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3" r:id="rId3"/>
    <p:sldId id="337" r:id="rId4"/>
    <p:sldId id="369" r:id="rId5"/>
    <p:sldId id="373" r:id="rId6"/>
    <p:sldId id="370" r:id="rId7"/>
    <p:sldId id="371" r:id="rId8"/>
    <p:sldId id="372" r:id="rId9"/>
    <p:sldId id="374" r:id="rId10"/>
    <p:sldId id="343" r:id="rId11"/>
    <p:sldId id="339" r:id="rId12"/>
    <p:sldId id="362" r:id="rId13"/>
    <p:sldId id="366" r:id="rId14"/>
    <p:sldId id="368" r:id="rId15"/>
    <p:sldId id="364" r:id="rId16"/>
    <p:sldId id="363" r:id="rId17"/>
    <p:sldId id="375" r:id="rId18"/>
    <p:sldId id="376" r:id="rId19"/>
    <p:sldId id="377" r:id="rId20"/>
    <p:sldId id="378" r:id="rId21"/>
    <p:sldId id="383" r:id="rId22"/>
    <p:sldId id="379" r:id="rId23"/>
    <p:sldId id="382" r:id="rId24"/>
    <p:sldId id="346" r:id="rId25"/>
    <p:sldId id="352" r:id="rId26"/>
    <p:sldId id="381" r:id="rId27"/>
    <p:sldId id="347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9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03D"/>
    <a:srgbClr val="5E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45" autoAdjust="0"/>
    <p:restoredTop sz="86400" autoAdjust="0"/>
  </p:normalViewPr>
  <p:slideViewPr>
    <p:cSldViewPr>
      <p:cViewPr varScale="1">
        <p:scale>
          <a:sx n="56" d="100"/>
          <a:sy n="56" d="100"/>
        </p:scale>
        <p:origin x="189" y="45"/>
      </p:cViewPr>
      <p:guideLst>
        <p:guide orient="horz" pos="3339"/>
        <p:guide pos="2925"/>
      </p:guideLst>
    </p:cSldViewPr>
  </p:slideViewPr>
  <p:outlineViewPr>
    <p:cViewPr>
      <p:scale>
        <a:sx n="33" d="100"/>
        <a:sy n="33" d="100"/>
      </p:scale>
      <p:origin x="0" y="808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4" d="100"/>
          <a:sy n="64" d="100"/>
        </p:scale>
        <p:origin x="-269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DD6D9-83EC-44F6-9514-71505F14C2B4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901B3-05C6-488C-B709-EDA0777179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18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EC80E-0BB2-4796-9927-FDEC8F50051B}" type="datetimeFigureOut">
              <a:rPr lang="fr-FR" smtClean="0"/>
              <a:pPr/>
              <a:t>03/10/2016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088A-350F-4FF3-9748-48B40EF8AB3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70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4400" cap="all" baseline="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840" y="6707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1" y="6381328"/>
            <a:ext cx="3714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0" y="6390567"/>
            <a:ext cx="41044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 smtClean="0"/>
              <a:t>Projet Bee-Plane </a:t>
            </a:r>
            <a:r>
              <a:rPr lang="fr-FR" sz="900" baseline="0" dirty="0" smtClean="0"/>
              <a:t>– </a:t>
            </a:r>
            <a:r>
              <a:rPr lang="fr-FR" sz="900" baseline="0" dirty="0" smtClean="0"/>
              <a:t>5 </a:t>
            </a:r>
            <a:r>
              <a:rPr lang="fr-FR" sz="900" baseline="0" dirty="0" smtClean="0"/>
              <a:t>oct.</a:t>
            </a:r>
            <a:r>
              <a:rPr lang="fr-FR" sz="900" dirty="0" smtClean="0"/>
              <a:t> </a:t>
            </a:r>
            <a:r>
              <a:rPr lang="fr-FR" sz="900" dirty="0" smtClean="0"/>
              <a:t>2016 </a:t>
            </a:r>
            <a:r>
              <a:rPr lang="fr-FR" sz="900" dirty="0" smtClean="0"/>
              <a:t>- </a:t>
            </a:r>
            <a:r>
              <a:rPr lang="fr-FR" sz="900" dirty="0" err="1" smtClean="0"/>
              <a:t>R</a:t>
            </a:r>
            <a:r>
              <a:rPr lang="fr-FR" sz="900" baseline="0" dirty="0" err="1" smtClean="0"/>
              <a:t>ev</a:t>
            </a:r>
            <a:r>
              <a:rPr lang="fr-FR" sz="900" baseline="0" dirty="0" smtClean="0"/>
              <a:t> </a:t>
            </a:r>
            <a:r>
              <a:rPr lang="fr-FR" sz="900" baseline="0" dirty="0" smtClean="0"/>
              <a:t>5</a:t>
            </a:r>
            <a:r>
              <a:rPr lang="fr-FR" sz="900" dirty="0" smtClean="0"/>
              <a:t>.1</a:t>
            </a:r>
            <a:endParaRPr lang="fr-FR" sz="900" dirty="0" smtClean="0">
              <a:solidFill>
                <a:srgbClr val="FF0000"/>
              </a:solidFill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aseline="0" dirty="0" smtClean="0"/>
              <a:t>Copyrights </a:t>
            </a:r>
            <a:r>
              <a:rPr lang="fr-FR" sz="900" baseline="0" dirty="0" err="1" smtClean="0"/>
              <a:t>Technoplane</a:t>
            </a:r>
            <a:r>
              <a:rPr lang="fr-FR" sz="900" baseline="0" dirty="0" smtClean="0"/>
              <a:t> SAS - </a:t>
            </a:r>
            <a:r>
              <a:rPr lang="fr-FR" sz="900" baseline="0" dirty="0" err="1" smtClean="0"/>
              <a:t>Lesser</a:t>
            </a:r>
            <a:r>
              <a:rPr lang="fr-FR" sz="900" baseline="0" dirty="0" smtClean="0"/>
              <a:t> Open Bee License 1.3</a:t>
            </a:r>
            <a:endParaRPr lang="fr-FR" sz="900" dirty="0" smtClean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1520" y="6390567"/>
            <a:ext cx="324036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 smtClean="0">
                <a:solidFill>
                  <a:schemeClr val="tx1"/>
                </a:solidFill>
              </a:rPr>
              <a:t>@</a:t>
            </a:r>
            <a:r>
              <a:rPr lang="fr-FR" sz="900" dirty="0" err="1" smtClean="0">
                <a:solidFill>
                  <a:schemeClr val="tx1"/>
                </a:solidFill>
              </a:rPr>
              <a:t>beeplane</a:t>
            </a:r>
            <a:r>
              <a:rPr lang="fr-FR" sz="900" baseline="0" dirty="0" smtClean="0">
                <a:solidFill>
                  <a:schemeClr val="tx1"/>
                </a:solidFill>
              </a:rPr>
              <a:t> </a:t>
            </a:r>
            <a:r>
              <a:rPr lang="fr-FR" sz="900" dirty="0" smtClean="0">
                <a:solidFill>
                  <a:schemeClr val="tx1"/>
                </a:solidFill>
              </a:rPr>
              <a:t>Xavier </a:t>
            </a:r>
            <a:r>
              <a:rPr lang="fr-FR" sz="900" dirty="0" err="1" smtClean="0">
                <a:solidFill>
                  <a:schemeClr val="tx1"/>
                </a:solidFill>
              </a:rPr>
              <a:t>Dutertre</a:t>
            </a:r>
            <a:endParaRPr lang="fr-FR" sz="90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 smtClean="0">
                <a:solidFill>
                  <a:schemeClr val="tx1"/>
                </a:solidFill>
              </a:rPr>
              <a:t>www.bee-plane.com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4211960" y="6424354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41A1A81-C2A4-44D0-8C0C-3A6C9449A81B}" type="slidenum">
              <a:rPr lang="fr-FR" sz="900" smtClean="0"/>
              <a:pPr algn="ctr"/>
              <a:t>‹N°›</a:t>
            </a:fld>
            <a:endParaRPr lang="fr-FR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gif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avions du futur</a:t>
            </a:r>
            <a:endParaRPr lang="fr-FR" sz="48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2156048"/>
          </a:xfrm>
        </p:spPr>
        <p:txBody>
          <a:bodyPr>
            <a:normAutofit/>
          </a:bodyPr>
          <a:lstStyle/>
          <a:p>
            <a:r>
              <a:rPr lang="fr-FR" dirty="0" smtClean="0"/>
              <a:t>Repenser le transport aéronautique</a:t>
            </a:r>
          </a:p>
          <a:p>
            <a:endParaRPr lang="fr-FR" dirty="0"/>
          </a:p>
          <a:p>
            <a:r>
              <a:rPr lang="fr-FR" dirty="0" smtClean="0"/>
              <a:t>#Flying2050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42" y="3573016"/>
            <a:ext cx="264694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4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Flying1984 </a:t>
            </a:r>
            <a:r>
              <a:rPr lang="fr-FR" dirty="0"/>
              <a:t>– </a:t>
            </a:r>
            <a:r>
              <a:rPr lang="fr-FR" dirty="0" smtClean="0"/>
              <a:t>40 </a:t>
            </a:r>
            <a:r>
              <a:rPr lang="fr-FR" dirty="0"/>
              <a:t>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C:\Users\xav\Desktop\2013 01 30 Aero nov\Présentation Avions du futur\Photos\1984 Sciences et avenir\IMG_09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101" r="16581" b="17792"/>
          <a:stretch/>
        </p:blipFill>
        <p:spPr bwMode="auto">
          <a:xfrm>
            <a:off x="323528" y="1340767"/>
            <a:ext cx="1728192" cy="22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xav\Desktop\2013 01 30 Aero nov\Présentation Avions du futur\Photos\1984 Sciences et avenir\IMG_0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26027" r="29102" b="21871"/>
          <a:stretch/>
        </p:blipFill>
        <p:spPr bwMode="auto">
          <a:xfrm>
            <a:off x="2828320" y="1630675"/>
            <a:ext cx="2446131" cy="16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xav\Desktop\2013 01 30 Aero nov\Présentation Avions du futur\Photos\1984 Sciences et avenir\IMG_09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1454" r="11710" b="25731"/>
          <a:stretch/>
        </p:blipFill>
        <p:spPr bwMode="auto">
          <a:xfrm>
            <a:off x="6732240" y="4096327"/>
            <a:ext cx="1857929" cy="21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xav\Desktop\2013 01 30 Aero nov\Présentation Avions du futur\Photos\1984 Sciences et avenir\IMG_09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8153" r="13117" b="36566"/>
          <a:stretch/>
        </p:blipFill>
        <p:spPr bwMode="auto">
          <a:xfrm>
            <a:off x="323528" y="4095892"/>
            <a:ext cx="2223222" cy="22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xav\Desktop\2013 01 30 Aero nov\Présentation Avions du futur\Photos\1984 Sciences et avenir\IMG_09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3604" r="14145" b="29065"/>
          <a:stretch/>
        </p:blipFill>
        <p:spPr bwMode="auto">
          <a:xfrm>
            <a:off x="3040588" y="4350001"/>
            <a:ext cx="3205700" cy="14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xav\Desktop\2013 01 30 Aero nov\Présentation Avions du futur\Photos\1984 Sciences et avenir\IMG_09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5" r="6140" b="31468"/>
          <a:stretch/>
        </p:blipFill>
        <p:spPr bwMode="auto">
          <a:xfrm>
            <a:off x="6052316" y="1523434"/>
            <a:ext cx="2616323" cy="1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#Flying2015 – aujourd’hui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43" y="1688471"/>
            <a:ext cx="2173432" cy="174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34" y="1738261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7" y="4261696"/>
            <a:ext cx="2381250" cy="1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43" y="4293096"/>
            <a:ext cx="2476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b="13110"/>
          <a:stretch/>
        </p:blipFill>
        <p:spPr bwMode="auto">
          <a:xfrm>
            <a:off x="3259609" y="4261696"/>
            <a:ext cx="2476500" cy="15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9" y="1714449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32336" y="1345117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A320 </a:t>
            </a:r>
            <a:r>
              <a:rPr lang="fr-FR" dirty="0" err="1" smtClean="0"/>
              <a:t>neo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672076" y="1345117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A350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804248" y="1345117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A380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6639510" y="3860054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A400m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686388" y="3860054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B787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032336" y="3860054"/>
            <a:ext cx="165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B737 max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7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Flying2015 </a:t>
            </a:r>
            <a:r>
              <a:rPr lang="fr-FR" dirty="0"/>
              <a:t>– aujourd’hui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681799" cy="15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521743"/>
            <a:ext cx="2415991" cy="14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4" y="3146421"/>
            <a:ext cx="2334934" cy="155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93" y="4759897"/>
            <a:ext cx="2681799" cy="15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6221" r="3438" b="11321"/>
          <a:stretch/>
        </p:blipFill>
        <p:spPr bwMode="auto">
          <a:xfrm>
            <a:off x="3115878" y="1475050"/>
            <a:ext cx="2243036" cy="150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47" y="3253188"/>
            <a:ext cx="1929697" cy="13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56" y="4886445"/>
            <a:ext cx="1815878" cy="13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7" y="4907507"/>
            <a:ext cx="2427967" cy="121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81" y="3146421"/>
            <a:ext cx="2355045" cy="146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21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Flying2015 </a:t>
            </a:r>
            <a:r>
              <a:rPr lang="fr-FR" dirty="0"/>
              <a:t>– aujourd’hui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" y="1484784"/>
            <a:ext cx="2838853" cy="157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08" y="1484784"/>
            <a:ext cx="2233860" cy="149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80" y="1423166"/>
            <a:ext cx="1836150" cy="179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Flying2015 </a:t>
            </a:r>
            <a:r>
              <a:rPr lang="fr-FR" dirty="0"/>
              <a:t>– aujourd’hui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7"/>
            <a:ext cx="2825270" cy="16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2" b="16335"/>
          <a:stretch/>
        </p:blipFill>
        <p:spPr bwMode="auto">
          <a:xfrm>
            <a:off x="1043608" y="4771280"/>
            <a:ext cx="2825270" cy="12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 b="23655"/>
          <a:stretch/>
        </p:blipFill>
        <p:spPr bwMode="auto">
          <a:xfrm>
            <a:off x="4716016" y="4807863"/>
            <a:ext cx="3215590" cy="125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4" b="46092"/>
          <a:stretch/>
        </p:blipFill>
        <p:spPr bwMode="auto">
          <a:xfrm>
            <a:off x="1043608" y="3284984"/>
            <a:ext cx="5607915" cy="11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56" y="1392593"/>
            <a:ext cx="2334934" cy="155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8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#2015 </a:t>
            </a:r>
            <a:r>
              <a:rPr lang="fr-FR" dirty="0"/>
              <a:t>– aujourd’hui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 bwMode="auto">
          <a:xfrm>
            <a:off x="179512" y="1536400"/>
            <a:ext cx="2563183" cy="154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0832"/>
            <a:ext cx="2363032" cy="15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67768"/>
            <a:ext cx="2736304" cy="14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07" y="3295325"/>
            <a:ext cx="2625694" cy="15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6992"/>
            <a:ext cx="2276825" cy="139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1" y="3374095"/>
            <a:ext cx="2540864" cy="14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2072918" cy="138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2" b="16579"/>
          <a:stretch/>
        </p:blipFill>
        <p:spPr bwMode="auto">
          <a:xfrm>
            <a:off x="2584434" y="5041333"/>
            <a:ext cx="3545240" cy="118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2047" y="5059636"/>
            <a:ext cx="1401065" cy="10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Flying2030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107797" cy="155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45621"/>
            <a:ext cx="2452798" cy="152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2" y="3212976"/>
            <a:ext cx="2718604" cy="181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14" y="3212976"/>
            <a:ext cx="2720567" cy="177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75" y="3196361"/>
            <a:ext cx="2334934" cy="17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0" r="10547" b="16840"/>
          <a:stretch/>
        </p:blipFill>
        <p:spPr bwMode="auto">
          <a:xfrm>
            <a:off x="6529375" y="1627402"/>
            <a:ext cx="2441376" cy="1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9" y="5157192"/>
            <a:ext cx="2120595" cy="11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96" y="5228602"/>
            <a:ext cx="1593235" cy="109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7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#FLYING2050</a:t>
            </a:r>
            <a:endParaRPr lang="fr-FR" sz="4800" baseline="30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/>
              <a:t>Perspectives et </a:t>
            </a:r>
            <a:r>
              <a:rPr lang="fr-FR" dirty="0" smtClean="0"/>
              <a:t>orientations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avions supersoniques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5112568" cy="4876800"/>
          </a:xfrm>
        </p:spPr>
        <p:txBody>
          <a:bodyPr/>
          <a:lstStyle/>
          <a:p>
            <a:r>
              <a:rPr lang="fr-FR" dirty="0" smtClean="0"/>
              <a:t>Rapidité, temps de vol, altitudes élevées</a:t>
            </a:r>
          </a:p>
          <a:p>
            <a:endParaRPr lang="fr-FR" dirty="0" smtClean="0"/>
          </a:p>
          <a:p>
            <a:r>
              <a:rPr lang="fr-FR" dirty="0" smtClean="0"/>
              <a:t>Coûts</a:t>
            </a:r>
          </a:p>
          <a:p>
            <a:r>
              <a:rPr lang="fr-FR" dirty="0" smtClean="0"/>
              <a:t>Nuisance sonores</a:t>
            </a:r>
          </a:p>
          <a:p>
            <a:r>
              <a:rPr lang="fr-FR" dirty="0" smtClean="0"/>
              <a:t>Manœuvrabilité</a:t>
            </a:r>
          </a:p>
          <a:p>
            <a:r>
              <a:rPr lang="fr-FR" dirty="0" smtClean="0"/>
              <a:t>Capacité limitée</a:t>
            </a:r>
          </a:p>
          <a:p>
            <a:r>
              <a:rPr lang="fr-FR" dirty="0" smtClean="0"/>
              <a:t>Taille limitée du marché</a:t>
            </a:r>
          </a:p>
          <a:p>
            <a:endParaRPr lang="fr-FR" dirty="0"/>
          </a:p>
        </p:txBody>
      </p:sp>
      <p:pic>
        <p:nvPicPr>
          <p:cNvPr id="4" name="Image 3" descr="http://t1.gstatic.com/images?q=tbn:ANd9GcR_MiOeO7Yx8t-0_bh5FyjgkIUhoLYlV-VUvmXSn3WvVn-6_mn6C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225" y="1447216"/>
            <a:ext cx="2950210" cy="15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358994" y="3068960"/>
            <a:ext cx="2594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Source </a:t>
            </a:r>
            <a:r>
              <a:rPr lang="fr-FR" dirty="0" smtClean="0"/>
              <a:t>: </a:t>
            </a:r>
            <a:r>
              <a:rPr lang="fr-FR" dirty="0"/>
              <a:t>ZEHST de EADS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94" y="399550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0" b="44800"/>
          <a:stretch/>
        </p:blipFill>
        <p:spPr bwMode="auto">
          <a:xfrm>
            <a:off x="899592" y="4959852"/>
            <a:ext cx="4545684" cy="88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ailes volantes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4752528" cy="4876800"/>
          </a:xfrm>
        </p:spPr>
        <p:txBody>
          <a:bodyPr/>
          <a:lstStyle/>
          <a:p>
            <a:r>
              <a:rPr lang="fr-FR" dirty="0" smtClean="0"/>
              <a:t>Trainée réduite</a:t>
            </a:r>
          </a:p>
          <a:p>
            <a:r>
              <a:rPr lang="fr-FR" dirty="0" smtClean="0"/>
              <a:t>Cabine </a:t>
            </a:r>
            <a:r>
              <a:rPr lang="fr-FR" dirty="0"/>
              <a:t>en largeur</a:t>
            </a:r>
            <a:endParaRPr lang="fr-FR" dirty="0" smtClean="0"/>
          </a:p>
          <a:p>
            <a:r>
              <a:rPr lang="fr-FR" dirty="0" smtClean="0"/>
              <a:t>Grande capacité</a:t>
            </a:r>
          </a:p>
          <a:p>
            <a:endParaRPr lang="fr-FR" dirty="0" smtClean="0"/>
          </a:p>
          <a:p>
            <a:r>
              <a:rPr lang="fr-FR" dirty="0" smtClean="0"/>
              <a:t>Grande envergure</a:t>
            </a:r>
          </a:p>
          <a:p>
            <a:r>
              <a:rPr lang="fr-FR" dirty="0" smtClean="0"/>
              <a:t>Largueur de piste importante</a:t>
            </a:r>
          </a:p>
          <a:p>
            <a:r>
              <a:rPr lang="fr-FR" dirty="0" smtClean="0"/>
              <a:t>Poids important de la structure</a:t>
            </a:r>
          </a:p>
          <a:p>
            <a:r>
              <a:rPr lang="fr-FR" dirty="0" smtClean="0"/>
              <a:t>Evacuation</a:t>
            </a:r>
            <a:endParaRPr lang="fr-FR" dirty="0"/>
          </a:p>
        </p:txBody>
      </p:sp>
      <p:pic>
        <p:nvPicPr>
          <p:cNvPr id="4" name="Image 3" descr=" Variation on a Theme"/>
          <p:cNvPicPr/>
          <p:nvPr/>
        </p:nvPicPr>
        <p:blipFill>
          <a:blip r:embed="rId2" cstate="print"/>
          <a:srcRect t="13766" r="3466" b="12974"/>
          <a:stretch>
            <a:fillRect/>
          </a:stretch>
        </p:blipFill>
        <p:spPr bwMode="auto">
          <a:xfrm>
            <a:off x="5763002" y="1412776"/>
            <a:ext cx="3057525" cy="174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62754" y="3140968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: </a:t>
            </a:r>
            <a:r>
              <a:rPr lang="fr-FR" dirty="0"/>
              <a:t>X-48 (NASA)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13" y="370046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76116" y="5340053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: Clip-Air (EPFL)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8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5086" y="1698170"/>
            <a:ext cx="8091714" cy="4702629"/>
          </a:xfrm>
        </p:spPr>
        <p:txBody>
          <a:bodyPr>
            <a:normAutofit/>
          </a:bodyPr>
          <a:lstStyle/>
          <a:p>
            <a:r>
              <a:rPr lang="fr-FR" dirty="0" smtClean="0"/>
              <a:t>Les concepts</a:t>
            </a:r>
          </a:p>
          <a:p>
            <a:pPr lvl="1"/>
            <a:r>
              <a:rPr lang="fr-FR" dirty="0" smtClean="0"/>
              <a:t>Un peu d’histoire</a:t>
            </a:r>
          </a:p>
          <a:p>
            <a:pPr lvl="1"/>
            <a:r>
              <a:rPr lang="fr-FR" dirty="0" smtClean="0"/>
              <a:t>Aujourd’hui</a:t>
            </a:r>
          </a:p>
          <a:p>
            <a:pPr lvl="1"/>
            <a:r>
              <a:rPr lang="fr-FR" dirty="0" smtClean="0"/>
              <a:t>#Flying2050</a:t>
            </a:r>
          </a:p>
          <a:p>
            <a:r>
              <a:rPr lang="fr-FR" dirty="0" smtClean="0"/>
              <a:t>Les projets</a:t>
            </a:r>
          </a:p>
          <a:p>
            <a:pPr lvl="1"/>
            <a:r>
              <a:rPr lang="fr-FR" dirty="0" smtClean="0"/>
              <a:t>Bee-Plane</a:t>
            </a:r>
          </a:p>
          <a:p>
            <a:pPr lvl="1"/>
            <a:r>
              <a:rPr lang="fr-FR" dirty="0" smtClean="0"/>
              <a:t>Iso-Plane</a:t>
            </a:r>
          </a:p>
          <a:p>
            <a:endParaRPr lang="fr-FR" dirty="0" smtClean="0"/>
          </a:p>
          <a:p>
            <a:endParaRPr lang="fr-FR" dirty="0"/>
          </a:p>
          <a:p>
            <a:pPr lvl="1"/>
            <a:endParaRPr lang="fr-FR" dirty="0" smtClean="0"/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528" y="1484784"/>
            <a:ext cx="1645056" cy="246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smtClean="0"/>
              <a:t>Les ailes rhomboédriques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4941035" cy="4876800"/>
          </a:xfrm>
        </p:spPr>
        <p:txBody>
          <a:bodyPr/>
          <a:lstStyle/>
          <a:p>
            <a:r>
              <a:rPr lang="fr-FR" dirty="0" smtClean="0"/>
              <a:t>Réduction des tourbillons marginaux</a:t>
            </a:r>
          </a:p>
          <a:p>
            <a:endParaRPr lang="fr-FR" dirty="0" smtClean="0"/>
          </a:p>
          <a:p>
            <a:r>
              <a:rPr lang="fr-FR" dirty="0" smtClean="0"/>
              <a:t>Stabilité en vol, matériaux, accessibilité au sol</a:t>
            </a:r>
          </a:p>
          <a:p>
            <a:r>
              <a:rPr lang="fr-FR" dirty="0" smtClean="0"/>
              <a:t>Poids p/r efficacité</a:t>
            </a:r>
            <a:endParaRPr lang="fr-FR" dirty="0"/>
          </a:p>
        </p:txBody>
      </p:sp>
      <p:pic>
        <p:nvPicPr>
          <p:cNvPr id="4" name="Image 3" descr=" Outside the Box, Sort of"/>
          <p:cNvPicPr/>
          <p:nvPr/>
        </p:nvPicPr>
        <p:blipFill>
          <a:blip r:embed="rId2" cstate="print"/>
          <a:srcRect t="14187" b="9671"/>
          <a:stretch>
            <a:fillRect/>
          </a:stretch>
        </p:blipFill>
        <p:spPr bwMode="auto">
          <a:xfrm>
            <a:off x="5658164" y="1921095"/>
            <a:ext cx="305816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7771"/>
            <a:ext cx="3121125" cy="12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48200" y="3670520"/>
            <a:ext cx="31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Source </a:t>
            </a:r>
            <a:r>
              <a:rPr lang="fr-FR" dirty="0" smtClean="0"/>
              <a:t>: </a:t>
            </a:r>
            <a:r>
              <a:rPr lang="fr-FR" dirty="0"/>
              <a:t>Lockheed </a:t>
            </a:r>
            <a:r>
              <a:rPr lang="fr-FR" dirty="0" smtClean="0"/>
              <a:t>Martin, site </a:t>
            </a:r>
            <a:r>
              <a:rPr lang="fr-FR" dirty="0"/>
              <a:t>de la </a:t>
            </a:r>
            <a:r>
              <a:rPr lang="fr-FR" dirty="0" smtClean="0"/>
              <a:t>NASA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264563" y="5723964"/>
            <a:ext cx="3798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Source </a:t>
            </a:r>
            <a:r>
              <a:rPr lang="fr-FR" dirty="0" smtClean="0"/>
              <a:t>: Bauhaus </a:t>
            </a:r>
            <a:r>
              <a:rPr lang="fr-FR" dirty="0" err="1" smtClean="0"/>
              <a:t>Luftfahrt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8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double-bulles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Capacité</a:t>
            </a:r>
          </a:p>
          <a:p>
            <a:r>
              <a:rPr lang="fr-FR" dirty="0" smtClean="0"/>
              <a:t>Structure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540470" y="284364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Source </a:t>
            </a:r>
            <a:r>
              <a:rPr lang="fr-FR" dirty="0" smtClean="0"/>
              <a:t>NASA/MIT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430674" cy="151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1849896" cy="2551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3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Les avions </a:t>
            </a:r>
            <a:r>
              <a:rPr lang="fr-FR" dirty="0" smtClean="0"/>
              <a:t>électriques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Coût</a:t>
            </a:r>
          </a:p>
          <a:p>
            <a:r>
              <a:rPr lang="fr-FR" dirty="0" smtClean="0"/>
              <a:t>Technologie</a:t>
            </a:r>
          </a:p>
          <a:p>
            <a:r>
              <a:rPr lang="fr-FR" dirty="0" smtClean="0"/>
              <a:t>Capacité</a:t>
            </a:r>
          </a:p>
          <a:p>
            <a:r>
              <a:rPr lang="fr-FR" dirty="0" smtClean="0"/>
              <a:t>Autonomie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557747" y="2469554"/>
            <a:ext cx="2534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Source : Volt </a:t>
            </a:r>
            <a:r>
              <a:rPr lang="fr-FR" sz="1200" dirty="0"/>
              <a:t>Air Concept EADS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2160" y="5970731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Source : </a:t>
            </a:r>
            <a:r>
              <a:rPr lang="fr-FR" sz="1200" dirty="0" err="1" smtClean="0"/>
              <a:t>Volocopter</a:t>
            </a:r>
            <a:endParaRPr lang="fr-FR" sz="1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48" y="980728"/>
            <a:ext cx="2414995" cy="14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77" y="4509120"/>
            <a:ext cx="2320766" cy="146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39937"/>
            <a:ext cx="3744564" cy="87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6643"/>
            <a:ext cx="2121318" cy="116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612576" y="5823206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Source : Airbus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2699866" y="5734194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Source : Solar Impulse</a:t>
            </a:r>
            <a:endParaRPr lang="fr-FR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97" y="2924944"/>
            <a:ext cx="2139725" cy="120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véhicules individuels volants VTOL</a:t>
            </a:r>
            <a:endParaRPr lang="fr-FR" dirty="0"/>
          </a:p>
        </p:txBody>
      </p:sp>
      <p:grpSp>
        <p:nvGrpSpPr>
          <p:cNvPr id="40" name="Groupe 39"/>
          <p:cNvGrpSpPr/>
          <p:nvPr/>
        </p:nvGrpSpPr>
        <p:grpSpPr>
          <a:xfrm>
            <a:off x="0" y="1412776"/>
            <a:ext cx="9250183" cy="4254229"/>
            <a:chOff x="133350" y="1421562"/>
            <a:chExt cx="10448473" cy="529959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30" y="1503504"/>
              <a:ext cx="1100863" cy="61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33350" y="2195243"/>
              <a:ext cx="1557530" cy="325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SoloTrek</a:t>
              </a:r>
              <a:r>
                <a:rPr lang="fr-FR" sz="1100" dirty="0"/>
                <a:t>/</a:t>
              </a:r>
              <a:r>
                <a:rPr lang="fr-FR" sz="1100" dirty="0" err="1"/>
                <a:t>Springtail</a:t>
              </a:r>
              <a:endParaRPr lang="fr-FR" sz="1100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012" y="1489831"/>
              <a:ext cx="1734533" cy="69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766945" y="2166459"/>
              <a:ext cx="1964928" cy="325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http://www.trekaero.com/</a:t>
              </a:r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887" y="5669180"/>
              <a:ext cx="1100864" cy="70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394904" y="6320707"/>
              <a:ext cx="2040997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/>
                <a:t>Airbus E-fan (all </a:t>
              </a:r>
              <a:r>
                <a:rPr lang="fr-FR" sz="1100" dirty="0" err="1"/>
                <a:t>electric</a:t>
              </a:r>
              <a:r>
                <a:rPr lang="fr-FR" sz="1100" dirty="0"/>
                <a:t>)</a:t>
              </a: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178" y="2776615"/>
              <a:ext cx="1048089" cy="694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923531" y="3452008"/>
              <a:ext cx="663382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/>
                <a:t>E-volo</a:t>
              </a:r>
            </a:p>
          </p:txBody>
        </p:sp>
        <p:pic>
          <p:nvPicPr>
            <p:cNvPr id="13" name="Image 12" descr="ehang-drone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539" y="2776615"/>
              <a:ext cx="1089211" cy="675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8525046" y="3454517"/>
              <a:ext cx="1453190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/>
                <a:t>eHang</a:t>
              </a:r>
              <a:r>
                <a:rPr lang="fr-FR" sz="1100" dirty="0"/>
                <a:t> (fin 2015)</a:t>
              </a: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588" y="1421562"/>
              <a:ext cx="1345679" cy="927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797" y="1451884"/>
              <a:ext cx="1937996" cy="96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037" y="1421562"/>
              <a:ext cx="1769621" cy="927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476" y="2689570"/>
              <a:ext cx="753436" cy="71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629734" y="3403900"/>
              <a:ext cx="1322765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/>
                <a:t>Xplorair</a:t>
              </a:r>
              <a:r>
                <a:rPr lang="fr-FR" sz="1100" dirty="0"/>
                <a:t> (2016)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4316" y="5856456"/>
              <a:ext cx="958944" cy="53880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97990" y="6395261"/>
              <a:ext cx="1231595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Airbus (2016)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08336" y="2360130"/>
              <a:ext cx="1745839" cy="325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Trifan</a:t>
              </a:r>
              <a:r>
                <a:rPr lang="fr-FR" sz="1100" dirty="0"/>
                <a:t> 600 XTI </a:t>
              </a:r>
              <a:r>
                <a:rPr lang="fr-FR" sz="1100" dirty="0" err="1"/>
                <a:t>aircraft</a:t>
              </a:r>
              <a:endParaRPr lang="fr-FR" sz="1100" dirty="0"/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35426" y="5834930"/>
              <a:ext cx="1229862" cy="55565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735426" y="6373732"/>
              <a:ext cx="1263253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 smtClean="0"/>
                <a:t>Boeing (2016</a:t>
              </a:r>
              <a:r>
                <a:rPr lang="fr-FR" sz="1100" b="1" dirty="0"/>
                <a:t>)</a:t>
              </a: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13"/>
            <a:srcRect t="42996"/>
            <a:stretch/>
          </p:blipFill>
          <p:spPr>
            <a:xfrm>
              <a:off x="390220" y="2659442"/>
              <a:ext cx="1790545" cy="7312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24110" y="3390702"/>
              <a:ext cx="1322765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 smtClean="0"/>
                <a:t>Helium</a:t>
              </a:r>
              <a:r>
                <a:rPr lang="fr-FR" sz="1100" dirty="0" smtClean="0"/>
                <a:t> (2016</a:t>
              </a:r>
              <a:r>
                <a:rPr lang="fr-FR" sz="1100" dirty="0"/>
                <a:t>)</a:t>
              </a: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05893" y="4188646"/>
              <a:ext cx="1221765" cy="70022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191777" y="4892356"/>
              <a:ext cx="721849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 smtClean="0"/>
                <a:t>Joby</a:t>
              </a:r>
              <a:endParaRPr lang="fr-FR" sz="1100" dirty="0"/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024" y="2667907"/>
              <a:ext cx="1118903" cy="829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266195" y="3471543"/>
              <a:ext cx="2113409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smtClean="0"/>
                <a:t>Macro industrie (2016</a:t>
              </a:r>
              <a:r>
                <a:rPr lang="fr-FR" sz="1100" dirty="0"/>
                <a:t>)</a:t>
              </a: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20" y="4105739"/>
              <a:ext cx="1528730" cy="913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306159" y="5019073"/>
              <a:ext cx="1997192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 smtClean="0"/>
                <a:t>Moler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skycar</a:t>
              </a:r>
              <a:r>
                <a:rPr lang="fr-FR" sz="1100" dirty="0" smtClean="0"/>
                <a:t> (2016</a:t>
              </a:r>
              <a:r>
                <a:rPr lang="fr-FR" sz="1100" dirty="0"/>
                <a:t>)</a:t>
              </a:r>
            </a:p>
          </p:txBody>
        </p:sp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013" y="4188646"/>
              <a:ext cx="1376363" cy="830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2429512" y="5030332"/>
              <a:ext cx="2230978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 smtClean="0"/>
                <a:t>Urban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aeronautics</a:t>
              </a:r>
              <a:r>
                <a:rPr lang="fr-FR" sz="1100" dirty="0" smtClean="0"/>
                <a:t> (2016</a:t>
              </a:r>
              <a:r>
                <a:rPr lang="fr-FR" sz="1100" dirty="0"/>
                <a:t>)</a:t>
              </a:r>
            </a:p>
          </p:txBody>
        </p:sp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329" y="4160533"/>
              <a:ext cx="1221644" cy="756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6865064" y="4892356"/>
              <a:ext cx="721849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err="1" smtClean="0"/>
                <a:t>Lilium</a:t>
              </a:r>
              <a:endParaRPr lang="fr-FR" sz="1100" dirty="0"/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875" y="4086797"/>
              <a:ext cx="1043879" cy="802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8260755" y="4892356"/>
              <a:ext cx="806118" cy="536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/>
                <a:t>zee.aero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331676" y="4163153"/>
              <a:ext cx="1250147" cy="325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 smtClean="0"/>
                <a:t>+Kitty </a:t>
              </a:r>
              <a:r>
                <a:rPr lang="fr-FR" sz="1100" dirty="0"/>
                <a:t>Hawk</a:t>
              </a: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87683" y="4581884"/>
            <a:ext cx="1853976" cy="108512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67784" y="5724299"/>
            <a:ext cx="1173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smtClean="0"/>
              <a:t>Mini-Bee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65661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#Flying2050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0" y="1556792"/>
            <a:ext cx="1550765" cy="200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68" y="158898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96" y="1782086"/>
            <a:ext cx="2398568" cy="157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24680" y="3356992"/>
            <a:ext cx="1347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</a:t>
            </a:r>
            <a:r>
              <a:rPr lang="fr-FR" sz="1200" dirty="0" smtClean="0"/>
              <a:t>Airbus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3737283" y="3419708"/>
            <a:ext cx="13387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</a:t>
            </a:r>
            <a:r>
              <a:rPr lang="fr-FR" sz="1200" dirty="0" smtClean="0"/>
              <a:t>NASA</a:t>
            </a:r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467544" y="3574757"/>
            <a:ext cx="238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 SUGAR</a:t>
            </a:r>
            <a:r>
              <a:rPr lang="en-US" sz="1200" dirty="0"/>
              <a:t>, Volt design </a:t>
            </a:r>
            <a:endParaRPr lang="fr-FR" sz="1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29" y="422108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17" y="4205793"/>
            <a:ext cx="2597727" cy="145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2" y="4653136"/>
            <a:ext cx="2121436" cy="81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8453" y="5444496"/>
            <a:ext cx="2389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Massaud</a:t>
            </a:r>
            <a:r>
              <a:rPr lang="en-US" sz="1200" dirty="0" smtClean="0"/>
              <a:t> design</a:t>
            </a:r>
            <a:endParaRPr lang="fr-FR" sz="1200" dirty="0"/>
          </a:p>
        </p:txBody>
      </p:sp>
      <p:sp>
        <p:nvSpPr>
          <p:cNvPr id="15" name="Rectangle 14"/>
          <p:cNvSpPr/>
          <p:nvPr/>
        </p:nvSpPr>
        <p:spPr>
          <a:xfrm>
            <a:off x="6824680" y="5647086"/>
            <a:ext cx="1347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</a:t>
            </a:r>
            <a:r>
              <a:rPr lang="fr-FR" sz="1200" dirty="0" smtClean="0"/>
              <a:t>Airbus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025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Réflexion sur les avions moyens courriers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Le marché</a:t>
            </a:r>
          </a:p>
          <a:p>
            <a:pPr lvl="1"/>
            <a:r>
              <a:rPr lang="fr-FR" dirty="0" smtClean="0"/>
              <a:t>Avions moyen-courriers (A320-A321/B737)</a:t>
            </a:r>
          </a:p>
          <a:p>
            <a:pPr lvl="1"/>
            <a:r>
              <a:rPr lang="fr-FR" dirty="0" smtClean="0"/>
              <a:t>Infrastructures aéroportuaires existantes</a:t>
            </a:r>
          </a:p>
          <a:p>
            <a:r>
              <a:rPr lang="fr-FR" dirty="0"/>
              <a:t>Objectifs</a:t>
            </a:r>
          </a:p>
          <a:p>
            <a:pPr lvl="1"/>
            <a:r>
              <a:rPr lang="fr-FR" dirty="0"/>
              <a:t>Diminution par deux des coûts à l’heure de </a:t>
            </a:r>
            <a:r>
              <a:rPr lang="fr-FR" dirty="0" smtClean="0"/>
              <a:t>vol, dont consommation</a:t>
            </a:r>
            <a:endParaRPr lang="fr-FR" dirty="0"/>
          </a:p>
          <a:p>
            <a:pPr lvl="1"/>
            <a:r>
              <a:rPr lang="fr-FR" dirty="0"/>
              <a:t>Diminution par deux des coûts </a:t>
            </a:r>
            <a:r>
              <a:rPr lang="fr-FR" dirty="0" smtClean="0"/>
              <a:t>d’achat</a:t>
            </a:r>
          </a:p>
          <a:p>
            <a:pPr lvl="1"/>
            <a:r>
              <a:rPr lang="fr-FR" dirty="0" smtClean="0"/>
              <a:t>Diminution de la durée du ½ tour par deux</a:t>
            </a:r>
          </a:p>
          <a:p>
            <a:r>
              <a:rPr lang="fr-FR" dirty="0" smtClean="0"/>
              <a:t>Les impératifs </a:t>
            </a:r>
          </a:p>
          <a:p>
            <a:pPr lvl="1"/>
            <a:r>
              <a:rPr lang="fr-FR" dirty="0" smtClean="0"/>
              <a:t>Aile principale centrale + surfaces de dérive</a:t>
            </a:r>
          </a:p>
          <a:p>
            <a:pPr lvl="1"/>
            <a:r>
              <a:rPr lang="fr-FR" dirty="0" smtClean="0"/>
              <a:t>Fuselage à surfaces cylindriques</a:t>
            </a:r>
          </a:p>
          <a:p>
            <a:pPr lvl="1"/>
            <a:r>
              <a:rPr lang="fr-FR" dirty="0" smtClean="0"/>
              <a:t>Cockpit ?</a:t>
            </a:r>
          </a:p>
          <a:p>
            <a:pPr lvl="1"/>
            <a:r>
              <a:rPr lang="fr-FR" dirty="0" smtClean="0"/>
              <a:t>Turbopropulseurs</a:t>
            </a:r>
          </a:p>
          <a:p>
            <a:pPr lvl="1"/>
            <a:r>
              <a:rPr lang="fr-FR" dirty="0" err="1" smtClean="0"/>
              <a:t>Taxiage</a:t>
            </a:r>
            <a:r>
              <a:rPr lang="fr-FR" dirty="0" smtClean="0"/>
              <a:t> électrique</a:t>
            </a:r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060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Réflexion sur l’aviation générale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La révolution arrive dans l’automobile </a:t>
            </a:r>
          </a:p>
          <a:p>
            <a:pPr lvl="1"/>
            <a:r>
              <a:rPr lang="fr-FR" dirty="0" smtClean="0"/>
              <a:t>Tesla : conduite autonome, commandée par smartphone, rechargeable, …</a:t>
            </a:r>
          </a:p>
          <a:p>
            <a:pPr lvl="1"/>
            <a:r>
              <a:rPr lang="fr-FR" dirty="0" smtClean="0"/>
              <a:t>L’informatique embarquée devient incontournable dans l’expérience de conduite (ex : </a:t>
            </a:r>
            <a:r>
              <a:rPr lang="fr-FR" dirty="0" err="1" smtClean="0"/>
              <a:t>waze</a:t>
            </a:r>
            <a:r>
              <a:rPr lang="fr-FR" dirty="0" smtClean="0"/>
              <a:t>)</a:t>
            </a:r>
          </a:p>
          <a:p>
            <a:r>
              <a:rPr lang="fr-FR" dirty="0" smtClean="0"/>
              <a:t>Le </a:t>
            </a:r>
            <a:r>
              <a:rPr lang="fr-FR" dirty="0"/>
              <a:t>VTOL est indispensable</a:t>
            </a:r>
          </a:p>
          <a:p>
            <a:pPr lvl="1"/>
            <a:r>
              <a:rPr lang="fr-FR" dirty="0"/>
              <a:t>Les hélicoptères sont </a:t>
            </a:r>
            <a:r>
              <a:rPr lang="fr-FR" dirty="0" smtClean="0"/>
              <a:t>trop </a:t>
            </a:r>
            <a:r>
              <a:rPr lang="fr-FR" dirty="0"/>
              <a:t>complexes / </a:t>
            </a:r>
            <a:r>
              <a:rPr lang="fr-FR" dirty="0" smtClean="0"/>
              <a:t>chers</a:t>
            </a:r>
          </a:p>
          <a:p>
            <a:pPr lvl="1"/>
            <a:r>
              <a:rPr lang="fr-FR" dirty="0" smtClean="0"/>
              <a:t>Les routes terrestres sont non-</a:t>
            </a:r>
            <a:r>
              <a:rPr lang="fr-FR" dirty="0" err="1" smtClean="0"/>
              <a:t>scalables</a:t>
            </a:r>
            <a:r>
              <a:rPr lang="fr-FR" dirty="0" smtClean="0"/>
              <a:t> en débit</a:t>
            </a:r>
          </a:p>
          <a:p>
            <a:r>
              <a:rPr lang="fr-FR" dirty="0" smtClean="0"/>
              <a:t>De nouvelles architectures arrivent</a:t>
            </a:r>
          </a:p>
          <a:p>
            <a:pPr lvl="1"/>
            <a:r>
              <a:rPr lang="fr-FR" dirty="0" smtClean="0"/>
              <a:t>Un moteur électrique demande peu de maintenance</a:t>
            </a:r>
          </a:p>
          <a:p>
            <a:pPr lvl="1"/>
            <a:r>
              <a:rPr lang="fr-FR" dirty="0" smtClean="0"/>
              <a:t>Les rendements fuel/électrique s’améliorent</a:t>
            </a:r>
          </a:p>
          <a:p>
            <a:pPr lvl="1"/>
            <a:r>
              <a:rPr lang="fr-FR" dirty="0" smtClean="0"/>
              <a:t>L’hybride est intéressant pour les architectures multi-copter</a:t>
            </a:r>
          </a:p>
          <a:p>
            <a:pPr lvl="1"/>
            <a:r>
              <a:rPr lang="fr-FR" dirty="0" smtClean="0"/>
              <a:t>Le full électrique est encore moins intéressant sur les longues distances (poids qui diminue plus on avance)</a:t>
            </a:r>
          </a:p>
        </p:txBody>
      </p:sp>
    </p:spTree>
    <p:extLst>
      <p:ext uri="{BB962C8B-B14F-4D97-AF65-F5344CB8AC3E}">
        <p14:creationId xmlns:p14="http://schemas.microsoft.com/office/powerpoint/2010/main" val="2992520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@</a:t>
            </a:r>
            <a:r>
              <a:rPr lang="fr-FR" dirty="0" err="1" smtClean="0"/>
              <a:t>BeePlane</a:t>
            </a:r>
            <a:r>
              <a:rPr lang="fr-FR" dirty="0" smtClean="0"/>
              <a:t> – Questions ?</a:t>
            </a:r>
            <a:endParaRPr lang="fr-FR" dirty="0"/>
          </a:p>
        </p:txBody>
      </p:sp>
      <p:pic>
        <p:nvPicPr>
          <p:cNvPr id="7" name="Picture 5" descr="T:\21-TGS Google Sketchup\2012 08 13 Isoplane\Pictures\ISO plane drawings v11-1 20 feets loading step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r="44386" b="43535"/>
          <a:stretch/>
        </p:blipFill>
        <p:spPr bwMode="auto">
          <a:xfrm>
            <a:off x="3606947" y="3068960"/>
            <a:ext cx="2925382" cy="10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6412" y="1948899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Bee-Plane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326412" y="3425196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Iso-Plane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3117" y="3140968"/>
            <a:ext cx="1456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Patent </a:t>
            </a:r>
            <a:r>
              <a:rPr lang="fr-FR" sz="1200" dirty="0" smtClean="0"/>
              <a:t>FR</a:t>
            </a:r>
            <a:endParaRPr lang="fr-FR" sz="1200" dirty="0"/>
          </a:p>
        </p:txBody>
      </p:sp>
      <p:pic>
        <p:nvPicPr>
          <p:cNvPr id="2050" name="Picture 2" descr="\\TECHNOPLANE\bee-plane-open-projects\bp-2014-Hamza\Images Finales\TestF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2896432" cy="12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35440" y="4904108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Mini-Bee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694" y="4473353"/>
            <a:ext cx="2865117" cy="16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#Flying1913 </a:t>
            </a:r>
            <a:r>
              <a:rPr lang="fr-FR" dirty="0"/>
              <a:t> </a:t>
            </a:r>
            <a:r>
              <a:rPr lang="fr-FR" dirty="0" smtClean="0"/>
              <a:t>~100 ans</a:t>
            </a:r>
            <a:endParaRPr lang="fr-FR" dirty="0"/>
          </a:p>
        </p:txBody>
      </p:sp>
      <p:pic>
        <p:nvPicPr>
          <p:cNvPr id="4" name="Picture 5" descr="Z:\60-TEM Events management\2013 01 30 Aero nov\Présentation Avions du futur\Photos\IMG_08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14714" r="14351" b="7255"/>
          <a:stretch/>
        </p:blipFill>
        <p:spPr bwMode="auto">
          <a:xfrm>
            <a:off x="4735804" y="3749523"/>
            <a:ext cx="1543686" cy="23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Z:\60-TEM Events management\2013 01 30 Aero nov\Présentation Avions du futur\Photos\IMG_08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60" r="10541" b="9554"/>
          <a:stretch/>
        </p:blipFill>
        <p:spPr bwMode="auto">
          <a:xfrm>
            <a:off x="4805972" y="1302197"/>
            <a:ext cx="140335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Z:\60-TEM Events management\2013 01 30 Aero nov\Présentation Avions du futur\Photos\IMG_08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12638" r="10240" b="12000"/>
          <a:stretch/>
        </p:blipFill>
        <p:spPr bwMode="auto">
          <a:xfrm>
            <a:off x="6840413" y="1300812"/>
            <a:ext cx="1494790" cy="20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Z:\60-TEM Events management\2013 01 30 Aero nov\Présentation Avions du futur\Photos\IMG_08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4850" r="9936" b="7255"/>
          <a:stretch/>
        </p:blipFill>
        <p:spPr bwMode="auto">
          <a:xfrm>
            <a:off x="6808282" y="3695098"/>
            <a:ext cx="1559052" cy="242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Z:\60-TEM Events management\2013 01 30 Aero nov\Présentation Avions du futur\Photos\IMG_08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t="7678" r="6712" b="5619"/>
          <a:stretch/>
        </p:blipFill>
        <p:spPr bwMode="auto">
          <a:xfrm>
            <a:off x="488752" y="1268760"/>
            <a:ext cx="1473200" cy="21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Z:\60-TEM Events management\2013 01 30 Aero nov\Présentation Avions du futur\Photos\IMG_09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5184" r="8231" b="7416"/>
          <a:stretch/>
        </p:blipFill>
        <p:spPr bwMode="auto">
          <a:xfrm>
            <a:off x="470972" y="3680422"/>
            <a:ext cx="1508761" cy="24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02" y="1269021"/>
            <a:ext cx="1541580" cy="21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54" y="3645024"/>
            <a:ext cx="1768476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1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#Flying1913 – Fuselage monocoque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9012"/>
            <a:ext cx="2192526" cy="308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3" y="1499011"/>
            <a:ext cx="5772217" cy="308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xav\Desktop\2013 01 30 Aero nov\Présentation Avions du futur\Photos\IMG_09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47548" r="10269" b="44824"/>
          <a:stretch/>
        </p:blipFill>
        <p:spPr bwMode="auto">
          <a:xfrm>
            <a:off x="323528" y="4869160"/>
            <a:ext cx="860474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</a:t>
            </a:r>
            <a:r>
              <a:rPr lang="fr-FR" dirty="0" smtClean="0"/>
              <a:t>Flying1939 ~75ans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73065"/>
            <a:ext cx="5725019" cy="436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#Flying1943 – 70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Source image : </a:t>
            </a:r>
            <a:r>
              <a:rPr lang="fr-FR" dirty="0" err="1" smtClean="0"/>
              <a:t>Wikipedia</a:t>
            </a:r>
            <a:endParaRPr lang="fr-FR" dirty="0" smtClean="0"/>
          </a:p>
          <a:p>
            <a:r>
              <a:rPr lang="fr-FR" dirty="0"/>
              <a:t>Lockheed L-1649 Constellation « </a:t>
            </a:r>
            <a:r>
              <a:rPr lang="fr-FR" dirty="0" err="1"/>
              <a:t>Starliner</a:t>
            </a:r>
            <a:r>
              <a:rPr lang="fr-FR" dirty="0"/>
              <a:t> » de TWA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33" y="2564904"/>
            <a:ext cx="3904755" cy="299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#Flying1950 </a:t>
            </a:r>
            <a:r>
              <a:rPr lang="fr-FR" dirty="0"/>
              <a:t>~</a:t>
            </a:r>
            <a:r>
              <a:rPr lang="fr-FR" dirty="0" smtClean="0"/>
              <a:t>65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C:\Users\xav\Desktop\2013 01 30 Aero nov\Présentation Avions du futur\Photos\1950 Popular sciences\IMG_09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10200" r="15328" b="16891"/>
          <a:stretch/>
        </p:blipFill>
        <p:spPr bwMode="auto">
          <a:xfrm>
            <a:off x="755576" y="1843692"/>
            <a:ext cx="2597727" cy="35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TECHNOPLANE\bee-plane-project\32-BVC Visual Communication\Visuals\Photos XC-120\photo 4 scenarii\Photo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72" y="1406070"/>
            <a:ext cx="3565144" cy="27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TECHNOPLANE\bee-plane-project\32-BVC Visual Communication\Visuals\Photos XC-120\photo 3\Photo 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8"/>
          <a:stretch/>
        </p:blipFill>
        <p:spPr bwMode="auto">
          <a:xfrm>
            <a:off x="3823791" y="4221088"/>
            <a:ext cx="4376738" cy="19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0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#Flying1955 ~60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Source image : </a:t>
            </a:r>
            <a:r>
              <a:rPr lang="fr-FR" dirty="0" smtClean="0"/>
              <a:t>civilaviation.eu</a:t>
            </a:r>
            <a:endParaRPr lang="fr-FR" dirty="0"/>
          </a:p>
          <a:p>
            <a:r>
              <a:rPr lang="fr-FR" dirty="0" smtClean="0"/>
              <a:t>Sud-Aviation Caravelle</a:t>
            </a:r>
            <a:endParaRPr lang="fr-F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77" y="2708920"/>
            <a:ext cx="4141830" cy="285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6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#Flying1983 ~</a:t>
            </a:r>
            <a:r>
              <a:rPr lang="fr-FR" dirty="0" smtClean="0"/>
              <a:t>40 </a:t>
            </a:r>
            <a:r>
              <a:rPr lang="fr-FR" dirty="0"/>
              <a:t>ans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13" descr="C:\Users\xav\Desktop\2013 01 30 Aero nov\Présentation Avions du futur\Photos\1984 Sciences et avenir\IMG_09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43304" r="29037" b="28348"/>
          <a:stretch/>
        </p:blipFill>
        <p:spPr bwMode="auto">
          <a:xfrm>
            <a:off x="3683528" y="4227748"/>
            <a:ext cx="4946122" cy="16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xav\Desktop\2013 01 30 Aero nov\Présentation Avions du futur\Photos\1984 Sciences et avenir\IMG_09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5175" r="5980" b="10530"/>
          <a:stretch/>
        </p:blipFill>
        <p:spPr bwMode="auto">
          <a:xfrm>
            <a:off x="323528" y="4005064"/>
            <a:ext cx="2914650" cy="20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xav\Desktop\2013 01 30 Aero nov\Présentation Avions du futur\Photos\1984 Sciences et avenir\IMG_09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4157" r="12590" b="14368"/>
          <a:stretch/>
        </p:blipFill>
        <p:spPr bwMode="auto">
          <a:xfrm>
            <a:off x="2211884" y="1643284"/>
            <a:ext cx="3152204" cy="16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xav\Desktop\2013 01 30 Aero nov\Présentation Avions du futur\Photos\1984 Sciences et avenir\IMG_09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101" r="16581" b="17792"/>
          <a:stretch/>
        </p:blipFill>
        <p:spPr bwMode="auto">
          <a:xfrm>
            <a:off x="323528" y="1340767"/>
            <a:ext cx="1728192" cy="22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36" y="1628800"/>
            <a:ext cx="3416405" cy="162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7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1538</TotalTime>
  <Words>477</Words>
  <Application>Microsoft Office PowerPoint</Application>
  <PresentationFormat>Affichage à l'écran (4:3)</PresentationFormat>
  <Paragraphs>137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0" baseType="lpstr">
      <vt:lpstr>Arial</vt:lpstr>
      <vt:lpstr>Calibri</vt:lpstr>
      <vt:lpstr>Clarté</vt:lpstr>
      <vt:lpstr> Les avions du futur</vt:lpstr>
      <vt:lpstr>Agenda</vt:lpstr>
      <vt:lpstr>#Flying1913  ~100 ans</vt:lpstr>
      <vt:lpstr>#Flying1913 – Fuselage monocoque</vt:lpstr>
      <vt:lpstr>#Flying1939 ~75ans</vt:lpstr>
      <vt:lpstr>#Flying1943 – 70 ans</vt:lpstr>
      <vt:lpstr>#Flying1950 ~65 ans</vt:lpstr>
      <vt:lpstr>#Flying1955 ~60 ans</vt:lpstr>
      <vt:lpstr>#Flying1983 ~40 ans</vt:lpstr>
      <vt:lpstr>#Flying1984 – 40 ans</vt:lpstr>
      <vt:lpstr>#Flying2015 – aujourd’hui</vt:lpstr>
      <vt:lpstr>#Flying2015 – aujourd’hui</vt:lpstr>
      <vt:lpstr>#Flying2015 – aujourd’hui</vt:lpstr>
      <vt:lpstr>#Flying2015 – aujourd’hui</vt:lpstr>
      <vt:lpstr>#2015 – aujourd’hui</vt:lpstr>
      <vt:lpstr>#Flying2030</vt:lpstr>
      <vt:lpstr>#FLYING2050</vt:lpstr>
      <vt:lpstr>Les avions supersoniques</vt:lpstr>
      <vt:lpstr>Les ailes volantes</vt:lpstr>
      <vt:lpstr>Les ailes rhomboédriques</vt:lpstr>
      <vt:lpstr>Les double-bulles</vt:lpstr>
      <vt:lpstr>Les avions électriques</vt:lpstr>
      <vt:lpstr>Les véhicules individuels volants VTOL</vt:lpstr>
      <vt:lpstr>#Flying2050</vt:lpstr>
      <vt:lpstr>Réflexion sur les avions moyens courriers</vt:lpstr>
      <vt:lpstr>Réflexion sur l’aviation générale</vt:lpstr>
      <vt:lpstr>@BeePlane – Questions 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</dc:creator>
  <cp:lastModifiedBy>one crunchbox</cp:lastModifiedBy>
  <cp:revision>312</cp:revision>
  <dcterms:created xsi:type="dcterms:W3CDTF">2012-01-15T00:58:33Z</dcterms:created>
  <dcterms:modified xsi:type="dcterms:W3CDTF">2016-10-03T19:25:27Z</dcterms:modified>
</cp:coreProperties>
</file>