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7" r:id="rId2"/>
    <p:sldId id="323" r:id="rId3"/>
    <p:sldId id="326" r:id="rId4"/>
    <p:sldId id="328" r:id="rId5"/>
    <p:sldId id="327" r:id="rId6"/>
    <p:sldId id="331" r:id="rId7"/>
    <p:sldId id="332" r:id="rId8"/>
    <p:sldId id="314" r:id="rId9"/>
    <p:sldId id="312" r:id="rId10"/>
    <p:sldId id="330" r:id="rId11"/>
    <p:sldId id="319" r:id="rId12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3367">
          <p15:clr>
            <a:srgbClr val="A4A3A4"/>
          </p15:clr>
        </p15:guide>
        <p15:guide id="4" orient="horz" pos="2472" userDrawn="1">
          <p15:clr>
            <a:srgbClr val="A4A3A4"/>
          </p15:clr>
        </p15:guide>
        <p15:guide id="5" pos="5159" userDrawn="1">
          <p15:clr>
            <a:srgbClr val="A4A3A4"/>
          </p15:clr>
        </p15:guide>
        <p15:guide id="6" orient="horz" pos="158" userDrawn="1">
          <p15:clr>
            <a:srgbClr val="A4A3A4"/>
          </p15:clr>
        </p15:guide>
        <p15:guide id="7" pos="3337">
          <p15:clr>
            <a:srgbClr val="A4A3A4"/>
          </p15:clr>
        </p15:guide>
        <p15:guide id="9" pos="5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5" autoAdjust="0"/>
    <p:restoredTop sz="93961" autoAdjust="0"/>
  </p:normalViewPr>
  <p:slideViewPr>
    <p:cSldViewPr snapToGrid="0" snapToObjects="1">
      <p:cViewPr varScale="1">
        <p:scale>
          <a:sx n="92" d="100"/>
          <a:sy n="92" d="100"/>
        </p:scale>
        <p:origin x="1812" y="78"/>
      </p:cViewPr>
      <p:guideLst>
        <p:guide orient="horz" pos="2404"/>
        <p:guide pos="3367"/>
        <p:guide orient="horz" pos="2472"/>
        <p:guide pos="5159"/>
        <p:guide orient="horz" pos="158"/>
        <p:guide pos="3337"/>
        <p:guide pos="51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25" d="100"/>
          <a:sy n="125" d="100"/>
        </p:scale>
        <p:origin x="804" y="-181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32456-9729-48C8-884A-81DB669F737F}" type="datetimeFigureOut">
              <a:rPr lang="fr-FR" smtClean="0"/>
              <a:t>12/04/2018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A0C1F-3A82-47D7-9DB2-4876B4C685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40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12/04/2018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017-ACB2-4E05-BB56-364820DC2B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017-ACB2-4E05-BB56-364820DC2B6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41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61257" y="-145143"/>
            <a:ext cx="11146971" cy="78812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ggott\Documents\TECHNOPLANE\Visuels\Plan_v5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97" y="1485899"/>
            <a:ext cx="10932449" cy="50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567069"/>
            <a:ext cx="9221689" cy="548505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lvl1pPr>
              <a:def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defTabSz="995507"/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12 </a:t>
            </a:r>
            <a:r>
              <a:rPr lang="en-US" dirty="0" err="1" smtClean="0"/>
              <a:t>april</a:t>
            </a:r>
            <a:r>
              <a:rPr lang="en-US" dirty="0" smtClean="0"/>
              <a:t>  2018</a:t>
            </a:r>
          </a:p>
          <a:p>
            <a:r>
              <a:rPr lang="en-US" dirty="0" smtClean="0"/>
              <a:t>Copyrights Technoplane SAS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www.mini-bee.com</a:t>
            </a:r>
          </a:p>
          <a:p>
            <a:pPr algn="ctr"/>
            <a:r>
              <a:rPr lang="en-US" dirty="0" smtClean="0"/>
              <a:t>Lesser Open Bee License 1.3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31" y="7016751"/>
            <a:ext cx="3472740" cy="4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7" Type="http://schemas.microsoft.com/office/2007/relationships/hdphoto" Target="../media/hdphoto2.wdp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42.jpeg"/><Relationship Id="rId4" Type="http://schemas.openxmlformats.org/officeDocument/2006/relationships/image" Target="../media/image9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8.gif"/><Relationship Id="rId5" Type="http://schemas.openxmlformats.org/officeDocument/2006/relationships/image" Target="../media/image16.png"/><Relationship Id="rId10" Type="http://schemas.openxmlformats.org/officeDocument/2006/relationships/image" Target="../media/image10.gif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12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microsoft.com/office/2007/relationships/hdphoto" Target="../media/hdphoto1.wdp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gif"/><Relationship Id="rId26" Type="http://schemas.openxmlformats.org/officeDocument/2006/relationships/image" Target="../media/image72.png"/><Relationship Id="rId3" Type="http://schemas.openxmlformats.org/officeDocument/2006/relationships/image" Target="../media/image49.png"/><Relationship Id="rId21" Type="http://schemas.openxmlformats.org/officeDocument/2006/relationships/image" Target="../media/image67.jpeg"/><Relationship Id="rId34" Type="http://schemas.openxmlformats.org/officeDocument/2006/relationships/image" Target="../media/image8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jpeg"/><Relationship Id="rId33" Type="http://schemas.openxmlformats.org/officeDocument/2006/relationships/image" Target="../media/image79.gif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1.jpg"/><Relationship Id="rId15" Type="http://schemas.openxmlformats.org/officeDocument/2006/relationships/image" Target="../media/image61.png"/><Relationship Id="rId23" Type="http://schemas.openxmlformats.org/officeDocument/2006/relationships/image" Target="../media/image69.jpeg"/><Relationship Id="rId28" Type="http://schemas.openxmlformats.org/officeDocument/2006/relationships/image" Target="../media/image74.png"/><Relationship Id="rId10" Type="http://schemas.openxmlformats.org/officeDocument/2006/relationships/image" Target="../media/image56.jpg"/><Relationship Id="rId19" Type="http://schemas.openxmlformats.org/officeDocument/2006/relationships/image" Target="../media/image65.gif"/><Relationship Id="rId31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gif"/><Relationship Id="rId22" Type="http://schemas.openxmlformats.org/officeDocument/2006/relationships/image" Target="../media/image68.jpe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57499"/>
            <a:ext cx="2226754" cy="90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1748" y="1467058"/>
            <a:ext cx="6529702" cy="4987982"/>
          </a:xfrm>
          <a:prstGeom prst="rect">
            <a:avLst/>
          </a:prstGeom>
        </p:spPr>
        <p:txBody>
          <a:bodyPr wrap="square" lIns="139140" tIns="69571" rIns="139140" bIns="69571">
            <a:spAutoFit/>
          </a:bodyPr>
          <a:lstStyle/>
          <a:p>
            <a:pPr algn="just"/>
            <a:r>
              <a:rPr lang="fr-FR" sz="1500" i="1" u="sng" dirty="0" err="1">
                <a:latin typeface="Century Gothic" panose="020B0502020202020204" pitchFamily="34" charset="0"/>
              </a:rPr>
              <a:t>Lesser</a:t>
            </a:r>
            <a:r>
              <a:rPr lang="fr-FR" sz="1500" i="1" u="sng" dirty="0">
                <a:latin typeface="Century Gothic" panose="020B0502020202020204" pitchFamily="34" charset="0"/>
              </a:rPr>
              <a:t> </a:t>
            </a:r>
            <a:r>
              <a:rPr lang="fr-FR" sz="1500" i="1" u="sng" dirty="0" smtClean="0">
                <a:latin typeface="Century Gothic" panose="020B0502020202020204" pitchFamily="34" charset="0"/>
              </a:rPr>
              <a:t>Open </a:t>
            </a:r>
            <a:r>
              <a:rPr lang="fr-FR" sz="1500" i="1" u="sng" dirty="0">
                <a:latin typeface="Century Gothic" panose="020B0502020202020204" pitchFamily="34" charset="0"/>
              </a:rPr>
              <a:t>Bee </a:t>
            </a:r>
            <a:r>
              <a:rPr lang="fr-FR" sz="1500" i="1" u="sng" dirty="0" smtClean="0">
                <a:latin typeface="Century Gothic" panose="020B0502020202020204" pitchFamily="34" charset="0"/>
              </a:rPr>
              <a:t>License 1.3</a:t>
            </a:r>
            <a:endParaRPr lang="fr-FR" sz="1500" i="1" u="sng" dirty="0">
              <a:latin typeface="Century Gothic" panose="020B0502020202020204" pitchFamily="34" charset="0"/>
            </a:endParaRPr>
          </a:p>
          <a:p>
            <a:pPr algn="just"/>
            <a:endParaRPr lang="fr-FR" sz="1500" i="1" u="sng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fr-FR" sz="1500" dirty="0" smtClean="0">
                <a:latin typeface="Century Gothic" panose="020B0502020202020204" pitchFamily="34" charset="0"/>
              </a:rPr>
              <a:t>Mini-Bee </a:t>
            </a:r>
            <a:r>
              <a:rPr lang="fr-FR" sz="1500" dirty="0" err="1" smtClean="0">
                <a:latin typeface="Century Gothic" panose="020B0502020202020204" pitchFamily="34" charset="0"/>
              </a:rPr>
              <a:t>project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is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achieved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under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dedicated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lesser</a:t>
            </a:r>
            <a:r>
              <a:rPr lang="fr-FR" sz="1500" dirty="0" smtClean="0">
                <a:latin typeface="Century Gothic" panose="020B0502020202020204" pitchFamily="34" charset="0"/>
              </a:rPr>
              <a:t> open source </a:t>
            </a:r>
            <a:r>
              <a:rPr lang="fr-FR" sz="1500" dirty="0" err="1" smtClean="0">
                <a:latin typeface="Century Gothic" panose="020B0502020202020204" pitchFamily="34" charset="0"/>
              </a:rPr>
              <a:t>license</a:t>
            </a:r>
            <a:endParaRPr lang="fr-FR" sz="1500" dirty="0" smtClean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fr-FR" sz="1500" dirty="0" smtClean="0">
                <a:latin typeface="Century Gothic" panose="020B0502020202020204" pitchFamily="34" charset="0"/>
              </a:rPr>
              <a:t>It </a:t>
            </a:r>
            <a:r>
              <a:rPr lang="fr-FR" sz="1500" dirty="0" err="1" smtClean="0">
                <a:latin typeface="Century Gothic" panose="020B0502020202020204" pitchFamily="34" charset="0"/>
              </a:rPr>
              <a:t>allows</a:t>
            </a:r>
            <a:r>
              <a:rPr lang="fr-FR" sz="1500" dirty="0" smtClean="0">
                <a:latin typeface="Century Gothic" panose="020B0502020202020204" pitchFamily="34" charset="0"/>
              </a:rPr>
              <a:t> multiple </a:t>
            </a:r>
            <a:r>
              <a:rPr lang="fr-FR" sz="1500" dirty="0" err="1" smtClean="0">
                <a:latin typeface="Century Gothic" panose="020B0502020202020204" pitchFamily="34" charset="0"/>
              </a:rPr>
              <a:t>actors</a:t>
            </a:r>
            <a:r>
              <a:rPr lang="fr-FR" sz="1500" dirty="0" smtClean="0">
                <a:latin typeface="Century Gothic" panose="020B0502020202020204" pitchFamily="34" charset="0"/>
              </a:rPr>
              <a:t> (</a:t>
            </a:r>
            <a:r>
              <a:rPr lang="fr-FR" sz="1500" dirty="0" err="1" smtClean="0">
                <a:latin typeface="Century Gothic" panose="020B0502020202020204" pitchFamily="34" charset="0"/>
              </a:rPr>
              <a:t>academic</a:t>
            </a:r>
            <a:r>
              <a:rPr lang="fr-FR" sz="1500" dirty="0" smtClean="0">
                <a:latin typeface="Century Gothic" panose="020B0502020202020204" pitchFamily="34" charset="0"/>
              </a:rPr>
              <a:t>, </a:t>
            </a:r>
            <a:r>
              <a:rPr lang="fr-FR" sz="1500" dirty="0" err="1" smtClean="0">
                <a:latin typeface="Century Gothic" panose="020B0502020202020204" pitchFamily="34" charset="0"/>
              </a:rPr>
              <a:t>industrial</a:t>
            </a:r>
            <a:r>
              <a:rPr lang="fr-FR" sz="1500" dirty="0" smtClean="0">
                <a:latin typeface="Century Gothic" panose="020B0502020202020204" pitchFamily="34" charset="0"/>
              </a:rPr>
              <a:t>, </a:t>
            </a:r>
            <a:r>
              <a:rPr lang="fr-FR" sz="1500" dirty="0" err="1" smtClean="0">
                <a:latin typeface="Century Gothic" panose="020B0502020202020204" pitchFamily="34" charset="0"/>
              </a:rPr>
              <a:t>individuals</a:t>
            </a:r>
            <a:r>
              <a:rPr lang="fr-FR" sz="1500" dirty="0" smtClean="0">
                <a:latin typeface="Century Gothic" panose="020B0502020202020204" pitchFamily="34" charset="0"/>
              </a:rPr>
              <a:t>) to </a:t>
            </a:r>
            <a:r>
              <a:rPr lang="fr-FR" sz="1500" dirty="0" err="1" smtClean="0">
                <a:latin typeface="Century Gothic" panose="020B0502020202020204" pitchFamily="34" charset="0"/>
              </a:rPr>
              <a:t>collaborate</a:t>
            </a:r>
            <a:r>
              <a:rPr lang="fr-FR" sz="1500" dirty="0" smtClean="0">
                <a:latin typeface="Century Gothic" panose="020B0502020202020204" pitchFamily="34" charset="0"/>
              </a:rPr>
              <a:t> in an open-innovation workflow. Project </a:t>
            </a:r>
            <a:r>
              <a:rPr lang="fr-FR" sz="1500" dirty="0" err="1" smtClean="0">
                <a:latin typeface="Century Gothic" panose="020B0502020202020204" pitchFamily="34" charset="0"/>
              </a:rPr>
              <a:t>works</a:t>
            </a:r>
            <a:r>
              <a:rPr lang="fr-FR" sz="1500" dirty="0" smtClean="0">
                <a:latin typeface="Century Gothic" panose="020B0502020202020204" pitchFamily="34" charset="0"/>
              </a:rPr>
              <a:t> are </a:t>
            </a:r>
            <a:r>
              <a:rPr lang="fr-FR" sz="1500" dirty="0" err="1" smtClean="0">
                <a:latin typeface="Century Gothic" panose="020B0502020202020204" pitchFamily="34" charset="0"/>
              </a:rPr>
              <a:t>mainly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shared</a:t>
            </a:r>
            <a:r>
              <a:rPr lang="fr-FR" sz="1500" dirty="0" smtClean="0">
                <a:latin typeface="Century Gothic" panose="020B0502020202020204" pitchFamily="34" charset="0"/>
              </a:rPr>
              <a:t> on a public wiki.</a:t>
            </a: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 smtClean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fr-FR" sz="1500" dirty="0" err="1">
                <a:latin typeface="Century Gothic" panose="020B0502020202020204" pitchFamily="34" charset="0"/>
              </a:rPr>
              <a:t>Tasks</a:t>
            </a:r>
            <a:r>
              <a:rPr lang="fr-FR" sz="1500" dirty="0">
                <a:latin typeface="Century Gothic" panose="020B0502020202020204" pitchFamily="34" charset="0"/>
              </a:rPr>
              <a:t> are </a:t>
            </a:r>
            <a:r>
              <a:rPr lang="fr-FR" sz="1500" dirty="0" err="1" smtClean="0">
                <a:latin typeface="Century Gothic" panose="020B0502020202020204" pitchFamily="34" charset="0"/>
              </a:rPr>
              <a:t>achieved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with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coordinator</a:t>
            </a:r>
            <a:r>
              <a:rPr lang="fr-FR" sz="1500" dirty="0" smtClean="0">
                <a:latin typeface="Century Gothic" panose="020B0502020202020204" pitchFamily="34" charset="0"/>
              </a:rPr>
              <a:t> management</a:t>
            </a: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en-US" sz="1500" dirty="0" smtClean="0">
                <a:latin typeface="Century Gothic" panose="020B0502020202020204" pitchFamily="34" charset="0"/>
              </a:rPr>
              <a:t>Private Tasks (without public disclosure) or product covered </a:t>
            </a:r>
            <a:r>
              <a:rPr lang="en-US" sz="1500" dirty="0">
                <a:latin typeface="Century Gothic" panose="020B0502020202020204" pitchFamily="34" charset="0"/>
              </a:rPr>
              <a:t>by other </a:t>
            </a:r>
            <a:r>
              <a:rPr lang="en-US" sz="1500" dirty="0" smtClean="0">
                <a:latin typeface="Century Gothic" panose="020B0502020202020204" pitchFamily="34" charset="0"/>
              </a:rPr>
              <a:t>licenses or </a:t>
            </a:r>
            <a:r>
              <a:rPr lang="en-US" sz="1500" dirty="0">
                <a:latin typeface="Century Gothic" panose="020B0502020202020204" pitchFamily="34" charset="0"/>
              </a:rPr>
              <a:t>other intellectual property </a:t>
            </a:r>
            <a:r>
              <a:rPr lang="en-US" sz="1500" dirty="0" smtClean="0">
                <a:latin typeface="Century Gothic" panose="020B0502020202020204" pitchFamily="34" charset="0"/>
              </a:rPr>
              <a:t>rights can </a:t>
            </a:r>
            <a:r>
              <a:rPr lang="en-US" sz="1500" dirty="0">
                <a:latin typeface="Century Gothic" panose="020B0502020202020204" pitchFamily="34" charset="0"/>
              </a:rPr>
              <a:t>be included within </a:t>
            </a:r>
            <a:r>
              <a:rPr lang="en-US" sz="1500" dirty="0" smtClean="0">
                <a:latin typeface="Century Gothic" panose="020B0502020202020204" pitchFamily="34" charset="0"/>
              </a:rPr>
              <a:t>the project. Only </a:t>
            </a:r>
            <a:r>
              <a:rPr lang="en-US" sz="1500" dirty="0">
                <a:latin typeface="Century Gothic" panose="020B0502020202020204" pitchFamily="34" charset="0"/>
              </a:rPr>
              <a:t>interface works </a:t>
            </a:r>
            <a:r>
              <a:rPr lang="en-US" sz="1500" dirty="0" smtClean="0">
                <a:latin typeface="Century Gothic" panose="020B0502020202020204" pitchFamily="34" charset="0"/>
              </a:rPr>
              <a:t>will be covered </a:t>
            </a:r>
            <a:r>
              <a:rPr lang="en-US" sz="1500" dirty="0">
                <a:latin typeface="Century Gothic" panose="020B0502020202020204" pitchFamily="34" charset="0"/>
              </a:rPr>
              <a:t>by </a:t>
            </a:r>
            <a:r>
              <a:rPr lang="en-US" sz="1500" dirty="0" smtClean="0">
                <a:latin typeface="Century Gothic" panose="020B0502020202020204" pitchFamily="34" charset="0"/>
              </a:rPr>
              <a:t>the open source paragraph of the Lesser Open Source License</a:t>
            </a:r>
          </a:p>
          <a:p>
            <a:pPr algn="just"/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</a:rPr>
              <a:t>Any Participant may use works done on </a:t>
            </a:r>
            <a:r>
              <a:rPr lang="en-US" sz="1500" dirty="0" smtClean="0">
                <a:latin typeface="Century Gothic" panose="020B0502020202020204" pitchFamily="34" charset="0"/>
              </a:rPr>
              <a:t>the Project </a:t>
            </a:r>
            <a:r>
              <a:rPr lang="en-US" sz="1500" dirty="0">
                <a:latin typeface="Century Gothic" panose="020B0502020202020204" pitchFamily="34" charset="0"/>
              </a:rPr>
              <a:t>for technical or commercial </a:t>
            </a:r>
            <a:r>
              <a:rPr lang="en-US" sz="1500" dirty="0" smtClean="0">
                <a:latin typeface="Century Gothic" panose="020B0502020202020204" pitchFamily="34" charset="0"/>
              </a:rPr>
              <a:t>use. </a:t>
            </a:r>
            <a:r>
              <a:rPr lang="fr-FR" sz="1500" dirty="0" smtClean="0">
                <a:latin typeface="Century Gothic" panose="020B0502020202020204" pitchFamily="34" charset="0"/>
              </a:rPr>
              <a:t>By default, standard royalties percent are </a:t>
            </a:r>
            <a:r>
              <a:rPr lang="fr-FR" sz="1500" dirty="0" err="1" smtClean="0">
                <a:latin typeface="Century Gothic" panose="020B0502020202020204" pitchFamily="34" charset="0"/>
              </a:rPr>
              <a:t>defined</a:t>
            </a:r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48498" y="290809"/>
            <a:ext cx="3839959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Property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37" y="3244061"/>
            <a:ext cx="2390877" cy="1711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7966750" y="998988"/>
            <a:ext cx="2067595" cy="1625830"/>
            <a:chOff x="7932748" y="1020051"/>
            <a:chExt cx="1437945" cy="117690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2" t="16821" r="13153" b="4185"/>
            <a:stretch/>
          </p:blipFill>
          <p:spPr bwMode="auto">
            <a:xfrm>
              <a:off x="7932748" y="1020051"/>
              <a:ext cx="663575" cy="908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7" t="16402" r="12020" b="5710"/>
            <a:stretch/>
          </p:blipFill>
          <p:spPr bwMode="auto">
            <a:xfrm>
              <a:off x="8216192" y="1142831"/>
              <a:ext cx="695325" cy="895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8" t="17283" r="14425" b="4553"/>
            <a:stretch/>
          </p:blipFill>
          <p:spPr bwMode="auto">
            <a:xfrm>
              <a:off x="8474144" y="1298428"/>
              <a:ext cx="660400" cy="898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3" t="14493" r="12494" b="38276"/>
            <a:stretch/>
          </p:blipFill>
          <p:spPr bwMode="auto">
            <a:xfrm>
              <a:off x="8675368" y="1496745"/>
              <a:ext cx="695325" cy="542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557" y="5224680"/>
            <a:ext cx="1910905" cy="735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2101" y="6061337"/>
            <a:ext cx="1910905" cy="335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/>
          <a:srcRect t="22872" b="23474"/>
          <a:stretch/>
        </p:blipFill>
        <p:spPr>
          <a:xfrm>
            <a:off x="7661234" y="6497745"/>
            <a:ext cx="1910905" cy="321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846537" y="648396"/>
            <a:ext cx="22942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500" dirty="0">
                <a:latin typeface="Century Gothic" panose="020B0502020202020204" pitchFamily="34" charset="0"/>
              </a:rPr>
              <a:t>www.bee-license.com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41557" y="2854407"/>
            <a:ext cx="28296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500" dirty="0" smtClean="0">
                <a:latin typeface="Century Gothic" panose="020B0502020202020204" pitchFamily="34" charset="0"/>
              </a:rPr>
              <a:t>www.collaborativebee.com</a:t>
            </a:r>
            <a:endParaRPr lang="fr-FR" sz="1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2943336" y="258430"/>
            <a:ext cx="5348032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Other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Markets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accessible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>
            <a:off x="3731177" y="843035"/>
            <a:ext cx="3670692" cy="1314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  <p:cxnSp>
        <p:nvCxnSpPr>
          <p:cNvPr id="48" name="Connecteur droit 47"/>
          <p:cNvCxnSpPr>
            <a:stCxn id="65" idx="3"/>
            <a:endCxn id="50" idx="2"/>
          </p:cNvCxnSpPr>
          <p:nvPr/>
        </p:nvCxnSpPr>
        <p:spPr>
          <a:xfrm>
            <a:off x="608791" y="2148888"/>
            <a:ext cx="8137018" cy="510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27803" y="4428170"/>
            <a:ext cx="2023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1 PAX </a:t>
            </a:r>
            <a:r>
              <a:rPr lang="fr-FR" sz="1800" dirty="0" smtClean="0"/>
              <a:t>Power/</a:t>
            </a:r>
            <a:r>
              <a:rPr lang="fr-FR" sz="1800" dirty="0" err="1" smtClean="0"/>
              <a:t>weight</a:t>
            </a:r>
            <a:r>
              <a:rPr lang="fr-FR" sz="1800" dirty="0" smtClean="0"/>
              <a:t> ratio</a:t>
            </a:r>
            <a:endParaRPr lang="fr-FR" sz="1800" dirty="0"/>
          </a:p>
        </p:txBody>
      </p:sp>
      <p:sp>
        <p:nvSpPr>
          <p:cNvPr id="30" name="Rectangle 29"/>
          <p:cNvSpPr/>
          <p:nvPr/>
        </p:nvSpPr>
        <p:spPr>
          <a:xfrm>
            <a:off x="8342977" y="1554297"/>
            <a:ext cx="977160" cy="3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Sport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084" y="2438142"/>
            <a:ext cx="1636476" cy="699077"/>
          </a:xfrm>
          <a:prstGeom prst="rect">
            <a:avLst/>
          </a:prstGeom>
        </p:spPr>
      </p:pic>
      <p:sp>
        <p:nvSpPr>
          <p:cNvPr id="50" name="Ellipse 49"/>
          <p:cNvSpPr/>
          <p:nvPr/>
        </p:nvSpPr>
        <p:spPr>
          <a:xfrm>
            <a:off x="8745809" y="2062660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 flipV="1">
            <a:off x="8914005" y="3157060"/>
            <a:ext cx="0" cy="11401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8817120" y="4205815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782057" y="4950186"/>
            <a:ext cx="2367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2 PAX</a:t>
            </a:r>
            <a:r>
              <a:rPr lang="fr-FR" sz="1800" dirty="0" smtClean="0"/>
              <a:t> </a:t>
            </a:r>
            <a:r>
              <a:rPr lang="fr-FR" sz="1200" dirty="0" smtClean="0"/>
              <a:t>(pilot </a:t>
            </a:r>
            <a:r>
              <a:rPr lang="fr-FR" sz="1200" dirty="0" err="1" smtClean="0"/>
              <a:t>included</a:t>
            </a:r>
            <a:r>
              <a:rPr lang="fr-FR" sz="1200" dirty="0" smtClean="0"/>
              <a:t>)</a:t>
            </a:r>
          </a:p>
          <a:p>
            <a:pPr algn="ctr"/>
            <a:r>
              <a:rPr lang="fr-FR" sz="1800" dirty="0" err="1" smtClean="0"/>
              <a:t>Weight</a:t>
            </a:r>
            <a:r>
              <a:rPr lang="fr-FR" sz="1800" dirty="0" smtClean="0"/>
              <a:t> and Confort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98917" y="1540664"/>
            <a:ext cx="977160" cy="3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VIP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325" y="2432607"/>
            <a:ext cx="1660308" cy="1700028"/>
          </a:xfrm>
          <a:prstGeom prst="rect">
            <a:avLst/>
          </a:prstGeom>
        </p:spPr>
      </p:pic>
      <p:sp>
        <p:nvSpPr>
          <p:cNvPr id="49" name="Ellipse 48"/>
          <p:cNvSpPr/>
          <p:nvPr/>
        </p:nvSpPr>
        <p:spPr>
          <a:xfrm>
            <a:off x="4817774" y="2062228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/>
          <p:cNvCxnSpPr/>
          <p:nvPr/>
        </p:nvCxnSpPr>
        <p:spPr>
          <a:xfrm flipV="1">
            <a:off x="4914659" y="4283519"/>
            <a:ext cx="0" cy="44685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4817774" y="4730374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963235" y="4064358"/>
            <a:ext cx="1859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0000"/>
                </a:solidFill>
              </a:rPr>
              <a:t>3 PAX</a:t>
            </a:r>
          </a:p>
          <a:p>
            <a:pPr algn="ctr"/>
            <a:r>
              <a:rPr lang="fr-FR" sz="1800" dirty="0" err="1" smtClean="0">
                <a:solidFill>
                  <a:srgbClr val="FF0000"/>
                </a:solidFill>
              </a:rPr>
              <a:t>Volum</a:t>
            </a:r>
            <a:endParaRPr lang="fr-FR" sz="1800" dirty="0">
              <a:solidFill>
                <a:srgbClr val="FF0000"/>
              </a:solidFill>
            </a:endParaRPr>
          </a:p>
          <a:p>
            <a:pPr algn="ctr"/>
            <a:r>
              <a:rPr lang="fr-FR" sz="1800" dirty="0" smtClean="0">
                <a:solidFill>
                  <a:srgbClr val="FF0000"/>
                </a:solidFill>
              </a:rPr>
              <a:t>VTOL mission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62841" y="1264089"/>
            <a:ext cx="2071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Ambulance</a:t>
            </a:r>
          </a:p>
          <a:p>
            <a:pPr algn="ctr"/>
            <a:r>
              <a:rPr lang="fr-FR" sz="2400" dirty="0">
                <a:latin typeface="Century Gothic" panose="020B0502020202020204" pitchFamily="34" charset="0"/>
              </a:rPr>
              <a:t>&amp; Utilities</a:t>
            </a:r>
          </a:p>
        </p:txBody>
      </p:sp>
      <p:sp>
        <p:nvSpPr>
          <p:cNvPr id="51" name="Ellipse 50"/>
          <p:cNvSpPr/>
          <p:nvPr/>
        </p:nvSpPr>
        <p:spPr>
          <a:xfrm>
            <a:off x="2846451" y="2074989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/>
          <p:cNvCxnSpPr>
            <a:stCxn id="58" idx="0"/>
            <a:endCxn id="51" idx="4"/>
          </p:cNvCxnSpPr>
          <p:nvPr/>
        </p:nvCxnSpPr>
        <p:spPr>
          <a:xfrm flipV="1">
            <a:off x="2938861" y="2257663"/>
            <a:ext cx="4475" cy="155920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/>
          <p:cNvSpPr/>
          <p:nvPr/>
        </p:nvSpPr>
        <p:spPr>
          <a:xfrm>
            <a:off x="2841976" y="3816865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6424709" y="1554297"/>
            <a:ext cx="977160" cy="3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Taxi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61773" y="5455601"/>
            <a:ext cx="278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4 PAX</a:t>
            </a:r>
          </a:p>
          <a:p>
            <a:pPr algn="ctr"/>
            <a:r>
              <a:rPr lang="fr-FR" sz="1800" dirty="0" err="1" smtClean="0"/>
              <a:t>Number</a:t>
            </a:r>
            <a:r>
              <a:rPr lang="fr-FR" sz="1800" dirty="0" smtClean="0"/>
              <a:t> of </a:t>
            </a:r>
            <a:r>
              <a:rPr lang="fr-FR" sz="1800" dirty="0" err="1" smtClean="0"/>
              <a:t>seats</a:t>
            </a:r>
            <a:endParaRPr lang="fr-FR" sz="1800" dirty="0" smtClean="0"/>
          </a:p>
          <a:p>
            <a:pPr algn="ctr"/>
            <a:r>
              <a:rPr lang="fr-FR" sz="1800" b="1" dirty="0" smtClean="0"/>
              <a:t>All </a:t>
            </a:r>
            <a:r>
              <a:rPr lang="fr-FR" sz="1800" b="1" dirty="0" err="1" smtClean="0"/>
              <a:t>electric</a:t>
            </a:r>
            <a:r>
              <a:rPr lang="fr-FR" sz="1800" b="1" dirty="0"/>
              <a:t> </a:t>
            </a:r>
            <a:r>
              <a:rPr lang="fr-FR" sz="1800" dirty="0" smtClean="0"/>
              <a:t>propulsion</a:t>
            </a:r>
            <a:endParaRPr lang="fr-FR" sz="1800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025" y="2295303"/>
            <a:ext cx="1604700" cy="2001903"/>
          </a:xfrm>
          <a:prstGeom prst="rect">
            <a:avLst/>
          </a:prstGeom>
        </p:spPr>
      </p:pic>
      <p:sp>
        <p:nvSpPr>
          <p:cNvPr id="52" name="Ellipse 51"/>
          <p:cNvSpPr/>
          <p:nvPr/>
        </p:nvSpPr>
        <p:spPr>
          <a:xfrm>
            <a:off x="6758605" y="2065050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/>
          <p:cNvCxnSpPr>
            <a:stCxn id="60" idx="0"/>
          </p:cNvCxnSpPr>
          <p:nvPr/>
        </p:nvCxnSpPr>
        <p:spPr>
          <a:xfrm flipV="1">
            <a:off x="6955573" y="4346248"/>
            <a:ext cx="4475" cy="80802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6858688" y="5154271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5" name="Triangle isocèle 64"/>
          <p:cNvSpPr/>
          <p:nvPr/>
        </p:nvSpPr>
        <p:spPr>
          <a:xfrm rot="5400000">
            <a:off x="648354" y="1998108"/>
            <a:ext cx="222434" cy="30156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Triangle isocèle 63"/>
          <p:cNvSpPr/>
          <p:nvPr/>
        </p:nvSpPr>
        <p:spPr>
          <a:xfrm>
            <a:off x="1327496" y="2368372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/>
          <p:cNvCxnSpPr>
            <a:stCxn id="61" idx="3"/>
            <a:endCxn id="64" idx="3"/>
          </p:cNvCxnSpPr>
          <p:nvPr/>
        </p:nvCxnSpPr>
        <p:spPr>
          <a:xfrm flipH="1">
            <a:off x="1438713" y="1632455"/>
            <a:ext cx="3" cy="103747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riangle isocèle 60"/>
          <p:cNvSpPr/>
          <p:nvPr/>
        </p:nvSpPr>
        <p:spPr>
          <a:xfrm flipV="1">
            <a:off x="1327499" y="1632455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/>
          <p:cNvSpPr txBox="1"/>
          <p:nvPr/>
        </p:nvSpPr>
        <p:spPr>
          <a:xfrm>
            <a:off x="965432" y="1231809"/>
            <a:ext cx="79476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</a:rPr>
              <a:t>Today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93" y="6000558"/>
            <a:ext cx="3289495" cy="78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Can </a:t>
            </a:r>
            <a:r>
              <a:rPr lang="fr-FR" sz="1600" dirty="0" err="1">
                <a:solidFill>
                  <a:schemeClr val="tx1"/>
                </a:solidFill>
              </a:rPr>
              <a:t>be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loaded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into</a:t>
            </a:r>
            <a:r>
              <a:rPr lang="fr-FR" sz="1600" dirty="0">
                <a:solidFill>
                  <a:schemeClr val="tx1"/>
                </a:solidFill>
              </a:rPr>
              <a:t> VIP or </a:t>
            </a:r>
            <a:r>
              <a:rPr lang="fr-FR" sz="1600" dirty="0" err="1">
                <a:solidFill>
                  <a:schemeClr val="tx1"/>
                </a:solidFill>
              </a:rPr>
              <a:t>Corporate</a:t>
            </a:r>
            <a:r>
              <a:rPr lang="fr-FR" sz="1600" dirty="0">
                <a:solidFill>
                  <a:schemeClr val="tx1"/>
                </a:solidFill>
              </a:rPr>
              <a:t> large </a:t>
            </a:r>
            <a:r>
              <a:rPr lang="fr-FR" sz="1600" dirty="0" err="1">
                <a:solidFill>
                  <a:schemeClr val="tx1"/>
                </a:solidFill>
              </a:rPr>
              <a:t>civilian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aircrafts</a:t>
            </a:r>
            <a:r>
              <a:rPr lang="fr-FR" sz="1600" dirty="0">
                <a:solidFill>
                  <a:schemeClr val="tx1"/>
                </a:solidFill>
              </a:rPr>
              <a:t> cargo soute</a:t>
            </a:r>
          </a:p>
        </p:txBody>
      </p:sp>
      <p:pic>
        <p:nvPicPr>
          <p:cNvPr id="40" name="Picture 5" descr="C:\Users\Gaetan\Pictures\Mini-bee\VIP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" y="2379535"/>
            <a:ext cx="1193584" cy="88373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" name="Picture 2" descr="D:\Users\ggott\Documents\TECHNOPLANE\14-Visu_concepts\mini_bee_rotors10_sansroug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t="34812" r="5370" b="37612"/>
          <a:stretch/>
        </p:blipFill>
        <p:spPr bwMode="auto">
          <a:xfrm>
            <a:off x="1813131" y="2533307"/>
            <a:ext cx="2066639" cy="6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ggott\Documents\TECHNOPLANE\14-Visu_concepts\mini_bee_rotors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 b="34734"/>
          <a:stretch/>
        </p:blipFill>
        <p:spPr bwMode="auto">
          <a:xfrm>
            <a:off x="0" y="2886100"/>
            <a:ext cx="5651323" cy="20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8" y="5086725"/>
            <a:ext cx="1065302" cy="7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558234" y="5943069"/>
            <a:ext cx="236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Century Gothic" panose="020B0502020202020204" pitchFamily="34" charset="0"/>
              </a:rPr>
              <a:t>VTOL Aircraft</a:t>
            </a:r>
          </a:p>
          <a:p>
            <a:pPr algn="ctr"/>
            <a:r>
              <a:rPr lang="fr-FR" sz="1400" dirty="0" smtClean="0">
                <a:latin typeface="Century Gothic" panose="020B0502020202020204" pitchFamily="34" charset="0"/>
              </a:rPr>
              <a:t>(6 rotors + 4 tilt rotors)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2461825" y="5935338"/>
            <a:ext cx="236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Century Gothic" panose="020B0502020202020204" pitchFamily="34" charset="0"/>
              </a:rPr>
              <a:t>Short Wings </a:t>
            </a:r>
          </a:p>
          <a:p>
            <a:pPr algn="ctr"/>
            <a:r>
              <a:rPr lang="fr-FR" sz="1400" dirty="0" smtClean="0">
                <a:latin typeface="Century Gothic" panose="020B0502020202020204" pitchFamily="34" charset="0"/>
              </a:rPr>
              <a:t>for longer </a:t>
            </a:r>
            <a:r>
              <a:rPr lang="fr-FR" sz="1400" b="1" dirty="0" smtClean="0">
                <a:latin typeface="Century Gothic" panose="020B0502020202020204" pitchFamily="34" charset="0"/>
              </a:rPr>
              <a:t>range</a:t>
            </a:r>
          </a:p>
        </p:txBody>
      </p:sp>
      <p:pic>
        <p:nvPicPr>
          <p:cNvPr id="1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3559">
            <a:off x="3691269" y="1305941"/>
            <a:ext cx="1687450" cy="86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" name="Rectangle 154"/>
          <p:cNvSpPr/>
          <p:nvPr/>
        </p:nvSpPr>
        <p:spPr>
          <a:xfrm>
            <a:off x="4560681" y="2285884"/>
            <a:ext cx="437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</a:rPr>
              <a:t>Modular</a:t>
            </a:r>
            <a:r>
              <a:rPr lang="fr-FR" sz="1400" dirty="0" smtClean="0">
                <a:latin typeface="Century Gothic" panose="020B0502020202020204" pitchFamily="34" charset="0"/>
              </a:rPr>
              <a:t> &amp; </a:t>
            </a:r>
            <a:r>
              <a:rPr lang="fr-FR" sz="1400" b="1" dirty="0" smtClean="0">
                <a:latin typeface="Century Gothic" panose="020B0502020202020204" pitchFamily="34" charset="0"/>
              </a:rPr>
              <a:t>ULD</a:t>
            </a:r>
            <a:r>
              <a:rPr lang="fr-FR" sz="1400" dirty="0" smtClean="0">
                <a:latin typeface="Century Gothic" panose="020B0502020202020204" pitchFamily="34" charset="0"/>
              </a:rPr>
              <a:t> conception </a:t>
            </a:r>
          </a:p>
        </p:txBody>
      </p:sp>
      <p:cxnSp>
        <p:nvCxnSpPr>
          <p:cNvPr id="118" name="Connecteur droit 117"/>
          <p:cNvCxnSpPr>
            <a:endCxn id="154" idx="0"/>
          </p:cNvCxnSpPr>
          <p:nvPr/>
        </p:nvCxnSpPr>
        <p:spPr>
          <a:xfrm>
            <a:off x="3286790" y="4667004"/>
            <a:ext cx="358306" cy="1268334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>
            <a:endCxn id="66" idx="3"/>
          </p:cNvCxnSpPr>
          <p:nvPr/>
        </p:nvCxnSpPr>
        <p:spPr>
          <a:xfrm flipH="1" flipV="1">
            <a:off x="1629522" y="2709185"/>
            <a:ext cx="692589" cy="545022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 flipV="1">
            <a:off x="4048767" y="3467062"/>
            <a:ext cx="1232708" cy="422264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V="1">
            <a:off x="3414163" y="2439772"/>
            <a:ext cx="516855" cy="916936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 flipH="1" flipV="1">
            <a:off x="2725245" y="2089011"/>
            <a:ext cx="98819" cy="1118249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/>
          <p:cNvSpPr/>
          <p:nvPr/>
        </p:nvSpPr>
        <p:spPr>
          <a:xfrm>
            <a:off x="1871325" y="1547775"/>
            <a:ext cx="1645407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</a:rPr>
              <a:t>Hybrid</a:t>
            </a:r>
            <a:r>
              <a:rPr lang="fr-FR" sz="1400" b="1" dirty="0" smtClean="0">
                <a:latin typeface="Century Gothic" panose="020B0502020202020204" pitchFamily="34" charset="0"/>
              </a:rPr>
              <a:t> power </a:t>
            </a:r>
            <a:r>
              <a:rPr lang="fr-FR" sz="1400" b="1" dirty="0" err="1" smtClean="0">
                <a:latin typeface="Century Gothic" panose="020B0502020202020204" pitchFamily="34" charset="0"/>
              </a:rPr>
              <a:t>security</a:t>
            </a:r>
            <a:endParaRPr lang="fr-FR" sz="14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7" name="Picture 2" descr="C:\Users\Gaetan\Documents\TECHNOPLANE\Presentations prospection\images\carteGP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81" y="3662359"/>
            <a:ext cx="978195" cy="7939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/>
          <p:cNvSpPr/>
          <p:nvPr/>
        </p:nvSpPr>
        <p:spPr>
          <a:xfrm>
            <a:off x="5420616" y="3126165"/>
            <a:ext cx="1904209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smtClean="0">
                <a:latin typeface="Century Gothic" panose="020B0502020202020204" pitchFamily="34" charset="0"/>
              </a:rPr>
              <a:t>Flight Path Management</a:t>
            </a:r>
          </a:p>
        </p:txBody>
      </p:sp>
      <p:pic>
        <p:nvPicPr>
          <p:cNvPr id="16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5273198" y="5267070"/>
            <a:ext cx="1000288" cy="811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524076" y="2441088"/>
            <a:ext cx="1105446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</a:rPr>
              <a:t>Low</a:t>
            </a:r>
            <a:r>
              <a:rPr lang="fr-FR" sz="1400" b="1" dirty="0" smtClean="0"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latin typeface="Century Gothic" panose="020B0502020202020204" pitchFamily="34" charset="0"/>
              </a:rPr>
              <a:t>cost</a:t>
            </a:r>
            <a:r>
              <a:rPr lang="fr-FR" sz="1400" b="1" dirty="0" smtClean="0">
                <a:latin typeface="Century Gothic" panose="020B0502020202020204" pitchFamily="34" charset="0"/>
              </a:rPr>
              <a:t> </a:t>
            </a:r>
            <a:r>
              <a:rPr lang="fr-FR" sz="1400" dirty="0" smtClean="0">
                <a:latin typeface="Century Gothic" panose="020B0502020202020204" pitchFamily="34" charset="0"/>
              </a:rPr>
              <a:t>structure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49248" y="1060540"/>
            <a:ext cx="7523051" cy="55473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8062862" y="2249885"/>
            <a:ext cx="2348696" cy="2570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8170863" y="2306299"/>
            <a:ext cx="22444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Specifications</a:t>
            </a:r>
            <a:endParaRPr lang="fr-FR" sz="1600" b="1" dirty="0" smtClean="0">
              <a:latin typeface="Century Gothic" panose="020B0502020202020204" pitchFamily="34" charset="0"/>
            </a:endParaRP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r>
              <a:rPr lang="fr-FR" sz="1200" b="1" dirty="0" err="1" smtClean="0">
                <a:latin typeface="Century Gothic" panose="020B0502020202020204" pitchFamily="34" charset="0"/>
              </a:rPr>
              <a:t>Capacity</a:t>
            </a:r>
            <a:r>
              <a:rPr lang="fr-FR" sz="1200" b="1" dirty="0" smtClean="0">
                <a:latin typeface="Century Gothic" panose="020B0502020202020204" pitchFamily="34" charset="0"/>
              </a:rPr>
              <a:t>:           </a:t>
            </a:r>
            <a:r>
              <a:rPr lang="fr-FR" sz="1200" dirty="0" smtClean="0">
                <a:latin typeface="Century Gothic" panose="020B0502020202020204" pitchFamily="34" charset="0"/>
              </a:rPr>
              <a:t>2 </a:t>
            </a:r>
            <a:r>
              <a:rPr lang="fr-FR" sz="1200" dirty="0" err="1" smtClean="0">
                <a:latin typeface="Century Gothic" panose="020B0502020202020204" pitchFamily="34" charset="0"/>
              </a:rPr>
              <a:t>crew</a:t>
            </a:r>
            <a:endParaRPr lang="fr-FR" sz="1200" dirty="0" smtClean="0">
              <a:latin typeface="Century Gothic" panose="020B0502020202020204" pitchFamily="34" charset="0"/>
            </a:endParaRPr>
          </a:p>
          <a:p>
            <a:r>
              <a:rPr lang="fr-FR" sz="1200" b="1" dirty="0">
                <a:latin typeface="Century Gothic" panose="020B0502020202020204" pitchFamily="34" charset="0"/>
              </a:rPr>
              <a:t> </a:t>
            </a:r>
            <a:r>
              <a:rPr lang="fr-FR" sz="1200" b="1" dirty="0" smtClean="0">
                <a:latin typeface="Century Gothic" panose="020B0502020202020204" pitchFamily="34" charset="0"/>
              </a:rPr>
              <a:t>                           </a:t>
            </a:r>
            <a:r>
              <a:rPr lang="fr-FR" sz="1200" dirty="0" smtClean="0">
                <a:latin typeface="Century Gothic" panose="020B0502020202020204" pitchFamily="34" charset="0"/>
              </a:rPr>
              <a:t>1 patient</a:t>
            </a: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MTOW	    </a:t>
            </a:r>
            <a:r>
              <a:rPr lang="fr-FR" sz="1200" dirty="0" smtClean="0">
                <a:latin typeface="Century Gothic" panose="020B0502020202020204" pitchFamily="34" charset="0"/>
              </a:rPr>
              <a:t>1200Kg</a:t>
            </a:r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b="1" dirty="0" err="1" smtClean="0">
                <a:latin typeface="Century Gothic" panose="020B0502020202020204" pitchFamily="34" charset="0"/>
              </a:rPr>
              <a:t>Payload</a:t>
            </a:r>
            <a:r>
              <a:rPr lang="fr-FR" sz="1200" b="1" dirty="0" smtClean="0">
                <a:latin typeface="Century Gothic" panose="020B0502020202020204" pitchFamily="34" charset="0"/>
              </a:rPr>
              <a:t>:            350kg</a:t>
            </a: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Range:               </a:t>
            </a:r>
            <a:r>
              <a:rPr lang="fr-FR" sz="1200" dirty="0" smtClean="0">
                <a:latin typeface="Century Gothic" panose="020B0502020202020204" pitchFamily="34" charset="0"/>
              </a:rPr>
              <a:t>500km</a:t>
            </a: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Cruise speed:    </a:t>
            </a:r>
            <a:r>
              <a:rPr lang="fr-FR" sz="1200" dirty="0" smtClean="0">
                <a:latin typeface="Century Gothic" panose="020B0502020202020204" pitchFamily="34" charset="0"/>
              </a:rPr>
              <a:t>250km/h</a:t>
            </a: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Max. speed:      </a:t>
            </a:r>
            <a:r>
              <a:rPr lang="fr-FR" sz="1200" dirty="0" smtClean="0">
                <a:latin typeface="Century Gothic" panose="020B0502020202020204" pitchFamily="34" charset="0"/>
              </a:rPr>
              <a:t>300km/h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71" y="1298447"/>
            <a:ext cx="1031742" cy="80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0" name="Connecteur droit 79"/>
          <p:cNvCxnSpPr/>
          <p:nvPr/>
        </p:nvCxnSpPr>
        <p:spPr>
          <a:xfrm flipH="1">
            <a:off x="1828211" y="4754179"/>
            <a:ext cx="617993" cy="51289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22642" y="4867758"/>
            <a:ext cx="2368980" cy="32075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err="1">
                <a:latin typeface="Century Gothic" panose="020B0502020202020204" pitchFamily="34" charset="0"/>
              </a:rPr>
              <a:t>Driving</a:t>
            </a:r>
            <a:r>
              <a:rPr lang="fr-FR" sz="1400" b="1" dirty="0"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latin typeface="Century Gothic" panose="020B0502020202020204" pitchFamily="34" charset="0"/>
              </a:rPr>
              <a:t>experience</a:t>
            </a:r>
            <a:endParaRPr lang="fr-FR" sz="1400" b="1" dirty="0">
              <a:latin typeface="Century Gothic" panose="020B0502020202020204" pitchFamily="34" charset="0"/>
            </a:endParaRPr>
          </a:p>
        </p:txBody>
      </p:sp>
      <p:cxnSp>
        <p:nvCxnSpPr>
          <p:cNvPr id="92" name="Connecteur droit 91"/>
          <p:cNvCxnSpPr/>
          <p:nvPr/>
        </p:nvCxnSpPr>
        <p:spPr>
          <a:xfrm>
            <a:off x="4110773" y="4590793"/>
            <a:ext cx="954711" cy="437340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Image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555" y="1235075"/>
            <a:ext cx="1149962" cy="100137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2541590" y="302180"/>
            <a:ext cx="725011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Product : Mini-Bee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VTOL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 rot="20627039">
            <a:off x="6143681" y="5349613"/>
            <a:ext cx="174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latin typeface="Bradley Hand ITC" panose="03070402050302030203" pitchFamily="66" charset="0"/>
              </a:rPr>
              <a:t>Drive </a:t>
            </a:r>
            <a:r>
              <a:rPr lang="fr-FR" sz="1800" b="1" dirty="0" err="1" smtClean="0">
                <a:latin typeface="Bradley Hand ITC" panose="03070402050302030203" pitchFamily="66" charset="0"/>
              </a:rPr>
              <a:t>your</a:t>
            </a:r>
            <a:r>
              <a:rPr lang="fr-FR" sz="1800" b="1" dirty="0" smtClean="0">
                <a:latin typeface="Bradley Hand ITC" panose="03070402050302030203" pitchFamily="66" charset="0"/>
              </a:rPr>
              <a:t> </a:t>
            </a:r>
            <a:r>
              <a:rPr lang="fr-FR" sz="1800" b="1" dirty="0" err="1" smtClean="0">
                <a:latin typeface="Bradley Hand ITC" panose="03070402050302030203" pitchFamily="66" charset="0"/>
              </a:rPr>
              <a:t>aircraft</a:t>
            </a:r>
            <a:r>
              <a:rPr lang="fr-FR" sz="1800" b="1" dirty="0" smtClean="0">
                <a:latin typeface="Bradley Hand ITC" panose="03070402050302030203" pitchFamily="66" charset="0"/>
              </a:rPr>
              <a:t> !</a:t>
            </a:r>
            <a:endParaRPr lang="fr-FR" sz="1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97810" y="1556583"/>
            <a:ext cx="7331439" cy="2471436"/>
            <a:chOff x="2912116" y="1655066"/>
            <a:chExt cx="5265964" cy="2471436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2912116" y="1655066"/>
              <a:ext cx="316406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593077" y="2708108"/>
              <a:ext cx="4585003" cy="1105580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just"/>
              <a:r>
                <a:rPr lang="fr-FR" sz="1300" i="1" u="sng" dirty="0" err="1">
                  <a:latin typeface="Century Gothic" panose="020B0502020202020204" pitchFamily="34" charset="0"/>
                </a:rPr>
                <a:t>Primary</a:t>
              </a:r>
              <a:r>
                <a:rPr lang="fr-FR" sz="1300" i="1" u="sng" dirty="0">
                  <a:latin typeface="Century Gothic" panose="020B0502020202020204" pitchFamily="34" charset="0"/>
                </a:rPr>
                <a:t> </a:t>
              </a:r>
              <a:r>
                <a:rPr lang="fr-FR" sz="1300" i="1" u="sng" dirty="0" smtClean="0">
                  <a:latin typeface="Century Gothic" panose="020B0502020202020204" pitchFamily="34" charset="0"/>
                </a:rPr>
                <a:t>Missions</a:t>
              </a:r>
              <a:endParaRPr lang="fr-FR" sz="1300" i="1" u="sng" dirty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r>
                <a:rPr lang="fr-FR" sz="1300" dirty="0" err="1" smtClean="0">
                  <a:latin typeface="Century Gothic" panose="020B0502020202020204" pitchFamily="34" charset="0"/>
                </a:rPr>
                <a:t>Bring</a:t>
              </a:r>
              <a:r>
                <a:rPr lang="fr-FR" sz="1300" dirty="0" smtClean="0">
                  <a:latin typeface="Century Gothic" panose="020B0502020202020204" pitchFamily="34" charset="0"/>
                </a:rPr>
                <a:t> a </a:t>
              </a:r>
              <a:r>
                <a:rPr lang="fr-FR" sz="1300" dirty="0" err="1">
                  <a:latin typeface="Century Gothic" panose="020B0502020202020204" pitchFamily="34" charset="0"/>
                </a:rPr>
                <a:t>medical</a:t>
              </a:r>
              <a:r>
                <a:rPr lang="fr-FR" sz="1300" dirty="0">
                  <a:latin typeface="Century Gothic" panose="020B0502020202020204" pitchFamily="34" charset="0"/>
                </a:rPr>
                <a:t> </a:t>
              </a:r>
              <a:r>
                <a:rPr lang="fr-FR" sz="1300" dirty="0" smtClean="0">
                  <a:latin typeface="Century Gothic" panose="020B0502020202020204" pitchFamily="34" charset="0"/>
                </a:rPr>
                <a:t>support as </a:t>
              </a:r>
              <a:r>
                <a:rPr lang="fr-FR" sz="13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close </a:t>
              </a:r>
              <a:r>
                <a:rPr lang="fr-FR" sz="1300" dirty="0" smtClean="0">
                  <a:latin typeface="Century Gothic" panose="020B0502020202020204" pitchFamily="34" charset="0"/>
                </a:rPr>
                <a:t>and</a:t>
              </a:r>
              <a:r>
                <a:rPr lang="fr-FR" sz="13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quick</a:t>
              </a:r>
              <a:r>
                <a:rPr lang="fr-FR" sz="13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300" dirty="0">
                  <a:latin typeface="Century Gothic" panose="020B0502020202020204" pitchFamily="34" charset="0"/>
                </a:rPr>
                <a:t>as possible to the </a:t>
              </a:r>
              <a:r>
                <a:rPr lang="fr-FR" sz="1300" dirty="0" smtClean="0">
                  <a:latin typeface="Century Gothic" panose="020B0502020202020204" pitchFamily="34" charset="0"/>
                </a:rPr>
                <a:t>patient</a:t>
              </a:r>
              <a:endParaRPr lang="fr-FR" sz="1300" dirty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r>
                <a:rPr lang="fr-FR" sz="1300" dirty="0">
                  <a:latin typeface="Century Gothic" panose="020B0502020202020204" pitchFamily="34" charset="0"/>
                </a:rPr>
                <a:t>Transport </a:t>
              </a:r>
              <a:r>
                <a:rPr lang="fr-FR" sz="1300" dirty="0" smtClean="0">
                  <a:latin typeface="Century Gothic" panose="020B0502020202020204" pitchFamily="34" charset="0"/>
                </a:rPr>
                <a:t>a </a:t>
              </a:r>
              <a:r>
                <a:rPr lang="fr-FR" sz="13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stabilized</a:t>
              </a:r>
              <a:r>
                <a:rPr lang="fr-FR" sz="13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300" dirty="0" smtClean="0">
                  <a:latin typeface="Century Gothic" panose="020B0502020202020204" pitchFamily="34" charset="0"/>
                </a:rPr>
                <a:t>patient </a:t>
              </a:r>
              <a:r>
                <a:rPr lang="fr-FR" sz="1300" dirty="0">
                  <a:latin typeface="Century Gothic" panose="020B0502020202020204" pitchFamily="34" charset="0"/>
                </a:rPr>
                <a:t>to </a:t>
              </a:r>
              <a:r>
                <a:rPr lang="fr-FR" sz="1300" dirty="0" smtClean="0">
                  <a:latin typeface="Century Gothic" panose="020B0502020202020204" pitchFamily="34" charset="0"/>
                </a:rPr>
                <a:t>the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nearest</a:t>
              </a:r>
              <a:r>
                <a:rPr lang="fr-FR" sz="1300" dirty="0" smtClean="0">
                  <a:latin typeface="Century Gothic" panose="020B0502020202020204" pitchFamily="34" charset="0"/>
                </a:rPr>
                <a:t>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specialized</a:t>
              </a:r>
              <a:r>
                <a:rPr lang="fr-FR" sz="1300" dirty="0" smtClean="0">
                  <a:latin typeface="Century Gothic" panose="020B0502020202020204" pitchFamily="34" charset="0"/>
                </a:rPr>
                <a:t>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hospital</a:t>
              </a:r>
              <a:endParaRPr lang="fr-FR" sz="1300" dirty="0" smtClean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endParaRPr lang="fr-FR" sz="1300" dirty="0" smtClean="0">
                <a:latin typeface="Century Gothic" panose="020B0502020202020204" pitchFamily="34" charset="0"/>
              </a:endParaRPr>
            </a:p>
            <a:p>
              <a:pPr algn="just"/>
              <a:endParaRPr lang="fr-FR" sz="1300" dirty="0" smtClean="0">
                <a:latin typeface="Century Gothic" panose="020B0502020202020204" pitchFamily="34" charset="0"/>
              </a:endParaRPr>
            </a:p>
          </p:txBody>
        </p:sp>
        <p:cxnSp>
          <p:nvCxnSpPr>
            <p:cNvPr id="21" name="Connecteur droit 20"/>
            <p:cNvCxnSpPr/>
            <p:nvPr/>
          </p:nvCxnSpPr>
          <p:spPr>
            <a:xfrm flipH="1" flipV="1">
              <a:off x="3441691" y="1665930"/>
              <a:ext cx="0" cy="205272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580975" y="3621086"/>
              <a:ext cx="4585003" cy="505416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just"/>
              <a:r>
                <a:rPr lang="fr-FR" sz="1300" i="1" u="sng" dirty="0" err="1">
                  <a:latin typeface="Century Gothic" panose="020B0502020202020204" pitchFamily="34" charset="0"/>
                </a:rPr>
                <a:t>Secondary</a:t>
              </a:r>
              <a:r>
                <a:rPr lang="fr-FR" sz="1300" i="1" u="sng" dirty="0">
                  <a:latin typeface="Century Gothic" panose="020B0502020202020204" pitchFamily="34" charset="0"/>
                </a:rPr>
                <a:t> </a:t>
              </a:r>
              <a:r>
                <a:rPr lang="fr-FR" sz="1300" i="1" u="sng" dirty="0" smtClean="0">
                  <a:latin typeface="Century Gothic" panose="020B0502020202020204" pitchFamily="34" charset="0"/>
                </a:rPr>
                <a:t>Missions</a:t>
              </a:r>
              <a:endParaRPr lang="fr-FR" sz="1300" i="1" u="sng" dirty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r>
                <a:rPr lang="fr-FR" sz="13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Urgent transfert </a:t>
              </a:r>
              <a:r>
                <a:rPr lang="fr-FR" sz="1300" dirty="0">
                  <a:latin typeface="Century Gothic" panose="020B0502020202020204" pitchFamily="34" charset="0"/>
                </a:rPr>
                <a:t>of a patient </a:t>
              </a:r>
              <a:r>
                <a:rPr lang="fr-FR" sz="1300" dirty="0" err="1">
                  <a:latin typeface="Century Gothic" panose="020B0502020202020204" pitchFamily="34" charset="0"/>
                </a:rPr>
                <a:t>from</a:t>
              </a:r>
              <a:r>
                <a:rPr lang="fr-FR" sz="1300" dirty="0">
                  <a:latin typeface="Century Gothic" panose="020B0502020202020204" pitchFamily="34" charset="0"/>
                </a:rPr>
                <a:t> a </a:t>
              </a:r>
              <a:r>
                <a:rPr lang="fr-FR" sz="1300" dirty="0" err="1">
                  <a:latin typeface="Century Gothic" panose="020B0502020202020204" pitchFamily="34" charset="0"/>
                </a:rPr>
                <a:t>hospital</a:t>
              </a:r>
              <a:r>
                <a:rPr lang="fr-FR" sz="1300" dirty="0">
                  <a:latin typeface="Century Gothic" panose="020B0502020202020204" pitchFamily="34" charset="0"/>
                </a:rPr>
                <a:t> to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another</a:t>
              </a:r>
              <a:endParaRPr lang="fr-FR" sz="13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857499" y="295782"/>
            <a:ext cx="3414908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Market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HEMS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167150" y="878933"/>
            <a:ext cx="2312383" cy="1702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829268" y="956401"/>
            <a:ext cx="3288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err="1">
                <a:latin typeface="Century Gothic" panose="020B0502020202020204" pitchFamily="34" charset="0"/>
              </a:rPr>
              <a:t>H</a:t>
            </a:r>
            <a:r>
              <a:rPr lang="fr-FR" sz="1200" dirty="0" err="1">
                <a:latin typeface="Century Gothic" panose="020B0502020202020204" pitchFamily="34" charset="0"/>
              </a:rPr>
              <a:t>elicopter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b="1" dirty="0">
                <a:latin typeface="Century Gothic" panose="020B0502020202020204" pitchFamily="34" charset="0"/>
              </a:rPr>
              <a:t>E</a:t>
            </a:r>
            <a:r>
              <a:rPr lang="fr-FR" sz="1200" dirty="0">
                <a:latin typeface="Century Gothic" panose="020B0502020202020204" pitchFamily="34" charset="0"/>
              </a:rPr>
              <a:t>mergency </a:t>
            </a:r>
            <a:r>
              <a:rPr lang="fr-FR" sz="1200" b="1" dirty="0" err="1">
                <a:latin typeface="Century Gothic" panose="020B0502020202020204" pitchFamily="34" charset="0"/>
              </a:rPr>
              <a:t>M</a:t>
            </a:r>
            <a:r>
              <a:rPr lang="fr-FR" sz="1200" dirty="0" err="1">
                <a:latin typeface="Century Gothic" panose="020B0502020202020204" pitchFamily="34" charset="0"/>
              </a:rPr>
              <a:t>edical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b="1" dirty="0" smtClean="0">
                <a:latin typeface="Century Gothic" panose="020B0502020202020204" pitchFamily="34" charset="0"/>
              </a:rPr>
              <a:t>S</a:t>
            </a:r>
            <a:r>
              <a:rPr lang="fr-FR" sz="1200" dirty="0" smtClean="0">
                <a:latin typeface="Century Gothic" panose="020B0502020202020204" pitchFamily="34" charset="0"/>
              </a:rPr>
              <a:t>ervices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3618935" y="3556283"/>
            <a:ext cx="232332" cy="219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3618935" y="2716378"/>
            <a:ext cx="232332" cy="219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612233" y="1709745"/>
            <a:ext cx="232332" cy="219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3959799" y="1653298"/>
            <a:ext cx="6383384" cy="70547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1300" i="1" u="sng" dirty="0" smtClean="0">
                <a:latin typeface="Century Gothic" panose="020B0502020202020204" pitchFamily="34" charset="0"/>
              </a:rPr>
              <a:t>Key </a:t>
            </a:r>
            <a:r>
              <a:rPr lang="fr-FR" sz="1300" i="1" u="sng" dirty="0" err="1" smtClean="0">
                <a:latin typeface="Century Gothic" panose="020B0502020202020204" pitchFamily="34" charset="0"/>
              </a:rPr>
              <a:t>strenghts</a:t>
            </a:r>
            <a:r>
              <a:rPr lang="fr-FR" sz="1300" i="1" u="sng" dirty="0" smtClean="0">
                <a:latin typeface="Century Gothic" panose="020B0502020202020204" pitchFamily="34" charset="0"/>
              </a:rPr>
              <a:t> of HEMS</a:t>
            </a:r>
            <a:endParaRPr lang="fr-FR" sz="1300" i="1" u="sng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300" dirty="0" err="1" smtClean="0">
                <a:latin typeface="Century Gothic" panose="020B0502020202020204" pitchFamily="34" charset="0"/>
              </a:rPr>
              <a:t>Gives</a:t>
            </a:r>
            <a:r>
              <a:rPr lang="fr-FR" sz="1300" dirty="0" smtClean="0">
                <a:latin typeface="Century Gothic" panose="020B0502020202020204" pitchFamily="34" charset="0"/>
              </a:rPr>
              <a:t> a </a:t>
            </a:r>
            <a:r>
              <a:rPr lang="fr-FR" sz="1300" dirty="0" err="1" smtClean="0">
                <a:latin typeface="Century Gothic" panose="020B0502020202020204" pitchFamily="34" charset="0"/>
              </a:rPr>
              <a:t>medical</a:t>
            </a:r>
            <a:r>
              <a:rPr lang="fr-FR" sz="1300" dirty="0" smtClean="0">
                <a:latin typeface="Century Gothic" panose="020B0502020202020204" pitchFamily="34" charset="0"/>
              </a:rPr>
              <a:t> </a:t>
            </a:r>
            <a:r>
              <a:rPr lang="fr-FR" sz="1300" dirty="0" err="1" smtClean="0">
                <a:latin typeface="Century Gothic" panose="020B0502020202020204" pitchFamily="34" charset="0"/>
              </a:rPr>
              <a:t>response</a:t>
            </a:r>
            <a:r>
              <a:rPr lang="fr-FR" sz="1300" dirty="0" smtClean="0">
                <a:latin typeface="Century Gothic" panose="020B0502020202020204" pitchFamily="34" charset="0"/>
              </a:rPr>
              <a:t> to </a:t>
            </a:r>
            <a:r>
              <a:rPr lang="fr-FR" sz="13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crisis</a:t>
            </a:r>
            <a:r>
              <a:rPr lang="fr-FR" sz="1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smtClean="0">
                <a:latin typeface="Century Gothic" panose="020B0502020202020204" pitchFamily="34" charset="0"/>
              </a:rPr>
              <a:t>and </a:t>
            </a:r>
            <a:r>
              <a:rPr lang="fr-FR" sz="1300" dirty="0" err="1" smtClean="0">
                <a:latin typeface="Century Gothic" panose="020B0502020202020204" pitchFamily="34" charset="0"/>
              </a:rPr>
              <a:t>medical</a:t>
            </a:r>
            <a:r>
              <a:rPr lang="fr-FR" sz="1300" dirty="0" smtClean="0">
                <a:latin typeface="Century Gothic" panose="020B0502020202020204" pitchFamily="34" charset="0"/>
              </a:rPr>
              <a:t> </a:t>
            </a:r>
            <a:r>
              <a:rPr lang="fr-FR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emergencies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300" dirty="0" err="1" smtClean="0">
                <a:latin typeface="Century Gothic" panose="020B0502020202020204" pitchFamily="34" charset="0"/>
              </a:rPr>
              <a:t>Provides</a:t>
            </a:r>
            <a:r>
              <a:rPr lang="fr-FR" sz="1300" dirty="0" smtClean="0">
                <a:latin typeface="Century Gothic" panose="020B0502020202020204" pitchFamily="34" charset="0"/>
              </a:rPr>
              <a:t> </a:t>
            </a:r>
            <a:r>
              <a:rPr lang="fr-FR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territorial </a:t>
            </a:r>
            <a:r>
              <a:rPr lang="fr-FR" sz="13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grid</a:t>
            </a:r>
            <a:r>
              <a:rPr lang="fr-FR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smtClean="0">
                <a:latin typeface="Century Gothic" panose="020B0502020202020204" pitchFamily="34" charset="0"/>
              </a:rPr>
              <a:t>for </a:t>
            </a:r>
            <a:r>
              <a:rPr lang="fr-FR" sz="1300" dirty="0" err="1" smtClean="0">
                <a:latin typeface="Century Gothic" panose="020B0502020202020204" pitchFamily="34" charset="0"/>
              </a:rPr>
              <a:t>medical</a:t>
            </a:r>
            <a:r>
              <a:rPr lang="fr-FR" sz="1300" dirty="0" smtClean="0">
                <a:latin typeface="Century Gothic" panose="020B0502020202020204" pitchFamily="34" charset="0"/>
              </a:rPr>
              <a:t> interventions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" y="812626"/>
            <a:ext cx="2741050" cy="17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Connecteur droit 48"/>
          <p:cNvCxnSpPr/>
          <p:nvPr/>
        </p:nvCxnSpPr>
        <p:spPr>
          <a:xfrm>
            <a:off x="1757548" y="6021631"/>
            <a:ext cx="803515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/>
          <p:cNvSpPr/>
          <p:nvPr/>
        </p:nvSpPr>
        <p:spPr>
          <a:xfrm>
            <a:off x="7012059" y="5949386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sp>
        <p:nvSpPr>
          <p:cNvPr id="51" name="Ellipse 50"/>
          <p:cNvSpPr/>
          <p:nvPr/>
        </p:nvSpPr>
        <p:spPr>
          <a:xfrm>
            <a:off x="9122541" y="5947293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grpSp>
        <p:nvGrpSpPr>
          <p:cNvPr id="52" name="Groupe 51"/>
          <p:cNvGrpSpPr/>
          <p:nvPr/>
        </p:nvGrpSpPr>
        <p:grpSpPr>
          <a:xfrm>
            <a:off x="1942707" y="4900831"/>
            <a:ext cx="8384329" cy="1839315"/>
            <a:chOff x="684365" y="4866889"/>
            <a:chExt cx="9108056" cy="1998083"/>
          </a:xfrm>
        </p:grpSpPr>
        <p:sp>
          <p:nvSpPr>
            <p:cNvPr id="53" name="Rectangle 52"/>
            <p:cNvSpPr/>
            <p:nvPr/>
          </p:nvSpPr>
          <p:spPr>
            <a:xfrm>
              <a:off x="5568047" y="6219001"/>
              <a:ext cx="1445939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fr-FR" sz="1400" dirty="0" err="1" smtClean="0">
                  <a:latin typeface="Century Gothic" panose="020B0502020202020204" pitchFamily="34" charset="0"/>
                </a:rPr>
                <a:t>Operational</a:t>
              </a:r>
              <a:r>
                <a:rPr lang="fr-FR" sz="1400" dirty="0" smtClean="0">
                  <a:latin typeface="Century Gothic" panose="020B0502020202020204" pitchFamily="34" charset="0"/>
                </a:rPr>
                <a:t> </a:t>
              </a:r>
              <a:r>
                <a:rPr lang="fr-FR" sz="1400" b="1" dirty="0" err="1" smtClean="0">
                  <a:latin typeface="Century Gothic" panose="020B0502020202020204" pitchFamily="34" charset="0"/>
                </a:rPr>
                <a:t>Disponibility</a:t>
              </a:r>
              <a:endParaRPr lang="fr-FR" sz="14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59" y="4922482"/>
              <a:ext cx="1404227" cy="944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946860" y="6181260"/>
              <a:ext cx="1582618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fr-FR" sz="1400" b="1" dirty="0" smtClean="0">
                  <a:latin typeface="Century Gothic" panose="020B0502020202020204" pitchFamily="34" charset="0"/>
                </a:rPr>
                <a:t>Operations</a:t>
              </a:r>
              <a:r>
                <a:rPr lang="fr-FR" sz="1400" dirty="0" smtClean="0">
                  <a:latin typeface="Century Gothic" panose="020B0502020202020204" pitchFamily="34" charset="0"/>
                </a:rPr>
                <a:t> Management</a:t>
              </a:r>
              <a:endParaRPr lang="fr-FR" sz="1400" dirty="0">
                <a:latin typeface="Century Gothic" panose="020B0502020202020204" pitchFamily="34" charset="0"/>
              </a:endParaRPr>
            </a:p>
          </p:txBody>
        </p:sp>
        <p:pic>
          <p:nvPicPr>
            <p:cNvPr id="56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59"/>
            <a:stretch/>
          </p:blipFill>
          <p:spPr bwMode="auto">
            <a:xfrm>
              <a:off x="684365" y="4920416"/>
              <a:ext cx="1945044" cy="908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005" y="4866889"/>
              <a:ext cx="1603919" cy="97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 57"/>
            <p:cNvSpPr/>
            <p:nvPr/>
          </p:nvSpPr>
          <p:spPr>
            <a:xfrm>
              <a:off x="3224848" y="6204566"/>
              <a:ext cx="1760235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fr-FR" sz="1400" dirty="0" smtClean="0">
                  <a:latin typeface="Century Gothic" panose="020B0502020202020204" pitchFamily="34" charset="0"/>
                </a:rPr>
                <a:t>Pilot &amp; </a:t>
              </a:r>
              <a:r>
                <a:rPr lang="fr-FR" sz="1400" dirty="0" err="1" smtClean="0">
                  <a:latin typeface="Century Gothic" panose="020B0502020202020204" pitchFamily="34" charset="0"/>
                </a:rPr>
                <a:t>Doctor’s</a:t>
              </a:r>
              <a:r>
                <a:rPr lang="fr-FR" sz="1400" dirty="0" smtClean="0">
                  <a:latin typeface="Century Gothic" panose="020B0502020202020204" pitchFamily="34" charset="0"/>
                </a:rPr>
                <a:t> </a:t>
              </a:r>
              <a:r>
                <a:rPr lang="fr-FR" sz="1400" b="1" dirty="0" smtClean="0">
                  <a:latin typeface="Century Gothic" panose="020B0502020202020204" pitchFamily="34" charset="0"/>
                </a:rPr>
                <a:t>Training</a:t>
              </a:r>
              <a:endParaRPr lang="fr-FR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490071" y="6282494"/>
              <a:ext cx="2186049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r>
                <a:rPr lang="fr-FR" sz="1400" dirty="0" err="1">
                  <a:latin typeface="Century Gothic" panose="020B0502020202020204" pitchFamily="34" charset="0"/>
                </a:rPr>
                <a:t>Operational</a:t>
              </a:r>
              <a:r>
                <a:rPr lang="fr-FR" sz="1400" dirty="0">
                  <a:latin typeface="Century Gothic" panose="020B0502020202020204" pitchFamily="34" charset="0"/>
                </a:rPr>
                <a:t> and </a:t>
              </a:r>
              <a:r>
                <a:rPr lang="fr-FR" sz="1400" dirty="0" err="1">
                  <a:latin typeface="Century Gothic" panose="020B0502020202020204" pitchFamily="34" charset="0"/>
                </a:rPr>
                <a:t>purchasing</a:t>
              </a:r>
              <a:r>
                <a:rPr lang="fr-FR" sz="1400" dirty="0">
                  <a:latin typeface="Century Gothic" panose="020B0502020202020204" pitchFamily="34" charset="0"/>
                </a:rPr>
                <a:t> </a:t>
              </a:r>
              <a:r>
                <a:rPr lang="fr-FR" sz="1400" b="1" dirty="0" err="1">
                  <a:latin typeface="Century Gothic" panose="020B0502020202020204" pitchFamily="34" charset="0"/>
                </a:rPr>
                <a:t>Costs</a:t>
              </a:r>
              <a:endParaRPr lang="fr-FR" sz="14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0" name="Picture 9" descr="C:\Users\Gaetan\Documents\TECHNOPLANE\Presentations prospection\images\sold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t="22990" r="4571" b="18274"/>
            <a:stretch/>
          </p:blipFill>
          <p:spPr bwMode="auto">
            <a:xfrm>
              <a:off x="7632745" y="4995502"/>
              <a:ext cx="1579217" cy="8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" descr="C:\Users\Gaetan\Documents\TECHNOPLANE\Presentations prospection\images\plot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8" t="15219" r="7037" b="14503"/>
            <a:stretch/>
          </p:blipFill>
          <p:spPr bwMode="auto">
            <a:xfrm>
              <a:off x="9068694" y="5379883"/>
              <a:ext cx="723727" cy="602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Ellipse 61"/>
          <p:cNvSpPr/>
          <p:nvPr/>
        </p:nvSpPr>
        <p:spPr>
          <a:xfrm>
            <a:off x="2748578" y="5949386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sp>
        <p:nvSpPr>
          <p:cNvPr id="63" name="Ellipse 62"/>
          <p:cNvSpPr/>
          <p:nvPr/>
        </p:nvSpPr>
        <p:spPr>
          <a:xfrm>
            <a:off x="4941733" y="5939761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sp>
        <p:nvSpPr>
          <p:cNvPr id="64" name="ZoneTexte 63"/>
          <p:cNvSpPr txBox="1"/>
          <p:nvPr/>
        </p:nvSpPr>
        <p:spPr>
          <a:xfrm>
            <a:off x="-1595" y="4421476"/>
            <a:ext cx="2663547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Limits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and pain points</a:t>
            </a: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Connecteur droit 64"/>
          <p:cNvCxnSpPr/>
          <p:nvPr/>
        </p:nvCxnSpPr>
        <p:spPr>
          <a:xfrm>
            <a:off x="173975" y="4773323"/>
            <a:ext cx="201036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58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D:\Users\ggott\Documents\TECHNOPLANE\14-Visu_concepts\mini_bee_rotors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 b="34734"/>
          <a:stretch/>
        </p:blipFill>
        <p:spPr bwMode="auto">
          <a:xfrm flipH="1">
            <a:off x="3661962" y="1408223"/>
            <a:ext cx="7029851" cy="2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80919" y="7025572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913742" y="302180"/>
            <a:ext cx="942138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Powered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solution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5463591" y="6054726"/>
            <a:ext cx="427504" cy="55692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5898177" y="6054726"/>
            <a:ext cx="427504" cy="5569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6380654" y="6054726"/>
            <a:ext cx="427504" cy="556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6886921" y="6054726"/>
            <a:ext cx="427504" cy="5569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47363" y="5689414"/>
            <a:ext cx="1872343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Battery</a:t>
            </a:r>
            <a:r>
              <a:rPr lang="fr-FR" sz="1600" dirty="0" smtClean="0">
                <a:latin typeface="Century Gothic" panose="020B0502020202020204" pitchFamily="34" charset="0"/>
              </a:rPr>
              <a:t> back-up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9419" y="4823017"/>
            <a:ext cx="1632523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600" dirty="0" err="1" smtClean="0">
                <a:latin typeface="Century Gothic" panose="020B0502020202020204" pitchFamily="34" charset="0"/>
              </a:rPr>
              <a:t>Theree</a:t>
            </a:r>
            <a:r>
              <a:rPr lang="fr-FR" sz="1600" dirty="0" smtClean="0">
                <a:latin typeface="Century Gothic" panose="020B0502020202020204" pitchFamily="34" charset="0"/>
              </a:rPr>
              <a:t>-phase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Alternator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8342" y="4541169"/>
            <a:ext cx="3017058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10 </a:t>
            </a:r>
            <a:r>
              <a:rPr lang="fr-FR" sz="1600" dirty="0" err="1" smtClean="0">
                <a:latin typeface="Century Gothic" panose="020B0502020202020204" pitchFamily="34" charset="0"/>
              </a:rPr>
              <a:t>three</a:t>
            </a:r>
            <a:r>
              <a:rPr lang="fr-FR" sz="1600" dirty="0" smtClean="0">
                <a:latin typeface="Century Gothic" panose="020B0502020202020204" pitchFamily="34" charset="0"/>
              </a:rPr>
              <a:t>-phase</a:t>
            </a:r>
          </a:p>
          <a:p>
            <a:pPr algn="ctr"/>
            <a:r>
              <a:rPr lang="fr-FR" sz="1600" b="1" dirty="0" err="1" smtClean="0">
                <a:latin typeface="Century Gothic" panose="020B0502020202020204" pitchFamily="34" charset="0"/>
              </a:rPr>
              <a:t>electric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engines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r>
              <a:rPr lang="fr-FR" sz="1600" dirty="0" smtClean="0">
                <a:latin typeface="Century Gothic" panose="020B0502020202020204" pitchFamily="34" charset="0"/>
              </a:rPr>
              <a:t>(40Kw)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091" y="4787594"/>
            <a:ext cx="1494452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smtClean="0">
                <a:latin typeface="Century Gothic" panose="020B0502020202020204" pitchFamily="34" charset="0"/>
              </a:rPr>
              <a:t>Fuel</a:t>
            </a:r>
            <a:r>
              <a:rPr lang="fr-FR" sz="1600" dirty="0" smtClean="0">
                <a:latin typeface="Century Gothic" panose="020B0502020202020204" pitchFamily="34" charset="0"/>
              </a:rPr>
              <a:t> tank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10349" y="6166002"/>
            <a:ext cx="2301170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err="1" smtClean="0">
                <a:latin typeface="Century Gothic" panose="020B0502020202020204" pitchFamily="34" charset="0"/>
              </a:rPr>
              <a:t>Including</a:t>
            </a:r>
            <a:r>
              <a:rPr lang="fr-FR" sz="1400" dirty="0" smtClean="0">
                <a:latin typeface="Century Gothic" panose="020B0502020202020204" pitchFamily="34" charset="0"/>
              </a:rPr>
              <a:t> 4 </a:t>
            </a:r>
            <a:r>
              <a:rPr lang="fr-FR" sz="1400" dirty="0" err="1" smtClean="0">
                <a:latin typeface="Century Gothic" panose="020B0502020202020204" pitchFamily="34" charset="0"/>
              </a:rPr>
              <a:t>external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</a:rPr>
              <a:t>tiltable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</a:rPr>
              <a:t>engines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08401" y="4703721"/>
            <a:ext cx="2146048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smtClean="0">
                <a:latin typeface="Century Gothic" panose="020B0502020202020204" pitchFamily="34" charset="0"/>
              </a:rPr>
              <a:t>Piston </a:t>
            </a:r>
            <a:r>
              <a:rPr lang="fr-FR" sz="1600" b="1" dirty="0" smtClean="0">
                <a:latin typeface="Century Gothic" panose="020B0502020202020204" pitchFamily="34" charset="0"/>
              </a:rPr>
              <a:t>Engine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36030" y="6151478"/>
            <a:ext cx="2160472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smtClean="0">
                <a:latin typeface="Century Gothic" panose="020B0502020202020204" pitchFamily="34" charset="0"/>
              </a:rPr>
              <a:t>Continental 550 </a:t>
            </a:r>
            <a:r>
              <a:rPr lang="fr-FR" sz="1200" dirty="0" err="1" smtClean="0">
                <a:latin typeface="Century Gothic" panose="020B0502020202020204" pitchFamily="34" charset="0"/>
              </a:rPr>
              <a:t>series</a:t>
            </a:r>
            <a:endParaRPr lang="fr-FR" sz="1200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Lycoming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smtClean="0">
                <a:latin typeface="Century Gothic" panose="020B0502020202020204" pitchFamily="34" charset="0"/>
              </a:rPr>
              <a:t>O-540 </a:t>
            </a:r>
            <a:r>
              <a:rPr lang="fr-FR" sz="1200" dirty="0" err="1" smtClean="0">
                <a:latin typeface="Century Gothic" panose="020B0502020202020204" pitchFamily="34" charset="0"/>
              </a:rPr>
              <a:t>series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99988" y="1460123"/>
            <a:ext cx="2636473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Basic flight </a:t>
            </a:r>
            <a:r>
              <a:rPr lang="fr-FR" sz="1600" b="1" dirty="0" err="1">
                <a:latin typeface="Century Gothic" panose="020B0502020202020204" pitchFamily="34" charset="0"/>
              </a:rPr>
              <a:t>path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pic>
        <p:nvPicPr>
          <p:cNvPr id="52" name="Picture 4" descr="Résultat de recherche d'images pour &quot;zodiac fuel tank aerosafety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18"/>
          <a:stretch/>
        </p:blipFill>
        <p:spPr bwMode="auto">
          <a:xfrm>
            <a:off x="527632" y="5201255"/>
            <a:ext cx="1630559" cy="7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1015202" y="6056313"/>
            <a:ext cx="5661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Century Gothic" panose="020B0502020202020204" pitchFamily="34" charset="0"/>
              </a:rPr>
              <a:t>200L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52884" y="1831973"/>
            <a:ext cx="3283577" cy="232129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Cruise speed : </a:t>
            </a:r>
            <a:r>
              <a:rPr lang="en-US" sz="1600" b="1" dirty="0">
                <a:latin typeface="Century Gothic" panose="020B0502020202020204" pitchFamily="34" charset="0"/>
              </a:rPr>
              <a:t>260km/h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Range : </a:t>
            </a:r>
            <a:r>
              <a:rPr lang="fr-FR" sz="1600" b="1" dirty="0">
                <a:latin typeface="Century Gothic" panose="020B0502020202020204" pitchFamily="34" charset="0"/>
              </a:rPr>
              <a:t>450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Duration : </a:t>
            </a:r>
            <a:r>
              <a:rPr lang="fr-FR" sz="1600" b="1" dirty="0" smtClean="0">
                <a:latin typeface="Century Gothic" panose="020B0502020202020204" pitchFamily="34" charset="0"/>
              </a:rPr>
              <a:t>1h45</a:t>
            </a:r>
            <a:endParaRPr lang="fr-FR" sz="16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entury Gothic" panose="020B0502020202020204" pitchFamily="34" charset="0"/>
              </a:rPr>
              <a:t>MTOW </a:t>
            </a:r>
            <a:r>
              <a:rPr lang="fr-FR" sz="1600" dirty="0">
                <a:latin typeface="Century Gothic" panose="020B0502020202020204" pitchFamily="34" charset="0"/>
              </a:rPr>
              <a:t>: </a:t>
            </a:r>
            <a:r>
              <a:rPr lang="fr-FR" sz="1600" dirty="0" smtClean="0">
                <a:latin typeface="Century Gothic" panose="020B0502020202020204" pitchFamily="34" charset="0"/>
              </a:rPr>
              <a:t>1200kg</a:t>
            </a:r>
            <a:endParaRPr lang="fr-F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Century Gothic" panose="020B0502020202020204" pitchFamily="34" charset="0"/>
              </a:rPr>
              <a:t>Climbing</a:t>
            </a:r>
            <a:r>
              <a:rPr lang="fr-FR" sz="1600" dirty="0">
                <a:latin typeface="Century Gothic" panose="020B0502020202020204" pitchFamily="34" charset="0"/>
              </a:rPr>
              <a:t> angle: 10°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Altitude</a:t>
            </a:r>
            <a:r>
              <a:rPr lang="en-US" sz="1600" dirty="0">
                <a:latin typeface="Century Gothic" panose="020B0502020202020204" pitchFamily="34" charset="0"/>
              </a:rPr>
              <a:t>: </a:t>
            </a:r>
            <a:r>
              <a:rPr lang="en-US" sz="1600" dirty="0" smtClean="0">
                <a:latin typeface="Century Gothic" panose="020B0502020202020204" pitchFamily="34" charset="0"/>
              </a:rPr>
              <a:t>1500m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Max power </a:t>
            </a:r>
            <a:r>
              <a:rPr lang="fr-FR" sz="1600" dirty="0" smtClean="0">
                <a:latin typeface="Century Gothic" panose="020B0502020202020204" pitchFamily="34" charset="0"/>
              </a:rPr>
              <a:t>250 </a:t>
            </a:r>
            <a:r>
              <a:rPr lang="fr-FR" sz="1600" dirty="0">
                <a:latin typeface="Century Gothic" panose="020B0502020202020204" pitchFamily="34" charset="0"/>
              </a:rPr>
              <a:t>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Cruise flight : 90% of </a:t>
            </a:r>
            <a:r>
              <a:rPr lang="fr-FR" sz="1600" dirty="0" err="1" smtClean="0">
                <a:latin typeface="Century Gothic" panose="020B0502020202020204" pitchFamily="34" charset="0"/>
              </a:rPr>
              <a:t>energy</a:t>
            </a:r>
            <a:endParaRPr lang="fr-F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entury Gothic" panose="020B0502020202020204" pitchFamily="34" charset="0"/>
              </a:rPr>
              <a:t>Fuel </a:t>
            </a:r>
            <a:r>
              <a:rPr lang="fr-FR" sz="1600" dirty="0" err="1">
                <a:latin typeface="Century Gothic" panose="020B0502020202020204" pitchFamily="34" charset="0"/>
              </a:rPr>
              <a:t>consumption</a:t>
            </a:r>
            <a:r>
              <a:rPr lang="fr-FR" sz="1600" dirty="0">
                <a:latin typeface="Century Gothic" panose="020B0502020202020204" pitchFamily="34" charset="0"/>
              </a:rPr>
              <a:t> : </a:t>
            </a:r>
            <a:r>
              <a:rPr lang="fr-FR" sz="1600" dirty="0" smtClean="0">
                <a:latin typeface="Century Gothic" panose="020B0502020202020204" pitchFamily="34" charset="0"/>
              </a:rPr>
              <a:t>150kg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487" y="1408223"/>
            <a:ext cx="3479588" cy="28037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293863" y="4460639"/>
            <a:ext cx="10210610" cy="22415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/>
          <p:cNvCxnSpPr/>
          <p:nvPr/>
        </p:nvCxnSpPr>
        <p:spPr>
          <a:xfrm>
            <a:off x="2574634" y="5537300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4741547" y="5545536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6380654" y="5537299"/>
            <a:ext cx="1584312" cy="1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351251" y="3087493"/>
            <a:ext cx="1946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Single Piston </a:t>
            </a:r>
            <a:r>
              <a:rPr lang="fr-FR" sz="1600" dirty="0" err="1" smtClean="0">
                <a:latin typeface="Century Gothic" panose="020B0502020202020204" pitchFamily="34" charset="0"/>
              </a:rPr>
              <a:t>engine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with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battery</a:t>
            </a:r>
            <a:r>
              <a:rPr lang="fr-FR" sz="1600" dirty="0" smtClean="0">
                <a:latin typeface="Century Gothic" panose="020B0502020202020204" pitchFamily="34" charset="0"/>
              </a:rPr>
              <a:t> back-up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Résultat de recherche d'images pour &quot;TSIO-520-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20374"/>
          <a:stretch/>
        </p:blipFill>
        <p:spPr bwMode="auto">
          <a:xfrm>
            <a:off x="3010399" y="5121892"/>
            <a:ext cx="1581352" cy="9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96542" y="5114624"/>
            <a:ext cx="290426" cy="4060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41619" y="5114624"/>
            <a:ext cx="290426" cy="40603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86697" y="5114624"/>
            <a:ext cx="290426" cy="40603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31773" y="5114624"/>
            <a:ext cx="290426" cy="40603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8401121" y="5752555"/>
            <a:ext cx="290426" cy="40603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8827627" y="5752555"/>
            <a:ext cx="290426" cy="40603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9254133" y="5752555"/>
            <a:ext cx="290426" cy="406032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9680640" y="5752555"/>
            <a:ext cx="290426" cy="40603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46615" y="5382742"/>
            <a:ext cx="290426" cy="40603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91692" y="5382742"/>
            <a:ext cx="290426" cy="406032"/>
          </a:xfrm>
          <a:prstGeom prst="rect">
            <a:avLst/>
          </a:prstGeom>
        </p:spPr>
      </p:pic>
      <p:cxnSp>
        <p:nvCxnSpPr>
          <p:cNvPr id="68" name="Connecteur droit 67"/>
          <p:cNvCxnSpPr/>
          <p:nvPr/>
        </p:nvCxnSpPr>
        <p:spPr>
          <a:xfrm flipH="1">
            <a:off x="6325680" y="5537299"/>
            <a:ext cx="1216372" cy="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5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sers\ggott\Documents\TECHNOPLANE\14-Visu_concepts\mini_bee_rotors10_concep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1051" b="26399"/>
          <a:stretch/>
        </p:blipFill>
        <p:spPr bwMode="auto">
          <a:xfrm>
            <a:off x="3761131" y="5042783"/>
            <a:ext cx="2585360" cy="14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11" y="2139117"/>
            <a:ext cx="2628336" cy="95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941933" y="5483829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95" y="1646306"/>
            <a:ext cx="1698019" cy="10954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91713" y="3171990"/>
            <a:ext cx="2335407" cy="75163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Mini-Bee </a:t>
            </a:r>
            <a:r>
              <a:rPr lang="fr-FR" sz="1400" dirty="0" err="1">
                <a:latin typeface="Century Gothic" panose="020B0502020202020204" pitchFamily="34" charset="0"/>
              </a:rPr>
              <a:t>can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be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loaded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smtClean="0">
                <a:latin typeface="Century Gothic" panose="020B0502020202020204" pitchFamily="34" charset="0"/>
              </a:rPr>
              <a:t>onto </a:t>
            </a:r>
            <a:r>
              <a:rPr lang="fr-FR" sz="1400" dirty="0" err="1">
                <a:latin typeface="Century Gothic" panose="020B0502020202020204" pitchFamily="34" charset="0"/>
              </a:rPr>
              <a:t>civilian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aircrafts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cargo soute</a:t>
            </a:r>
            <a:endParaRPr lang="fr-FR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ce réservé du numéro de diapositive 3"/>
          <p:cNvSpPr txBox="1">
            <a:spLocks/>
          </p:cNvSpPr>
          <p:nvPr/>
        </p:nvSpPr>
        <p:spPr>
          <a:xfrm>
            <a:off x="4979244" y="70067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ct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541590" y="302180"/>
            <a:ext cx="725011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Product : Mini-Bee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VTOL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7734820" y="3222788"/>
            <a:ext cx="2015750" cy="1034496"/>
            <a:chOff x="4408099" y="2393480"/>
            <a:chExt cx="2340895" cy="1201362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81" y="2393480"/>
              <a:ext cx="1231617" cy="786669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408099" y="3043644"/>
              <a:ext cx="2340895" cy="55119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r>
                <a:rPr lang="fr-FR" sz="1200" b="1" dirty="0" smtClean="0">
                  <a:latin typeface="Century Gothic" panose="020B0502020202020204" pitchFamily="34" charset="0"/>
                </a:rPr>
                <a:t>LD9: </a:t>
              </a:r>
              <a:r>
                <a:rPr lang="fr-FR" sz="1200" dirty="0" err="1" smtClean="0">
                  <a:latin typeface="Century Gothic" panose="020B0502020202020204" pitchFamily="34" charset="0"/>
                </a:rPr>
                <a:t>Wings</a:t>
              </a:r>
              <a:r>
                <a:rPr lang="fr-FR" sz="1200" dirty="0" smtClean="0">
                  <a:latin typeface="Century Gothic" panose="020B0502020202020204" pitchFamily="34" charset="0"/>
                </a:rPr>
                <a:t>/Rotors transportation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794755" y="3418513"/>
            <a:ext cx="2014681" cy="851157"/>
            <a:chOff x="5196528" y="3947827"/>
            <a:chExt cx="2339653" cy="98845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0721" y="3947827"/>
              <a:ext cx="831864" cy="72437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196528" y="4646305"/>
              <a:ext cx="2339653" cy="289972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r>
                <a:rPr lang="fr-FR" sz="1200" b="1" dirty="0" smtClean="0">
                  <a:latin typeface="Century Gothic" panose="020B0502020202020204" pitchFamily="34" charset="0"/>
                </a:rPr>
                <a:t>LD3: </a:t>
              </a:r>
              <a:r>
                <a:rPr lang="fr-FR" sz="1200" dirty="0" smtClean="0">
                  <a:latin typeface="Century Gothic" panose="020B0502020202020204" pitchFamily="34" charset="0"/>
                </a:rPr>
                <a:t>Cockpit/</a:t>
              </a:r>
              <a:r>
                <a:rPr lang="fr-FR" sz="1200" dirty="0" err="1" smtClean="0">
                  <a:latin typeface="Century Gothic" panose="020B0502020202020204" pitchFamily="34" charset="0"/>
                </a:rPr>
                <a:t>Generator</a:t>
              </a:r>
              <a:endParaRPr lang="fr-FR" sz="1200" dirty="0" smtClean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5419566" y="2980149"/>
            <a:ext cx="117290" cy="40965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5536856" y="3047071"/>
            <a:ext cx="311118" cy="33870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255518" y="3240715"/>
            <a:ext cx="380818" cy="177798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570429" y="2070501"/>
            <a:ext cx="5180141" cy="24077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2106754" y="1172103"/>
            <a:ext cx="3278308" cy="351528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4287" tIns="52144" rIns="104287" bIns="52144">
            <a:spAutoFit/>
          </a:bodyPr>
          <a:lstStyle/>
          <a:p>
            <a:r>
              <a:rPr lang="fr-FR" sz="1600" b="1" dirty="0" smtClean="0">
                <a:latin typeface="Century Gothic" panose="020B0502020202020204" pitchFamily="34" charset="0"/>
              </a:rPr>
              <a:t>Mini-Bee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modular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deployment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53" name="Connecteur droit 52"/>
          <p:cNvCxnSpPr/>
          <p:nvPr/>
        </p:nvCxnSpPr>
        <p:spPr>
          <a:xfrm flipH="1" flipV="1">
            <a:off x="3298510" y="2100810"/>
            <a:ext cx="4877" cy="35975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3199601" y="2007565"/>
            <a:ext cx="197817" cy="1864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600"/>
          </a:p>
        </p:txBody>
      </p:sp>
      <p:sp>
        <p:nvSpPr>
          <p:cNvPr id="56" name="Ellipse 55"/>
          <p:cNvSpPr/>
          <p:nvPr/>
        </p:nvSpPr>
        <p:spPr>
          <a:xfrm>
            <a:off x="3204478" y="3497421"/>
            <a:ext cx="197817" cy="1864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600"/>
          </a:p>
        </p:txBody>
      </p:sp>
      <p:sp>
        <p:nvSpPr>
          <p:cNvPr id="57" name="Ellipse 56"/>
          <p:cNvSpPr/>
          <p:nvPr/>
        </p:nvSpPr>
        <p:spPr>
          <a:xfrm>
            <a:off x="3199601" y="5605125"/>
            <a:ext cx="197817" cy="1864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600"/>
          </a:p>
        </p:txBody>
      </p:sp>
      <p:sp>
        <p:nvSpPr>
          <p:cNvPr id="65" name="Rectangle 64"/>
          <p:cNvSpPr/>
          <p:nvPr/>
        </p:nvSpPr>
        <p:spPr>
          <a:xfrm>
            <a:off x="541437" y="5354231"/>
            <a:ext cx="2335407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smtClean="0">
                <a:latin typeface="Century Gothic" panose="020B0502020202020204" pitchFamily="34" charset="0"/>
              </a:rPr>
              <a:t>Mini-Bee </a:t>
            </a:r>
            <a:r>
              <a:rPr lang="fr-FR" sz="1400" dirty="0" err="1" smtClean="0">
                <a:latin typeface="Century Gothic" panose="020B0502020202020204" pitchFamily="34" charset="0"/>
              </a:rPr>
              <a:t>can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</a:rPr>
              <a:t>be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easily</a:t>
            </a:r>
            <a:r>
              <a:rPr lang="fr-FR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mounted</a:t>
            </a:r>
            <a:r>
              <a:rPr lang="fr-FR" sz="1400" dirty="0" smtClean="0">
                <a:latin typeface="Century Gothic" panose="020B0502020202020204" pitchFamily="34" charset="0"/>
              </a:rPr>
              <a:t> on tarmac</a:t>
            </a:r>
            <a:endParaRPr lang="fr-FR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3303387" y="3601534"/>
            <a:ext cx="126704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504768" y="5336038"/>
            <a:ext cx="352117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First air </a:t>
            </a:r>
            <a:r>
              <a:rPr lang="fr-FR" sz="1600" dirty="0" err="1" smtClean="0">
                <a:latin typeface="Century Gothic" panose="020B0502020202020204" pitchFamily="34" charset="0"/>
              </a:rPr>
              <a:t>vehicule</a:t>
            </a:r>
            <a:r>
              <a:rPr lang="fr-FR" sz="1600" dirty="0" smtClean="0">
                <a:latin typeface="Century Gothic" panose="020B0502020202020204" pitchFamily="34" charset="0"/>
              </a:rPr>
              <a:t> to </a:t>
            </a:r>
            <a:r>
              <a:rPr lang="fr-FR" sz="1600" dirty="0" err="1" smtClean="0">
                <a:latin typeface="Century Gothic" panose="020B0502020202020204" pitchFamily="34" charset="0"/>
              </a:rPr>
              <a:t>be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loaded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into</a:t>
            </a:r>
            <a:r>
              <a:rPr lang="fr-FR" sz="1600" dirty="0" smtClean="0">
                <a:latin typeface="Century Gothic" panose="020B0502020202020204" pitchFamily="34" charset="0"/>
              </a:rPr>
              <a:t> a </a:t>
            </a:r>
            <a:r>
              <a:rPr lang="fr-FR" sz="1600" dirty="0" err="1" smtClean="0">
                <a:latin typeface="Century Gothic" panose="020B0502020202020204" pitchFamily="34" charset="0"/>
              </a:rPr>
              <a:t>civilian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aircraft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b="1" dirty="0" smtClean="0">
                <a:latin typeface="Century Gothic" panose="020B0502020202020204" pitchFamily="34" charset="0"/>
              </a:rPr>
              <a:t>cargo soute </a:t>
            </a:r>
            <a:r>
              <a:rPr lang="fr-FR" sz="1600" dirty="0" err="1" smtClean="0">
                <a:latin typeface="Century Gothic" panose="020B0502020202020204" pitchFamily="34" charset="0"/>
              </a:rPr>
              <a:t>without</a:t>
            </a:r>
            <a:r>
              <a:rPr lang="fr-FR" sz="1600" dirty="0" smtClean="0">
                <a:latin typeface="Century Gothic" panose="020B0502020202020204" pitchFamily="34" charset="0"/>
              </a:rPr>
              <a:t> rotor </a:t>
            </a:r>
            <a:r>
              <a:rPr lang="fr-FR" sz="1600" dirty="0" err="1" smtClean="0">
                <a:latin typeface="Century Gothic" panose="020B0502020202020204" pitchFamily="34" charset="0"/>
              </a:rPr>
              <a:t>assembly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795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  <p:cxnSp>
        <p:nvCxnSpPr>
          <p:cNvPr id="49" name="Connecteur droit 48"/>
          <p:cNvCxnSpPr/>
          <p:nvPr/>
        </p:nvCxnSpPr>
        <p:spPr>
          <a:xfrm>
            <a:off x="9233" y="2485544"/>
            <a:ext cx="10334403" cy="89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72" y="1386395"/>
            <a:ext cx="1404227" cy="9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5748462" y="3259982"/>
            <a:ext cx="2074946" cy="78241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smtClean="0">
                <a:latin typeface="Century Gothic" panose="020B0502020202020204" pitchFamily="34" charset="0"/>
              </a:rPr>
              <a:t>MRO </a:t>
            </a:r>
            <a:r>
              <a:rPr lang="fr-FR" sz="1100" dirty="0" err="1" smtClean="0">
                <a:latin typeface="Century Gothic" panose="020B0502020202020204" pitchFamily="34" charset="0"/>
              </a:rPr>
              <a:t>does</a:t>
            </a:r>
            <a:r>
              <a:rPr lang="fr-FR" sz="1100" dirty="0" smtClean="0">
                <a:latin typeface="Century Gothic" panose="020B0502020202020204" pitchFamily="34" charset="0"/>
              </a:rPr>
              <a:t> not </a:t>
            </a:r>
            <a:r>
              <a:rPr lang="fr-FR" sz="1100" dirty="0" err="1" smtClean="0">
                <a:latin typeface="Century Gothic" panose="020B0502020202020204" pitchFamily="34" charset="0"/>
              </a:rPr>
              <a:t>restrain</a:t>
            </a:r>
            <a:r>
              <a:rPr lang="fr-FR" sz="1100" dirty="0" smtClean="0">
                <a:latin typeface="Century Gothic" panose="020B0502020202020204" pitchFamily="34" charset="0"/>
              </a:rPr>
              <a:t> the Mini-Bee to the </a:t>
            </a:r>
            <a:r>
              <a:rPr lang="fr-FR" sz="1100" dirty="0" err="1" smtClean="0">
                <a:latin typeface="Century Gothic" panose="020B0502020202020204" pitchFamily="34" charset="0"/>
              </a:rPr>
              <a:t>ground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thanks</a:t>
            </a:r>
            <a:r>
              <a:rPr lang="fr-FR" sz="1100" dirty="0" smtClean="0">
                <a:latin typeface="Century Gothic" panose="020B0502020202020204" pitchFamily="34" charset="0"/>
              </a:rPr>
              <a:t> to </a:t>
            </a:r>
            <a:r>
              <a:rPr lang="fr-FR" sz="1100" dirty="0" err="1" smtClean="0">
                <a:latin typeface="Century Gothic" panose="020B0502020202020204" pitchFamily="34" charset="0"/>
              </a:rPr>
              <a:t>evolutive</a:t>
            </a:r>
            <a:r>
              <a:rPr lang="fr-FR" sz="1100" dirty="0" smtClean="0">
                <a:latin typeface="Century Gothic" panose="020B0502020202020204" pitchFamily="34" charset="0"/>
              </a:rPr>
              <a:t> and </a:t>
            </a:r>
            <a:r>
              <a:rPr lang="fr-FR" sz="1100" dirty="0" err="1" smtClean="0">
                <a:latin typeface="Century Gothic" panose="020B0502020202020204" pitchFamily="34" charset="0"/>
              </a:rPr>
              <a:t>modular</a:t>
            </a:r>
            <a:r>
              <a:rPr lang="fr-FR" sz="1100" dirty="0" smtClean="0">
                <a:latin typeface="Century Gothic" panose="020B0502020202020204" pitchFamily="34" charset="0"/>
              </a:rPr>
              <a:t> design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9"/>
          <a:stretch/>
        </p:blipFill>
        <p:spPr bwMode="auto">
          <a:xfrm>
            <a:off x="301803" y="1374704"/>
            <a:ext cx="1945044" cy="90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77476" y="3360660"/>
            <a:ext cx="2263113" cy="78241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err="1">
                <a:latin typeface="Century Gothic" panose="020B0502020202020204" pitchFamily="34" charset="0"/>
              </a:rPr>
              <a:t>D</a:t>
            </a:r>
            <a:r>
              <a:rPr lang="fr-FR" sz="1100" dirty="0" err="1" smtClean="0">
                <a:latin typeface="Century Gothic" panose="020B0502020202020204" pitchFamily="34" charset="0"/>
              </a:rPr>
              <a:t>ecision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making</a:t>
            </a:r>
            <a:r>
              <a:rPr lang="fr-FR" sz="1100" dirty="0" smtClean="0">
                <a:latin typeface="Century Gothic" panose="020B0502020202020204" pitchFamily="34" charset="0"/>
              </a:rPr>
              <a:t> and navigation support </a:t>
            </a:r>
            <a:r>
              <a:rPr lang="fr-FR" sz="1100" dirty="0" err="1" smtClean="0">
                <a:latin typeface="Century Gothic" panose="020B0502020202020204" pitchFamily="34" charset="0"/>
              </a:rPr>
              <a:t>through</a:t>
            </a:r>
            <a:r>
              <a:rPr lang="fr-FR" sz="1100" dirty="0" smtClean="0">
                <a:latin typeface="Century Gothic" panose="020B0502020202020204" pitchFamily="34" charset="0"/>
              </a:rPr>
              <a:t> flight </a:t>
            </a:r>
            <a:r>
              <a:rPr lang="fr-FR" sz="1100" dirty="0" err="1" smtClean="0">
                <a:latin typeface="Century Gothic" panose="020B0502020202020204" pitchFamily="34" charset="0"/>
              </a:rPr>
              <a:t>path</a:t>
            </a:r>
            <a:r>
              <a:rPr lang="fr-FR" sz="1100" dirty="0" smtClean="0">
                <a:latin typeface="Century Gothic" panose="020B0502020202020204" pitchFamily="34" charset="0"/>
              </a:rPr>
              <a:t> management solutions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31" y="1326547"/>
            <a:ext cx="1603918" cy="97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3251646" y="3312897"/>
            <a:ext cx="2074946" cy="6131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smtClean="0">
                <a:latin typeface="Century Gothic" panose="020B0502020202020204" pitchFamily="34" charset="0"/>
              </a:rPr>
              <a:t>Intuitive use </a:t>
            </a:r>
            <a:r>
              <a:rPr lang="fr-FR" sz="1100" dirty="0" err="1" smtClean="0">
                <a:latin typeface="Century Gothic" panose="020B0502020202020204" pitchFamily="34" charset="0"/>
              </a:rPr>
              <a:t>through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redesigned</a:t>
            </a:r>
            <a:r>
              <a:rPr lang="fr-FR" sz="1100" dirty="0" smtClean="0">
                <a:latin typeface="Century Gothic" panose="020B0502020202020204" pitchFamily="34" charset="0"/>
              </a:rPr>
              <a:t> IHM and </a:t>
            </a:r>
            <a:r>
              <a:rPr lang="fr-FR" sz="1100" dirty="0" err="1" smtClean="0">
                <a:latin typeface="Century Gothic" panose="020B0502020202020204" pitchFamily="34" charset="0"/>
              </a:rPr>
              <a:t>driving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experience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71" name="Picture 9" descr="C:\Users\Gaetan\Documents\TECHNOPLANE\Presentations prospection\images\sol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2990" r="4571" b="18274"/>
          <a:stretch/>
        </p:blipFill>
        <p:spPr bwMode="auto">
          <a:xfrm>
            <a:off x="8270433" y="1459415"/>
            <a:ext cx="1579217" cy="8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C:\Users\Gaetan\Documents\TECHNOPLANE\Presentations prospection\images\plot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15219" r="7037" b="14503"/>
          <a:stretch/>
        </p:blipFill>
        <p:spPr bwMode="auto">
          <a:xfrm>
            <a:off x="9706382" y="1843796"/>
            <a:ext cx="723727" cy="6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8157018" y="3245171"/>
            <a:ext cx="2380292" cy="6131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err="1" smtClean="0">
                <a:latin typeface="Century Gothic" panose="020B0502020202020204" pitchFamily="34" charset="0"/>
              </a:rPr>
              <a:t>Low-Cost</a:t>
            </a:r>
            <a:r>
              <a:rPr lang="fr-FR" sz="1100" dirty="0" smtClean="0">
                <a:latin typeface="Century Gothic" panose="020B0502020202020204" pitchFamily="34" charset="0"/>
              </a:rPr>
              <a:t> and light structure </a:t>
            </a:r>
            <a:r>
              <a:rPr lang="fr-FR" sz="1100" dirty="0" err="1" smtClean="0">
                <a:latin typeface="Century Gothic" panose="020B0502020202020204" pitchFamily="34" charset="0"/>
              </a:rPr>
              <a:t>reduce</a:t>
            </a:r>
            <a:r>
              <a:rPr lang="fr-FR" sz="1100" dirty="0" smtClean="0">
                <a:latin typeface="Century Gothic" panose="020B0502020202020204" pitchFamily="34" charset="0"/>
              </a:rPr>
              <a:t> the acquisition and </a:t>
            </a:r>
            <a:r>
              <a:rPr lang="fr-FR" sz="1100" dirty="0" err="1" smtClean="0">
                <a:latin typeface="Century Gothic" panose="020B0502020202020204" pitchFamily="34" charset="0"/>
              </a:rPr>
              <a:t>operational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costs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75" name="Image 7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9"/>
          <a:stretch/>
        </p:blipFill>
        <p:spPr>
          <a:xfrm>
            <a:off x="5787097" y="3992899"/>
            <a:ext cx="1933580" cy="1019131"/>
          </a:xfrm>
          <a:prstGeom prst="rect">
            <a:avLst/>
          </a:prstGeom>
        </p:spPr>
      </p:pic>
      <p:pic>
        <p:nvPicPr>
          <p:cNvPr id="76" name="Picture 2" descr="C:\Users\Gaetan\Documents\TECHNOPLANE\Presentations prospection\images\carteGP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9" y="4126430"/>
            <a:ext cx="840452" cy="636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3788218" y="4079645"/>
            <a:ext cx="1045227" cy="79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1195" y="3926035"/>
            <a:ext cx="1589688" cy="792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5451951" y="5231994"/>
            <a:ext cx="2398467" cy="145952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Modules can </a:t>
            </a:r>
            <a:r>
              <a:rPr lang="en-US" sz="1100" b="1" dirty="0">
                <a:latin typeface="Century Gothic" panose="020B0502020202020204" pitchFamily="34" charset="0"/>
              </a:rPr>
              <a:t>easily</a:t>
            </a:r>
            <a:r>
              <a:rPr lang="en-US" sz="1100" dirty="0">
                <a:latin typeface="Century Gothic" panose="020B0502020202020204" pitchFamily="34" charset="0"/>
              </a:rPr>
              <a:t> be </a:t>
            </a:r>
            <a:r>
              <a:rPr lang="en-US" sz="1100" b="1" dirty="0">
                <a:latin typeface="Century Gothic" panose="020B0502020202020204" pitchFamily="34" charset="0"/>
              </a:rPr>
              <a:t>supplied</a:t>
            </a:r>
            <a:r>
              <a:rPr lang="en-US" sz="1100" dirty="0">
                <a:latin typeface="Century Gothic" panose="020B0502020202020204" pitchFamily="34" charset="0"/>
              </a:rPr>
              <a:t> by ULD or container to maintain </a:t>
            </a:r>
            <a:r>
              <a:rPr lang="en-US" sz="1100" dirty="0" err="1">
                <a:latin typeface="Century Gothic" panose="020B0502020202020204" pitchFamily="34" charset="0"/>
              </a:rPr>
              <a:t>disponibility</a:t>
            </a:r>
            <a:endParaRPr lang="en-US" sz="1100" dirty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Each module can be </a:t>
            </a:r>
            <a:r>
              <a:rPr lang="en-US" sz="1100" b="1" dirty="0">
                <a:latin typeface="Century Gothic" panose="020B0502020202020204" pitchFamily="34" charset="0"/>
              </a:rPr>
              <a:t>monitored </a:t>
            </a:r>
            <a:r>
              <a:rPr lang="en-US" sz="1100" b="1" dirty="0" err="1">
                <a:latin typeface="Century Gothic" panose="020B0502020202020204" pitchFamily="34" charset="0"/>
              </a:rPr>
              <a:t>seperatly</a:t>
            </a:r>
            <a:r>
              <a:rPr lang="en-US" sz="1100" b="1" dirty="0">
                <a:latin typeface="Century Gothic" panose="020B0502020202020204" pitchFamily="34" charset="0"/>
              </a:rPr>
              <a:t> </a:t>
            </a:r>
            <a:r>
              <a:rPr lang="en-US" sz="1100" dirty="0">
                <a:latin typeface="Century Gothic" panose="020B0502020202020204" pitchFamily="34" charset="0"/>
              </a:rPr>
              <a:t>from the aircraft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>
              <a:latin typeface="Century Gothic" panose="020B0502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6376" y="5198497"/>
            <a:ext cx="2612629" cy="145952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b="1" dirty="0" err="1" smtClean="0">
                <a:latin typeface="Century Gothic" panose="020B0502020202020204" pitchFamily="34" charset="0"/>
              </a:rPr>
              <a:t>Reduced</a:t>
            </a:r>
            <a:r>
              <a:rPr lang="fr-FR" sz="1100" b="1" dirty="0" smtClean="0">
                <a:latin typeface="Century Gothic" panose="020B0502020202020204" pitchFamily="34" charset="0"/>
              </a:rPr>
              <a:t> </a:t>
            </a:r>
            <a:r>
              <a:rPr lang="fr-FR" sz="1100" b="1" dirty="0" err="1" smtClean="0">
                <a:latin typeface="Century Gothic" panose="020B0502020202020204" pitchFamily="34" charset="0"/>
              </a:rPr>
              <a:t>preparation</a:t>
            </a:r>
            <a:r>
              <a:rPr lang="fr-FR" sz="1100" b="1" dirty="0" smtClean="0">
                <a:latin typeface="Century Gothic" panose="020B0502020202020204" pitchFamily="34" charset="0"/>
              </a:rPr>
              <a:t> time.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Find the flight path </a:t>
            </a:r>
            <a:r>
              <a:rPr lang="en-US" sz="1100" dirty="0">
                <a:latin typeface="Century Gothic" panose="020B0502020202020204" pitchFamily="34" charset="0"/>
              </a:rPr>
              <a:t>to waypoints and consider actual air traffic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Increase flexibility </a:t>
            </a:r>
            <a:r>
              <a:rPr lang="en-US" sz="1100" dirty="0">
                <a:latin typeface="Century Gothic" panose="020B0502020202020204" pitchFamily="34" charset="0"/>
              </a:rPr>
              <a:t>on the mission through new touchdown areas or rendezvous points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090180" y="5256247"/>
            <a:ext cx="2398467" cy="112096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b="1" dirty="0" err="1" smtClean="0">
                <a:latin typeface="Century Gothic" panose="020B0502020202020204" pitchFamily="34" charset="0"/>
              </a:rPr>
              <a:t>Low-Cost</a:t>
            </a:r>
            <a:r>
              <a:rPr lang="fr-FR" sz="1100" b="1" dirty="0" smtClean="0">
                <a:latin typeface="Century Gothic" panose="020B0502020202020204" pitchFamily="34" charset="0"/>
              </a:rPr>
              <a:t> modules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High autonomy </a:t>
            </a:r>
            <a:r>
              <a:rPr lang="en-US" sz="1100" dirty="0">
                <a:latin typeface="Century Gothic" panose="020B0502020202020204" pitchFamily="34" charset="0"/>
              </a:rPr>
              <a:t>to decrease the training costs and operational costs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>
              <a:latin typeface="Century Gothic" panose="020B0502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005700" y="5231993"/>
            <a:ext cx="2068448" cy="112096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b="1" dirty="0" smtClean="0">
                <a:latin typeface="Century Gothic" panose="020B0502020202020204" pitchFamily="34" charset="0"/>
              </a:rPr>
              <a:t>Intuitive control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User friendly interfaces </a:t>
            </a:r>
            <a:r>
              <a:rPr lang="en-US" sz="1100" dirty="0">
                <a:latin typeface="Century Gothic" panose="020B0502020202020204" pitchFamily="34" charset="0"/>
              </a:rPr>
              <a:t>to shorten initial formation and increase medical time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236852" y="2413299"/>
            <a:ext cx="178126" cy="4278218"/>
            <a:chOff x="236852" y="2413299"/>
            <a:chExt cx="178126" cy="4278218"/>
          </a:xfrm>
        </p:grpSpPr>
        <p:sp>
          <p:nvSpPr>
            <p:cNvPr id="50" name="Ellipse 49"/>
            <p:cNvSpPr/>
            <p:nvPr/>
          </p:nvSpPr>
          <p:spPr>
            <a:xfrm>
              <a:off x="236852" y="2413299"/>
              <a:ext cx="178126" cy="1679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326001" y="2458711"/>
              <a:ext cx="0" cy="42328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Ellipse 84"/>
          <p:cNvSpPr/>
          <p:nvPr/>
        </p:nvSpPr>
        <p:spPr>
          <a:xfrm>
            <a:off x="2929005" y="2403674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cxnSp>
        <p:nvCxnSpPr>
          <p:cNvPr id="86" name="Connecteur droit 85"/>
          <p:cNvCxnSpPr/>
          <p:nvPr/>
        </p:nvCxnSpPr>
        <p:spPr>
          <a:xfrm>
            <a:off x="3018154" y="2449086"/>
            <a:ext cx="0" cy="429599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e 86"/>
          <p:cNvGrpSpPr/>
          <p:nvPr/>
        </p:nvGrpSpPr>
        <p:grpSpPr>
          <a:xfrm>
            <a:off x="5362888" y="2413299"/>
            <a:ext cx="178126" cy="4278218"/>
            <a:chOff x="236852" y="2413299"/>
            <a:chExt cx="178126" cy="4278218"/>
          </a:xfrm>
        </p:grpSpPr>
        <p:sp>
          <p:nvSpPr>
            <p:cNvPr id="88" name="Ellipse 87"/>
            <p:cNvSpPr/>
            <p:nvPr/>
          </p:nvSpPr>
          <p:spPr>
            <a:xfrm>
              <a:off x="236852" y="2413299"/>
              <a:ext cx="178126" cy="1679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89" name="Connecteur droit 88"/>
            <p:cNvCxnSpPr/>
            <p:nvPr/>
          </p:nvCxnSpPr>
          <p:spPr>
            <a:xfrm>
              <a:off x="326001" y="2458711"/>
              <a:ext cx="0" cy="42328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e 89"/>
          <p:cNvGrpSpPr/>
          <p:nvPr/>
        </p:nvGrpSpPr>
        <p:grpSpPr>
          <a:xfrm>
            <a:off x="7923071" y="2403674"/>
            <a:ext cx="178126" cy="4278218"/>
            <a:chOff x="236852" y="2413299"/>
            <a:chExt cx="178126" cy="4278218"/>
          </a:xfrm>
        </p:grpSpPr>
        <p:sp>
          <p:nvSpPr>
            <p:cNvPr id="91" name="Ellipse 90"/>
            <p:cNvSpPr/>
            <p:nvPr/>
          </p:nvSpPr>
          <p:spPr>
            <a:xfrm>
              <a:off x="236852" y="2413299"/>
              <a:ext cx="178126" cy="1679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2" name="Connecteur droit 91"/>
            <p:cNvCxnSpPr/>
            <p:nvPr/>
          </p:nvCxnSpPr>
          <p:spPr>
            <a:xfrm>
              <a:off x="326001" y="2458711"/>
              <a:ext cx="0" cy="42328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riangle isocèle 99"/>
          <p:cNvSpPr/>
          <p:nvPr/>
        </p:nvSpPr>
        <p:spPr>
          <a:xfrm rot="5400000">
            <a:off x="10383199" y="2359643"/>
            <a:ext cx="222434" cy="30156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6120412" y="2565255"/>
            <a:ext cx="1331045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400" dirty="0" err="1" smtClean="0">
                <a:latin typeface="Century Gothic" panose="020B0502020202020204" pitchFamily="34" charset="0"/>
              </a:rPr>
              <a:t>Operational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latin typeface="Century Gothic" panose="020B0502020202020204" pitchFamily="34" charset="0"/>
              </a:rPr>
              <a:t>Disponibility</a:t>
            </a:r>
            <a:endParaRPr lang="fr-FR" sz="1400" b="1" dirty="0"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93662" y="2531328"/>
            <a:ext cx="145686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400" b="1" dirty="0" smtClean="0">
                <a:latin typeface="Century Gothic" panose="020B0502020202020204" pitchFamily="34" charset="0"/>
              </a:rPr>
              <a:t>Operations</a:t>
            </a:r>
            <a:r>
              <a:rPr lang="fr-FR" sz="1400" dirty="0" smtClean="0">
                <a:latin typeface="Century Gothic" panose="020B0502020202020204" pitchFamily="34" charset="0"/>
              </a:rPr>
              <a:t> Management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11292" y="2531328"/>
            <a:ext cx="1620367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smtClean="0">
                <a:latin typeface="Century Gothic" panose="020B0502020202020204" pitchFamily="34" charset="0"/>
              </a:rPr>
              <a:t>Pilot &amp; </a:t>
            </a:r>
            <a:r>
              <a:rPr lang="fr-FR" sz="1200" dirty="0" err="1" smtClean="0">
                <a:latin typeface="Century Gothic" panose="020B0502020202020204" pitchFamily="34" charset="0"/>
              </a:rPr>
              <a:t>Doctor’s</a:t>
            </a:r>
            <a:r>
              <a:rPr lang="fr-FR" sz="1200" dirty="0" smtClean="0">
                <a:latin typeface="Century Gothic" panose="020B0502020202020204" pitchFamily="34" charset="0"/>
              </a:rPr>
              <a:t> </a:t>
            </a:r>
            <a:r>
              <a:rPr lang="fr-FR" sz="1200" b="1" dirty="0" smtClean="0">
                <a:latin typeface="Century Gothic" panose="020B0502020202020204" pitchFamily="34" charset="0"/>
              </a:rPr>
              <a:t>Training</a:t>
            </a:r>
            <a:endParaRPr lang="fr-FR" sz="1200" b="1" dirty="0"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270433" y="2548109"/>
            <a:ext cx="2012345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Operational</a:t>
            </a:r>
            <a:r>
              <a:rPr lang="fr-FR" sz="1400" dirty="0">
                <a:latin typeface="Century Gothic" panose="020B0502020202020204" pitchFamily="34" charset="0"/>
              </a:rPr>
              <a:t> and </a:t>
            </a:r>
            <a:r>
              <a:rPr lang="fr-FR" sz="1400" dirty="0" err="1">
                <a:latin typeface="Century Gothic" panose="020B0502020202020204" pitchFamily="34" charset="0"/>
              </a:rPr>
              <a:t>purchasing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latin typeface="Century Gothic" panose="020B0502020202020204" pitchFamily="34" charset="0"/>
              </a:rPr>
              <a:t>Costs</a:t>
            </a:r>
            <a:endParaRPr lang="fr-FR" sz="1400" b="1" dirty="0">
              <a:latin typeface="Century Gothic" panose="020B0502020202020204" pitchFamily="34" charset="0"/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5738" y="4404006"/>
            <a:ext cx="742970" cy="4669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4" name="ZoneTexte 63"/>
          <p:cNvSpPr txBox="1"/>
          <p:nvPr/>
        </p:nvSpPr>
        <p:spPr>
          <a:xfrm>
            <a:off x="2541590" y="302180"/>
            <a:ext cx="725011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Product : Mini-Bee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VTOL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9233" y="909748"/>
            <a:ext cx="2663547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Limits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and pain points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184803" y="1261595"/>
            <a:ext cx="201036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4" name="ZoneTexte 133"/>
          <p:cNvSpPr txBox="1"/>
          <p:nvPr/>
        </p:nvSpPr>
        <p:spPr>
          <a:xfrm>
            <a:off x="4293281" y="247568"/>
            <a:ext cx="517585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Benchmark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5" name="Connecteur droit 134"/>
          <p:cNvCxnSpPr/>
          <p:nvPr/>
        </p:nvCxnSpPr>
        <p:spPr>
          <a:xfrm>
            <a:off x="4083675" y="862516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393438" y="810060"/>
            <a:ext cx="4418838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Exisiting</a:t>
            </a:r>
            <a:r>
              <a:rPr lang="fr-FR" sz="1600" b="1" dirty="0" smtClean="0">
                <a:latin typeface="Century Gothic" panose="020B0502020202020204" pitchFamily="34" charset="0"/>
              </a:rPr>
              <a:t> solutions and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competitors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138" name="Connecteur droit 137"/>
          <p:cNvCxnSpPr/>
          <p:nvPr/>
        </p:nvCxnSpPr>
        <p:spPr>
          <a:xfrm>
            <a:off x="658397" y="1186089"/>
            <a:ext cx="29680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67989" y="810606"/>
            <a:ext cx="2766269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Mini-Bee solutions</a:t>
            </a:r>
          </a:p>
        </p:txBody>
      </p:sp>
      <p:cxnSp>
        <p:nvCxnSpPr>
          <p:cNvPr id="143" name="Connecteur droit 142"/>
          <p:cNvCxnSpPr/>
          <p:nvPr/>
        </p:nvCxnSpPr>
        <p:spPr>
          <a:xfrm>
            <a:off x="8417919" y="1186089"/>
            <a:ext cx="143461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6" y="1761571"/>
            <a:ext cx="1530851" cy="70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Connecteur droit 25"/>
          <p:cNvCxnSpPr/>
          <p:nvPr/>
        </p:nvCxnSpPr>
        <p:spPr>
          <a:xfrm flipH="1">
            <a:off x="2204399" y="2113307"/>
            <a:ext cx="424547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622070" y="1374239"/>
            <a:ext cx="1374631" cy="1930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Range &gt; </a:t>
            </a:r>
            <a:r>
              <a:rPr lang="fr-FR" sz="1000" b="1" dirty="0" smtClean="0">
                <a:latin typeface="Century Gothic" panose="020B0502020202020204" pitchFamily="34" charset="0"/>
              </a:rPr>
              <a:t>500km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92622" y="2451107"/>
            <a:ext cx="901253" cy="160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 err="1" smtClean="0">
                <a:latin typeface="Century Gothic" panose="020B0502020202020204" pitchFamily="34" charset="0"/>
              </a:rPr>
              <a:t>Cessna</a:t>
            </a:r>
            <a:r>
              <a:rPr lang="fr-FR" sz="800" b="1" dirty="0" smtClean="0">
                <a:latin typeface="Century Gothic" panose="020B0502020202020204" pitchFamily="34" charset="0"/>
              </a:rPr>
              <a:t> 206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19061" y="1600096"/>
            <a:ext cx="1858243" cy="1930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Total Variable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/h: </a:t>
            </a:r>
            <a:r>
              <a:rPr lang="fr-FR" sz="1000" b="1" dirty="0" smtClean="0">
                <a:latin typeface="Century Gothic" panose="020B0502020202020204" pitchFamily="34" charset="0"/>
              </a:rPr>
              <a:t>175$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4364" y="1473597"/>
            <a:ext cx="1649079" cy="41308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TakeOff</a:t>
            </a:r>
            <a:r>
              <a:rPr lang="fr-FR" sz="1000" dirty="0" smtClean="0">
                <a:latin typeface="Century Gothic" panose="020B0502020202020204" pitchFamily="34" charset="0"/>
              </a:rPr>
              <a:t>/Landing distances: </a:t>
            </a:r>
            <a:r>
              <a:rPr lang="fr-FR" sz="1000" b="1" dirty="0" smtClean="0">
                <a:latin typeface="Century Gothic" panose="020B0502020202020204" pitchFamily="34" charset="0"/>
              </a:rPr>
              <a:t>530m/425m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19061" y="1818386"/>
            <a:ext cx="1999484" cy="1930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00" dirty="0" smtClean="0">
                <a:latin typeface="Century Gothic" panose="020B0502020202020204" pitchFamily="34" charset="0"/>
              </a:rPr>
              <a:t>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: </a:t>
            </a:r>
            <a:r>
              <a:rPr lang="fr-FR" sz="1000" b="1" dirty="0" smtClean="0">
                <a:latin typeface="Century Gothic" panose="020B0502020202020204" pitchFamily="34" charset="0"/>
              </a:rPr>
              <a:t>525k$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53" name="Triangle isocèle 52"/>
          <p:cNvSpPr/>
          <p:nvPr/>
        </p:nvSpPr>
        <p:spPr>
          <a:xfrm rot="5400000">
            <a:off x="6441813" y="2001013"/>
            <a:ext cx="165660" cy="22459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/>
          <p:cNvCxnSpPr/>
          <p:nvPr/>
        </p:nvCxnSpPr>
        <p:spPr>
          <a:xfrm flipH="1">
            <a:off x="5438246" y="1684948"/>
            <a:ext cx="2" cy="42835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586431" y="1754552"/>
            <a:ext cx="1656261" cy="60818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800" b="1" dirty="0" smtClean="0">
                <a:latin typeface="Century Gothic" panose="020B0502020202020204" pitchFamily="34" charset="0"/>
              </a:rPr>
              <a:t>VTOL</a:t>
            </a:r>
          </a:p>
          <a:p>
            <a:r>
              <a:rPr lang="fr-FR" sz="1800" b="1" dirty="0" smtClean="0">
                <a:latin typeface="Century Gothic" panose="020B0502020202020204" pitchFamily="34" charset="0"/>
              </a:rPr>
              <a:t>&amp; Wings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H="1" flipV="1">
            <a:off x="2020074" y="3547005"/>
            <a:ext cx="4429797" cy="84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82" idx="0"/>
          </p:cNvCxnSpPr>
          <p:nvPr/>
        </p:nvCxnSpPr>
        <p:spPr>
          <a:xfrm flipH="1">
            <a:off x="2567973" y="2737503"/>
            <a:ext cx="7773" cy="8137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2619061" y="3249472"/>
            <a:ext cx="1919574" cy="19940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Total Variable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/h: </a:t>
            </a:r>
            <a:r>
              <a:rPr lang="fr-FR" sz="1000" b="1" dirty="0" smtClean="0">
                <a:latin typeface="Century Gothic" panose="020B0502020202020204" pitchFamily="34" charset="0"/>
              </a:rPr>
              <a:t>$646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2519895" y="3108911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84" name="Ellipse 83"/>
          <p:cNvSpPr/>
          <p:nvPr/>
        </p:nvSpPr>
        <p:spPr>
          <a:xfrm>
            <a:off x="2519895" y="332832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68" name="Triangle isocèle 67"/>
          <p:cNvSpPr/>
          <p:nvPr/>
        </p:nvSpPr>
        <p:spPr>
          <a:xfrm rot="5400000">
            <a:off x="6417540" y="3445937"/>
            <a:ext cx="171128" cy="2320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2612032" y="2646532"/>
            <a:ext cx="1831375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b="1" dirty="0" smtClean="0">
                <a:latin typeface="Century Gothic" panose="020B0502020202020204" pitchFamily="34" charset="0"/>
              </a:rPr>
              <a:t>Single-Engine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2524658" y="2737503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147" name="Rectangle 146"/>
          <p:cNvSpPr/>
          <p:nvPr/>
        </p:nvSpPr>
        <p:spPr>
          <a:xfrm>
            <a:off x="7067989" y="5408829"/>
            <a:ext cx="2793879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err="1" smtClean="0">
                <a:latin typeface="Century Gothic" panose="020B0502020202020204" pitchFamily="34" charset="0"/>
              </a:rPr>
              <a:t>Hybrid</a:t>
            </a:r>
            <a:r>
              <a:rPr lang="fr-FR" sz="1200" dirty="0" smtClean="0">
                <a:latin typeface="Century Gothic" panose="020B0502020202020204" pitchFamily="34" charset="0"/>
              </a:rPr>
              <a:t> double source power </a:t>
            </a:r>
            <a:r>
              <a:rPr lang="fr-FR" sz="1200" dirty="0" err="1" smtClean="0">
                <a:latin typeface="Century Gothic" panose="020B0502020202020204" pitchFamily="34" charset="0"/>
              </a:rPr>
              <a:t>with</a:t>
            </a:r>
            <a:r>
              <a:rPr lang="fr-FR" sz="1200" dirty="0" smtClean="0">
                <a:latin typeface="Century Gothic" panose="020B0502020202020204" pitchFamily="34" charset="0"/>
              </a:rPr>
              <a:t> a single </a:t>
            </a:r>
            <a:r>
              <a:rPr lang="fr-FR" sz="1200" dirty="0" err="1" smtClean="0">
                <a:latin typeface="Century Gothic" panose="020B0502020202020204" pitchFamily="34" charset="0"/>
              </a:rPr>
              <a:t>engine</a:t>
            </a:r>
            <a:endParaRPr lang="fr-FR" sz="1200" dirty="0" smtClean="0">
              <a:latin typeface="Century Gothic" panose="020B0502020202020204" pitchFamily="34" charset="0"/>
            </a:endParaRPr>
          </a:p>
        </p:txBody>
      </p:sp>
      <p:cxnSp>
        <p:nvCxnSpPr>
          <p:cNvPr id="149" name="Connecteur droit 148"/>
          <p:cNvCxnSpPr/>
          <p:nvPr/>
        </p:nvCxnSpPr>
        <p:spPr>
          <a:xfrm>
            <a:off x="5179746" y="3095201"/>
            <a:ext cx="0" cy="4762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5247944" y="2903137"/>
            <a:ext cx="1723783" cy="38105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b="1" dirty="0" smtClean="0">
                <a:latin typeface="Century Gothic" panose="020B0502020202020204" pitchFamily="34" charset="0"/>
              </a:rPr>
              <a:t>Autorotation</a:t>
            </a:r>
            <a:r>
              <a:rPr lang="fr-FR" sz="1000" dirty="0" smtClean="0">
                <a:latin typeface="Century Gothic" panose="020B0502020202020204" pitchFamily="34" charset="0"/>
              </a:rPr>
              <a:t> in case of emergency landing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152" name="Ellipse 151"/>
          <p:cNvSpPr/>
          <p:nvPr/>
        </p:nvSpPr>
        <p:spPr>
          <a:xfrm>
            <a:off x="5128658" y="3045555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89" name="Ellipse 88"/>
          <p:cNvSpPr/>
          <p:nvPr/>
        </p:nvSpPr>
        <p:spPr>
          <a:xfrm>
            <a:off x="5384198" y="1603368"/>
            <a:ext cx="98910" cy="932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cxnSp>
        <p:nvCxnSpPr>
          <p:cNvPr id="99" name="Connecteur droit 98"/>
          <p:cNvCxnSpPr/>
          <p:nvPr/>
        </p:nvCxnSpPr>
        <p:spPr>
          <a:xfrm flipH="1" flipV="1">
            <a:off x="1999315" y="4726410"/>
            <a:ext cx="4429797" cy="84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riangle isocèle 104"/>
          <p:cNvSpPr/>
          <p:nvPr/>
        </p:nvSpPr>
        <p:spPr>
          <a:xfrm rot="5400000">
            <a:off x="6396781" y="4625342"/>
            <a:ext cx="171128" cy="2320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8" name="Picture 4" descr="C:\Users\Gaetan\Documents\TECHNOPLANE\Presentations prospection\images\yellowEC1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8"/>
          <a:stretch/>
        </p:blipFill>
        <p:spPr bwMode="auto">
          <a:xfrm>
            <a:off x="636080" y="4448566"/>
            <a:ext cx="1534057" cy="71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1742106" y="5158765"/>
            <a:ext cx="509910" cy="16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 smtClean="0">
                <a:latin typeface="Century Gothic" panose="020B0502020202020204" pitchFamily="34" charset="0"/>
              </a:rPr>
              <a:t>EC135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2622070" y="4456371"/>
            <a:ext cx="1919574" cy="19940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Total Variable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/h: </a:t>
            </a:r>
            <a:r>
              <a:rPr lang="fr-FR" sz="1000" b="1" dirty="0" smtClean="0">
                <a:latin typeface="Century Gothic" panose="020B0502020202020204" pitchFamily="34" charset="0"/>
              </a:rPr>
              <a:t>$847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496264" y="4905669"/>
            <a:ext cx="1748567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b="1" dirty="0" err="1" smtClean="0">
                <a:latin typeface="Century Gothic" panose="020B0502020202020204" pitchFamily="34" charset="0"/>
              </a:rPr>
              <a:t>Twin</a:t>
            </a:r>
            <a:r>
              <a:rPr lang="fr-FR" sz="1000" b="1" dirty="0" smtClean="0">
                <a:latin typeface="Century Gothic" panose="020B0502020202020204" pitchFamily="34" charset="0"/>
              </a:rPr>
              <a:t>-Engine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122" name="Ellipse 121"/>
          <p:cNvSpPr/>
          <p:nvPr/>
        </p:nvSpPr>
        <p:spPr>
          <a:xfrm>
            <a:off x="5413723" y="5019051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cxnSp>
        <p:nvCxnSpPr>
          <p:cNvPr id="123" name="Connecteur droit 122"/>
          <p:cNvCxnSpPr/>
          <p:nvPr/>
        </p:nvCxnSpPr>
        <p:spPr>
          <a:xfrm flipH="1">
            <a:off x="5464811" y="4725749"/>
            <a:ext cx="714" cy="32667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98" y="3655530"/>
            <a:ext cx="824969" cy="542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9337" r="27907" b="46419"/>
          <a:stretch/>
        </p:blipFill>
        <p:spPr bwMode="auto">
          <a:xfrm flipH="1">
            <a:off x="8199212" y="3124936"/>
            <a:ext cx="1014576" cy="646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7319432" y="3955336"/>
            <a:ext cx="2749624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smtClean="0">
                <a:latin typeface="Century Gothic" panose="020B0502020202020204" pitchFamily="34" charset="0"/>
              </a:rPr>
              <a:t>Parachute &amp; </a:t>
            </a:r>
            <a:r>
              <a:rPr lang="fr-FR" sz="1200" dirty="0" err="1" smtClean="0">
                <a:latin typeface="Century Gothic" panose="020B0502020202020204" pitchFamily="34" charset="0"/>
              </a:rPr>
              <a:t>Battery</a:t>
            </a:r>
            <a:r>
              <a:rPr lang="fr-FR" sz="1200" dirty="0" smtClean="0">
                <a:latin typeface="Century Gothic" panose="020B0502020202020204" pitchFamily="34" charset="0"/>
              </a:rPr>
              <a:t> back-up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8531423" y="4777549"/>
            <a:ext cx="1468047" cy="35266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800" b="1" dirty="0" err="1" smtClean="0">
                <a:latin typeface="Century Gothic" panose="020B0502020202020204" pitchFamily="34" charset="0"/>
              </a:rPr>
              <a:t>Cost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5"/>
          <a:stretch/>
        </p:blipFill>
        <p:spPr bwMode="auto">
          <a:xfrm>
            <a:off x="655861" y="3147102"/>
            <a:ext cx="1534459" cy="69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777028" y="3856453"/>
            <a:ext cx="631966" cy="16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 smtClean="0">
                <a:latin typeface="Century Gothic" panose="020B0502020202020204" pitchFamily="34" charset="0"/>
              </a:rPr>
              <a:t>EC130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9414295" y="3261598"/>
            <a:ext cx="1468047" cy="35266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800" b="1" dirty="0" smtClean="0">
                <a:latin typeface="Century Gothic" panose="020B0502020202020204" pitchFamily="34" charset="0"/>
              </a:rPr>
              <a:t>Security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  <p:cxnSp>
        <p:nvCxnSpPr>
          <p:cNvPr id="62" name="Connecteur droit 61"/>
          <p:cNvCxnSpPr>
            <a:stCxn id="80" idx="0"/>
          </p:cNvCxnSpPr>
          <p:nvPr/>
        </p:nvCxnSpPr>
        <p:spPr>
          <a:xfrm flipH="1">
            <a:off x="2563211" y="4088180"/>
            <a:ext cx="0" cy="63881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/>
          <p:cNvSpPr/>
          <p:nvPr/>
        </p:nvSpPr>
        <p:spPr>
          <a:xfrm>
            <a:off x="2516886" y="428630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64" name="Ellipse 63"/>
          <p:cNvSpPr/>
          <p:nvPr/>
        </p:nvSpPr>
        <p:spPr>
          <a:xfrm>
            <a:off x="2516886" y="450571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cxnSp>
        <p:nvCxnSpPr>
          <p:cNvPr id="66" name="Connecteur droit 65"/>
          <p:cNvCxnSpPr>
            <a:stCxn id="70" idx="0"/>
          </p:cNvCxnSpPr>
          <p:nvPr/>
        </p:nvCxnSpPr>
        <p:spPr>
          <a:xfrm>
            <a:off x="2570983" y="1462260"/>
            <a:ext cx="0" cy="6581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2519895" y="1679717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69" name="Ellipse 68"/>
          <p:cNvSpPr/>
          <p:nvPr/>
        </p:nvSpPr>
        <p:spPr>
          <a:xfrm>
            <a:off x="2519895" y="1899127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70" name="Ellipse 69"/>
          <p:cNvSpPr/>
          <p:nvPr/>
        </p:nvSpPr>
        <p:spPr>
          <a:xfrm>
            <a:off x="2519895" y="146226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72" name="Rectangle 71"/>
          <p:cNvSpPr/>
          <p:nvPr/>
        </p:nvSpPr>
        <p:spPr>
          <a:xfrm>
            <a:off x="2605003" y="3008273"/>
            <a:ext cx="1999484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00" dirty="0" smtClean="0">
                <a:latin typeface="Century Gothic" panose="020B0502020202020204" pitchFamily="34" charset="0"/>
              </a:rPr>
              <a:t>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: </a:t>
            </a:r>
            <a:r>
              <a:rPr lang="fr-FR" sz="1000" b="1" dirty="0" smtClean="0">
                <a:latin typeface="Century Gothic" panose="020B0502020202020204" pitchFamily="34" charset="0"/>
              </a:rPr>
              <a:t>3,1m$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619061" y="4206619"/>
            <a:ext cx="1999484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00" dirty="0" smtClean="0">
                <a:latin typeface="Century Gothic" panose="020B0502020202020204" pitchFamily="34" charset="0"/>
              </a:rPr>
              <a:t>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: </a:t>
            </a:r>
            <a:r>
              <a:rPr lang="fr-FR" sz="1000" b="1" dirty="0" smtClean="0">
                <a:latin typeface="Century Gothic" panose="020B0502020202020204" pitchFamily="34" charset="0"/>
              </a:rPr>
              <a:t>3,6m$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pic>
        <p:nvPicPr>
          <p:cNvPr id="74" name="Picture 2" descr="C:\Users\ggott\Documents\TECHNOPLANE\7-Pépinièrecoworking\proto-rot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8" t="50956" r="28851" b="27778"/>
          <a:stretch/>
        </p:blipFill>
        <p:spPr bwMode="auto">
          <a:xfrm flipH="1">
            <a:off x="7324012" y="1646516"/>
            <a:ext cx="1012075" cy="82425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1309337" y="5531869"/>
            <a:ext cx="4219546" cy="12234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fr-FR" sz="1050" b="1" dirty="0" smtClean="0">
              <a:latin typeface="Century Gothic" panose="020B0502020202020204" pitchFamily="34" charset="0"/>
            </a:endParaRPr>
          </a:p>
          <a:p>
            <a:r>
              <a:rPr lang="fr-FR" sz="1050" b="1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50" b="1" dirty="0" smtClean="0">
                <a:latin typeface="Century Gothic" panose="020B0502020202020204" pitchFamily="34" charset="0"/>
              </a:rPr>
              <a:t> </a:t>
            </a:r>
            <a:r>
              <a:rPr lang="fr-FR" sz="1050" b="1" dirty="0" err="1" smtClean="0">
                <a:latin typeface="Century Gothic" panose="020B0502020202020204" pitchFamily="34" charset="0"/>
              </a:rPr>
              <a:t>Cost</a:t>
            </a:r>
            <a:r>
              <a:rPr lang="fr-FR" sz="1050" b="1" dirty="0" smtClean="0">
                <a:latin typeface="Century Gothic" panose="020B0502020202020204" pitchFamily="34" charset="0"/>
              </a:rPr>
              <a:t>:              </a:t>
            </a:r>
            <a:r>
              <a:rPr lang="fr-FR" sz="1050" dirty="0" smtClean="0">
                <a:latin typeface="Century Gothic" panose="020B0502020202020204" pitchFamily="34" charset="0"/>
              </a:rPr>
              <a:t>~450k$</a:t>
            </a:r>
            <a:endParaRPr lang="fr-FR" sz="1050" dirty="0">
              <a:latin typeface="Century Gothic" panose="020B0502020202020204" pitchFamily="34" charset="0"/>
            </a:endParaRPr>
          </a:p>
          <a:p>
            <a:endParaRPr lang="fr-FR" sz="1050" dirty="0">
              <a:latin typeface="Century Gothic" panose="020B0502020202020204" pitchFamily="34" charset="0"/>
            </a:endParaRPr>
          </a:p>
          <a:p>
            <a:r>
              <a:rPr lang="fr-FR" sz="1050" b="1" dirty="0" smtClean="0">
                <a:latin typeface="Century Gothic" panose="020B0502020202020204" pitchFamily="34" charset="0"/>
              </a:rPr>
              <a:t>Cruise speed:                  </a:t>
            </a:r>
            <a:r>
              <a:rPr lang="fr-FR" sz="1050" dirty="0">
                <a:latin typeface="Century Gothic" panose="020B0502020202020204" pitchFamily="34" charset="0"/>
              </a:rPr>
              <a:t>250km/h</a:t>
            </a:r>
            <a:endParaRPr lang="fr-FR" sz="1050" b="1" dirty="0">
              <a:latin typeface="Century Gothic" panose="020B0502020202020204" pitchFamily="34" charset="0"/>
            </a:endParaRPr>
          </a:p>
          <a:p>
            <a:r>
              <a:rPr lang="fr-FR" sz="1050" b="1" dirty="0" smtClean="0">
                <a:latin typeface="Century Gothic" panose="020B0502020202020204" pitchFamily="34" charset="0"/>
              </a:rPr>
              <a:t>Range:                             </a:t>
            </a:r>
            <a:r>
              <a:rPr lang="fr-FR" sz="1050" dirty="0" smtClean="0">
                <a:latin typeface="Century Gothic" panose="020B0502020202020204" pitchFamily="34" charset="0"/>
              </a:rPr>
              <a:t>500km</a:t>
            </a:r>
          </a:p>
          <a:p>
            <a:r>
              <a:rPr lang="fr-FR" sz="1050" b="1" dirty="0" smtClean="0">
                <a:latin typeface="Century Gothic" panose="020B0502020202020204" pitchFamily="34" charset="0"/>
              </a:rPr>
              <a:t>Total Variable </a:t>
            </a:r>
            <a:r>
              <a:rPr lang="fr-FR" sz="1050" b="1" dirty="0" err="1" smtClean="0">
                <a:latin typeface="Century Gothic" panose="020B0502020202020204" pitchFamily="34" charset="0"/>
              </a:rPr>
              <a:t>cost</a:t>
            </a:r>
            <a:r>
              <a:rPr lang="fr-FR" sz="1050" b="1" dirty="0" smtClean="0">
                <a:latin typeface="Century Gothic" panose="020B0502020202020204" pitchFamily="34" charset="0"/>
              </a:rPr>
              <a:t>/h:    </a:t>
            </a:r>
            <a:r>
              <a:rPr lang="fr-FR" sz="1050" dirty="0" smtClean="0">
                <a:latin typeface="Century Gothic" panose="020B0502020202020204" pitchFamily="34" charset="0"/>
              </a:rPr>
              <a:t>~$300</a:t>
            </a:r>
          </a:p>
          <a:p>
            <a:endParaRPr lang="fr-FR" sz="1050" b="1" dirty="0">
              <a:latin typeface="Century Gothic" panose="020B0502020202020204" pitchFamily="34" charset="0"/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519743" y="408818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87" name="Rectangle 86"/>
          <p:cNvSpPr/>
          <p:nvPr/>
        </p:nvSpPr>
        <p:spPr>
          <a:xfrm>
            <a:off x="2626681" y="4008499"/>
            <a:ext cx="1999484" cy="25919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Cruise speed: </a:t>
            </a:r>
            <a:r>
              <a:rPr lang="fr-FR" sz="1000" b="1" dirty="0" smtClean="0">
                <a:latin typeface="Century Gothic" panose="020B0502020202020204" pitchFamily="34" charset="0"/>
              </a:rPr>
              <a:t>261km/h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2519743" y="2914204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90" name="Rectangle 89"/>
          <p:cNvSpPr/>
          <p:nvPr/>
        </p:nvSpPr>
        <p:spPr>
          <a:xfrm>
            <a:off x="2593340" y="2820234"/>
            <a:ext cx="1999484" cy="25919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Cruise speed: </a:t>
            </a:r>
            <a:r>
              <a:rPr lang="fr-FR" sz="1000" b="1" dirty="0" smtClean="0">
                <a:latin typeface="Century Gothic" panose="020B0502020202020204" pitchFamily="34" charset="0"/>
              </a:rPr>
              <a:t>240km/h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D:\Users\ggott\Documents\TECHNOPLANE\14-Visu_concepts\mini_bee_rotors10_sansroug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34812" r="5370" b="37612"/>
          <a:stretch/>
        </p:blipFill>
        <p:spPr bwMode="auto">
          <a:xfrm flipH="1">
            <a:off x="3646453" y="5846956"/>
            <a:ext cx="1717095" cy="5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ggott\Documents\TECHNOPLANE\14-Visu_concepts\circuits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23128" r="5751" b="30707"/>
          <a:stretch/>
        </p:blipFill>
        <p:spPr bwMode="auto">
          <a:xfrm>
            <a:off x="7353582" y="4602036"/>
            <a:ext cx="1175660" cy="691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ggott\Documents\TECHNOPLANE\14-Visu_concepts\parachute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9664" r="23843" b="34929"/>
          <a:stretch/>
        </p:blipFill>
        <p:spPr bwMode="auto">
          <a:xfrm>
            <a:off x="7051527" y="2834792"/>
            <a:ext cx="994145" cy="10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1948743" y="302180"/>
            <a:ext cx="7842955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Projet d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evelopment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steps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>
            <a:off x="2205320" y="878933"/>
            <a:ext cx="650641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233588" y="1829947"/>
            <a:ext cx="954541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67" y="4299508"/>
            <a:ext cx="954402" cy="87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12" y="4480940"/>
            <a:ext cx="1061342" cy="59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88" y="4826923"/>
            <a:ext cx="623320" cy="49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5802970" y="4193202"/>
            <a:ext cx="2090831" cy="27458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Dynamics of flight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9" name="Picture 5" descr="C:\Users\Gaetan\Pictures\Mini-bee\VIP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10" y="2264103"/>
            <a:ext cx="1193584" cy="88373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4" name="Rectangle 33"/>
          <p:cNvSpPr/>
          <p:nvPr/>
        </p:nvSpPr>
        <p:spPr>
          <a:xfrm>
            <a:off x="3968281" y="1939926"/>
            <a:ext cx="1225041" cy="44386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Structure</a:t>
            </a:r>
          </a:p>
          <a:p>
            <a:pPr algn="ctr"/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60" r="21110" b="34520"/>
          <a:stretch/>
        </p:blipFill>
        <p:spPr bwMode="auto">
          <a:xfrm flipH="1">
            <a:off x="5415986" y="2356437"/>
            <a:ext cx="713441" cy="643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32" y="2356436"/>
            <a:ext cx="620472" cy="643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5365731" y="1974131"/>
            <a:ext cx="2123475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en-US" sz="1200" dirty="0" smtClean="0">
                <a:latin typeface="Century Gothic" panose="020B0502020202020204" pitchFamily="34" charset="0"/>
              </a:rPr>
              <a:t>Usages and HMI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91" y="2213303"/>
            <a:ext cx="732015" cy="749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69818" y="1916763"/>
            <a:ext cx="2909181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Electronics and sensors integration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0" y="2061749"/>
            <a:ext cx="1500448" cy="5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530628" y="1172812"/>
            <a:ext cx="1537547" cy="505416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2015</a:t>
            </a:r>
          </a:p>
          <a:p>
            <a:pPr algn="ctr"/>
            <a:r>
              <a:rPr lang="en-US" sz="1200" dirty="0" smtClean="0">
                <a:latin typeface="Century Gothic" panose="020B0502020202020204" pitchFamily="34" charset="0"/>
              </a:rPr>
              <a:t>Basic mock-up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899264" y="1172812"/>
            <a:ext cx="2042893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2016</a:t>
            </a:r>
          </a:p>
          <a:p>
            <a:pPr algn="ctr"/>
            <a:r>
              <a:rPr lang="en-US" sz="1200" dirty="0" smtClean="0">
                <a:latin typeface="Century Gothic" panose="020B0502020202020204" pitchFamily="34" charset="0"/>
              </a:rPr>
              <a:t>Detailed Concept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4" b="89919" l="0" r="991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56" y="2068317"/>
            <a:ext cx="936110" cy="9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necteur droit 47"/>
          <p:cNvCxnSpPr/>
          <p:nvPr/>
        </p:nvCxnSpPr>
        <p:spPr>
          <a:xfrm flipV="1">
            <a:off x="9778999" y="1841976"/>
            <a:ext cx="0" cy="224171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604978" y="4079232"/>
            <a:ext cx="510265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786294" y="3395094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2017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Scale Model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81827" y="4436875"/>
            <a:ext cx="139532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2020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Prototype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25961" y="3266606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First Flight</a:t>
            </a:r>
          </a:p>
        </p:txBody>
      </p:sp>
      <p:sp>
        <p:nvSpPr>
          <p:cNvPr id="57" name="Ellipse 56"/>
          <p:cNvSpPr/>
          <p:nvPr/>
        </p:nvSpPr>
        <p:spPr>
          <a:xfrm>
            <a:off x="2635485" y="3991197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245371" y="5171369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Test Flights</a:t>
            </a:r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598637" y="6279940"/>
            <a:ext cx="5027727" cy="64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V="1">
            <a:off x="604978" y="4063408"/>
            <a:ext cx="4412" cy="22238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81827" y="5625914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Final Developments</a:t>
            </a:r>
          </a:p>
        </p:txBody>
      </p:sp>
      <p:sp>
        <p:nvSpPr>
          <p:cNvPr id="68" name="Ellipse 67"/>
          <p:cNvSpPr/>
          <p:nvPr/>
        </p:nvSpPr>
        <p:spPr>
          <a:xfrm>
            <a:off x="1487108" y="6226279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2403805" y="5841358"/>
            <a:ext cx="2042893" cy="32075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Qualification</a:t>
            </a:r>
          </a:p>
        </p:txBody>
      </p:sp>
      <p:sp>
        <p:nvSpPr>
          <p:cNvPr id="70" name="Ellipse 69"/>
          <p:cNvSpPr/>
          <p:nvPr/>
        </p:nvSpPr>
        <p:spPr>
          <a:xfrm>
            <a:off x="3309086" y="6226279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5179007" y="5973799"/>
            <a:ext cx="3090842" cy="75163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2025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Commissioning and sales</a:t>
            </a:r>
          </a:p>
        </p:txBody>
      </p:sp>
      <p:sp>
        <p:nvSpPr>
          <p:cNvPr id="74" name="Ellipse 73"/>
          <p:cNvSpPr/>
          <p:nvPr/>
        </p:nvSpPr>
        <p:spPr>
          <a:xfrm>
            <a:off x="4808662" y="6226279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488812" y="5465832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3161332" y="3356590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2018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VTOL Demonstrator</a:t>
            </a:r>
          </a:p>
        </p:txBody>
      </p:sp>
      <p:sp>
        <p:nvSpPr>
          <p:cNvPr id="78" name="Ellipse 77"/>
          <p:cNvSpPr/>
          <p:nvPr/>
        </p:nvSpPr>
        <p:spPr>
          <a:xfrm>
            <a:off x="4066613" y="4010016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79" name="Triangle isocèle 78"/>
          <p:cNvSpPr/>
          <p:nvPr/>
        </p:nvSpPr>
        <p:spPr>
          <a:xfrm>
            <a:off x="5593637" y="4269916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79"/>
          <p:cNvCxnSpPr>
            <a:stCxn id="90" idx="3"/>
            <a:endCxn id="79" idx="3"/>
          </p:cNvCxnSpPr>
          <p:nvPr/>
        </p:nvCxnSpPr>
        <p:spPr>
          <a:xfrm flipH="1">
            <a:off x="5704854" y="3533999"/>
            <a:ext cx="3" cy="103747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riangle isocèle 89"/>
          <p:cNvSpPr/>
          <p:nvPr/>
        </p:nvSpPr>
        <p:spPr>
          <a:xfrm flipV="1">
            <a:off x="5593640" y="3533999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ZoneTexte 90"/>
          <p:cNvSpPr txBox="1"/>
          <p:nvPr/>
        </p:nvSpPr>
        <p:spPr>
          <a:xfrm>
            <a:off x="5231573" y="3133353"/>
            <a:ext cx="79476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</a:rPr>
              <a:t>Today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94" name="Triangle isocèle 93"/>
          <p:cNvSpPr/>
          <p:nvPr/>
        </p:nvSpPr>
        <p:spPr>
          <a:xfrm rot="5400000">
            <a:off x="5652804" y="6166029"/>
            <a:ext cx="179584" cy="24346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Triangle isocèle 94"/>
          <p:cNvSpPr/>
          <p:nvPr/>
        </p:nvSpPr>
        <p:spPr>
          <a:xfrm rot="5400000">
            <a:off x="2887602" y="1705462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Triangle isocèle 95"/>
          <p:cNvSpPr/>
          <p:nvPr/>
        </p:nvSpPr>
        <p:spPr>
          <a:xfrm rot="16200000">
            <a:off x="4967481" y="3961397"/>
            <a:ext cx="179584" cy="24346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97"/>
          <p:cNvCxnSpPr/>
          <p:nvPr/>
        </p:nvCxnSpPr>
        <p:spPr>
          <a:xfrm>
            <a:off x="5707631" y="4077640"/>
            <a:ext cx="4071368" cy="604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riangle isocèle 98"/>
          <p:cNvSpPr/>
          <p:nvPr/>
        </p:nvSpPr>
        <p:spPr>
          <a:xfrm rot="16200000">
            <a:off x="8687377" y="3961954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238463" y="3356590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2019</a:t>
            </a:r>
          </a:p>
          <a:p>
            <a:pPr algn="ctr"/>
            <a:r>
              <a:rPr lang="en-US" sz="1400" dirty="0" err="1" smtClean="0">
                <a:latin typeface="Century Gothic" panose="020B0502020202020204" pitchFamily="34" charset="0"/>
              </a:rPr>
              <a:t>Tiltable</a:t>
            </a:r>
            <a:r>
              <a:rPr lang="en-US" sz="1400" dirty="0" smtClean="0">
                <a:latin typeface="Century Gothic" panose="020B0502020202020204" pitchFamily="34" charset="0"/>
              </a:rPr>
              <a:t> Demonstrator</a:t>
            </a:r>
          </a:p>
        </p:txBody>
      </p:sp>
      <p:sp>
        <p:nvSpPr>
          <p:cNvPr id="102" name="Ellipse 101"/>
          <p:cNvSpPr/>
          <p:nvPr/>
        </p:nvSpPr>
        <p:spPr>
          <a:xfrm>
            <a:off x="1188148" y="4005121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530089" y="4581023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2" name="Triangle isocèle 61"/>
          <p:cNvSpPr/>
          <p:nvPr/>
        </p:nvSpPr>
        <p:spPr>
          <a:xfrm rot="5400000">
            <a:off x="1261782" y="1715982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Triangle isocèle 80"/>
          <p:cNvSpPr/>
          <p:nvPr/>
        </p:nvSpPr>
        <p:spPr>
          <a:xfrm rot="5400000">
            <a:off x="4550241" y="1715983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Triangle isocèle 81"/>
          <p:cNvSpPr/>
          <p:nvPr/>
        </p:nvSpPr>
        <p:spPr>
          <a:xfrm rot="5400000">
            <a:off x="5941778" y="1720243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Triangle isocèle 82"/>
          <p:cNvSpPr/>
          <p:nvPr/>
        </p:nvSpPr>
        <p:spPr>
          <a:xfrm rot="5400000">
            <a:off x="8180056" y="1708214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Triangle isocèle 83"/>
          <p:cNvSpPr/>
          <p:nvPr/>
        </p:nvSpPr>
        <p:spPr>
          <a:xfrm rot="16200000">
            <a:off x="6764160" y="3973110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Picture 3" descr="D:\Users\ggott\Documents\TECHNOPLANE\14-Visu_concepts\mini_bee_rotors10_concept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1051" b="26399"/>
          <a:stretch/>
        </p:blipFill>
        <p:spPr bwMode="auto">
          <a:xfrm flipH="1">
            <a:off x="3263531" y="4330494"/>
            <a:ext cx="1838493" cy="100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>
            <a:endCxn id="78" idx="4"/>
          </p:cNvCxnSpPr>
          <p:nvPr/>
        </p:nvCxnSpPr>
        <p:spPr>
          <a:xfrm flipV="1">
            <a:off x="6864182" y="1533846"/>
            <a:ext cx="0" cy="36848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4" name="ZoneTexte 73"/>
          <p:cNvSpPr txBox="1"/>
          <p:nvPr/>
        </p:nvSpPr>
        <p:spPr>
          <a:xfrm>
            <a:off x="3173022" y="302180"/>
            <a:ext cx="465597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: Our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Partners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5" name="Connecteur droit 74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7014693" y="1254190"/>
            <a:ext cx="3253497" cy="109019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smtClean="0">
                <a:latin typeface="Century Gothic" panose="020B0502020202020204" pitchFamily="34" charset="0"/>
              </a:rPr>
              <a:t>International </a:t>
            </a:r>
            <a:r>
              <a:rPr lang="en-US" sz="1600" dirty="0" smtClean="0">
                <a:latin typeface="Century Gothic" panose="020B0502020202020204" pitchFamily="34" charset="0"/>
              </a:rPr>
              <a:t>access from Le Havre airport and sea port with a low cost and worldwide efficient </a:t>
            </a:r>
            <a:r>
              <a:rPr lang="en-US" sz="1600" b="1" dirty="0" smtClean="0">
                <a:latin typeface="Century Gothic" panose="020B0502020202020204" pitchFamily="34" charset="0"/>
              </a:rPr>
              <a:t>supply chain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6748016" y="1314818"/>
            <a:ext cx="232332" cy="219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6749012" y="2611368"/>
            <a:ext cx="232332" cy="219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6993451" y="2532509"/>
            <a:ext cx="3386078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err="1" smtClean="0">
                <a:latin typeface="Century Gothic" panose="020B0502020202020204" pitchFamily="34" charset="0"/>
              </a:rPr>
              <a:t>Industrials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engaged</a:t>
            </a:r>
            <a:r>
              <a:rPr lang="fr-FR" sz="1600" dirty="0">
                <a:latin typeface="Century Gothic" panose="020B0502020202020204" pitchFamily="34" charset="0"/>
              </a:rPr>
              <a:t> </a:t>
            </a:r>
            <a:r>
              <a:rPr lang="fr-FR" sz="1600" dirty="0" smtClean="0">
                <a:latin typeface="Century Gothic" panose="020B0502020202020204" pitchFamily="34" charset="0"/>
              </a:rPr>
              <a:t>in </a:t>
            </a:r>
            <a:r>
              <a:rPr lang="fr-FR" sz="1600" dirty="0">
                <a:latin typeface="Century Gothic" panose="020B0502020202020204" pitchFamily="34" charset="0"/>
              </a:rPr>
              <a:t>structure </a:t>
            </a:r>
            <a:r>
              <a:rPr lang="fr-FR" sz="1600" b="1" dirty="0" err="1">
                <a:latin typeface="Century Gothic" panose="020B0502020202020204" pitchFamily="34" charset="0"/>
              </a:rPr>
              <a:t>manufacturing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6743681" y="3736225"/>
            <a:ext cx="227754" cy="219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97" name="Rectangle 96"/>
          <p:cNvSpPr/>
          <p:nvPr/>
        </p:nvSpPr>
        <p:spPr>
          <a:xfrm>
            <a:off x="6992041" y="3648464"/>
            <a:ext cx="3386078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err="1" smtClean="0">
                <a:latin typeface="Century Gothic" panose="020B0502020202020204" pitchFamily="34" charset="0"/>
              </a:rPr>
              <a:t>Industrials</a:t>
            </a:r>
            <a:r>
              <a:rPr lang="fr-FR" sz="1600" dirty="0" smtClean="0">
                <a:latin typeface="Century Gothic" panose="020B0502020202020204" pitchFamily="34" charset="0"/>
              </a:rPr>
              <a:t> intentions to </a:t>
            </a:r>
            <a:r>
              <a:rPr lang="fr-FR" sz="1600" dirty="0" err="1" smtClean="0">
                <a:latin typeface="Century Gothic" panose="020B0502020202020204" pitchFamily="34" charset="0"/>
              </a:rPr>
              <a:t>join</a:t>
            </a:r>
            <a:r>
              <a:rPr lang="fr-FR" sz="1600" dirty="0" smtClean="0">
                <a:latin typeface="Century Gothic" panose="020B0502020202020204" pitchFamily="34" charset="0"/>
              </a:rPr>
              <a:t> the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development</a:t>
            </a:r>
            <a:r>
              <a:rPr lang="fr-FR" sz="1600" dirty="0" smtClean="0">
                <a:latin typeface="Century Gothic" panose="020B0502020202020204" pitchFamily="34" charset="0"/>
              </a:rPr>
              <a:t> of the Mini-Bee.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56" y="4822780"/>
            <a:ext cx="1157636" cy="5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59" y="4774579"/>
            <a:ext cx="848815" cy="59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41" y="4839217"/>
            <a:ext cx="1136349" cy="5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2" y="4865475"/>
            <a:ext cx="1070994" cy="43342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0" y="5446032"/>
            <a:ext cx="1134909" cy="346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77" y="5397817"/>
            <a:ext cx="522310" cy="52030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44" y="5555713"/>
            <a:ext cx="935370" cy="201922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54" y="5420795"/>
            <a:ext cx="497366" cy="471761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2585348" y="5398838"/>
            <a:ext cx="471640" cy="47496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2398" y="5363487"/>
            <a:ext cx="537390" cy="47648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0377" y="4832017"/>
            <a:ext cx="409856" cy="491827"/>
          </a:xfrm>
          <a:prstGeom prst="rect">
            <a:avLst/>
          </a:prstGeom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23" y="5871640"/>
            <a:ext cx="754131" cy="32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93" y="5892556"/>
            <a:ext cx="667984" cy="33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6648" y="5978176"/>
            <a:ext cx="832749" cy="149548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8294" y="5853003"/>
            <a:ext cx="549657" cy="40218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45755" y="5838827"/>
            <a:ext cx="551274" cy="551274"/>
          </a:xfrm>
          <a:prstGeom prst="rect">
            <a:avLst/>
          </a:prstGeom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80" y="6257738"/>
            <a:ext cx="494913" cy="49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56" y="6259757"/>
            <a:ext cx="506539" cy="51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0233" y="4435034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Academics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>
            <a:off x="675284" y="4773981"/>
            <a:ext cx="127079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970181" y="1421627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smtClean="0">
                <a:latin typeface="Century Gothic" panose="020B0502020202020204" pitchFamily="34" charset="0"/>
              </a:rPr>
              <a:t>LOI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81650" y="1026008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Industrials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650401" y="1364955"/>
            <a:ext cx="127079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47" y="3648464"/>
            <a:ext cx="598666" cy="45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5" name="Connecteur droit 104"/>
          <p:cNvCxnSpPr/>
          <p:nvPr/>
        </p:nvCxnSpPr>
        <p:spPr>
          <a:xfrm>
            <a:off x="5063156" y="3590993"/>
            <a:ext cx="106465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81313" y="975988"/>
            <a:ext cx="5667502" cy="332828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614487" y="4414130"/>
            <a:ext cx="5652674" cy="2425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e 56"/>
          <p:cNvGrpSpPr/>
          <p:nvPr/>
        </p:nvGrpSpPr>
        <p:grpSpPr>
          <a:xfrm>
            <a:off x="6737256" y="4948898"/>
            <a:ext cx="3622399" cy="843970"/>
            <a:chOff x="6742587" y="5309794"/>
            <a:chExt cx="3622399" cy="843970"/>
          </a:xfrm>
        </p:grpSpPr>
        <p:sp>
          <p:nvSpPr>
            <p:cNvPr id="58" name="Ellipse 57"/>
            <p:cNvSpPr/>
            <p:nvPr/>
          </p:nvSpPr>
          <p:spPr>
            <a:xfrm>
              <a:off x="6742587" y="5360595"/>
              <a:ext cx="232332" cy="2190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978908" y="5309794"/>
              <a:ext cx="3386078" cy="843970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just"/>
              <a:r>
                <a:rPr lang="en-US" sz="1600" b="1" dirty="0" smtClean="0">
                  <a:latin typeface="Century Gothic" panose="020B0502020202020204" pitchFamily="34" charset="0"/>
                </a:rPr>
                <a:t>Long term </a:t>
              </a:r>
              <a:r>
                <a:rPr lang="en-US" sz="1600" dirty="0" smtClean="0">
                  <a:latin typeface="Century Gothic" panose="020B0502020202020204" pitchFamily="34" charset="0"/>
                </a:rPr>
                <a:t>relationship with highly qualified </a:t>
              </a:r>
              <a:r>
                <a:rPr lang="en-US" sz="1600" dirty="0">
                  <a:latin typeface="Century Gothic" panose="020B0502020202020204" pitchFamily="34" charset="0"/>
                </a:rPr>
                <a:t>multi-field </a:t>
              </a:r>
              <a:r>
                <a:rPr lang="en-US" sz="1600" dirty="0" smtClean="0">
                  <a:latin typeface="Century Gothic" panose="020B0502020202020204" pitchFamily="34" charset="0"/>
                </a:rPr>
                <a:t>academics and industrial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60" name="Picture 2" descr="\\TECH01\c-toucom\2016 06 17 Fonds de planche\Technoplane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7"/>
          <a:stretch/>
        </p:blipFill>
        <p:spPr bwMode="auto">
          <a:xfrm>
            <a:off x="4808175" y="1564154"/>
            <a:ext cx="1175834" cy="2813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743707" y="1103611"/>
            <a:ext cx="1702005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Coordinator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64" name="Connecteur droit 63"/>
          <p:cNvCxnSpPr/>
          <p:nvPr/>
        </p:nvCxnSpPr>
        <p:spPr>
          <a:xfrm>
            <a:off x="4792260" y="1424186"/>
            <a:ext cx="131045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ggott\Documents\TECHNOPLANE\GOTTIS\HEMS-HeliSMUR\images\carte des industriels_vide_v2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21204" r="18674" b="9630"/>
          <a:stretch/>
        </p:blipFill>
        <p:spPr bwMode="auto">
          <a:xfrm>
            <a:off x="2368985" y="1116960"/>
            <a:ext cx="2254129" cy="27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94" y="3866016"/>
            <a:ext cx="388406" cy="19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8" y="1837488"/>
            <a:ext cx="566476" cy="19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45" y="2730932"/>
            <a:ext cx="808002" cy="30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1" y="2151624"/>
            <a:ext cx="868334" cy="10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2" b="20531"/>
          <a:stretch/>
        </p:blipFill>
        <p:spPr bwMode="auto">
          <a:xfrm>
            <a:off x="1399273" y="2395203"/>
            <a:ext cx="756981" cy="22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3" y="3882787"/>
            <a:ext cx="561015" cy="19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3" t="61466" r="33839" b="4626"/>
          <a:stretch/>
        </p:blipFill>
        <p:spPr bwMode="auto">
          <a:xfrm>
            <a:off x="1069301" y="2667191"/>
            <a:ext cx="275318" cy="39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6" r="81771" b="35056"/>
          <a:stretch/>
        </p:blipFill>
        <p:spPr bwMode="auto">
          <a:xfrm>
            <a:off x="631600" y="2709866"/>
            <a:ext cx="337018" cy="34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97247" y="3444883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Suppliers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ggott\Documents\TECHNOPLANE\Visuels\Atelier PRAS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56" y="3841423"/>
            <a:ext cx="301187" cy="2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gott\Documents\TECHNOPLANE\Visuels\ctoucom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76" y="3689005"/>
            <a:ext cx="598503" cy="1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4743707" y="3252046"/>
            <a:ext cx="1879048" cy="32075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smtClean="0">
                <a:latin typeface="Century Gothic" panose="020B0502020202020204" pitchFamily="34" charset="0"/>
              </a:rPr>
              <a:t>Design &amp; Com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66214" y="2116805"/>
            <a:ext cx="640905" cy="156697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4380" y="2419505"/>
            <a:ext cx="478703" cy="1462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60731" y="1825685"/>
            <a:ext cx="736626" cy="139959"/>
          </a:xfrm>
          <a:prstGeom prst="rect">
            <a:avLst/>
          </a:prstGeom>
        </p:spPr>
      </p:pic>
      <p:pic>
        <p:nvPicPr>
          <p:cNvPr id="69" name="Image 68"/>
          <p:cNvPicPr/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0" y="3130258"/>
            <a:ext cx="730794" cy="2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4445</TotalTime>
  <Words>770</Words>
  <Application>Microsoft Office PowerPoint</Application>
  <PresentationFormat>Personnalisé</PresentationFormat>
  <Paragraphs>206</Paragraphs>
  <Slides>11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Bradley Hand ITC</vt:lpstr>
      <vt:lpstr>Calibri</vt:lpstr>
      <vt:lpstr>Calibri Light</vt:lpstr>
      <vt:lpstr>Century Gothic</vt:lpstr>
      <vt:lpstr>Diapo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CrunchBox1</cp:lastModifiedBy>
  <cp:revision>650</cp:revision>
  <dcterms:created xsi:type="dcterms:W3CDTF">2016-07-01T08:55:06Z</dcterms:created>
  <dcterms:modified xsi:type="dcterms:W3CDTF">2018-04-12T13:57:58Z</dcterms:modified>
</cp:coreProperties>
</file>