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14"/>
  </p:notesMasterIdLst>
  <p:handoutMasterIdLst>
    <p:handoutMasterId r:id="rId15"/>
  </p:handoutMasterIdLst>
  <p:sldIdLst>
    <p:sldId id="262" r:id="rId2"/>
    <p:sldId id="278" r:id="rId3"/>
    <p:sldId id="327" r:id="rId4"/>
    <p:sldId id="331" r:id="rId5"/>
    <p:sldId id="329" r:id="rId6"/>
    <p:sldId id="326" r:id="rId7"/>
    <p:sldId id="300" r:id="rId8"/>
    <p:sldId id="317" r:id="rId9"/>
    <p:sldId id="314" r:id="rId10"/>
    <p:sldId id="315" r:id="rId11"/>
    <p:sldId id="322" r:id="rId12"/>
    <p:sldId id="328" r:id="rId13"/>
  </p:sldIdLst>
  <p:sldSz cx="10691813" cy="7559675"/>
  <p:notesSz cx="6858000" cy="9144000"/>
  <p:defaultTextStyle>
    <a:defPPr>
      <a:defRPr lang="fr-FR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292C"/>
    <a:srgbClr val="9A2F3A"/>
    <a:srgbClr val="12487C"/>
    <a:srgbClr val="5F9FD4"/>
    <a:srgbClr val="6F563B"/>
    <a:srgbClr val="523943"/>
    <a:srgbClr val="523A44"/>
    <a:srgbClr val="609ED5"/>
    <a:srgbClr val="024787"/>
    <a:srgbClr val="5F9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0" autoAdjust="0"/>
    <p:restoredTop sz="86419"/>
  </p:normalViewPr>
  <p:slideViewPr>
    <p:cSldViewPr snapToGrid="0" snapToObjects="1">
      <p:cViewPr>
        <p:scale>
          <a:sx n="100" d="100"/>
          <a:sy n="100" d="100"/>
        </p:scale>
        <p:origin x="2802" y="456"/>
      </p:cViewPr>
      <p:guideLst>
        <p:guide orient="horz" pos="424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7724F16-B1E1-CE11-E83A-A85933CCE1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AE9C82-8AAD-7F80-E501-5E65FE0F6B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F5C18-54E7-40E1-BC3E-D63D71C8965C}" type="datetimeFigureOut">
              <a:rPr lang="fr-FR" smtClean="0"/>
              <a:t>29/01/2026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0962AD-124A-4235-0CC5-100FB2AEC8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89F9E6-52D8-7E5C-D1B2-DDEF7C6657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04D66-83BC-4F43-B05A-9D8188393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632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99A69-B3F9-4445-8A0A-636E45ED8617}" type="datetimeFigureOut">
              <a:rPr lang="fr-FR" smtClean="0"/>
              <a:t>29/01/2026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73EF0-874A-264D-B8E3-3C906E3418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86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62060" r="3510" b="5252"/>
          <a:stretch/>
        </p:blipFill>
        <p:spPr>
          <a:xfrm>
            <a:off x="5058" y="4887310"/>
            <a:ext cx="10686756" cy="26723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 userDrawn="1">
            <p:ph type="title" hasCustomPrompt="1"/>
          </p:nvPr>
        </p:nvSpPr>
        <p:spPr>
          <a:xfrm>
            <a:off x="2907047" y="3395548"/>
            <a:ext cx="4891946" cy="450508"/>
          </a:xfrm>
        </p:spPr>
        <p:txBody>
          <a:bodyPr/>
          <a:lstStyle>
            <a:lvl1pPr algn="ctr">
              <a:defRPr lang="fr-FR" sz="1800" kern="1200" spc="300" smtClean="0">
                <a:solidFill>
                  <a:srgbClr val="ED964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PRESENTATION FILE</a:t>
            </a:r>
          </a:p>
        </p:txBody>
      </p:sp>
      <p:pic>
        <p:nvPicPr>
          <p:cNvPr id="4" name="Image 3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59B53EF4-0009-117B-E2D7-49B65F1A55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417" y="275099"/>
            <a:ext cx="2028448" cy="8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62060" r="3510" b="5252"/>
          <a:stretch/>
        </p:blipFill>
        <p:spPr>
          <a:xfrm>
            <a:off x="0" y="4897821"/>
            <a:ext cx="10691814" cy="266185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390214" y="4276323"/>
            <a:ext cx="2844278" cy="1975404"/>
          </a:xfrm>
          <a:prstGeom prst="rect">
            <a:avLst/>
          </a:prstGeom>
          <a:solidFill>
            <a:schemeClr val="bg1"/>
          </a:solidFill>
          <a:ln w="1270">
            <a:solidFill>
              <a:srgbClr val="7E8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fr-FR"/>
          </a:p>
        </p:txBody>
      </p:sp>
      <p:sp>
        <p:nvSpPr>
          <p:cNvPr id="13" name="Titre 1"/>
          <p:cNvSpPr>
            <a:spLocks noGrp="1"/>
          </p:cNvSpPr>
          <p:nvPr userDrawn="1">
            <p:ph type="title" hasCustomPrompt="1"/>
          </p:nvPr>
        </p:nvSpPr>
        <p:spPr>
          <a:xfrm>
            <a:off x="1215903" y="5561025"/>
            <a:ext cx="4141738" cy="406574"/>
          </a:xfrm>
        </p:spPr>
        <p:txBody>
          <a:bodyPr/>
          <a:lstStyle>
            <a:lvl1pPr algn="ctr">
              <a:defRPr lang="fr-FR" sz="1800" kern="1200" spc="300" dirty="0" smtClean="0">
                <a:solidFill>
                  <a:srgbClr val="ED964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PRESENTATION FILE</a:t>
            </a:r>
          </a:p>
        </p:txBody>
      </p:sp>
      <p:pic>
        <p:nvPicPr>
          <p:cNvPr id="5" name="Image 4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053DFA91-1216-63F7-03BF-A34B91B55A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417" y="275099"/>
            <a:ext cx="2028448" cy="8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9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cxnSp>
        <p:nvCxnSpPr>
          <p:cNvPr id="6" name="Straight Connector 7"/>
          <p:cNvCxnSpPr/>
          <p:nvPr userDrawn="1"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4447423" y="7202200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fr-FR" sz="1200" smtClean="0">
                <a:solidFill>
                  <a:schemeClr val="bg1"/>
                </a:solidFill>
              </a:defRPr>
            </a:lvl1pPr>
          </a:lstStyle>
          <a:p>
            <a:pPr algn="ctr"/>
            <a:fld id="{100358BD-8424-384F-809F-95A4D502BF26}" type="slidenum">
              <a:rPr lang="fr-FR" smtClean="0"/>
              <a:pPr algn="ct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395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35062" y="1536926"/>
            <a:ext cx="9221689" cy="51290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4447428" y="7202200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fr-FR" sz="1200" smtClean="0">
                <a:solidFill>
                  <a:schemeClr val="bg1"/>
                </a:solidFill>
              </a:defRPr>
            </a:lvl1pPr>
          </a:lstStyle>
          <a:p>
            <a:pPr algn="ctr"/>
            <a:fld id="{100358BD-8424-384F-809F-95A4D502BF26}" type="slidenum">
              <a:rPr lang="fr-FR" smtClean="0"/>
              <a:pPr algn="ct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255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1AA454-2B93-3B4D-8123-EEF75EA11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47426" y="7202200"/>
            <a:ext cx="728387" cy="276999"/>
          </a:xfrm>
        </p:spPr>
        <p:txBody>
          <a:bodyPr/>
          <a:lstStyle/>
          <a:p>
            <a:pPr algn="ctr"/>
            <a:fld id="{100358BD-8424-384F-809F-95A4D502BF26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7BE9FD-5C9B-185B-1DB4-EBAD6456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D0C467-1081-9A2E-BD44-9D3CE1203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63" y="1536926"/>
            <a:ext cx="4141738" cy="51290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457447-EF6A-A5A7-D552-AD8387C77DA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33353" y="1536926"/>
            <a:ext cx="4141738" cy="51290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7185"/>
            <a:ext cx="10691813" cy="43249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6361471" y="7120994"/>
            <a:ext cx="418279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v17 – Jan, 29 2026</a:t>
            </a:r>
          </a:p>
          <a:p>
            <a:r>
              <a:rPr lang="en-US" sz="1050" dirty="0"/>
              <a:t>Lesser Open Bee License 1.3 – Copyrights - Coordinator Technoplane SAS</a:t>
            </a:r>
          </a:p>
        </p:txBody>
      </p:sp>
      <p:sp>
        <p:nvSpPr>
          <p:cNvPr id="20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4457258" y="7202200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fr-FR" sz="1200" smtClean="0">
                <a:solidFill>
                  <a:schemeClr val="bg1"/>
                </a:solidFill>
              </a:defRPr>
            </a:lvl1pPr>
          </a:lstStyle>
          <a:p>
            <a:pPr algn="ctr"/>
            <a:fld id="{100358BD-8424-384F-809F-95A4D502BF26}" type="slidenum">
              <a:rPr lang="fr-FR" smtClean="0"/>
              <a:pPr algn="ctr"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66579E-C629-64AB-83AE-3D31701685F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6208" y="7160167"/>
            <a:ext cx="1989757" cy="41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9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5" r:id="rId3"/>
    <p:sldLayoutId id="2147483676" r:id="rId4"/>
    <p:sldLayoutId id="2147483679" r:id="rId5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rgbClr val="12487C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rgbClr val="12487C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rgbClr val="12487C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rgbClr val="12487C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rgbClr val="12487C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rgbClr val="12487C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5.png"/><Relationship Id="rId7" Type="http://schemas.openxmlformats.org/officeDocument/2006/relationships/image" Target="../media/image59.gif"/><Relationship Id="rId12" Type="http://schemas.openxmlformats.org/officeDocument/2006/relationships/image" Target="../media/image63.gif"/><Relationship Id="rId17" Type="http://schemas.openxmlformats.org/officeDocument/2006/relationships/image" Target="../media/image68.png"/><Relationship Id="rId2" Type="http://schemas.openxmlformats.org/officeDocument/2006/relationships/image" Target="../media/image54.gif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emf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gif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jpe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jpg"/><Relationship Id="rId23" Type="http://schemas.openxmlformats.org/officeDocument/2006/relationships/image" Target="../media/image40.png"/><Relationship Id="rId10" Type="http://schemas.openxmlformats.org/officeDocument/2006/relationships/image" Target="../media/image27.jpe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eplane.com/" TargetMode="External"/><Relationship Id="rId2" Type="http://schemas.openxmlformats.org/officeDocument/2006/relationships/hyperlink" Target="https://wiki.collaborativebee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hyperlink" Target="https://www.beecoin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18.png"/><Relationship Id="rId4" Type="http://schemas.openxmlformats.org/officeDocument/2006/relationships/hyperlink" Target="http://www.google.fr/imgres?q=Cockpit+easy&amp;um=1&amp;hl=fr&amp;rls=com.microsoft:fr:IE-Address&amp;rlz=1I7GCNV_fr&amp;biw=1200&amp;bih=792&amp;tbm=isch&amp;tbnid=D1b-rUvxNtKN2M:&amp;imgrefurl=http://www.aerospace-technology.com/projects/dassault-7x/dassault-7x3.html&amp;docid=_tvo8-Mw5FIQSM&amp;imgurl=http://www.aerospace-technology.com/projects/dassault-7x/images/3-cockpit.jpg&amp;w=500&amp;h=232&amp;ei=FFCcTrXTIc_2sgan6djxAw&amp;zoom=1&amp;iact=hc&amp;vpx=452&amp;vpy=169&amp;dur=1073&amp;hovh=153&amp;hovw=330&amp;tx=344&amp;ty=80&amp;sig=113386822349020202121&amp;page=1&amp;tbnh=84&amp;tbnw=182&amp;start=0&amp;ndsp=20&amp;ved=1t:429,r:2,s:0" TargetMode="External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07047" y="2930389"/>
            <a:ext cx="4891946" cy="450508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024787"/>
                </a:solidFill>
              </a:rPr>
              <a:t>TRL3 – Jan. 2026</a:t>
            </a:r>
          </a:p>
        </p:txBody>
      </p:sp>
      <p:sp>
        <p:nvSpPr>
          <p:cNvPr id="9" name="Rectangle 8"/>
          <p:cNvSpPr/>
          <p:nvPr/>
        </p:nvSpPr>
        <p:spPr>
          <a:xfrm>
            <a:off x="1688952" y="1765904"/>
            <a:ext cx="7284944" cy="1255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1007943">
              <a:lnSpc>
                <a:spcPct val="90000"/>
              </a:lnSpc>
              <a:spcBef>
                <a:spcPct val="0"/>
              </a:spcBef>
            </a:pPr>
            <a:r>
              <a:rPr lang="fr-FR" sz="2800" spc="300" dirty="0">
                <a:solidFill>
                  <a:srgbClr val="024787"/>
                </a:solidFill>
              </a:rPr>
              <a:t>Bee-Plane collaborative </a:t>
            </a:r>
            <a:r>
              <a:rPr lang="fr-FR" sz="2800" spc="300" dirty="0" err="1">
                <a:solidFill>
                  <a:srgbClr val="024787"/>
                </a:solidFill>
              </a:rPr>
              <a:t>project</a:t>
            </a:r>
            <a:endParaRPr lang="fr-FR" sz="2800" spc="300" dirty="0">
              <a:solidFill>
                <a:srgbClr val="024787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07035B-06CB-C88B-8EE2-0A47BC90BAA5}"/>
              </a:ext>
            </a:extLst>
          </p:cNvPr>
          <p:cNvSpPr/>
          <p:nvPr/>
        </p:nvSpPr>
        <p:spPr>
          <a:xfrm>
            <a:off x="5127230" y="5892146"/>
            <a:ext cx="5343525" cy="1255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1007943">
              <a:lnSpc>
                <a:spcPct val="90000"/>
              </a:lnSpc>
              <a:spcBef>
                <a:spcPct val="0"/>
              </a:spcBef>
            </a:pPr>
            <a:r>
              <a:rPr lang="fr-FR" sz="2400" spc="300" dirty="0">
                <a:solidFill>
                  <a:schemeClr val="bg1"/>
                </a:solidFill>
              </a:rPr>
              <a:t>Medium range </a:t>
            </a:r>
            <a:r>
              <a:rPr lang="fr-FR" sz="2400" spc="300" dirty="0" err="1">
                <a:solidFill>
                  <a:schemeClr val="bg1"/>
                </a:solidFill>
              </a:rPr>
              <a:t>aircraft</a:t>
            </a:r>
            <a:r>
              <a:rPr lang="fr-FR" sz="2400" spc="300" dirty="0">
                <a:solidFill>
                  <a:schemeClr val="bg1"/>
                </a:solidFill>
              </a:rPr>
              <a:t> </a:t>
            </a:r>
            <a:r>
              <a:rPr lang="fr-FR" sz="2400" spc="300" dirty="0" err="1">
                <a:solidFill>
                  <a:schemeClr val="bg1"/>
                </a:solidFill>
              </a:rPr>
              <a:t>with</a:t>
            </a:r>
            <a:r>
              <a:rPr lang="fr-FR" sz="2400" spc="300" dirty="0">
                <a:solidFill>
                  <a:schemeClr val="bg1"/>
                </a:solidFill>
              </a:rPr>
              <a:t> </a:t>
            </a:r>
            <a:r>
              <a:rPr lang="fr-FR" sz="2400" spc="300" dirty="0" err="1">
                <a:solidFill>
                  <a:schemeClr val="bg1"/>
                </a:solidFill>
              </a:rPr>
              <a:t>detachable</a:t>
            </a:r>
            <a:r>
              <a:rPr lang="fr-FR" sz="2400" spc="300" dirty="0">
                <a:solidFill>
                  <a:schemeClr val="bg1"/>
                </a:solidFill>
              </a:rPr>
              <a:t> fuselage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50A65C-C90F-9F6E-5ED7-FCBB25E6C572}"/>
              </a:ext>
            </a:extLst>
          </p:cNvPr>
          <p:cNvSpPr txBox="1"/>
          <p:nvPr/>
        </p:nvSpPr>
        <p:spPr>
          <a:xfrm rot="20657031">
            <a:off x="8108470" y="469339"/>
            <a:ext cx="2375741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b="1" dirty="0" err="1">
                <a:solidFill>
                  <a:srgbClr val="BC292C"/>
                </a:solidFill>
              </a:rPr>
              <a:t>Lesser</a:t>
            </a:r>
            <a:r>
              <a:rPr lang="fr-FR" sz="2263" b="1" dirty="0">
                <a:solidFill>
                  <a:srgbClr val="BC292C"/>
                </a:solidFill>
              </a:rPr>
              <a:t> Open Bee License 1-3</a:t>
            </a:r>
          </a:p>
        </p:txBody>
      </p:sp>
      <p:pic>
        <p:nvPicPr>
          <p:cNvPr id="4" name="Image 3" descr="Une image contenant transport, ciel, nuage, avion&#10;&#10;Le contenu généré par l’IA peut être incorrect.">
            <a:extLst>
              <a:ext uri="{FF2B5EF4-FFF2-40B4-BE49-F238E27FC236}">
                <a16:creationId xmlns:a16="http://schemas.microsoft.com/office/drawing/2014/main" id="{403BA586-EFB2-8081-9837-80A28E7A7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134" y="3742703"/>
            <a:ext cx="3337716" cy="22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9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Collabroative</a:t>
            </a:r>
            <a:r>
              <a:rPr lang="fr-FR" dirty="0"/>
              <a:t> R&amp;D Project </a:t>
            </a:r>
            <a:r>
              <a:rPr lang="fr-FR" dirty="0" err="1"/>
              <a:t>overview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79" y="4551833"/>
            <a:ext cx="1352615" cy="77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113987" y="5316052"/>
            <a:ext cx="760465" cy="27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13" dirty="0" err="1"/>
              <a:t>Supméca</a:t>
            </a:r>
            <a:endParaRPr lang="fr-FR" sz="1213" dirty="0"/>
          </a:p>
        </p:txBody>
      </p:sp>
      <p:sp>
        <p:nvSpPr>
          <p:cNvPr id="10" name="ZoneTexte 9"/>
          <p:cNvSpPr txBox="1"/>
          <p:nvPr/>
        </p:nvSpPr>
        <p:spPr>
          <a:xfrm>
            <a:off x="6603474" y="6655757"/>
            <a:ext cx="518091" cy="27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13" dirty="0"/>
              <a:t>IFMA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30" y="5743050"/>
            <a:ext cx="1274545" cy="92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9" r="18032" b="41350"/>
          <a:stretch/>
        </p:blipFill>
        <p:spPr bwMode="auto">
          <a:xfrm>
            <a:off x="684175" y="3235452"/>
            <a:ext cx="1862444" cy="105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10" y="5619851"/>
            <a:ext cx="1430225" cy="108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05785" y="6655722"/>
            <a:ext cx="1087157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/>
              <a:t>Centrale Paris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4983" y="4181855"/>
            <a:ext cx="1051891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/>
              <a:t>Centrale Paris</a:t>
            </a:r>
          </a:p>
        </p:txBody>
      </p:sp>
      <p:pic>
        <p:nvPicPr>
          <p:cNvPr id="21" name="Picture 4" descr="\\TECHNOPLANE\bee-plane-open-projects\bp-2014-Supmeca\Projet aérodynamisme\images\Image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393" y="4476806"/>
            <a:ext cx="1983503" cy="95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107523" y="5275604"/>
            <a:ext cx="760465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 err="1"/>
              <a:t>Supmeca</a:t>
            </a:r>
            <a:endParaRPr lang="fr-FR" sz="1213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966" y="1708951"/>
            <a:ext cx="2388840" cy="101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708368" y="2680061"/>
            <a:ext cx="760465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13" dirty="0" err="1"/>
              <a:t>Supméca</a:t>
            </a:r>
            <a:endParaRPr lang="fr-FR" sz="1213" dirty="0"/>
          </a:p>
        </p:txBody>
      </p:sp>
      <p:pic>
        <p:nvPicPr>
          <p:cNvPr id="30" name="Image 29"/>
          <p:cNvPicPr/>
          <p:nvPr/>
        </p:nvPicPr>
        <p:blipFill rotWithShape="1">
          <a:blip r:embed="rId8" cstate="print"/>
          <a:srcRect l="1322" t="31746" r="4262" b="17990"/>
          <a:stretch/>
        </p:blipFill>
        <p:spPr bwMode="auto">
          <a:xfrm>
            <a:off x="7444526" y="3313784"/>
            <a:ext cx="2728648" cy="750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345335" y="3938126"/>
            <a:ext cx="582082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 err="1"/>
              <a:t>Estaca</a:t>
            </a:r>
            <a:endParaRPr lang="fr-FR" sz="1213" dirty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71" y="3167599"/>
            <a:ext cx="1819284" cy="112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338856" y="3945263"/>
            <a:ext cx="660374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 err="1"/>
              <a:t>Fouatih</a:t>
            </a:r>
            <a:endParaRPr lang="fr-FR" sz="1213" dirty="0"/>
          </a:p>
        </p:txBody>
      </p:sp>
      <p:sp>
        <p:nvSpPr>
          <p:cNvPr id="34" name="Rectangle 33"/>
          <p:cNvSpPr/>
          <p:nvPr/>
        </p:nvSpPr>
        <p:spPr>
          <a:xfrm>
            <a:off x="5343185" y="5225651"/>
            <a:ext cx="1284514" cy="29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23" dirty="0" err="1"/>
              <a:t>Supméca</a:t>
            </a:r>
            <a:endParaRPr lang="fr-FR" sz="1323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17" y="4664046"/>
            <a:ext cx="1627183" cy="56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646166" y="6538049"/>
            <a:ext cx="512063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23" dirty="0"/>
              <a:t>INSA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60" y="5701895"/>
            <a:ext cx="730937" cy="87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553" y="5759540"/>
            <a:ext cx="1028321" cy="859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5172181" y="6638794"/>
            <a:ext cx="620106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23" dirty="0" err="1"/>
              <a:t>Estaca</a:t>
            </a:r>
            <a:endParaRPr lang="fr-FR" sz="1323" dirty="0"/>
          </a:p>
        </p:txBody>
      </p:sp>
      <p:sp>
        <p:nvSpPr>
          <p:cNvPr id="40" name="ZoneTexte 39"/>
          <p:cNvSpPr txBox="1"/>
          <p:nvPr/>
        </p:nvSpPr>
        <p:spPr>
          <a:xfrm>
            <a:off x="7679646" y="5383967"/>
            <a:ext cx="760465" cy="27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13" dirty="0" err="1"/>
              <a:t>Supméca</a:t>
            </a:r>
            <a:endParaRPr lang="fr-FR" sz="1213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155" y="4501699"/>
            <a:ext cx="2147758" cy="90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226" y="3149980"/>
            <a:ext cx="2260955" cy="114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2917029" y="3167600"/>
            <a:ext cx="587661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 err="1"/>
              <a:t>PoLiTo</a:t>
            </a:r>
            <a:endParaRPr lang="fr-FR" sz="1213" dirty="0"/>
          </a:p>
        </p:txBody>
      </p:sp>
      <p:sp>
        <p:nvSpPr>
          <p:cNvPr id="3" name="Rectangle 2"/>
          <p:cNvSpPr/>
          <p:nvPr/>
        </p:nvSpPr>
        <p:spPr>
          <a:xfrm>
            <a:off x="2390352" y="2667532"/>
            <a:ext cx="582082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13" dirty="0" err="1"/>
              <a:t>Estaca</a:t>
            </a:r>
            <a:endParaRPr lang="fr-FR" sz="1213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B96142-A20A-40B1-AA96-96F12CC4F2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59130" y="1621141"/>
            <a:ext cx="1581056" cy="9879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F8A572-6954-C76B-E30C-B1C355F977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607" y="1727187"/>
            <a:ext cx="1942307" cy="11270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0E4294-667A-97E0-17E3-63CC703892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73389" y="1787238"/>
            <a:ext cx="2071047" cy="7503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3389" y="1760591"/>
            <a:ext cx="582082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13" dirty="0" err="1"/>
              <a:t>Estaca</a:t>
            </a:r>
            <a:endParaRPr lang="fr-FR" sz="1213" dirty="0"/>
          </a:p>
        </p:txBody>
      </p:sp>
      <p:pic>
        <p:nvPicPr>
          <p:cNvPr id="16" name="Google Shape;1215;g3b9022e7933_2_186">
            <a:extLst>
              <a:ext uri="{FF2B5EF4-FFF2-40B4-BE49-F238E27FC236}">
                <a16:creationId xmlns:a16="http://schemas.microsoft.com/office/drawing/2014/main" id="{1604BAFB-79B9-E1F0-2DF3-681A7BB3BAF8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159158" y="5701895"/>
            <a:ext cx="1962298" cy="11340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F9D9FF-8BCD-23F5-288A-5F3CB8364D55}"/>
              </a:ext>
            </a:extLst>
          </p:cNvPr>
          <p:cNvSpPr/>
          <p:nvPr/>
        </p:nvSpPr>
        <p:spPr>
          <a:xfrm>
            <a:off x="6678821" y="2687124"/>
            <a:ext cx="999120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/>
              <a:t>Centrale Lille</a:t>
            </a:r>
          </a:p>
        </p:txBody>
      </p:sp>
    </p:spTree>
    <p:extLst>
      <p:ext uri="{BB962C8B-B14F-4D97-AF65-F5344CB8AC3E}">
        <p14:creationId xmlns:p14="http://schemas.microsoft.com/office/powerpoint/2010/main" val="1661066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8978657" cy="877676"/>
          </a:xfrm>
        </p:spPr>
        <p:txBody>
          <a:bodyPr>
            <a:normAutofit/>
          </a:bodyPr>
          <a:lstStyle/>
          <a:p>
            <a:r>
              <a:rPr lang="fr-FR" dirty="0" err="1"/>
              <a:t>Detachable</a:t>
            </a:r>
            <a:r>
              <a:rPr lang="fr-FR" dirty="0"/>
              <a:t> fuselage : 220 PAX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36" y="4616549"/>
            <a:ext cx="2876003" cy="179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53218" y="6517745"/>
            <a:ext cx="760465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13" dirty="0" err="1"/>
              <a:t>Supmeca</a:t>
            </a:r>
            <a:endParaRPr lang="fr-FR" sz="1213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3323" y="1871916"/>
            <a:ext cx="8810917" cy="226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28050" y="3819873"/>
            <a:ext cx="760465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13" dirty="0" err="1">
                <a:solidFill>
                  <a:schemeClr val="bg1"/>
                </a:solidFill>
              </a:rPr>
              <a:t>Supmeca</a:t>
            </a:r>
            <a:endParaRPr lang="fr-FR" sz="1213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79" y="5562754"/>
            <a:ext cx="1360255" cy="89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747" y="4616548"/>
            <a:ext cx="1808119" cy="89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546386" y="6517745"/>
            <a:ext cx="1265411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/>
              <a:t>Shape - </a:t>
            </a:r>
            <a:r>
              <a:rPr lang="fr-FR" sz="1213" dirty="0" err="1"/>
              <a:t>Supmeca</a:t>
            </a:r>
            <a:endParaRPr lang="fr-FR" sz="1213" dirty="0"/>
          </a:p>
        </p:txBody>
      </p:sp>
      <p:sp>
        <p:nvSpPr>
          <p:cNvPr id="19" name="ZoneTexte 18"/>
          <p:cNvSpPr txBox="1"/>
          <p:nvPr/>
        </p:nvSpPr>
        <p:spPr>
          <a:xfrm>
            <a:off x="6943061" y="4863502"/>
            <a:ext cx="2770658" cy="1279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543" dirty="0"/>
              <a:t>220 PAX in full </a:t>
            </a:r>
            <a:r>
              <a:rPr lang="fr-FR" sz="1543" dirty="0" err="1"/>
              <a:t>economy</a:t>
            </a:r>
            <a:endParaRPr lang="fr-FR" sz="1543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543" dirty="0" err="1"/>
              <a:t>Rows</a:t>
            </a:r>
            <a:r>
              <a:rPr lang="fr-FR" sz="1543" dirty="0"/>
              <a:t> of 3+4+3 </a:t>
            </a:r>
            <a:r>
              <a:rPr lang="fr-FR" sz="1543" dirty="0" err="1"/>
              <a:t>seats</a:t>
            </a:r>
            <a:endParaRPr lang="fr-FR" sz="1543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543" dirty="0"/>
              <a:t>1 main central passagers </a:t>
            </a:r>
            <a:r>
              <a:rPr lang="fr-FR" sz="1543" dirty="0" err="1"/>
              <a:t>door</a:t>
            </a:r>
            <a:r>
              <a:rPr lang="fr-FR" sz="1543" dirty="0"/>
              <a:t> on </a:t>
            </a:r>
            <a:r>
              <a:rPr lang="fr-FR" sz="1543" dirty="0" err="1"/>
              <a:t>each</a:t>
            </a:r>
            <a:r>
              <a:rPr lang="fr-FR" sz="1543" dirty="0"/>
              <a:t> </a:t>
            </a:r>
            <a:r>
              <a:rPr lang="fr-FR" sz="1543" dirty="0" err="1"/>
              <a:t>side</a:t>
            </a:r>
            <a:endParaRPr lang="fr-FR" sz="1543" dirty="0"/>
          </a:p>
          <a:p>
            <a:endParaRPr lang="fr-FR" sz="1543" dirty="0"/>
          </a:p>
        </p:txBody>
      </p:sp>
    </p:spTree>
    <p:extLst>
      <p:ext uri="{BB962C8B-B14F-4D97-AF65-F5344CB8AC3E}">
        <p14:creationId xmlns:p14="http://schemas.microsoft.com/office/powerpoint/2010/main" val="4174923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C8CE35-B2EE-BBD7-9045-DB0E68069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Join</a:t>
            </a:r>
            <a:r>
              <a:rPr lang="fr-FR" dirty="0"/>
              <a:t> us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7E959C-DD6F-B2B4-89A8-55F185EEF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00358BD-8424-384F-809F-95A4D502BF26}" type="slidenum">
              <a:rPr lang="fr-FR" smtClean="0"/>
              <a:pPr algn="ctr"/>
              <a:t>12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45F79A-3BBC-99D6-49F8-5954C0414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621" y="2088648"/>
            <a:ext cx="4818899" cy="1325563"/>
          </a:xfrm>
          <a:prstGeom prst="rect">
            <a:avLst/>
          </a:prstGeom>
        </p:spPr>
      </p:pic>
      <p:pic>
        <p:nvPicPr>
          <p:cNvPr id="3" name="Google Shape;1215;g3b9022e7933_2_186">
            <a:extLst>
              <a:ext uri="{FF2B5EF4-FFF2-40B4-BE49-F238E27FC236}">
                <a16:creationId xmlns:a16="http://schemas.microsoft.com/office/drawing/2014/main" id="{A29DCF15-085A-0A9D-79AD-08962117768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2697" y="4451287"/>
            <a:ext cx="3361151" cy="194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25;g3b93d718b1c_2_19">
            <a:extLst>
              <a:ext uri="{FF2B5EF4-FFF2-40B4-BE49-F238E27FC236}">
                <a16:creationId xmlns:a16="http://schemas.microsoft.com/office/drawing/2014/main" id="{3FF5728F-BD62-72CD-6618-C9EE658148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891" y="4308587"/>
            <a:ext cx="3078075" cy="22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72;g387cd471aef_2_15">
            <a:extLst>
              <a:ext uri="{FF2B5EF4-FFF2-40B4-BE49-F238E27FC236}">
                <a16:creationId xmlns:a16="http://schemas.microsoft.com/office/drawing/2014/main" id="{B3D8B3C0-7A31-AE96-5DA5-0679CB499B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5500" y="4634711"/>
            <a:ext cx="2746422" cy="122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3;g3b8f9ff7a91_0_2" title="Screenshot 2026-01-19 191119.png">
            <a:extLst>
              <a:ext uri="{FF2B5EF4-FFF2-40B4-BE49-F238E27FC236}">
                <a16:creationId xmlns:a16="http://schemas.microsoft.com/office/drawing/2014/main" id="{6130240C-157F-AC71-0694-A6DCB908EC0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350" y="1537223"/>
            <a:ext cx="2737156" cy="2077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37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527" dirty="0"/>
              <a:t>A medium range </a:t>
            </a:r>
            <a:r>
              <a:rPr lang="fr-FR" sz="3527" dirty="0" err="1"/>
              <a:t>aircraft</a:t>
            </a:r>
            <a:r>
              <a:rPr lang="fr-FR" sz="3527" dirty="0"/>
              <a:t> </a:t>
            </a:r>
            <a:r>
              <a:rPr lang="fr-FR" sz="3527" dirty="0" err="1"/>
              <a:t>with</a:t>
            </a:r>
            <a:r>
              <a:rPr lang="fr-FR" sz="3527" dirty="0"/>
              <a:t> </a:t>
            </a:r>
            <a:r>
              <a:rPr lang="fr-FR" sz="3527" dirty="0" err="1"/>
              <a:t>detachable</a:t>
            </a:r>
            <a:r>
              <a:rPr lang="fr-FR" sz="3527" dirty="0"/>
              <a:t> fuselage</a:t>
            </a:r>
          </a:p>
        </p:txBody>
      </p:sp>
      <p:sp>
        <p:nvSpPr>
          <p:cNvPr id="10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1294370" y="6105449"/>
            <a:ext cx="8080223" cy="63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64" b="1" dirty="0"/>
              <a:t>Goal : </a:t>
            </a:r>
            <a:r>
              <a:rPr lang="fr-FR" sz="1764" b="1" dirty="0" err="1"/>
              <a:t>reduce</a:t>
            </a:r>
            <a:r>
              <a:rPr lang="fr-FR" sz="1764" b="1" dirty="0"/>
              <a:t> by 50% flight </a:t>
            </a:r>
            <a:r>
              <a:rPr lang="fr-FR" sz="1764" b="1" dirty="0" err="1"/>
              <a:t>costs</a:t>
            </a:r>
            <a:endParaRPr lang="fr-FR" sz="1764" b="1" dirty="0"/>
          </a:p>
          <a:p>
            <a:pPr algn="ctr"/>
            <a:r>
              <a:rPr lang="fr-FR" sz="1764" dirty="0"/>
              <a:t>by </a:t>
            </a:r>
            <a:r>
              <a:rPr lang="fr-FR" sz="1764" dirty="0" err="1"/>
              <a:t>improving</a:t>
            </a:r>
            <a:r>
              <a:rPr lang="fr-FR" sz="1764" dirty="0"/>
              <a:t> operating </a:t>
            </a:r>
            <a:r>
              <a:rPr lang="fr-FR" sz="1764" dirty="0" err="1"/>
              <a:t>logistic</a:t>
            </a:r>
            <a:r>
              <a:rPr lang="fr-FR" sz="1764" dirty="0"/>
              <a:t> </a:t>
            </a:r>
            <a:r>
              <a:rPr lang="fr-FR" sz="1764" dirty="0" err="1"/>
              <a:t>costs</a:t>
            </a:r>
            <a:r>
              <a:rPr lang="fr-FR" sz="1764" dirty="0"/>
              <a:t> and fuel </a:t>
            </a:r>
            <a:r>
              <a:rPr lang="fr-FR" sz="1764" dirty="0" err="1"/>
              <a:t>burn</a:t>
            </a:r>
            <a:r>
              <a:rPr lang="fr-FR" sz="1764" dirty="0"/>
              <a:t>, </a:t>
            </a:r>
            <a:r>
              <a:rPr lang="fr-FR" sz="1764" dirty="0" err="1"/>
              <a:t>with</a:t>
            </a:r>
            <a:r>
              <a:rPr lang="fr-FR" sz="1764" dirty="0"/>
              <a:t> </a:t>
            </a:r>
            <a:r>
              <a:rPr lang="fr-FR" sz="1764" dirty="0" err="1"/>
              <a:t>today’s</a:t>
            </a:r>
            <a:r>
              <a:rPr lang="fr-FR" sz="1764" dirty="0"/>
              <a:t> </a:t>
            </a:r>
            <a:r>
              <a:rPr lang="fr-FR" sz="1764" dirty="0" err="1"/>
              <a:t>engines</a:t>
            </a:r>
            <a:endParaRPr lang="fr-FR" sz="1764" dirty="0"/>
          </a:p>
        </p:txBody>
      </p:sp>
      <p:sp>
        <p:nvSpPr>
          <p:cNvPr id="8" name="ZoneTexte 7"/>
          <p:cNvSpPr txBox="1"/>
          <p:nvPr/>
        </p:nvSpPr>
        <p:spPr>
          <a:xfrm>
            <a:off x="1669958" y="2939218"/>
            <a:ext cx="2669155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64" dirty="0"/>
              <a:t>A </a:t>
            </a:r>
            <a:r>
              <a:rPr lang="fr-FR" sz="1764" b="1" dirty="0" err="1"/>
              <a:t>bee</a:t>
            </a:r>
            <a:r>
              <a:rPr lang="fr-FR" sz="1764" dirty="0"/>
              <a:t> and </a:t>
            </a:r>
            <a:r>
              <a:rPr lang="fr-FR" sz="1764" dirty="0" err="1"/>
              <a:t>its</a:t>
            </a:r>
            <a:r>
              <a:rPr lang="fr-FR" sz="1764" dirty="0"/>
              <a:t> pollen </a:t>
            </a:r>
            <a:r>
              <a:rPr lang="fr-FR" sz="1764" b="1" dirty="0"/>
              <a:t>basket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31" y="1430937"/>
            <a:ext cx="2560641" cy="139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832617" y="2938795"/>
            <a:ext cx="2669155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64" b="1" dirty="0"/>
              <a:t>Bee-Plane</a:t>
            </a:r>
            <a:r>
              <a:rPr lang="fr-FR" sz="1764" dirty="0"/>
              <a:t> on an </a:t>
            </a:r>
            <a:r>
              <a:rPr lang="fr-FR" sz="1764" dirty="0" err="1"/>
              <a:t>airport</a:t>
            </a:r>
            <a:endParaRPr lang="fr-FR" sz="1764" dirty="0"/>
          </a:p>
        </p:txBody>
      </p:sp>
      <p:sp>
        <p:nvSpPr>
          <p:cNvPr id="15" name="Croix 14"/>
          <p:cNvSpPr/>
          <p:nvPr/>
        </p:nvSpPr>
        <p:spPr>
          <a:xfrm>
            <a:off x="5016979" y="3630806"/>
            <a:ext cx="317502" cy="317502"/>
          </a:xfrm>
          <a:prstGeom prst="plus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16" name="ZoneTexte 15"/>
          <p:cNvSpPr txBox="1"/>
          <p:nvPr/>
        </p:nvSpPr>
        <p:spPr>
          <a:xfrm>
            <a:off x="1669958" y="5441017"/>
            <a:ext cx="2485873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/>
              <a:t>Bee (</a:t>
            </a:r>
            <a:r>
              <a:rPr lang="fr-FR" sz="2263" dirty="0" err="1"/>
              <a:t>upper</a:t>
            </a:r>
            <a:r>
              <a:rPr lang="fr-FR" sz="2263" dirty="0"/>
              <a:t> </a:t>
            </a:r>
            <a:r>
              <a:rPr lang="fr-FR" sz="2263" dirty="0" err="1"/>
              <a:t>aircraft</a:t>
            </a:r>
            <a:r>
              <a:rPr lang="fr-FR" sz="2263" dirty="0"/>
              <a:t>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87379" y="5450464"/>
            <a:ext cx="3556615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/>
              <a:t>Basket (</a:t>
            </a:r>
            <a:r>
              <a:rPr lang="fr-FR" sz="2263" dirty="0" err="1"/>
              <a:t>detachable</a:t>
            </a:r>
            <a:r>
              <a:rPr lang="fr-FR" sz="2263" dirty="0"/>
              <a:t> fuselage)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31" y="4200801"/>
            <a:ext cx="3655592" cy="102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EE6AD0-11D8-CDAE-044F-4B167E40A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007" y="1486563"/>
            <a:ext cx="1381773" cy="1381773"/>
          </a:xfrm>
          <a:prstGeom prst="rect">
            <a:avLst/>
          </a:prstGeom>
        </p:spPr>
      </p:pic>
      <p:pic>
        <p:nvPicPr>
          <p:cNvPr id="6" name="Google Shape;164;g3b8f9ff7a91_0_2">
            <a:extLst>
              <a:ext uri="{FF2B5EF4-FFF2-40B4-BE49-F238E27FC236}">
                <a16:creationId xmlns:a16="http://schemas.microsoft.com/office/drawing/2014/main" id="{4F970A6D-5CD7-BF73-7C84-ACDC5F124FE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3279" y="3707574"/>
            <a:ext cx="2622552" cy="1817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98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871337-F6A5-A5E2-007A-164B6A531F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00358BD-8424-384F-809F-95A4D502BF26}" type="slidenum">
              <a:rPr lang="fr-FR" smtClean="0"/>
              <a:pPr algn="ctr"/>
              <a:t>3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8D627F-9FD1-A513-B61C-8684B2D2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Civil forces usages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AA6DE49-286A-F2C8-3F0A-FD8370D1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5888" y="5955135"/>
            <a:ext cx="4141738" cy="52854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Hospital </a:t>
            </a:r>
            <a:r>
              <a:rPr lang="fr-FR" dirty="0" err="1"/>
              <a:t>deployement</a:t>
            </a:r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C27C85-6BED-FBCC-3CBC-5568E54E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85" y="3107473"/>
            <a:ext cx="3781082" cy="237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BD541C-164D-0C00-346C-B6609313A70B}"/>
              </a:ext>
            </a:extLst>
          </p:cNvPr>
          <p:cNvPicPr/>
          <p:nvPr/>
        </p:nvPicPr>
        <p:blipFill rotWithShape="1">
          <a:blip r:embed="rId3" cstate="print"/>
          <a:srcRect l="1322" t="31746" r="4262" b="17990"/>
          <a:stretch/>
        </p:blipFill>
        <p:spPr bwMode="auto">
          <a:xfrm rot="10800000">
            <a:off x="5868894" y="1708591"/>
            <a:ext cx="3803828" cy="1046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B8AA137-8895-10B9-B07C-8941785FD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87530" y="2621760"/>
            <a:ext cx="3259896" cy="217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5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07D5B6-D0E1-EA58-15D9-3FFA763F36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00358BD-8424-384F-809F-95A4D502BF26}" type="slidenum">
              <a:rPr lang="fr-FR" smtClean="0"/>
              <a:pPr algn="ctr"/>
              <a:t>4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0C58D4C-D7FC-B41D-C86B-B85BEF1B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Passenger Airport </a:t>
            </a:r>
            <a:r>
              <a:rPr lang="fr-FR" dirty="0" err="1"/>
              <a:t>Integration</a:t>
            </a:r>
            <a:endParaRPr lang="fr-FR" dirty="0"/>
          </a:p>
        </p:txBody>
      </p:sp>
      <p:pic>
        <p:nvPicPr>
          <p:cNvPr id="13" name="Image 12" descr="Une image contenant capture d’écran, Modélisation 3D, Logiciel de graphisme, Logiciel de jeu vidéo&#10;&#10;Le contenu généré par l’IA peut être incorrect.">
            <a:extLst>
              <a:ext uri="{FF2B5EF4-FFF2-40B4-BE49-F238E27FC236}">
                <a16:creationId xmlns:a16="http://schemas.microsoft.com/office/drawing/2014/main" id="{DA7CC9D8-7F2B-32EE-AB31-245B39CF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38" y="1379095"/>
            <a:ext cx="7320435" cy="1730535"/>
          </a:xfrm>
          <a:prstGeom prst="rect">
            <a:avLst/>
          </a:prstGeom>
        </p:spPr>
      </p:pic>
      <p:cxnSp>
        <p:nvCxnSpPr>
          <p:cNvPr id="11" name="Straight Arrow Connector 4">
            <a:extLst>
              <a:ext uri="{FF2B5EF4-FFF2-40B4-BE49-F238E27FC236}">
                <a16:creationId xmlns:a16="http://schemas.microsoft.com/office/drawing/2014/main" id="{E68FC645-81BC-5AA4-21B1-1339FE06C78C}"/>
              </a:ext>
            </a:extLst>
          </p:cNvPr>
          <p:cNvCxnSpPr/>
          <p:nvPr/>
        </p:nvCxnSpPr>
        <p:spPr>
          <a:xfrm>
            <a:off x="1607926" y="3396913"/>
            <a:ext cx="3060214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4">
            <a:extLst>
              <a:ext uri="{FF2B5EF4-FFF2-40B4-BE49-F238E27FC236}">
                <a16:creationId xmlns:a16="http://schemas.microsoft.com/office/drawing/2014/main" id="{64EBD2AC-342C-7017-8207-448733FE10CD}"/>
              </a:ext>
            </a:extLst>
          </p:cNvPr>
          <p:cNvCxnSpPr/>
          <p:nvPr/>
        </p:nvCxnSpPr>
        <p:spPr>
          <a:xfrm>
            <a:off x="5951326" y="3396913"/>
            <a:ext cx="306021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A cartoon of a plane&#10;&#10;AI-generated content may be incorrect.">
            <a:extLst>
              <a:ext uri="{FF2B5EF4-FFF2-40B4-BE49-F238E27FC236}">
                <a16:creationId xmlns:a16="http://schemas.microsoft.com/office/drawing/2014/main" id="{4F558D62-8BDD-9FC0-75C7-8E2C6639C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06" y="3882756"/>
            <a:ext cx="7772400" cy="1919912"/>
          </a:xfrm>
          <a:prstGeom prst="rect">
            <a:avLst/>
          </a:prstGeom>
        </p:spPr>
      </p:pic>
      <p:sp>
        <p:nvSpPr>
          <p:cNvPr id="16" name="Espace réservé du contenu 7">
            <a:extLst>
              <a:ext uri="{FF2B5EF4-FFF2-40B4-BE49-F238E27FC236}">
                <a16:creationId xmlns:a16="http://schemas.microsoft.com/office/drawing/2014/main" id="{21763990-B30F-5370-8B20-E04E2A8F9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5888" y="6288510"/>
            <a:ext cx="4141738" cy="5285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/>
              <a:t>No </a:t>
            </a:r>
            <a:r>
              <a:rPr lang="fr-FR" dirty="0" err="1"/>
              <a:t>need</a:t>
            </a:r>
            <a:r>
              <a:rPr lang="fr-FR" dirty="0"/>
              <a:t> for </a:t>
            </a:r>
            <a:r>
              <a:rPr lang="fr-FR" dirty="0" err="1"/>
              <a:t>airport</a:t>
            </a:r>
            <a:r>
              <a:rPr lang="fr-FR" dirty="0"/>
              <a:t>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76507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21225E7-033D-8328-3B39-52FD7ED43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00358BD-8424-384F-809F-95A4D502BF26}" type="slidenum">
              <a:rPr lang="fr-FR" smtClean="0"/>
              <a:pPr algn="ctr"/>
              <a:t>5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83231B2-225F-F96B-6C17-5D3BB61A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Standard baskets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411CD7-5F14-954E-E72C-92959C7EA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63" y="1536926"/>
            <a:ext cx="4141738" cy="716215"/>
          </a:xfrm>
        </p:spPr>
        <p:txBody>
          <a:bodyPr/>
          <a:lstStyle/>
          <a:p>
            <a:r>
              <a:rPr lang="fr-FR" dirty="0" err="1"/>
              <a:t>Passengers</a:t>
            </a:r>
            <a:r>
              <a:rPr lang="fr-FR" dirty="0"/>
              <a:t> / Fret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7CEBA48-18EB-449F-A5ED-B15011AF25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68125" y="1536926"/>
            <a:ext cx="4141738" cy="716215"/>
          </a:xfrm>
        </p:spPr>
        <p:txBody>
          <a:bodyPr/>
          <a:lstStyle/>
          <a:p>
            <a:r>
              <a:rPr lang="fr-FR" dirty="0"/>
              <a:t>Trucks / </a:t>
            </a:r>
            <a:r>
              <a:rPr lang="fr-FR" dirty="0" err="1"/>
              <a:t>Eavy</a:t>
            </a:r>
            <a:r>
              <a:rPr lang="fr-FR" dirty="0"/>
              <a:t> </a:t>
            </a:r>
            <a:r>
              <a:rPr lang="fr-FR" dirty="0" err="1"/>
              <a:t>loads</a:t>
            </a:r>
            <a:endParaRPr lang="fr-FR" dirty="0"/>
          </a:p>
        </p:txBody>
      </p:sp>
      <p:pic>
        <p:nvPicPr>
          <p:cNvPr id="12" name="Image 11" descr="Une image contenant ciel, plein air, avion, aviation&#10;&#10;Le contenu généré par l’IA peut être incorrect.">
            <a:extLst>
              <a:ext uri="{FF2B5EF4-FFF2-40B4-BE49-F238E27FC236}">
                <a16:creationId xmlns:a16="http://schemas.microsoft.com/office/drawing/2014/main" id="{12397B3B-274A-AF6B-B6D4-A5A8B7FCF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70" y="2538550"/>
            <a:ext cx="2650490" cy="15437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E8CD67-1009-E331-49F3-36DBB8F4C5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510" b="11598"/>
          <a:stretch/>
        </p:blipFill>
        <p:spPr>
          <a:xfrm>
            <a:off x="6747632" y="4328534"/>
            <a:ext cx="2399366" cy="1533005"/>
          </a:xfrm>
          <a:prstGeom prst="rect">
            <a:avLst/>
          </a:prstGeom>
        </p:spPr>
      </p:pic>
      <p:pic>
        <p:nvPicPr>
          <p:cNvPr id="13" name="Google Shape;327;g35fc69a9ffd_0_25" title="1000007282.jpg">
            <a:extLst>
              <a:ext uri="{FF2B5EF4-FFF2-40B4-BE49-F238E27FC236}">
                <a16:creationId xmlns:a16="http://schemas.microsoft.com/office/drawing/2014/main" id="{34663077-0166-3113-8368-BA233A0836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2037" y="4295047"/>
            <a:ext cx="2309559" cy="1599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3;g3b8f9ff7a91_0_2" title="Screenshot 2026-01-19 191119.png">
            <a:extLst>
              <a:ext uri="{FF2B5EF4-FFF2-40B4-BE49-F238E27FC236}">
                <a16:creationId xmlns:a16="http://schemas.microsoft.com/office/drawing/2014/main" id="{555554CF-6988-AEEB-78E9-B5F3EFA0796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1476" y="2465907"/>
            <a:ext cx="2130120" cy="161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Espace réservé du contenu 7">
            <a:extLst>
              <a:ext uri="{FF2B5EF4-FFF2-40B4-BE49-F238E27FC236}">
                <a16:creationId xmlns:a16="http://schemas.microsoft.com/office/drawing/2014/main" id="{FD7A63CF-C0DD-90D7-799B-9CE5822622AB}"/>
              </a:ext>
            </a:extLst>
          </p:cNvPr>
          <p:cNvSpPr txBox="1">
            <a:spLocks/>
          </p:cNvSpPr>
          <p:nvPr/>
        </p:nvSpPr>
        <p:spPr>
          <a:xfrm>
            <a:off x="4068813" y="6288510"/>
            <a:ext cx="4141738" cy="52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rgbClr val="12487C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rgbClr val="12487C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rgbClr val="12487C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rgbClr val="12487C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rgbClr val="12487C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Agile usages</a:t>
            </a:r>
          </a:p>
        </p:txBody>
      </p:sp>
    </p:spTree>
    <p:extLst>
      <p:ext uri="{BB962C8B-B14F-4D97-AF65-F5344CB8AC3E}">
        <p14:creationId xmlns:p14="http://schemas.microsoft.com/office/powerpoint/2010/main" val="38693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56" y="6614428"/>
            <a:ext cx="745328" cy="2503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3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51" y="6617478"/>
            <a:ext cx="550446" cy="24427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6" name="Picture 3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12" y="4261254"/>
            <a:ext cx="538914" cy="28827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8" name="Picture 2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33" y="4275980"/>
            <a:ext cx="403401" cy="26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98" y="4261254"/>
            <a:ext cx="292331" cy="30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066" y="4117740"/>
            <a:ext cx="584779" cy="34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74" y="4869299"/>
            <a:ext cx="395848" cy="30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4715059" y="1420248"/>
            <a:ext cx="1850186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 err="1"/>
              <a:t>Coordinators</a:t>
            </a:r>
            <a:r>
              <a:rPr lang="fr-FR" sz="2263" dirty="0"/>
              <a:t> :</a:t>
            </a:r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Collaborative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partners</a:t>
            </a:r>
            <a:endParaRPr lang="fr-FR" dirty="0"/>
          </a:p>
        </p:txBody>
      </p:sp>
      <p:sp>
        <p:nvSpPr>
          <p:cNvPr id="70" name="ZoneTexte 69"/>
          <p:cNvSpPr txBox="1"/>
          <p:nvPr/>
        </p:nvSpPr>
        <p:spPr>
          <a:xfrm>
            <a:off x="4463465" y="2354215"/>
            <a:ext cx="1706173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 err="1"/>
              <a:t>Universities</a:t>
            </a:r>
            <a:r>
              <a:rPr lang="fr-FR" sz="2263" dirty="0"/>
              <a:t> :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4962979" y="4807241"/>
            <a:ext cx="1053494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/>
              <a:t>Design: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493852" y="4739032"/>
            <a:ext cx="3937103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/>
              <a:t>Institution &amp; </a:t>
            </a:r>
            <a:r>
              <a:rPr lang="fr-FR" sz="2263" dirty="0" err="1"/>
              <a:t>financial</a:t>
            </a:r>
            <a:r>
              <a:rPr lang="fr-FR" sz="2263" dirty="0"/>
              <a:t> </a:t>
            </a:r>
            <a:r>
              <a:rPr lang="fr-FR" sz="2263" dirty="0" err="1"/>
              <a:t>partners</a:t>
            </a:r>
            <a:r>
              <a:rPr lang="fr-FR" sz="2263" dirty="0"/>
              <a:t> 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49" y="4079682"/>
            <a:ext cx="584779" cy="41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\\TECHNOPLANE\bee-plane-open-projects\bp-2014-Hamza\Images Finales\Xylocopa_fullre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64" y="1706012"/>
            <a:ext cx="3363936" cy="150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33" y="3444328"/>
            <a:ext cx="643822" cy="28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/>
          <p:cNvSpPr txBox="1"/>
          <p:nvPr/>
        </p:nvSpPr>
        <p:spPr>
          <a:xfrm rot="20657031">
            <a:off x="2442600" y="3218057"/>
            <a:ext cx="2375741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b="1" dirty="0" err="1">
                <a:solidFill>
                  <a:srgbClr val="BC292C"/>
                </a:solidFill>
              </a:rPr>
              <a:t>Lesser</a:t>
            </a:r>
            <a:r>
              <a:rPr lang="fr-FR" sz="2263" b="1" dirty="0">
                <a:solidFill>
                  <a:srgbClr val="BC292C"/>
                </a:solidFill>
              </a:rPr>
              <a:t> Open Bee License 1-3</a:t>
            </a:r>
          </a:p>
        </p:txBody>
      </p:sp>
      <p:pic>
        <p:nvPicPr>
          <p:cNvPr id="3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47" y="1444655"/>
            <a:ext cx="1424360" cy="4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5134975" y="5724355"/>
            <a:ext cx="4776597" cy="1110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5" dirty="0" err="1"/>
              <a:t>Projects</a:t>
            </a:r>
            <a:r>
              <a:rPr lang="fr-FR" sz="2205" dirty="0"/>
              <a:t> </a:t>
            </a:r>
            <a:r>
              <a:rPr lang="fr-FR" sz="2205" dirty="0" err="1"/>
              <a:t>is</a:t>
            </a:r>
            <a:r>
              <a:rPr lang="fr-FR" sz="2205" dirty="0"/>
              <a:t> </a:t>
            </a:r>
            <a:r>
              <a:rPr lang="fr-FR" sz="2205" dirty="0" err="1"/>
              <a:t>looking</a:t>
            </a:r>
            <a:r>
              <a:rPr lang="fr-FR" sz="2205" dirty="0"/>
              <a:t> for :</a:t>
            </a:r>
          </a:p>
          <a:p>
            <a:pPr marL="377979" indent="-377979">
              <a:buFontTx/>
              <a:buChar char="-"/>
            </a:pPr>
            <a:r>
              <a:rPr lang="fr-FR" sz="2205" dirty="0"/>
              <a:t>New </a:t>
            </a:r>
            <a:r>
              <a:rPr lang="fr-FR" sz="2205" dirty="0" err="1"/>
              <a:t>partners</a:t>
            </a:r>
            <a:r>
              <a:rPr lang="fr-FR" sz="2205" dirty="0"/>
              <a:t> (</a:t>
            </a:r>
            <a:r>
              <a:rPr lang="fr-FR" sz="2205" dirty="0" err="1"/>
              <a:t>academic</a:t>
            </a:r>
            <a:r>
              <a:rPr lang="fr-FR" sz="2205" dirty="0"/>
              <a:t>, </a:t>
            </a:r>
            <a:r>
              <a:rPr lang="fr-FR" sz="2205" dirty="0" err="1"/>
              <a:t>industrials</a:t>
            </a:r>
            <a:r>
              <a:rPr lang="fr-FR" sz="2205" dirty="0"/>
              <a:t>)</a:t>
            </a:r>
          </a:p>
          <a:p>
            <a:pPr marL="377979" indent="-377979">
              <a:buFontTx/>
              <a:buChar char="-"/>
            </a:pPr>
            <a:r>
              <a:rPr lang="fr-FR" sz="2205" dirty="0" err="1"/>
              <a:t>Fundings</a:t>
            </a:r>
            <a:r>
              <a:rPr lang="fr-FR" sz="2205" dirty="0"/>
              <a:t> (</a:t>
            </a:r>
            <a:r>
              <a:rPr lang="fr-FR" sz="2205" dirty="0" err="1"/>
              <a:t>industrial</a:t>
            </a:r>
            <a:r>
              <a:rPr lang="fr-FR" sz="2205" dirty="0"/>
              <a:t> and public)</a:t>
            </a: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1183624" y="5876412"/>
            <a:ext cx="663793" cy="18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8294D24E-8608-2EE6-B37E-CCD5F715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38" y="3161880"/>
            <a:ext cx="870467" cy="7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9CD6524-63FA-324F-54C0-D087F8AA5C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11" y="3339981"/>
            <a:ext cx="1287701" cy="600207"/>
          </a:xfrm>
          <a:prstGeom prst="rect">
            <a:avLst/>
          </a:prstGeom>
        </p:spPr>
      </p:pic>
      <p:pic>
        <p:nvPicPr>
          <p:cNvPr id="52" name="Picture 3" descr="D:\Professionnel\Partage BP01\technoplane\Partenaires\GOTTIS\Challenge\infos_posters\logos\estaca-logo.png">
            <a:extLst>
              <a:ext uri="{FF2B5EF4-FFF2-40B4-BE49-F238E27FC236}">
                <a16:creationId xmlns:a16="http://schemas.microsoft.com/office/drawing/2014/main" id="{7BA384EE-D45E-8007-7384-B9C6D504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556" y="2152004"/>
            <a:ext cx="1633409" cy="8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78F29F-ED7C-06A9-576D-35D266F70AE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6430" t="34493" r="11761" b="33467"/>
          <a:stretch/>
        </p:blipFill>
        <p:spPr>
          <a:xfrm>
            <a:off x="2530926" y="6258069"/>
            <a:ext cx="1463040" cy="398034"/>
          </a:xfrm>
          <a:prstGeom prst="rect">
            <a:avLst/>
          </a:prstGeom>
        </p:spPr>
      </p:pic>
      <p:pic>
        <p:nvPicPr>
          <p:cNvPr id="4" name="Picture 2" descr="AD Normandie : L'Agence de Développement Économique en Normandie">
            <a:extLst>
              <a:ext uri="{FF2B5EF4-FFF2-40B4-BE49-F238E27FC236}">
                <a16:creationId xmlns:a16="http://schemas.microsoft.com/office/drawing/2014/main" id="{50671B40-F810-8543-0771-DD29EEEFF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72" y="5820713"/>
            <a:ext cx="380981" cy="33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et charte | Région Normandie">
            <a:extLst>
              <a:ext uri="{FF2B5EF4-FFF2-40B4-BE49-F238E27FC236}">
                <a16:creationId xmlns:a16="http://schemas.microsoft.com/office/drawing/2014/main" id="{2F6204FB-9E5C-0C98-5813-76EA19B72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94" y="5853663"/>
            <a:ext cx="734149" cy="2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DFD310-1E79-8228-FA5E-A65E641679E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40350" y="2258310"/>
            <a:ext cx="1676620" cy="6314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D2F5E1-2280-9ADD-9D0B-1A58BE9731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46885" y="2055836"/>
            <a:ext cx="819732" cy="10798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18171A-CC8D-EEB1-4E14-DAD42E88608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6593" y="5275197"/>
            <a:ext cx="2448337" cy="3488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DB456D6-9459-C598-50F4-588D21B758D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9196" y="6250187"/>
            <a:ext cx="1202236" cy="3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73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Bee-Plane Collaborative </a:t>
            </a:r>
            <a:r>
              <a:rPr lang="fr-FR" dirty="0" err="1"/>
              <a:t>project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5626058" y="1775849"/>
            <a:ext cx="4257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All </a:t>
            </a:r>
            <a:r>
              <a:rPr lang="fr-FR" sz="1600" dirty="0" err="1"/>
              <a:t>works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academic</a:t>
            </a:r>
            <a:r>
              <a:rPr lang="fr-FR" sz="1600" dirty="0"/>
              <a:t> </a:t>
            </a:r>
            <a:r>
              <a:rPr lang="fr-FR" sz="1600" dirty="0" err="1"/>
              <a:t>partners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available</a:t>
            </a:r>
            <a:r>
              <a:rPr lang="fr-FR" sz="1600" dirty="0"/>
              <a:t> on </a:t>
            </a:r>
            <a:r>
              <a:rPr lang="fr-FR" sz="1600" b="1" dirty="0"/>
              <a:t>wiki</a:t>
            </a:r>
          </a:p>
          <a:p>
            <a:pPr algn="ctr"/>
            <a:r>
              <a:rPr lang="fr-FR" sz="1600" dirty="0"/>
              <a:t>Coordination made by Technoplane SAS</a:t>
            </a:r>
          </a:p>
        </p:txBody>
      </p:sp>
      <p:sp>
        <p:nvSpPr>
          <p:cNvPr id="9" name="Rectangle 8"/>
          <p:cNvSpPr/>
          <p:nvPr/>
        </p:nvSpPr>
        <p:spPr>
          <a:xfrm>
            <a:off x="5720084" y="2892768"/>
            <a:ext cx="4394250" cy="2529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63" dirty="0">
                <a:hlinkClick r:id="rId2"/>
              </a:rPr>
              <a:t>https://wiki.collaborativebee.com</a:t>
            </a:r>
            <a:endParaRPr lang="fr-FR" sz="2263" dirty="0"/>
          </a:p>
          <a:p>
            <a:endParaRPr lang="fr-FR" sz="2263" dirty="0"/>
          </a:p>
          <a:p>
            <a:r>
              <a:rPr lang="fr-FR" sz="2263" dirty="0">
                <a:hlinkClick r:id="rId3"/>
              </a:rPr>
              <a:t>https://www.beeplane.com</a:t>
            </a:r>
            <a:endParaRPr lang="fr-FR" sz="2263" dirty="0"/>
          </a:p>
          <a:p>
            <a:endParaRPr lang="fr-FR" sz="2263" dirty="0"/>
          </a:p>
          <a:p>
            <a:r>
              <a:rPr lang="fr-FR" sz="2263" dirty="0">
                <a:hlinkClick r:id="rId4"/>
              </a:rPr>
              <a:t>https://www.beecoin.com</a:t>
            </a:r>
            <a:endParaRPr lang="fr-FR" sz="2263" dirty="0"/>
          </a:p>
          <a:p>
            <a:endParaRPr lang="fr-FR" sz="2263" dirty="0"/>
          </a:p>
          <a:p>
            <a:endParaRPr lang="fr-FR" sz="2263" dirty="0"/>
          </a:p>
        </p:txBody>
      </p:sp>
      <p:sp>
        <p:nvSpPr>
          <p:cNvPr id="11" name="Rectangle 10"/>
          <p:cNvSpPr/>
          <p:nvPr/>
        </p:nvSpPr>
        <p:spPr>
          <a:xfrm>
            <a:off x="1050090" y="5934879"/>
            <a:ext cx="8927616" cy="78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63" dirty="0"/>
              <a:t>Bee-Plane </a:t>
            </a:r>
            <a:r>
              <a:rPr lang="fr-FR" sz="2263" dirty="0" err="1"/>
              <a:t>is</a:t>
            </a:r>
            <a:r>
              <a:rPr lang="fr-FR" sz="2263" dirty="0"/>
              <a:t> a collaborative R&amp;D </a:t>
            </a:r>
            <a:r>
              <a:rPr lang="fr-FR" sz="2263" dirty="0" err="1"/>
              <a:t>project</a:t>
            </a:r>
            <a:endParaRPr lang="fr-FR" sz="2263" dirty="0"/>
          </a:p>
          <a:p>
            <a:pPr algn="ctr"/>
            <a:r>
              <a:rPr lang="fr-FR" sz="2263" dirty="0"/>
              <a:t>It </a:t>
            </a:r>
            <a:r>
              <a:rPr lang="fr-FR" sz="2263" dirty="0" err="1"/>
              <a:t>generates</a:t>
            </a:r>
            <a:r>
              <a:rPr lang="fr-FR" sz="2263" dirty="0"/>
              <a:t> open innovation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0E9972-7169-2B19-3733-0AFEC3004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62" y="1808209"/>
            <a:ext cx="4218052" cy="332865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2C73D5C-C28C-412B-F1FC-B7C9B34946F1}"/>
              </a:ext>
            </a:extLst>
          </p:cNvPr>
          <p:cNvSpPr txBox="1"/>
          <p:nvPr/>
        </p:nvSpPr>
        <p:spPr>
          <a:xfrm rot="20657031">
            <a:off x="3187892" y="2612491"/>
            <a:ext cx="2375741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b="1" dirty="0" err="1">
                <a:solidFill>
                  <a:srgbClr val="9A2F3A"/>
                </a:solidFill>
              </a:rPr>
              <a:t>Lesser</a:t>
            </a:r>
            <a:r>
              <a:rPr lang="fr-FR" sz="2263" b="1" dirty="0">
                <a:solidFill>
                  <a:srgbClr val="9A2F3A"/>
                </a:solidFill>
              </a:rPr>
              <a:t> Open Bee License 1-3</a:t>
            </a:r>
          </a:p>
        </p:txBody>
      </p:sp>
    </p:spTree>
    <p:extLst>
      <p:ext uri="{BB962C8B-B14F-4D97-AF65-F5344CB8AC3E}">
        <p14:creationId xmlns:p14="http://schemas.microsoft.com/office/powerpoint/2010/main" val="59930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Lesser</a:t>
            </a:r>
            <a:r>
              <a:rPr lang="fr-FR" dirty="0"/>
              <a:t> Open Bee License 1.3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t="50553" r="3235" b="2832"/>
          <a:stretch/>
        </p:blipFill>
        <p:spPr bwMode="auto">
          <a:xfrm>
            <a:off x="6522155" y="1734029"/>
            <a:ext cx="1382376" cy="96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1" r="2642"/>
          <a:stretch/>
        </p:blipFill>
        <p:spPr bwMode="auto">
          <a:xfrm>
            <a:off x="1189723" y="1770329"/>
            <a:ext cx="1451983" cy="80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4" r="2388"/>
          <a:stretch/>
        </p:blipFill>
        <p:spPr bwMode="auto">
          <a:xfrm>
            <a:off x="4059079" y="1793458"/>
            <a:ext cx="997575" cy="84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413431" y="4490922"/>
            <a:ext cx="3073689" cy="144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4" b="1" dirty="0"/>
              <a:t>Bee-Plane </a:t>
            </a:r>
            <a:r>
              <a:rPr lang="fr-FR" sz="1764" b="1" dirty="0" err="1"/>
              <a:t>project</a:t>
            </a:r>
            <a:endParaRPr lang="fr-FR" sz="1764" b="1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Aircraft of 2050, </a:t>
            </a:r>
            <a:r>
              <a:rPr lang="fr-FR" sz="1764" dirty="0" err="1"/>
              <a:t>ambitious</a:t>
            </a:r>
            <a:r>
              <a:rPr lang="fr-FR" sz="1764" dirty="0"/>
              <a:t> 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collaborative, innovant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Polyvalent usage of the </a:t>
            </a:r>
            <a:r>
              <a:rPr lang="fr-FR" sz="1764" dirty="0" err="1"/>
              <a:t>detachable</a:t>
            </a:r>
            <a:r>
              <a:rPr lang="fr-FR" sz="1764" dirty="0"/>
              <a:t> fuselage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181523" y="2700283"/>
            <a:ext cx="2526028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dirty="0" err="1"/>
              <a:t>Proprietary</a:t>
            </a:r>
            <a:endParaRPr lang="fr-FR" sz="2263" dirty="0"/>
          </a:p>
          <a:p>
            <a:pPr algn="ctr"/>
            <a:r>
              <a:rPr lang="fr-FR" sz="2263" dirty="0" err="1"/>
              <a:t>licenses</a:t>
            </a:r>
            <a:endParaRPr lang="fr-FR" sz="2263" dirty="0"/>
          </a:p>
        </p:txBody>
      </p:sp>
      <p:sp>
        <p:nvSpPr>
          <p:cNvPr id="14" name="ZoneTexte 13"/>
          <p:cNvSpPr txBox="1"/>
          <p:nvPr/>
        </p:nvSpPr>
        <p:spPr>
          <a:xfrm>
            <a:off x="685002" y="2724284"/>
            <a:ext cx="2485424" cy="11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dirty="0"/>
              <a:t>Patents, </a:t>
            </a:r>
            <a:r>
              <a:rPr lang="fr-FR" sz="2263" dirty="0" err="1"/>
              <a:t>Trademarks</a:t>
            </a:r>
            <a:endParaRPr lang="fr-FR" sz="2263" dirty="0"/>
          </a:p>
          <a:p>
            <a:pPr algn="ctr"/>
            <a:r>
              <a:rPr lang="fr-FR" sz="2263" dirty="0"/>
              <a:t>Design &amp; </a:t>
            </a:r>
            <a:r>
              <a:rPr lang="fr-FR" sz="2263" dirty="0" err="1"/>
              <a:t>Models</a:t>
            </a:r>
            <a:endParaRPr lang="fr-FR" sz="2263" dirty="0"/>
          </a:p>
        </p:txBody>
      </p:sp>
      <p:sp>
        <p:nvSpPr>
          <p:cNvPr id="15" name="ZoneTexte 14"/>
          <p:cNvSpPr txBox="1"/>
          <p:nvPr/>
        </p:nvSpPr>
        <p:spPr>
          <a:xfrm>
            <a:off x="3810907" y="2700283"/>
            <a:ext cx="1733911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dirty="0"/>
              <a:t>Open</a:t>
            </a:r>
          </a:p>
          <a:p>
            <a:pPr algn="ctr"/>
            <a:r>
              <a:rPr lang="fr-FR" sz="2263" dirty="0"/>
              <a:t>source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63" y="4472103"/>
            <a:ext cx="2089810" cy="126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roix 17"/>
          <p:cNvSpPr/>
          <p:nvPr/>
        </p:nvSpPr>
        <p:spPr>
          <a:xfrm>
            <a:off x="5597794" y="2901090"/>
            <a:ext cx="317502" cy="317502"/>
          </a:xfrm>
          <a:prstGeom prst="plus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19" name="Croix 18"/>
          <p:cNvSpPr/>
          <p:nvPr/>
        </p:nvSpPr>
        <p:spPr>
          <a:xfrm>
            <a:off x="3382784" y="2911924"/>
            <a:ext cx="317502" cy="317502"/>
          </a:xfrm>
          <a:prstGeom prst="plus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5" name="Accolade fermante 4"/>
          <p:cNvSpPr/>
          <p:nvPr/>
        </p:nvSpPr>
        <p:spPr>
          <a:xfrm rot="5400000">
            <a:off x="4351197" y="285895"/>
            <a:ext cx="319585" cy="7470450"/>
          </a:xfrm>
          <a:prstGeom prst="rightBrace">
            <a:avLst>
              <a:gd name="adj1" fmla="val 8333"/>
              <a:gd name="adj2" fmla="val 7847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6" name="Flèche gauche 5"/>
          <p:cNvSpPr/>
          <p:nvPr/>
        </p:nvSpPr>
        <p:spPr>
          <a:xfrm rot="10800000">
            <a:off x="4153119" y="5098917"/>
            <a:ext cx="565837" cy="3380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7" name="Rectangle 6"/>
          <p:cNvSpPr/>
          <p:nvPr/>
        </p:nvSpPr>
        <p:spPr>
          <a:xfrm>
            <a:off x="837156" y="5822172"/>
            <a:ext cx="324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err="1"/>
              <a:t>Dedicated</a:t>
            </a:r>
            <a:r>
              <a:rPr lang="fr-FR" sz="1600" dirty="0"/>
              <a:t> </a:t>
            </a:r>
            <a:r>
              <a:rPr lang="fr-FR" sz="1600" dirty="0" err="1"/>
              <a:t>lesser</a:t>
            </a:r>
            <a:r>
              <a:rPr lang="fr-FR" sz="1600" dirty="0"/>
              <a:t> open source </a:t>
            </a:r>
            <a:r>
              <a:rPr lang="fr-FR" sz="1600" dirty="0" err="1"/>
              <a:t>license</a:t>
            </a:r>
            <a:endParaRPr lang="fr-FR" sz="1600" dirty="0"/>
          </a:p>
          <a:p>
            <a:pPr algn="ctr"/>
            <a:r>
              <a:rPr lang="fr-FR" sz="1600" dirty="0"/>
              <a:t>www.bee-license.com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5D6048-AF7C-FAEB-724F-4DE04399C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124" y="4402659"/>
            <a:ext cx="2167273" cy="139251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03621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Bee-Plane</a:t>
            </a:r>
            <a:r>
              <a:rPr lang="fr-FR" sz="3086" baseline="30000" dirty="0"/>
              <a:t> </a:t>
            </a:r>
            <a:r>
              <a:rPr lang="fr-FR" dirty="0" err="1"/>
              <a:t>Technology</a:t>
            </a:r>
            <a:r>
              <a:rPr lang="fr-FR" dirty="0"/>
              <a:t> </a:t>
            </a:r>
            <a:r>
              <a:rPr lang="fr-FR" dirty="0" err="1"/>
              <a:t>review</a:t>
            </a:r>
            <a:endParaRPr lang="fr-FR" dirty="0"/>
          </a:p>
        </p:txBody>
      </p:sp>
      <p:sp>
        <p:nvSpPr>
          <p:cNvPr id="21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5" y="1560586"/>
            <a:ext cx="1982242" cy="1309696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3012503" y="2504849"/>
            <a:ext cx="647934" cy="906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91" dirty="0"/>
              <a:t>&amp;</a:t>
            </a:r>
          </a:p>
        </p:txBody>
      </p:sp>
      <p:pic>
        <p:nvPicPr>
          <p:cNvPr id="19" name="Picture 12" descr="http://www.naavinc.com/images/dcp_2224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26" y="3058707"/>
            <a:ext cx="1713778" cy="94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://t2.gstatic.com/images?q=tbn:ANd9GcTxBIVZzK_bx1woHtDNuV7YpOgojpd0TeqbrwkVezwCuM-Bs54kx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28" y="2218947"/>
            <a:ext cx="1786688" cy="8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The H series on the right, and the D series on the left (Image: MIT/Aurora Flight 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25915" r="58420" b="35859"/>
          <a:stretch/>
        </p:blipFill>
        <p:spPr bwMode="auto">
          <a:xfrm>
            <a:off x="1802584" y="3992310"/>
            <a:ext cx="1592546" cy="100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43"/>
          <p:cNvSpPr txBox="1"/>
          <p:nvPr/>
        </p:nvSpPr>
        <p:spPr>
          <a:xfrm>
            <a:off x="1870381" y="4930012"/>
            <a:ext cx="1911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Triple </a:t>
            </a:r>
            <a:r>
              <a:rPr lang="fr-FR" sz="1800" dirty="0" err="1"/>
              <a:t>bubble</a:t>
            </a:r>
            <a:endParaRPr lang="fr-FR" sz="1800" dirty="0"/>
          </a:p>
        </p:txBody>
      </p:sp>
      <p:sp>
        <p:nvSpPr>
          <p:cNvPr id="47" name="ZoneTexte 46"/>
          <p:cNvSpPr txBox="1"/>
          <p:nvPr/>
        </p:nvSpPr>
        <p:spPr>
          <a:xfrm>
            <a:off x="2166321" y="5617541"/>
            <a:ext cx="234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Bi-Open Rotors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3998126" y="4005591"/>
            <a:ext cx="218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Carbon</a:t>
            </a:r>
            <a:r>
              <a:rPr lang="fr-FR" sz="1800" dirty="0"/>
              <a:t> body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6376728" y="3091348"/>
            <a:ext cx="252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Electronic</a:t>
            </a:r>
            <a:r>
              <a:rPr lang="fr-FR" sz="1800" dirty="0"/>
              <a:t> </a:t>
            </a:r>
            <a:r>
              <a:rPr lang="fr-FR" sz="1800" dirty="0" err="1"/>
              <a:t>wiring</a:t>
            </a:r>
            <a:endParaRPr lang="fr-FR" sz="1800" dirty="0"/>
          </a:p>
        </p:txBody>
      </p:sp>
      <p:pic>
        <p:nvPicPr>
          <p:cNvPr id="1026" name="Picture 2" descr="W:\02 Idées\2011 10 11 avions\01 Thèmes\Projets d'avions\A30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86" y="1530038"/>
            <a:ext cx="1506685" cy="9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8487384" y="2500950"/>
            <a:ext cx="249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Noise </a:t>
            </a:r>
            <a:r>
              <a:rPr lang="fr-FR" sz="1800" dirty="0" err="1"/>
              <a:t>reduction</a:t>
            </a:r>
            <a:endParaRPr lang="fr-FR" sz="1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565668" y="1490677"/>
            <a:ext cx="228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Fairchild</a:t>
            </a:r>
            <a:r>
              <a:rPr lang="fr-FR" sz="1800" dirty="0"/>
              <a:t> XC-120 Pack Plane (1950)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972078" y="3864600"/>
            <a:ext cx="522900" cy="906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91" dirty="0"/>
              <a:t>=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E6E1AED-1A81-C4CB-939F-AE60B1E83D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086" t="46726" r="25366" b="38123"/>
          <a:stretch/>
        </p:blipFill>
        <p:spPr>
          <a:xfrm>
            <a:off x="481162" y="5492531"/>
            <a:ext cx="1506432" cy="113989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BE98CC-7CB6-3AE1-DAB2-9C00E3BBA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4836" y="3992310"/>
            <a:ext cx="1839470" cy="735788"/>
          </a:xfrm>
          <a:prstGeom prst="rect">
            <a:avLst/>
          </a:prstGeom>
        </p:spPr>
      </p:pic>
      <p:pic>
        <p:nvPicPr>
          <p:cNvPr id="3" name="Google Shape;163;g3b8f9ff7a91_0_2" title="Screenshot 2026-01-19 191119.png">
            <a:extLst>
              <a:ext uri="{FF2B5EF4-FFF2-40B4-BE49-F238E27FC236}">
                <a16:creationId xmlns:a16="http://schemas.microsoft.com/office/drawing/2014/main" id="{14BACF8B-75F0-CADF-760C-863634F5ADB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37150" y="4728098"/>
            <a:ext cx="2737156" cy="2077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136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310</Words>
  <Application>Microsoft Office PowerPoint</Application>
  <PresentationFormat>Personnalisé</PresentationFormat>
  <Paragraphs>96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TRL3 – Jan. 2026</vt:lpstr>
      <vt:lpstr>A medium range aircraft with detachable fuselage</vt:lpstr>
      <vt:lpstr>Civil forces usages</vt:lpstr>
      <vt:lpstr>Passenger Airport Integration</vt:lpstr>
      <vt:lpstr>Standard baskets</vt:lpstr>
      <vt:lpstr>Collaborative project partners</vt:lpstr>
      <vt:lpstr>Bee-Plane Collaborative project</vt:lpstr>
      <vt:lpstr>Lesser Open Bee License 1.3</vt:lpstr>
      <vt:lpstr>Bee-Plane Technology review</vt:lpstr>
      <vt:lpstr>Collabroative R&amp;D Project overview</vt:lpstr>
      <vt:lpstr>Detachable fuselage : 220 PAX</vt:lpstr>
      <vt:lpstr>Join us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Xavier Dutertre</cp:lastModifiedBy>
  <cp:revision>278</cp:revision>
  <cp:lastPrinted>2016-09-29T13:10:34Z</cp:lastPrinted>
  <dcterms:created xsi:type="dcterms:W3CDTF">2016-09-09T14:33:02Z</dcterms:created>
  <dcterms:modified xsi:type="dcterms:W3CDTF">2026-01-29T14:28:59Z</dcterms:modified>
</cp:coreProperties>
</file>