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0" r:id="rId5"/>
    <p:sldId id="263" r:id="rId6"/>
    <p:sldId id="259" r:id="rId7"/>
    <p:sldId id="261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691" autoAdjust="0"/>
  </p:normalViewPr>
  <p:slideViewPr>
    <p:cSldViewPr>
      <p:cViewPr varScale="1">
        <p:scale>
          <a:sx n="70" d="100"/>
          <a:sy n="70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Bee-Plane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002F8-90BD-4151-BD9C-75C6D93F54EA}" type="datetimeFigureOut">
              <a:rPr lang="fr-FR" smtClean="0"/>
              <a:t>29/11/2012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29051-0A7F-4E84-9FFE-55D48B9BD8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6942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Bee-Plane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37C60-01E8-45E6-80D9-7DF7B1256B63}" type="datetimeFigureOut">
              <a:rPr lang="fr-FR" smtClean="0"/>
              <a:t>29/11/2012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E1A13-4279-48C8-A63D-36E10A5190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2329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45’’</a:t>
            </a:r>
          </a:p>
          <a:p>
            <a:r>
              <a:rPr lang="fr-FR" dirty="0" smtClean="0"/>
              <a:t>Xavier </a:t>
            </a:r>
            <a:r>
              <a:rPr lang="fr-FR" dirty="0" err="1" smtClean="0"/>
              <a:t>Dutertre</a:t>
            </a:r>
            <a:r>
              <a:rPr lang="fr-FR" dirty="0" smtClean="0"/>
              <a:t>, Bee-Plane</a:t>
            </a:r>
            <a:r>
              <a:rPr lang="fr-FR" baseline="0" dirty="0" smtClean="0"/>
              <a:t> Cx, start-up en technologies aéronautiques</a:t>
            </a:r>
          </a:p>
          <a:p>
            <a:r>
              <a:rPr lang="fr-FR" baseline="0" dirty="0" smtClean="0"/>
              <a:t>Renaud Mercier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E1A13-4279-48C8-A63D-36E10A5190B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0972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1’</a:t>
            </a:r>
          </a:p>
          <a:p>
            <a:r>
              <a:rPr lang="fr-FR" dirty="0" smtClean="0"/>
              <a:t>Développement du code : on a fait barycentre des masses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E1A13-4279-48C8-A63D-36E10A5190B6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98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1’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E1A13-4279-48C8-A63D-36E10A5190B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11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2’</a:t>
            </a:r>
          </a:p>
          <a:p>
            <a:r>
              <a:rPr lang="fr-FR" dirty="0" smtClean="0"/>
              <a:t>Défi marchand : flotte actuelle de 23000 avions, trafic multiplié par 3 d’ici 2050</a:t>
            </a:r>
          </a:p>
          <a:p>
            <a:r>
              <a:rPr lang="fr-FR" dirty="0" smtClean="0"/>
              <a:t>Défi</a:t>
            </a:r>
            <a:r>
              <a:rPr lang="fr-FR" baseline="0" dirty="0" smtClean="0"/>
              <a:t> technique : forme a peu évolué contrairement à l’efficacité, objectifs de réduction de consommation et nuisance sonore ambitieux (+ de 50 %)</a:t>
            </a:r>
            <a:br>
              <a:rPr lang="fr-FR" baseline="0" dirty="0" smtClean="0"/>
            </a:br>
            <a:r>
              <a:rPr lang="fr-FR" baseline="0" dirty="0" smtClean="0"/>
              <a:t>Défi énergétique :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alternatives au kérosène (électricité, nucléaire, gaz,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biokérosène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hydrogène et kérosène de  synthèse = le seul viable actuellement)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Défi environnemental : impacts sur atmosphère, nuisances sonores, infrastructures aéroportuaires, recyclage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Défi industriel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 développement avion coûte 150 A/C</a:t>
            </a:r>
          </a:p>
          <a:p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Défi concurrentiel : maintien d’une compétition, duopole, Bee-Plane racheté ?</a:t>
            </a:r>
          </a:p>
          <a:p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Défi monétaire : coûts salariaux, valeur de la monnaie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E1A13-4279-48C8-A63D-36E10A5190B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338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1’</a:t>
            </a:r>
          </a:p>
          <a:p>
            <a:r>
              <a:rPr lang="fr-FR" dirty="0" smtClean="0"/>
              <a:t>Différents types de basket pour différents usages (transport de civils, militaires, frets, </a:t>
            </a:r>
            <a:r>
              <a:rPr lang="fr-FR" dirty="0" err="1" smtClean="0"/>
              <a:t>hopitaux</a:t>
            </a:r>
            <a:r>
              <a:rPr lang="fr-FR" dirty="0" smtClean="0"/>
              <a:t>, </a:t>
            </a:r>
            <a:r>
              <a:rPr lang="fr-FR" dirty="0" err="1" smtClean="0"/>
              <a:t>etc</a:t>
            </a:r>
            <a:r>
              <a:rPr lang="fr-FR" dirty="0" smtClean="0"/>
              <a:t>)</a:t>
            </a:r>
          </a:p>
          <a:p>
            <a:r>
              <a:rPr lang="fr-FR" dirty="0" smtClean="0"/>
              <a:t>Expliquer</a:t>
            </a:r>
            <a:r>
              <a:rPr lang="fr-FR" baseline="0" dirty="0" smtClean="0"/>
              <a:t> succinctement différences entre les modèles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E1A13-4279-48C8-A63D-36E10A5190B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374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1’30</a:t>
            </a:r>
          </a:p>
          <a:p>
            <a:r>
              <a:rPr lang="fr-FR" dirty="0" smtClean="0"/>
              <a:t>Bee-Plane -&gt; A320	</a:t>
            </a:r>
            <a:r>
              <a:rPr lang="fr-FR" dirty="0" err="1" smtClean="0"/>
              <a:t>Connect</a:t>
            </a:r>
            <a:r>
              <a:rPr lang="fr-FR" dirty="0" smtClean="0"/>
              <a:t>-Plane</a:t>
            </a:r>
            <a:r>
              <a:rPr lang="fr-FR" baseline="0" dirty="0" smtClean="0"/>
              <a:t> -&gt; A321</a:t>
            </a:r>
          </a:p>
          <a:p>
            <a:r>
              <a:rPr lang="fr-FR" dirty="0" smtClean="0"/>
              <a:t>Bee-Plane -&gt; 2 </a:t>
            </a:r>
            <a:r>
              <a:rPr lang="fr-FR" dirty="0" err="1" smtClean="0"/>
              <a:t>turboprop</a:t>
            </a:r>
            <a:r>
              <a:rPr lang="fr-FR" baseline="0" dirty="0" smtClean="0"/>
              <a:t> TP400	</a:t>
            </a:r>
            <a:r>
              <a:rPr lang="fr-FR" baseline="0" dirty="0" err="1" smtClean="0"/>
              <a:t>Connect</a:t>
            </a:r>
            <a:r>
              <a:rPr lang="fr-FR" baseline="0" dirty="0" smtClean="0"/>
              <a:t>-Plane -&gt; 4 au départ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E1A13-4279-48C8-A63D-36E10A5190B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118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1’</a:t>
            </a:r>
          </a:p>
          <a:p>
            <a:r>
              <a:rPr lang="fr-FR" dirty="0" smtClean="0"/>
              <a:t>Box-</a:t>
            </a:r>
            <a:r>
              <a:rPr lang="fr-FR" dirty="0" err="1" smtClean="0"/>
              <a:t>wing</a:t>
            </a:r>
            <a:r>
              <a:rPr lang="fr-FR" dirty="0" smtClean="0"/>
              <a:t> : ailes reliées à l’empennage, augmente portance, diminue tourbillons, mais </a:t>
            </a:r>
            <a:r>
              <a:rPr lang="fr-FR" dirty="0" err="1" smtClean="0"/>
              <a:t>pb</a:t>
            </a:r>
            <a:r>
              <a:rPr lang="fr-FR" dirty="0" smtClean="0"/>
              <a:t> stabilité et laborieux à construire</a:t>
            </a:r>
          </a:p>
          <a:p>
            <a:r>
              <a:rPr lang="fr-FR" dirty="0" smtClean="0"/>
              <a:t>Avions </a:t>
            </a:r>
            <a:r>
              <a:rPr lang="fr-FR" dirty="0" err="1" smtClean="0"/>
              <a:t>supersonic</a:t>
            </a:r>
            <a:r>
              <a:rPr lang="fr-FR" dirty="0" smtClean="0"/>
              <a:t> : vol plus haut et plus vite -&gt; réduit temps de vol et conso mais pas nuisances au décollage/atterrissage</a:t>
            </a:r>
          </a:p>
          <a:p>
            <a:r>
              <a:rPr lang="fr-FR" dirty="0" smtClean="0"/>
              <a:t>Ailes portantes : augmente portance, réduit trainée, mais </a:t>
            </a:r>
            <a:r>
              <a:rPr lang="fr-FR" dirty="0" err="1" smtClean="0"/>
              <a:t>pbs</a:t>
            </a:r>
            <a:r>
              <a:rPr lang="fr-FR" dirty="0" smtClean="0"/>
              <a:t> sécurité</a:t>
            </a:r>
            <a:r>
              <a:rPr lang="fr-FR" baseline="0" dirty="0" smtClean="0"/>
              <a:t> (loin de sortie) et encombrement</a:t>
            </a:r>
          </a:p>
          <a:p>
            <a:r>
              <a:rPr lang="fr-FR" baseline="0" dirty="0" smtClean="0"/>
              <a:t>Avions électriques : pour l’instant peu développé</a:t>
            </a:r>
          </a:p>
          <a:p>
            <a:r>
              <a:rPr lang="fr-FR" baseline="0" dirty="0" smtClean="0"/>
              <a:t>D8 : projet le plus concret (2030)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E1A13-4279-48C8-A63D-36E10A5190B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152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1’30</a:t>
            </a:r>
          </a:p>
          <a:p>
            <a:r>
              <a:rPr lang="fr-FR" dirty="0" smtClean="0"/>
              <a:t>Pos</a:t>
            </a:r>
            <a:r>
              <a:rPr lang="fr-FR" baseline="0" dirty="0" smtClean="0"/>
              <a:t> et nb parties </a:t>
            </a:r>
            <a:r>
              <a:rPr lang="fr-FR" baseline="0" dirty="0" err="1" smtClean="0"/>
              <a:t>dét</a:t>
            </a:r>
            <a:r>
              <a:rPr lang="fr-FR" baseline="0" dirty="0" smtClean="0"/>
              <a:t> : sur dessus, dessous, à l’avant, à l’arrière</a:t>
            </a:r>
          </a:p>
          <a:p>
            <a:r>
              <a:rPr lang="fr-FR" baseline="0" dirty="0" smtClean="0"/>
              <a:t>Pos coc : central sur dessus, décentré</a:t>
            </a:r>
          </a:p>
          <a:p>
            <a:r>
              <a:rPr lang="fr-FR" baseline="0" dirty="0" err="1" smtClean="0"/>
              <a:t>Typ</a:t>
            </a:r>
            <a:r>
              <a:rPr lang="fr-FR" baseline="0" dirty="0" smtClean="0"/>
              <a:t> d’</a:t>
            </a:r>
            <a:r>
              <a:rPr lang="fr-FR" baseline="0" dirty="0" err="1" smtClean="0"/>
              <a:t>emp</a:t>
            </a:r>
            <a:r>
              <a:rPr lang="fr-FR" baseline="0" dirty="0" smtClean="0"/>
              <a:t> : sur fuselage ou raccroché aux ailes</a:t>
            </a:r>
          </a:p>
          <a:p>
            <a:r>
              <a:rPr lang="fr-FR" baseline="0" dirty="0" smtClean="0"/>
              <a:t>Pos </a:t>
            </a:r>
            <a:r>
              <a:rPr lang="fr-FR" baseline="0" dirty="0" err="1" smtClean="0"/>
              <a:t>tra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até</a:t>
            </a:r>
            <a:r>
              <a:rPr lang="fr-FR" baseline="0" dirty="0" smtClean="0"/>
              <a:t> : sous ailes, fuselage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E1A13-4279-48C8-A63D-36E10A5190B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431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1’30</a:t>
            </a:r>
          </a:p>
          <a:p>
            <a:r>
              <a:rPr lang="fr-FR" dirty="0" smtClean="0"/>
              <a:t>Aile : profil NACA, longueur,</a:t>
            </a:r>
            <a:r>
              <a:rPr lang="fr-FR" baseline="0" dirty="0" smtClean="0"/>
              <a:t> position, inclinaison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Fuselage : </a:t>
            </a:r>
            <a:r>
              <a:rPr lang="fr-FR" baseline="0" dirty="0" smtClean="0"/>
              <a:t>pour avoir portance et trainée, </a:t>
            </a:r>
            <a:r>
              <a:rPr lang="fr-FR" baseline="0" dirty="0" smtClean="0"/>
              <a:t>voir image, cylindre à priori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Moteurs : sous ailes, combien, à l’arrière sur le dessus, central 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Empennage : aile que l’on tourne à 90° pour la partie verticale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E1A13-4279-48C8-A63D-36E10A5190B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012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2’</a:t>
            </a:r>
          </a:p>
          <a:p>
            <a:r>
              <a:rPr lang="fr-FR" dirty="0" smtClean="0"/>
              <a:t>Démarche incrémentale : du plus simple au compliqué, rajout</a:t>
            </a:r>
            <a:r>
              <a:rPr lang="fr-FR" baseline="0" dirty="0" smtClean="0"/>
              <a:t> progressif d’éléments, de paramètres</a:t>
            </a:r>
          </a:p>
          <a:p>
            <a:r>
              <a:rPr lang="fr-FR" baseline="0" dirty="0" smtClean="0"/>
              <a:t>Code facilement modulable : en raison du caractère très évolutif du projet</a:t>
            </a:r>
          </a:p>
          <a:p>
            <a:endParaRPr lang="fr-FR" baseline="0" dirty="0" smtClean="0"/>
          </a:p>
          <a:p>
            <a:r>
              <a:rPr lang="fr-FR" baseline="0" dirty="0" smtClean="0"/>
              <a:t>Centre de masse : de chaque élément puis global</a:t>
            </a:r>
          </a:p>
          <a:p>
            <a:r>
              <a:rPr lang="fr-FR" baseline="0" dirty="0" smtClean="0"/>
              <a:t>Foyer </a:t>
            </a:r>
            <a:r>
              <a:rPr lang="fr-FR" baseline="0" dirty="0" err="1" smtClean="0"/>
              <a:t>aéro</a:t>
            </a:r>
            <a:r>
              <a:rPr lang="fr-FR" baseline="0" dirty="0" smtClean="0"/>
              <a:t> : à partir des portances et trainées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E1A13-4279-48C8-A63D-36E10A5190B6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516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F684-ACF7-4FB7-BC2B-EEFFE91B914B}" type="datetime1">
              <a:rPr lang="fr-FR" smtClean="0"/>
              <a:t>29/11/2012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47A5-5194-4287-BEE3-CCE7DB00141B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01E8-F167-4C0B-95FC-3B7C7291B9B9}" type="datetime1">
              <a:rPr lang="fr-FR" smtClean="0"/>
              <a:t>29/11/2012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47A5-5194-4287-BEE3-CCE7DB00141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3C15-2F08-432B-9E03-63582B401DCB}" type="datetime1">
              <a:rPr lang="fr-FR" smtClean="0"/>
              <a:t>29/11/2012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47A5-5194-4287-BEE3-CCE7DB00141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937B-2AD6-4E4F-9D24-E87B3E9FFC27}" type="datetime1">
              <a:rPr lang="fr-FR" smtClean="0"/>
              <a:t>29/11/2012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47A5-5194-4287-BEE3-CCE7DB00141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41D1-8C0B-4DE6-88AD-1623FEF4C7C2}" type="datetime1">
              <a:rPr lang="fr-FR" smtClean="0"/>
              <a:t>29/11/2012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47A5-5194-4287-BEE3-CCE7DB00141B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B107-7DF2-4D76-8CA8-590DA9881F81}" type="datetime1">
              <a:rPr lang="fr-FR" smtClean="0"/>
              <a:t>29/11/2012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47A5-5194-4287-BEE3-CCE7DB00141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7CDBD-CD5F-4B94-95DB-EEEEA308D08D}" type="datetime1">
              <a:rPr lang="fr-FR" smtClean="0"/>
              <a:t>29/11/2012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47A5-5194-4287-BEE3-CCE7DB00141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BD60-8442-47E6-894E-1A61E9E83344}" type="datetime1">
              <a:rPr lang="fr-FR" smtClean="0"/>
              <a:t>29/11/2012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47A5-5194-4287-BEE3-CCE7DB00141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96FC-594D-4CC0-A161-E0064B20ABF9}" type="datetime1">
              <a:rPr lang="fr-FR" smtClean="0"/>
              <a:t>29/11/2012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47A5-5194-4287-BEE3-CCE7DB00141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18EA-E05E-48E5-9B7B-157028BF8982}" type="datetime1">
              <a:rPr lang="fr-FR" smtClean="0"/>
              <a:t>29/11/2012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47A5-5194-4287-BEE3-CCE7DB00141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F68B-5FC1-4C60-9598-AC10ACDDF1A4}" type="datetime1">
              <a:rPr lang="fr-FR" smtClean="0"/>
              <a:t>29/11/2012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2847A5-5194-4287-BEE3-CCE7DB00141B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33C37E-9532-4490-91B4-C2F5CE077B88}" type="datetime1">
              <a:rPr lang="fr-FR" smtClean="0"/>
              <a:t>29/11/2012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2847A5-5194-4287-BEE3-CCE7DB00141B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i="1" dirty="0">
                <a:effectLst/>
              </a:rPr>
              <a:t>Fly </a:t>
            </a:r>
            <a:r>
              <a:rPr lang="fr-FR" i="1" dirty="0" err="1">
                <a:effectLst/>
              </a:rPr>
              <a:t>Differently</a:t>
            </a:r>
            <a:r>
              <a:rPr lang="fr-FR" dirty="0">
                <a:effectLst/>
              </a:rPr>
              <a:t> : Bee-Plane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Etude de la configuration aérodynamique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4077072"/>
            <a:ext cx="7854696" cy="218464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b="1" dirty="0">
                <a:latin typeface="Calibri" pitchFamily="34" charset="0"/>
              </a:rPr>
              <a:t>Client Projet : Xavier </a:t>
            </a:r>
            <a:r>
              <a:rPr lang="fr-FR" b="1" dirty="0" err="1">
                <a:latin typeface="Calibri" pitchFamily="34" charset="0"/>
              </a:rPr>
              <a:t>Dutertre</a:t>
            </a:r>
            <a:endParaRPr lang="fr-FR" dirty="0">
              <a:latin typeface="Calibri" pitchFamily="34" charset="0"/>
            </a:endParaRPr>
          </a:p>
          <a:p>
            <a:pPr algn="l"/>
            <a:r>
              <a:rPr lang="fr-FR" b="1" dirty="0" smtClean="0">
                <a:latin typeface="Calibri" pitchFamily="34" charset="0"/>
              </a:rPr>
              <a:t>Responsable </a:t>
            </a:r>
            <a:r>
              <a:rPr lang="fr-FR" b="1" dirty="0">
                <a:latin typeface="Calibri" pitchFamily="34" charset="0"/>
              </a:rPr>
              <a:t>Projet : Renaud Mercier</a:t>
            </a:r>
            <a:endParaRPr lang="fr-FR" dirty="0">
              <a:latin typeface="Calibri" pitchFamily="34" charset="0"/>
            </a:endParaRPr>
          </a:p>
          <a:p>
            <a:pPr algn="l"/>
            <a:endParaRPr lang="fr-FR" b="1" dirty="0" smtClean="0">
              <a:latin typeface="Calibri" pitchFamily="34" charset="0"/>
            </a:endParaRPr>
          </a:p>
          <a:p>
            <a:pPr algn="l"/>
            <a:r>
              <a:rPr lang="fr-FR" b="1" dirty="0" smtClean="0">
                <a:latin typeface="Calibri" pitchFamily="34" charset="0"/>
              </a:rPr>
              <a:t>Transport </a:t>
            </a:r>
            <a:r>
              <a:rPr lang="fr-FR" b="1" dirty="0">
                <a:latin typeface="Calibri" pitchFamily="34" charset="0"/>
              </a:rPr>
              <a:t>&amp; Mobilité – groupe TMO 08</a:t>
            </a:r>
            <a:endParaRPr lang="fr-FR" dirty="0">
              <a:latin typeface="Calibri" pitchFamily="34" charset="0"/>
            </a:endParaRPr>
          </a:p>
          <a:p>
            <a:pPr algn="l"/>
            <a:r>
              <a:rPr lang="fr-FR" b="1" dirty="0" smtClean="0">
                <a:latin typeface="Calibri" pitchFamily="34" charset="0"/>
              </a:rPr>
              <a:t>Adrien AGNEL, Guillaume</a:t>
            </a:r>
            <a:r>
              <a:rPr lang="fr-FR" b="1" dirty="0">
                <a:latin typeface="Calibri" pitchFamily="34" charset="0"/>
              </a:rPr>
              <a:t> CHOSSIERE</a:t>
            </a:r>
            <a:r>
              <a:rPr lang="fr-FR" b="1" dirty="0" smtClean="0">
                <a:latin typeface="Calibri" pitchFamily="34" charset="0"/>
              </a:rPr>
              <a:t>, Florent LACOMBE, Yassine MEZIANI, Steven</a:t>
            </a:r>
            <a:r>
              <a:rPr lang="fr-FR" b="1" dirty="0">
                <a:latin typeface="Calibri" pitchFamily="34" charset="0"/>
              </a:rPr>
              <a:t> RENDON-RESTREPO</a:t>
            </a:r>
            <a:endParaRPr lang="fr-F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031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/>
          <a:lstStyle/>
          <a:p>
            <a:r>
              <a:rPr lang="fr-FR" dirty="0" smtClean="0"/>
              <a:t>Conclusion et perspectives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767808"/>
          </a:xfrm>
        </p:spPr>
        <p:txBody>
          <a:bodyPr/>
          <a:lstStyle/>
          <a:p>
            <a:r>
              <a:rPr lang="fr-FR" dirty="0" smtClean="0"/>
              <a:t>Un projet qui évolue très rapidement et nécessite une adaptation permanente       modularité du code primordiale</a:t>
            </a:r>
          </a:p>
          <a:p>
            <a:endParaRPr lang="fr-FR" dirty="0" smtClean="0"/>
          </a:p>
          <a:p>
            <a:r>
              <a:rPr lang="fr-FR" dirty="0" smtClean="0"/>
              <a:t>Développement du code</a:t>
            </a:r>
          </a:p>
          <a:p>
            <a:r>
              <a:rPr lang="fr-FR" dirty="0" smtClean="0"/>
              <a:t>Approfondissement de 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la </a:t>
            </a:r>
            <a:r>
              <a:rPr lang="fr-FR" dirty="0" smtClean="0"/>
              <a:t>dynamique</a:t>
            </a:r>
          </a:p>
          <a:p>
            <a:r>
              <a:rPr lang="fr-FR" dirty="0" smtClean="0"/>
              <a:t>Premiers essais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4102519" y="2564904"/>
            <a:ext cx="36004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356992"/>
            <a:ext cx="3876419" cy="285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334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805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Introduction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Le Bee-Plane</a:t>
            </a:r>
          </a:p>
          <a:p>
            <a:pPr marL="880110" lvl="1" indent="-514350">
              <a:buFont typeface="+mj-lt"/>
              <a:buAutoNum type="alphaLcParenR"/>
            </a:pPr>
            <a:r>
              <a:rPr lang="fr-FR" dirty="0" smtClean="0"/>
              <a:t>Le concept</a:t>
            </a:r>
          </a:p>
          <a:p>
            <a:pPr marL="880110" lvl="1" indent="-514350">
              <a:buFont typeface="+mj-lt"/>
              <a:buAutoNum type="alphaLcParenR"/>
            </a:pPr>
            <a:r>
              <a:rPr lang="fr-FR" dirty="0" smtClean="0"/>
              <a:t>Caractéristiques techniques</a:t>
            </a:r>
            <a:endParaRPr lang="fr-FR" dirty="0"/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L’étude documentaire</a:t>
            </a:r>
          </a:p>
          <a:p>
            <a:pPr marL="880110" lvl="1" indent="-514350">
              <a:buFont typeface="+mj-lt"/>
              <a:buAutoNum type="alphaLcParenR"/>
            </a:pPr>
            <a:r>
              <a:rPr lang="fr-FR" dirty="0" smtClean="0"/>
              <a:t>Les avions du futur</a:t>
            </a:r>
          </a:p>
          <a:p>
            <a:pPr marL="880110" lvl="1" indent="-514350">
              <a:buFont typeface="+mj-lt"/>
              <a:buAutoNum type="alphaLcParenR"/>
            </a:pPr>
            <a:r>
              <a:rPr lang="fr-FR" dirty="0" smtClean="0"/>
              <a:t>Les brevets innovants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Le dimensionnement aérodynamique</a:t>
            </a:r>
          </a:p>
          <a:p>
            <a:pPr marL="880110" lvl="1" indent="-514350">
              <a:buFont typeface="+mj-lt"/>
              <a:buAutoNum type="alphaLcParenR"/>
            </a:pPr>
            <a:r>
              <a:rPr lang="fr-FR" dirty="0" smtClean="0"/>
              <a:t>Notr</a:t>
            </a:r>
            <a:r>
              <a:rPr lang="fr-FR" dirty="0" smtClean="0"/>
              <a:t>e </a:t>
            </a:r>
            <a:r>
              <a:rPr lang="fr-FR" dirty="0" smtClean="0"/>
              <a:t>champ d’action</a:t>
            </a:r>
          </a:p>
          <a:p>
            <a:pPr marL="880110" lvl="1" indent="-514350">
              <a:buFont typeface="+mj-lt"/>
              <a:buAutoNum type="alphaLcParenR"/>
            </a:pPr>
            <a:r>
              <a:rPr lang="fr-FR" dirty="0" smtClean="0"/>
              <a:t>Le programme </a:t>
            </a:r>
            <a:r>
              <a:rPr lang="fr-FR" dirty="0" err="1" smtClean="0"/>
              <a:t>Matlab</a:t>
            </a:r>
            <a:endParaRPr lang="fr-FR" dirty="0" smtClean="0"/>
          </a:p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fr-FR" sz="2600" dirty="0" smtClean="0"/>
              <a:t>Conclusion et perspectives</a:t>
            </a:r>
            <a:endParaRPr lang="fr-FR" sz="26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052736"/>
            <a:ext cx="4761905" cy="7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081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Les défis de l’aéronautique sont multiples :</a:t>
            </a:r>
            <a:br>
              <a:rPr lang="fr-FR" dirty="0" smtClean="0"/>
            </a:br>
            <a:endParaRPr lang="fr-FR" dirty="0" smtClean="0"/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Défi marchand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Défi technique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Défi énergétique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Défi environnemental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Défi industriel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Défi concurrentiel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Défi monétaire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469560"/>
            <a:ext cx="4235202" cy="251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654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4712"/>
          </a:xfrm>
        </p:spPr>
        <p:txBody>
          <a:bodyPr>
            <a:normAutofit/>
          </a:bodyPr>
          <a:lstStyle/>
          <a:p>
            <a:pPr marL="1028700" indent="-1028700">
              <a:buFont typeface="+mj-lt"/>
              <a:buAutoNum type="romanUcPeriod"/>
            </a:pPr>
            <a:r>
              <a:rPr lang="fr-FR" dirty="0" smtClean="0"/>
              <a:t>Le Bee-Plane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pPr marL="880110" lvl="1" indent="-514350">
              <a:buFont typeface="+mj-lt"/>
              <a:buAutoNum type="alphaLcParenR"/>
            </a:pPr>
            <a:r>
              <a:rPr lang="fr-FR" sz="3200" dirty="0" smtClean="0"/>
              <a:t>Le concept</a:t>
            </a:r>
          </a:p>
          <a:p>
            <a:pPr marL="365760" lvl="1" indent="0">
              <a:buNone/>
            </a:pPr>
            <a:endParaRPr lang="fr-FR" dirty="0" smtClean="0"/>
          </a:p>
          <a:p>
            <a:r>
              <a:rPr lang="fr-FR" dirty="0" smtClean="0"/>
              <a:t>Une structure porteuse, la « Bee », et un fuselage détachable, le « Basket »</a:t>
            </a:r>
          </a:p>
          <a:p>
            <a:r>
              <a:rPr lang="fr-FR" dirty="0" smtClean="0"/>
              <a:t>Déjà plusieurs évolutions :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Le Bee-Plane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Le Bee-Plane </a:t>
            </a:r>
            <a:r>
              <a:rPr lang="fr-FR" dirty="0" err="1" smtClean="0"/>
              <a:t>Low</a:t>
            </a:r>
            <a:r>
              <a:rPr lang="fr-FR" dirty="0" smtClean="0"/>
              <a:t>-Noise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Le </a:t>
            </a:r>
            <a:r>
              <a:rPr lang="fr-FR" dirty="0" err="1" smtClean="0"/>
              <a:t>Connect</a:t>
            </a:r>
            <a:r>
              <a:rPr lang="fr-FR" dirty="0" smtClean="0"/>
              <a:t>-Plane</a:t>
            </a:r>
            <a:endParaRPr lang="fr-FR" dirty="0"/>
          </a:p>
        </p:txBody>
      </p:sp>
      <p:pic>
        <p:nvPicPr>
          <p:cNvPr id="5" name="Image 4" descr="Bee-Plane - tout v8-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941168"/>
            <a:ext cx="3131820" cy="1693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" descr="A description...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20855" y="4737357"/>
            <a:ext cx="3129280" cy="180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7" descr="P:\32-PVC Visual Communication\PVC-02 Visuals\Dessins\Bee-Plane - tout v6-5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030" y="2852936"/>
            <a:ext cx="3241675" cy="1750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980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4712"/>
          </a:xfrm>
        </p:spPr>
        <p:txBody>
          <a:bodyPr>
            <a:normAutofit/>
          </a:bodyPr>
          <a:lstStyle/>
          <a:p>
            <a:pPr marL="1028700" indent="-1028700">
              <a:buFont typeface="+mj-lt"/>
              <a:buAutoNum type="romanUcPeriod"/>
            </a:pPr>
            <a:r>
              <a:rPr lang="fr-FR" dirty="0" smtClean="0"/>
              <a:t>Le Bee-Plane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pPr marL="880110" lvl="1" indent="-514350">
              <a:buFont typeface="+mj-lt"/>
              <a:buAutoNum type="alphaLcParenR" startAt="2"/>
            </a:pPr>
            <a:r>
              <a:rPr lang="fr-FR" sz="3200" dirty="0" smtClean="0"/>
              <a:t>Caractéristiques techniques</a:t>
            </a:r>
          </a:p>
          <a:p>
            <a:pPr marL="365760" lvl="1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1988840"/>
            <a:ext cx="8208912" cy="449353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2600" dirty="0" smtClean="0"/>
              <a:t>Bee-Plane </a:t>
            </a:r>
            <a:r>
              <a:rPr lang="fr-FR" sz="2600" dirty="0" smtClean="0"/>
              <a:t>:</a:t>
            </a:r>
            <a:endParaRPr lang="fr-FR" sz="2600" dirty="0" smtClean="0"/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fr-FR" sz="2600" dirty="0" smtClean="0"/>
              <a:t>150 passagers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fr-FR" sz="2600" dirty="0" smtClean="0"/>
              <a:t>70 tonnes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fr-FR" sz="2600" dirty="0" smtClean="0"/>
              <a:t>Double-bulle</a:t>
            </a:r>
            <a:endParaRPr lang="fr-FR" sz="2600" dirty="0"/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endParaRPr lang="fr-FR" sz="2600" dirty="0" smtClean="0"/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endParaRPr lang="fr-FR" sz="2600" dirty="0" smtClean="0"/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endParaRPr lang="fr-FR" sz="2600" dirty="0" smtClean="0"/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endParaRPr lang="fr-FR" sz="2600" dirty="0" smtClean="0"/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endParaRPr lang="fr-FR" sz="2600" dirty="0"/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endParaRPr lang="fr-FR" sz="2600" dirty="0" smtClean="0"/>
          </a:p>
          <a:p>
            <a:endParaRPr lang="fr-FR" sz="2600" dirty="0" smtClean="0"/>
          </a:p>
          <a:p>
            <a:r>
              <a:rPr lang="fr-FR" sz="2600" dirty="0" err="1" smtClean="0"/>
              <a:t>Connect</a:t>
            </a:r>
            <a:r>
              <a:rPr lang="fr-FR" sz="2600" dirty="0" smtClean="0"/>
              <a:t>-Plane :</a:t>
            </a:r>
            <a:endParaRPr lang="fr-FR" sz="2600" dirty="0" smtClean="0"/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fr-FR" sz="2600" dirty="0" smtClean="0"/>
              <a:t>200 passagers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fr-FR" sz="2600" dirty="0" smtClean="0"/>
              <a:t>100 tonnes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fr-FR" sz="2600" dirty="0" smtClean="0"/>
              <a:t>Triple-bulle</a:t>
            </a:r>
            <a:endParaRPr lang="fr-FR" sz="2600" dirty="0" smtClean="0"/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fr-FR" sz="2600" dirty="0" smtClean="0"/>
              <a:t>Cockpit central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endParaRPr lang="fr-FR" sz="2600" dirty="0" smtClean="0"/>
          </a:p>
        </p:txBody>
      </p:sp>
      <p:pic>
        <p:nvPicPr>
          <p:cNvPr id="9" name="Image 8" descr="Bee plane mensurations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7544" y="4222087"/>
            <a:ext cx="3985031" cy="2480487"/>
          </a:xfrm>
          <a:prstGeom prst="rect">
            <a:avLst/>
          </a:prstGeom>
        </p:spPr>
      </p:pic>
      <p:pic>
        <p:nvPicPr>
          <p:cNvPr id="6" name="Picture 7" descr="T:\21-TGS Google Sketchup\Baskets v1\Images Cx\test 3 v4 passagers basket seu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207529"/>
            <a:ext cx="3060929" cy="264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163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80120"/>
          </a:xfrm>
        </p:spPr>
        <p:txBody>
          <a:bodyPr/>
          <a:lstStyle/>
          <a:p>
            <a:pPr marL="1028700" indent="-1028700">
              <a:buFont typeface="+mj-lt"/>
              <a:buAutoNum type="romanUcPeriod" startAt="2"/>
            </a:pPr>
            <a:r>
              <a:rPr lang="fr-FR" dirty="0" smtClean="0"/>
              <a:t>L’étude documentaire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pPr marL="880110" lvl="1" indent="-514350">
              <a:buFont typeface="+mj-lt"/>
              <a:buAutoNum type="alphaLcParenR"/>
            </a:pPr>
            <a:r>
              <a:rPr lang="fr-FR" sz="3200" dirty="0" smtClean="0"/>
              <a:t>Les avions du </a:t>
            </a:r>
            <a:r>
              <a:rPr lang="fr-FR" sz="3200" dirty="0" smtClean="0"/>
              <a:t>futur</a:t>
            </a:r>
          </a:p>
          <a:p>
            <a:pPr marL="880110" lvl="1" indent="-514350">
              <a:buFont typeface="+mj-lt"/>
              <a:buAutoNum type="alphaLcParenR"/>
            </a:pPr>
            <a:endParaRPr lang="fr-FR" sz="1000" dirty="0" smtClean="0"/>
          </a:p>
          <a:p>
            <a:r>
              <a:rPr lang="fr-FR" dirty="0"/>
              <a:t>Les “box-</a:t>
            </a:r>
            <a:r>
              <a:rPr lang="fr-FR" dirty="0" err="1"/>
              <a:t>wing</a:t>
            </a:r>
            <a:r>
              <a:rPr lang="fr-FR" dirty="0"/>
              <a:t>” ou avion à “aile rhomboédrique”</a:t>
            </a:r>
          </a:p>
          <a:p>
            <a:r>
              <a:rPr lang="fr-FR" dirty="0" smtClean="0"/>
              <a:t>Les </a:t>
            </a:r>
            <a:r>
              <a:rPr lang="fr-FR" dirty="0" smtClean="0"/>
              <a:t>avions supersoniques</a:t>
            </a:r>
          </a:p>
          <a:p>
            <a:r>
              <a:rPr lang="fr-FR" dirty="0" smtClean="0"/>
              <a:t>Les ailes portantes</a:t>
            </a:r>
          </a:p>
          <a:p>
            <a:r>
              <a:rPr lang="fr-FR" dirty="0" smtClean="0"/>
              <a:t>Les </a:t>
            </a:r>
            <a:r>
              <a:rPr lang="fr-FR" dirty="0"/>
              <a:t>avions </a:t>
            </a:r>
            <a:r>
              <a:rPr lang="fr-FR" dirty="0" smtClean="0"/>
              <a:t>électriques</a:t>
            </a:r>
          </a:p>
          <a:p>
            <a:r>
              <a:rPr lang="fr-FR" dirty="0"/>
              <a:t>Le D8 double </a:t>
            </a:r>
            <a:r>
              <a:rPr lang="fr-FR" dirty="0" err="1" smtClean="0"/>
              <a:t>bubble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212976"/>
            <a:ext cx="3240360" cy="21602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992362" y="5507145"/>
            <a:ext cx="2127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+mj-lt"/>
              </a:rPr>
              <a:t>Le Bauhaus </a:t>
            </a:r>
            <a:r>
              <a:rPr lang="fr-FR" dirty="0" err="1" smtClean="0">
                <a:latin typeface="+mj-lt"/>
              </a:rPr>
              <a:t>Luftfahrt</a:t>
            </a:r>
            <a:endParaRPr lang="fr-FR" dirty="0">
              <a:latin typeface="+mj-lt"/>
            </a:endParaRPr>
          </a:p>
        </p:txBody>
      </p:sp>
      <p:pic>
        <p:nvPicPr>
          <p:cNvPr id="6" name="Image 5" descr=" The Double Bubble D8"/>
          <p:cNvPicPr/>
          <p:nvPr/>
        </p:nvPicPr>
        <p:blipFill>
          <a:blip r:embed="rId4" cstate="print"/>
          <a:srcRect t="14533" b="12439"/>
          <a:stretch>
            <a:fillRect/>
          </a:stretch>
        </p:blipFill>
        <p:spPr bwMode="auto">
          <a:xfrm>
            <a:off x="1041143" y="4773174"/>
            <a:ext cx="3058160" cy="1677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95762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39"/>
            <a:ext cx="8229600" cy="1008113"/>
          </a:xfrm>
        </p:spPr>
        <p:txBody>
          <a:bodyPr/>
          <a:lstStyle/>
          <a:p>
            <a:pPr marL="1028700" indent="-1028700">
              <a:buFont typeface="+mj-lt"/>
              <a:buAutoNum type="romanUcPeriod" startAt="2"/>
            </a:pPr>
            <a:r>
              <a:rPr lang="fr-FR" dirty="0" smtClean="0"/>
              <a:t>L’étude documentaire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pPr marL="880110" lvl="1" indent="-514350">
              <a:buFont typeface="+mj-lt"/>
              <a:buAutoNum type="alphaLcParenR" startAt="2"/>
            </a:pPr>
            <a:r>
              <a:rPr lang="fr-FR" sz="3200" dirty="0" smtClean="0"/>
              <a:t>Les brevets innovants</a:t>
            </a:r>
          </a:p>
          <a:p>
            <a:pPr marL="0" indent="0">
              <a:buNone/>
            </a:pPr>
            <a:r>
              <a:rPr lang="fr-FR" dirty="0" smtClean="0"/>
              <a:t>De nombreuses variations :</a:t>
            </a:r>
          </a:p>
          <a:p>
            <a:r>
              <a:rPr lang="fr-FR" dirty="0" smtClean="0"/>
              <a:t>Position et nombre de parties détachables</a:t>
            </a:r>
          </a:p>
          <a:p>
            <a:r>
              <a:rPr lang="fr-FR" dirty="0" smtClean="0"/>
              <a:t>Position du </a:t>
            </a:r>
            <a:r>
              <a:rPr lang="fr-FR" dirty="0"/>
              <a:t>cockpit</a:t>
            </a:r>
          </a:p>
          <a:p>
            <a:r>
              <a:rPr lang="fr-FR" dirty="0" smtClean="0"/>
              <a:t>Nombre et forme des ailes</a:t>
            </a:r>
          </a:p>
          <a:p>
            <a:r>
              <a:rPr lang="fr-FR" dirty="0" smtClean="0"/>
              <a:t>Type d’empennage</a:t>
            </a:r>
          </a:p>
          <a:p>
            <a:r>
              <a:rPr lang="fr-FR" dirty="0" smtClean="0"/>
              <a:t>Position </a:t>
            </a:r>
            <a:r>
              <a:rPr lang="fr-FR" dirty="0"/>
              <a:t>des trains d’atterrissage</a:t>
            </a:r>
          </a:p>
          <a:p>
            <a:endParaRPr lang="fr-FR" dirty="0" smtClean="0"/>
          </a:p>
        </p:txBody>
      </p:sp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085184"/>
            <a:ext cx="4536504" cy="1687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" descr="A description...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3105889"/>
            <a:ext cx="1984375" cy="1979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0403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368152"/>
          </a:xfrm>
        </p:spPr>
        <p:txBody>
          <a:bodyPr>
            <a:noAutofit/>
          </a:bodyPr>
          <a:lstStyle/>
          <a:p>
            <a:pPr marL="1028700" indent="-1028700">
              <a:buClr>
                <a:schemeClr val="tx2"/>
              </a:buClr>
              <a:buFont typeface="+mj-lt"/>
              <a:buAutoNum type="romanUcPeriod" startAt="3"/>
            </a:pPr>
            <a:r>
              <a:rPr lang="fr-FR" dirty="0" smtClean="0"/>
              <a:t>Le dimensionnement aérodynamique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80110" lvl="1" indent="-514350">
              <a:buFont typeface="+mj-lt"/>
              <a:buAutoNum type="alphaLcParenR"/>
            </a:pPr>
            <a:r>
              <a:rPr lang="fr-FR" sz="3200" dirty="0" smtClean="0"/>
              <a:t>Notr</a:t>
            </a:r>
            <a:r>
              <a:rPr lang="fr-FR" sz="3200" dirty="0" smtClean="0"/>
              <a:t>e </a:t>
            </a:r>
            <a:r>
              <a:rPr lang="fr-FR" sz="3200" dirty="0" smtClean="0"/>
              <a:t>champ d’action</a:t>
            </a:r>
            <a:endParaRPr lang="fr-FR" dirty="0"/>
          </a:p>
          <a:p>
            <a:pPr marL="708660" lvl="1" indent="-342900">
              <a:buFont typeface="Arial" pitchFamily="34" charset="0"/>
              <a:buChar char="•"/>
            </a:pPr>
            <a:r>
              <a:rPr lang="fr-FR" dirty="0" smtClean="0"/>
              <a:t>Quel type d’aile choisir ?</a:t>
            </a:r>
          </a:p>
          <a:p>
            <a:pPr marL="708660" lvl="1" indent="-342900">
              <a:buFont typeface="Arial" pitchFamily="34" charset="0"/>
              <a:buChar char="•"/>
            </a:pPr>
            <a:r>
              <a:rPr lang="fr-FR" dirty="0" smtClean="0"/>
              <a:t>Comment modéliser le fuselage ?</a:t>
            </a:r>
          </a:p>
          <a:p>
            <a:pPr marL="708660" lvl="1" indent="-342900">
              <a:buFont typeface="Arial" pitchFamily="34" charset="0"/>
              <a:buChar char="•"/>
            </a:pPr>
            <a:r>
              <a:rPr lang="fr-FR" dirty="0" smtClean="0"/>
              <a:t>Où positionner les moteurs et le cockpit ?</a:t>
            </a:r>
          </a:p>
          <a:p>
            <a:pPr marL="708660" lvl="1" indent="-342900">
              <a:buFont typeface="Arial" pitchFamily="34" charset="0"/>
              <a:buChar char="•"/>
            </a:pPr>
            <a:r>
              <a:rPr lang="fr-FR" dirty="0" smtClean="0"/>
              <a:t>Comment définir l’empennage ?</a:t>
            </a:r>
          </a:p>
          <a:p>
            <a:pPr marL="708660" lvl="1" indent="-342900">
              <a:buFont typeface="Arial" pitchFamily="34" charset="0"/>
              <a:buChar char="•"/>
            </a:pPr>
            <a:r>
              <a:rPr lang="fr-FR" dirty="0" smtClean="0"/>
              <a:t>Faut-il considérer les trains d’atterrissage ?</a:t>
            </a:r>
          </a:p>
        </p:txBody>
      </p:sp>
      <p:pic>
        <p:nvPicPr>
          <p:cNvPr id="4" name="Image 3" descr="corps sect non circ 6"/>
          <p:cNvPicPr/>
          <p:nvPr/>
        </p:nvPicPr>
        <p:blipFill>
          <a:blip r:embed="rId3">
            <a:lum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708" y="4797152"/>
            <a:ext cx="4536584" cy="18355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3558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368152"/>
          </a:xfrm>
        </p:spPr>
        <p:txBody>
          <a:bodyPr>
            <a:noAutofit/>
          </a:bodyPr>
          <a:lstStyle/>
          <a:p>
            <a:pPr marL="1028700" indent="-1028700">
              <a:buClr>
                <a:schemeClr val="tx2"/>
              </a:buClr>
              <a:buFont typeface="+mj-lt"/>
              <a:buAutoNum type="romanUcPeriod" startAt="3"/>
            </a:pPr>
            <a:r>
              <a:rPr lang="fr-FR" dirty="0" smtClean="0"/>
              <a:t>Le dimensionnement aérodynamique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80110" lvl="1" indent="-514350">
              <a:buFont typeface="+mj-lt"/>
              <a:buAutoNum type="alphaLcParenR" startAt="2"/>
            </a:pPr>
            <a:r>
              <a:rPr lang="fr-FR" sz="3200" dirty="0" smtClean="0"/>
              <a:t>Le programme </a:t>
            </a:r>
            <a:r>
              <a:rPr lang="fr-FR" sz="3200" dirty="0" err="1" smtClean="0"/>
              <a:t>Matlab</a:t>
            </a:r>
            <a:endParaRPr lang="fr-FR" sz="3200" dirty="0" smtClean="0"/>
          </a:p>
          <a:p>
            <a:pPr marL="708660" lvl="1" indent="-342900">
              <a:buFont typeface="Arial" pitchFamily="34" charset="0"/>
              <a:buChar char="•"/>
            </a:pPr>
            <a:endParaRPr lang="fr-FR" dirty="0" smtClean="0"/>
          </a:p>
          <a:p>
            <a:pPr marL="708660" lvl="1" indent="-342900">
              <a:buFont typeface="Arial" pitchFamily="34" charset="0"/>
              <a:buChar char="•"/>
            </a:pPr>
            <a:r>
              <a:rPr lang="fr-FR" dirty="0" smtClean="0"/>
              <a:t>Démarche incrémentale</a:t>
            </a:r>
          </a:p>
          <a:p>
            <a:pPr marL="708660" lvl="1" indent="-342900">
              <a:buFont typeface="Arial" pitchFamily="34" charset="0"/>
              <a:buChar char="•"/>
            </a:pPr>
            <a:r>
              <a:rPr lang="fr-FR" dirty="0" smtClean="0"/>
              <a:t>Code facilement modulable</a:t>
            </a:r>
          </a:p>
          <a:p>
            <a:pPr marL="365760" lvl="1" indent="0">
              <a:buNone/>
            </a:pPr>
            <a:endParaRPr lang="fr-FR" dirty="0"/>
          </a:p>
          <a:p>
            <a:pPr marL="365760" lvl="1" indent="0">
              <a:buNone/>
            </a:pPr>
            <a:r>
              <a:rPr lang="fr-FR" dirty="0" smtClean="0"/>
              <a:t>Le programme va déterminer :</a:t>
            </a:r>
          </a:p>
          <a:p>
            <a:pPr marL="708660" lvl="1" indent="-342900">
              <a:buFont typeface="Arial" pitchFamily="34" charset="0"/>
              <a:buChar char="•"/>
            </a:pPr>
            <a:r>
              <a:rPr lang="fr-FR" dirty="0" smtClean="0"/>
              <a:t>Le centre de masse</a:t>
            </a:r>
          </a:p>
          <a:p>
            <a:pPr marL="708660" lvl="1" indent="-342900">
              <a:buFont typeface="Arial" pitchFamily="34" charset="0"/>
              <a:buChar char="•"/>
            </a:pPr>
            <a:r>
              <a:rPr lang="fr-FR" dirty="0" smtClean="0"/>
              <a:t>Le foyer aérodynamique</a:t>
            </a:r>
          </a:p>
          <a:p>
            <a:pPr marL="708660" lvl="1" indent="-342900">
              <a:buFont typeface="Arial" pitchFamily="34" charset="0"/>
              <a:buChar char="•"/>
            </a:pPr>
            <a:r>
              <a:rPr lang="fr-FR" dirty="0" smtClean="0"/>
              <a:t>La stabilité de l’avion</a:t>
            </a:r>
            <a:endParaRPr lang="fr-FR" dirty="0"/>
          </a:p>
        </p:txBody>
      </p:sp>
      <p:pic>
        <p:nvPicPr>
          <p:cNvPr id="5" name="Image 4" descr="C:\Users\Craft\Desktop\default.jpeg"/>
          <p:cNvPicPr/>
          <p:nvPr/>
        </p:nvPicPr>
        <p:blipFill>
          <a:blip r:embed="rId3" cstate="print"/>
          <a:srcRect l="14537" t="4614" r="1732" b="4568"/>
          <a:stretch>
            <a:fillRect/>
          </a:stretch>
        </p:blipFill>
        <p:spPr bwMode="auto">
          <a:xfrm>
            <a:off x="5148064" y="4293096"/>
            <a:ext cx="3365656" cy="1405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7587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ersonnalisé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719</TotalTime>
  <Words>528</Words>
  <Application>Microsoft Office PowerPoint</Application>
  <PresentationFormat>Affichage à l'écran (4:3)</PresentationFormat>
  <Paragraphs>144</Paragraphs>
  <Slides>10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Débit</vt:lpstr>
      <vt:lpstr>Fly Differently : Bee-Plane Etude de la configuration aérodynamique</vt:lpstr>
      <vt:lpstr>Sommaire</vt:lpstr>
      <vt:lpstr>Introduction</vt:lpstr>
      <vt:lpstr>Le Bee-Plane</vt:lpstr>
      <vt:lpstr>Le Bee-Plane</vt:lpstr>
      <vt:lpstr>L’étude documentaire</vt:lpstr>
      <vt:lpstr>L’étude documentaire</vt:lpstr>
      <vt:lpstr>Le dimensionnement aérodynamique</vt:lpstr>
      <vt:lpstr>Le dimensionnement aérodynamique</vt:lpstr>
      <vt:lpstr>Conclusion et perspectives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Fly Differently : Bee-Plane Etude de la configuration aérodynamique</dc:title>
  <dc:creator>Florent</dc:creator>
  <cp:lastModifiedBy>Florent</cp:lastModifiedBy>
  <cp:revision>52</cp:revision>
  <dcterms:created xsi:type="dcterms:W3CDTF">2012-11-28T07:13:11Z</dcterms:created>
  <dcterms:modified xsi:type="dcterms:W3CDTF">2012-11-29T14:29:56Z</dcterms:modified>
</cp:coreProperties>
</file>