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4"/>
  </p:notesMasterIdLst>
  <p:handoutMasterIdLst>
    <p:handoutMasterId r:id="rId35"/>
  </p:handoutMasterIdLst>
  <p:sldIdLst>
    <p:sldId id="256" r:id="rId2"/>
    <p:sldId id="323" r:id="rId3"/>
    <p:sldId id="337" r:id="rId4"/>
    <p:sldId id="329" r:id="rId5"/>
    <p:sldId id="344" r:id="rId6"/>
    <p:sldId id="336" r:id="rId7"/>
    <p:sldId id="345" r:id="rId8"/>
    <p:sldId id="343" r:id="rId9"/>
    <p:sldId id="342" r:id="rId10"/>
    <p:sldId id="339" r:id="rId11"/>
    <p:sldId id="340" r:id="rId12"/>
    <p:sldId id="330" r:id="rId13"/>
    <p:sldId id="332" r:id="rId14"/>
    <p:sldId id="333" r:id="rId15"/>
    <p:sldId id="334" r:id="rId16"/>
    <p:sldId id="335" r:id="rId17"/>
    <p:sldId id="346" r:id="rId18"/>
    <p:sldId id="350" r:id="rId19"/>
    <p:sldId id="351" r:id="rId20"/>
    <p:sldId id="352" r:id="rId21"/>
    <p:sldId id="341" r:id="rId22"/>
    <p:sldId id="325" r:id="rId23"/>
    <p:sldId id="348" r:id="rId24"/>
    <p:sldId id="326" r:id="rId25"/>
    <p:sldId id="349" r:id="rId26"/>
    <p:sldId id="353" r:id="rId27"/>
    <p:sldId id="259" r:id="rId28"/>
    <p:sldId id="327" r:id="rId29"/>
    <p:sldId id="285" r:id="rId30"/>
    <p:sldId id="308" r:id="rId31"/>
    <p:sldId id="355" r:id="rId32"/>
    <p:sldId id="347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803D"/>
    <a:srgbClr val="5E7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5" autoAdjust="0"/>
    <p:restoredTop sz="86400" autoAdjust="0"/>
  </p:normalViewPr>
  <p:slideViewPr>
    <p:cSldViewPr>
      <p:cViewPr varScale="1">
        <p:scale>
          <a:sx n="80" d="100"/>
          <a:sy n="80" d="100"/>
        </p:scale>
        <p:origin x="-324" y="-84"/>
      </p:cViewPr>
      <p:guideLst>
        <p:guide orient="horz" pos="3339"/>
        <p:guide pos="2925"/>
      </p:guideLst>
    </p:cSldViewPr>
  </p:slideViewPr>
  <p:outlineViewPr>
    <p:cViewPr>
      <p:scale>
        <a:sx n="33" d="100"/>
        <a:sy n="33" d="100"/>
      </p:scale>
      <p:origin x="0" y="8082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-20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DD6D9-83EC-44F6-9514-71505F14C2B4}" type="datetimeFigureOut">
              <a:rPr lang="fr-FR" smtClean="0"/>
              <a:pPr/>
              <a:t>02/04/2013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901B3-05C6-488C-B709-EDA07771798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918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EC80E-0BB2-4796-9927-FDEC8F50051B}" type="datetimeFigureOut">
              <a:rPr lang="fr-FR" smtClean="0"/>
              <a:pPr/>
              <a:t>02/04/2013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0088A-350F-4FF3-9748-48B40EF8AB3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19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4400" cap="all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2840" y="67072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412776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1" y="6381328"/>
            <a:ext cx="3714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4572000" y="6390567"/>
            <a:ext cx="41044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 smtClean="0"/>
              <a:t>Avions</a:t>
            </a:r>
            <a:r>
              <a:rPr lang="fr-FR" sz="900" baseline="0" dirty="0" smtClean="0"/>
              <a:t> du futur - </a:t>
            </a:r>
            <a:r>
              <a:rPr lang="fr-FR" sz="900" dirty="0" smtClean="0"/>
              <a:t>31</a:t>
            </a:r>
            <a:r>
              <a:rPr lang="fr-FR" sz="900" baseline="0" dirty="0" smtClean="0"/>
              <a:t> janvier</a:t>
            </a:r>
            <a:r>
              <a:rPr lang="fr-FR" sz="900" dirty="0" smtClean="0"/>
              <a:t> 2013 - </a:t>
            </a:r>
            <a:r>
              <a:rPr lang="fr-FR" sz="900" dirty="0" err="1" smtClean="0"/>
              <a:t>R</a:t>
            </a:r>
            <a:r>
              <a:rPr lang="fr-FR" sz="900" baseline="0" dirty="0" err="1" smtClean="0"/>
              <a:t>ev</a:t>
            </a:r>
            <a:r>
              <a:rPr lang="fr-FR" sz="900" baseline="0" dirty="0" smtClean="0"/>
              <a:t> </a:t>
            </a:r>
            <a:r>
              <a:rPr lang="fr-FR" sz="900" baseline="0" dirty="0" smtClean="0"/>
              <a:t>2</a:t>
            </a:r>
            <a:r>
              <a:rPr lang="fr-FR" sz="900" dirty="0" smtClean="0"/>
              <a:t>.1</a:t>
            </a:r>
            <a:endParaRPr lang="fr-FR" sz="900" dirty="0" smtClean="0">
              <a:solidFill>
                <a:srgbClr val="FF0000"/>
              </a:solidFill>
            </a:endParaRP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baseline="0" dirty="0" smtClean="0"/>
              <a:t>Copyrights Technoplane SAS - </a:t>
            </a:r>
            <a:r>
              <a:rPr lang="fr-FR" sz="900" baseline="0" dirty="0" err="1" smtClean="0"/>
              <a:t>Lesser</a:t>
            </a:r>
            <a:r>
              <a:rPr lang="fr-FR" sz="900" baseline="0" dirty="0" smtClean="0"/>
              <a:t> Open Bee License 1.3</a:t>
            </a:r>
            <a:endParaRPr lang="fr-FR" sz="900" dirty="0" smtClean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51520" y="6390567"/>
            <a:ext cx="324036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900" dirty="0" smtClean="0">
                <a:solidFill>
                  <a:schemeClr val="tx1"/>
                </a:solidFill>
              </a:rPr>
              <a:t>@</a:t>
            </a:r>
            <a:r>
              <a:rPr lang="fr-FR" sz="900" dirty="0" err="1" smtClean="0">
                <a:solidFill>
                  <a:schemeClr val="tx1"/>
                </a:solidFill>
              </a:rPr>
              <a:t>beeplane</a:t>
            </a:r>
            <a:r>
              <a:rPr lang="fr-FR" sz="900" dirty="0" smtClean="0">
                <a:solidFill>
                  <a:schemeClr val="tx1"/>
                </a:solidFill>
              </a:rPr>
              <a:t> - www.bee-plane.com</a:t>
            </a:r>
          </a:p>
          <a:p>
            <a:pPr algn="l"/>
            <a:r>
              <a:rPr lang="fr-FR" sz="900" dirty="0" smtClean="0">
                <a:solidFill>
                  <a:schemeClr val="tx1"/>
                </a:solidFill>
              </a:rPr>
              <a:t>Patent</a:t>
            </a:r>
            <a:r>
              <a:rPr lang="fr-FR" sz="900" baseline="0" dirty="0" smtClean="0">
                <a:solidFill>
                  <a:schemeClr val="tx1"/>
                </a:solidFill>
              </a:rPr>
              <a:t> App. FR 12 57564 - </a:t>
            </a:r>
            <a:r>
              <a:rPr lang="fr-FR" sz="900" baseline="0" dirty="0" err="1" smtClean="0">
                <a:solidFill>
                  <a:schemeClr val="tx1"/>
                </a:solidFill>
              </a:rPr>
              <a:t>Drawings</a:t>
            </a:r>
            <a:r>
              <a:rPr lang="fr-FR" sz="900" baseline="0" dirty="0" smtClean="0">
                <a:solidFill>
                  <a:schemeClr val="tx1"/>
                </a:solidFill>
              </a:rPr>
              <a:t> &amp; </a:t>
            </a:r>
            <a:r>
              <a:rPr lang="fr-FR" sz="900" baseline="0" dirty="0" err="1" smtClean="0">
                <a:solidFill>
                  <a:schemeClr val="tx1"/>
                </a:solidFill>
              </a:rPr>
              <a:t>Models</a:t>
            </a:r>
            <a:endParaRPr lang="fr-FR" sz="900" dirty="0" smtClean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 userDrawn="1"/>
        </p:nvSpPr>
        <p:spPr>
          <a:xfrm>
            <a:off x="4211960" y="6424354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41A1A81-C2A4-44D0-8C0C-3A6C9449A81B}" type="slidenum">
              <a:rPr lang="fr-FR" sz="900" smtClean="0"/>
              <a:pPr algn="ctr"/>
              <a:t>‹N°›</a:t>
            </a:fld>
            <a:endParaRPr lang="fr-FR" sz="9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hyperlink" Target="http://www.google.fr/imgres?q=Cockpit+easy&amp;um=1&amp;hl=fr&amp;rls=com.microsoft:fr:IE-Address&amp;rlz=1I7GCNV_fr&amp;biw=1200&amp;bih=792&amp;tbm=isch&amp;tbnid=D1b-rUvxNtKN2M:&amp;imgrefurl=http://www.aerospace-technology.com/projects/dassault-7x/dassault-7x3.html&amp;docid=_tvo8-Mw5FIQSM&amp;imgurl=http://www.aerospace-technology.com/projects/dassault-7x/images/3-cockpit.jpg&amp;w=500&amp;h=232&amp;ei=FFCcTrXTIc_2sgan6djxAw&amp;zoom=1&amp;iact=hc&amp;vpx=452&amp;vpy=169&amp;dur=1073&amp;hovh=153&amp;hovw=330&amp;tx=344&amp;ty=80&amp;sig=113386822349020202121&amp;page=1&amp;tbnh=84&amp;tbnw=182&amp;start=0&amp;ndsp=20&amp;ved=1t:429,r:2,s:0" TargetMode="External"/><Relationship Id="rId4" Type="http://schemas.openxmlformats.org/officeDocument/2006/relationships/image" Target="../media/image58.jpe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3.png"/><Relationship Id="rId7" Type="http://schemas.openxmlformats.org/officeDocument/2006/relationships/image" Target="../media/image67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gif"/><Relationship Id="rId10" Type="http://schemas.openxmlformats.org/officeDocument/2006/relationships/image" Target="../media/image69.emf"/><Relationship Id="rId4" Type="http://schemas.openxmlformats.org/officeDocument/2006/relationships/image" Target="../media/image64.emf"/><Relationship Id="rId9" Type="http://schemas.openxmlformats.org/officeDocument/2006/relationships/image" Target="../media/image68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image" Target="../media/image86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9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Les </a:t>
            </a:r>
            <a:r>
              <a:rPr lang="fr-FR" dirty="0"/>
              <a:t>avions du futur</a:t>
            </a:r>
            <a:endParaRPr lang="fr-FR" sz="4800" baseline="30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8057787" cy="1147936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Perspectives et </a:t>
            </a:r>
            <a:r>
              <a:rPr lang="fr-FR" dirty="0" smtClean="0"/>
              <a:t>orientations</a:t>
            </a:r>
          </a:p>
          <a:p>
            <a:r>
              <a:rPr lang="fr-FR" dirty="0" smtClean="0"/>
              <a:t>#Flying2050 par </a:t>
            </a:r>
            <a:r>
              <a:rPr lang="fr-FR" dirty="0" smtClean="0"/>
              <a:t>@</a:t>
            </a:r>
            <a:r>
              <a:rPr lang="fr-FR" dirty="0" err="1" smtClean="0"/>
              <a:t>beeplane</a:t>
            </a:r>
            <a:endParaRPr lang="fr-FR" dirty="0" smtClean="0"/>
          </a:p>
          <a:p>
            <a:r>
              <a:rPr lang="fr-FR" dirty="0" smtClean="0"/>
              <a:t>Technoplane SAS</a:t>
            </a: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5148064" y="4029188"/>
            <a:ext cx="3106880" cy="1632060"/>
            <a:chOff x="5148064" y="4029188"/>
            <a:chExt cx="3106880" cy="1632060"/>
          </a:xfrm>
        </p:grpSpPr>
        <p:pic>
          <p:nvPicPr>
            <p:cNvPr id="1026" name="Picture 2" descr="\\TECHNOPLANE\bee-plane-open\21-BGS Google Sketchup\Bee-Plane TRL2\Bee-Plane v14-1\Pictures\Bee-Plane v14-1 quadri-moteur avec baske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029188"/>
              <a:ext cx="3106880" cy="163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5292080" y="5415027"/>
              <a:ext cx="13628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Copyrights &amp; </a:t>
              </a:r>
              <a:r>
                <a:rPr lang="fr-FR" sz="1000" dirty="0" err="1" smtClean="0"/>
                <a:t>Models</a:t>
              </a:r>
              <a:endParaRPr lang="fr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934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#Flying2013 – aujourd’hui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143" y="1688471"/>
            <a:ext cx="2173432" cy="174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034" y="1738261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77" y="4261696"/>
            <a:ext cx="2381250" cy="15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43" y="4293096"/>
            <a:ext cx="24765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" b="13110"/>
          <a:stretch/>
        </p:blipFill>
        <p:spPr bwMode="auto">
          <a:xfrm>
            <a:off x="3259609" y="4261696"/>
            <a:ext cx="2476500" cy="15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9" y="1714449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32336" y="1345117"/>
            <a:ext cx="165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A320 </a:t>
            </a:r>
            <a:r>
              <a:rPr lang="fr-FR" dirty="0" err="1" smtClean="0"/>
              <a:t>neo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672076" y="1345117"/>
            <a:ext cx="165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A350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804248" y="1345117"/>
            <a:ext cx="165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A380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6639510" y="3860054"/>
            <a:ext cx="165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A400m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3686388" y="3860054"/>
            <a:ext cx="165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B787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1032336" y="3860054"/>
            <a:ext cx="165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B737 max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37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#FLYING2050</a:t>
            </a:r>
            <a:endParaRPr lang="fr-FR" sz="4800" baseline="30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8057787" cy="1147936"/>
          </a:xfrm>
        </p:spPr>
        <p:txBody>
          <a:bodyPr>
            <a:normAutofit/>
          </a:bodyPr>
          <a:lstStyle/>
          <a:p>
            <a:r>
              <a:rPr lang="fr-FR" dirty="0"/>
              <a:t>Perspectives et </a:t>
            </a:r>
            <a:r>
              <a:rPr lang="fr-FR" dirty="0" smtClean="0"/>
              <a:t>orientations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881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avions supersoniques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12776"/>
            <a:ext cx="5112568" cy="4876800"/>
          </a:xfrm>
        </p:spPr>
        <p:txBody>
          <a:bodyPr/>
          <a:lstStyle/>
          <a:p>
            <a:r>
              <a:rPr lang="fr-FR" dirty="0" smtClean="0"/>
              <a:t>Rapidité, temps de vol, altitudes élevées</a:t>
            </a:r>
          </a:p>
          <a:p>
            <a:r>
              <a:rPr lang="fr-FR" dirty="0" smtClean="0"/>
              <a:t>Nuisance sonores, manœuvrabilité, capacité limitée</a:t>
            </a:r>
          </a:p>
          <a:p>
            <a:endParaRPr lang="fr-FR" dirty="0"/>
          </a:p>
        </p:txBody>
      </p:sp>
      <p:pic>
        <p:nvPicPr>
          <p:cNvPr id="4" name="Image 3" descr="http://t1.gstatic.com/images?q=tbn:ANd9GcR_MiOeO7Yx8t-0_bh5FyjgkIUhoLYlV-VUvmXSn3WvVn-6_mn6CQ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3225" y="1447216"/>
            <a:ext cx="2950210" cy="155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358994" y="3068960"/>
            <a:ext cx="2594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Source </a:t>
            </a:r>
            <a:r>
              <a:rPr lang="fr-FR" dirty="0" smtClean="0"/>
              <a:t>: </a:t>
            </a:r>
            <a:r>
              <a:rPr lang="fr-FR" dirty="0"/>
              <a:t>ZEHST de EADS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994" y="3995504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53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ailes volantes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12776"/>
            <a:ext cx="4752528" cy="4876800"/>
          </a:xfrm>
        </p:spPr>
        <p:txBody>
          <a:bodyPr/>
          <a:lstStyle/>
          <a:p>
            <a:r>
              <a:rPr lang="fr-FR" dirty="0" smtClean="0"/>
              <a:t>Trainée réduite, cabine </a:t>
            </a:r>
            <a:r>
              <a:rPr lang="fr-FR" dirty="0"/>
              <a:t>en largeur</a:t>
            </a:r>
            <a:endParaRPr lang="fr-FR" dirty="0" smtClean="0"/>
          </a:p>
          <a:p>
            <a:r>
              <a:rPr lang="fr-FR" dirty="0" smtClean="0"/>
              <a:t>Grande capacité, envergure</a:t>
            </a:r>
            <a:r>
              <a:rPr lang="fr-FR" dirty="0"/>
              <a:t>, sortie de </a:t>
            </a:r>
            <a:r>
              <a:rPr lang="fr-FR" dirty="0" smtClean="0"/>
              <a:t>secours, largueur de piste</a:t>
            </a:r>
            <a:endParaRPr lang="fr-FR" dirty="0"/>
          </a:p>
        </p:txBody>
      </p:sp>
      <p:pic>
        <p:nvPicPr>
          <p:cNvPr id="4" name="Image 3" descr=" Variation on a Theme"/>
          <p:cNvPicPr/>
          <p:nvPr/>
        </p:nvPicPr>
        <p:blipFill>
          <a:blip r:embed="rId2" cstate="print"/>
          <a:srcRect t="13766" r="3466" b="12974"/>
          <a:stretch>
            <a:fillRect/>
          </a:stretch>
        </p:blipFill>
        <p:spPr bwMode="auto">
          <a:xfrm>
            <a:off x="5763002" y="1412776"/>
            <a:ext cx="3057525" cy="174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162754" y="3140968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Source </a:t>
            </a:r>
            <a:r>
              <a:rPr lang="fr-FR" dirty="0" smtClean="0"/>
              <a:t>: </a:t>
            </a:r>
            <a:r>
              <a:rPr lang="fr-FR" dirty="0"/>
              <a:t>X-48 (NASA)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213" y="3700463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76116" y="5340053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Source </a:t>
            </a:r>
            <a:r>
              <a:rPr lang="fr-FR" dirty="0" smtClean="0"/>
              <a:t>: Clip-Air (EPFL)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843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 smtClean="0"/>
              <a:t>Les ailes rhomboédriques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12776"/>
            <a:ext cx="4941035" cy="4876800"/>
          </a:xfrm>
        </p:spPr>
        <p:txBody>
          <a:bodyPr/>
          <a:lstStyle/>
          <a:p>
            <a:r>
              <a:rPr lang="fr-FR" dirty="0" smtClean="0"/>
              <a:t>Réduction des tourbillons marginaux</a:t>
            </a:r>
          </a:p>
          <a:p>
            <a:r>
              <a:rPr lang="fr-FR" dirty="0" smtClean="0"/>
              <a:t>Stabilité en vol, matériaux, accessibilité au sol</a:t>
            </a:r>
            <a:endParaRPr lang="fr-FR" dirty="0"/>
          </a:p>
        </p:txBody>
      </p:sp>
      <p:pic>
        <p:nvPicPr>
          <p:cNvPr id="4" name="Image 3" descr=" Outside the Box, Sort of"/>
          <p:cNvPicPr/>
          <p:nvPr/>
        </p:nvPicPr>
        <p:blipFill>
          <a:blip r:embed="rId2" cstate="print"/>
          <a:srcRect t="14187" b="9671"/>
          <a:stretch>
            <a:fillRect/>
          </a:stretch>
        </p:blipFill>
        <p:spPr bwMode="auto">
          <a:xfrm>
            <a:off x="5658164" y="1921095"/>
            <a:ext cx="305816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57771"/>
            <a:ext cx="3121125" cy="126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48200" y="3670520"/>
            <a:ext cx="31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Source </a:t>
            </a:r>
            <a:r>
              <a:rPr lang="fr-FR" dirty="0" smtClean="0"/>
              <a:t>: </a:t>
            </a:r>
            <a:r>
              <a:rPr lang="fr-FR" dirty="0"/>
              <a:t>Lockheed </a:t>
            </a:r>
            <a:r>
              <a:rPr lang="fr-FR" dirty="0" smtClean="0"/>
              <a:t>Martin, site </a:t>
            </a:r>
            <a:r>
              <a:rPr lang="fr-FR" dirty="0"/>
              <a:t>de la </a:t>
            </a:r>
            <a:r>
              <a:rPr lang="fr-FR" dirty="0" smtClean="0"/>
              <a:t>NASA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5264563" y="5723964"/>
            <a:ext cx="3798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Source </a:t>
            </a:r>
            <a:r>
              <a:rPr lang="fr-FR" dirty="0" smtClean="0"/>
              <a:t>: Bauhaus </a:t>
            </a:r>
            <a:r>
              <a:rPr lang="fr-FR" dirty="0" err="1" smtClean="0"/>
              <a:t>Luftfahrt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572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/>
              <a:t>Les avions </a:t>
            </a:r>
            <a:r>
              <a:rPr lang="fr-FR" dirty="0" smtClean="0"/>
              <a:t>électriques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Coût</a:t>
            </a:r>
          </a:p>
          <a:p>
            <a:r>
              <a:rPr lang="fr-FR" dirty="0" smtClean="0"/>
              <a:t>Technologie, capacité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075584" y="3216197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Source : Volt </a:t>
            </a:r>
            <a:r>
              <a:rPr lang="fr-FR" dirty="0"/>
              <a:t>Air Concept EADS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93194" y="5517232"/>
            <a:ext cx="3600400" cy="335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Source : </a:t>
            </a:r>
            <a:r>
              <a:rPr lang="fr-FR" dirty="0" err="1" smtClean="0"/>
              <a:t>Volocopter</a:t>
            </a:r>
            <a:endParaRPr lang="fr-F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05" y="1271838"/>
            <a:ext cx="3214359" cy="194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99" y="4090155"/>
            <a:ext cx="2320766" cy="146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82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double-bulles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Capacité</a:t>
            </a:r>
          </a:p>
          <a:p>
            <a:r>
              <a:rPr lang="fr-FR" dirty="0" smtClean="0"/>
              <a:t>Structure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540470" y="2843644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Source </a:t>
            </a:r>
            <a:r>
              <a:rPr lang="fr-FR" dirty="0" smtClean="0"/>
              <a:t>NASA/MIT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430674" cy="151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73016"/>
            <a:ext cx="1849896" cy="2551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80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Autres concepts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0" y="1556792"/>
            <a:ext cx="1550765" cy="200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468" y="158898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96" y="1782086"/>
            <a:ext cx="2398568" cy="157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732240" y="3356992"/>
            <a:ext cx="1621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Source </a:t>
            </a:r>
            <a:r>
              <a:rPr lang="fr-FR" dirty="0" smtClean="0"/>
              <a:t>Airbus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480888" y="3419708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Source </a:t>
            </a:r>
            <a:r>
              <a:rPr lang="fr-FR" dirty="0" smtClean="0"/>
              <a:t>NASA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62057" y="3574757"/>
            <a:ext cx="2020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Source SUGAR</a:t>
            </a:r>
            <a:r>
              <a:rPr lang="en-US" dirty="0"/>
              <a:t>, Volt design </a:t>
            </a:r>
            <a:endParaRPr lang="fr-FR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129" y="422108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517" y="4205793"/>
            <a:ext cx="2597727" cy="145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62" y="4653136"/>
            <a:ext cx="2121436" cy="81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62057" y="5444496"/>
            <a:ext cx="2020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Massaud</a:t>
            </a:r>
            <a:r>
              <a:rPr lang="en-US" dirty="0" smtClean="0"/>
              <a:t> design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6592869" y="5647086"/>
            <a:ext cx="1621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Source </a:t>
            </a:r>
            <a:r>
              <a:rPr lang="fr-FR" dirty="0" smtClean="0"/>
              <a:t>Airbus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25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Technoplane</a:t>
            </a:r>
            <a:endParaRPr lang="fr-FR" sz="4800" baseline="30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8057787" cy="1147936"/>
          </a:xfrm>
        </p:spPr>
        <p:txBody>
          <a:bodyPr>
            <a:normAutofit/>
          </a:bodyPr>
          <a:lstStyle/>
          <a:p>
            <a:r>
              <a:rPr lang="fr-FR" dirty="0" smtClean="0"/>
              <a:t>Activités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003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Technoplane SAS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Projets collaboratifs innovants</a:t>
            </a:r>
          </a:p>
          <a:p>
            <a:pPr lvl="1"/>
            <a:r>
              <a:rPr lang="fr-FR" dirty="0" smtClean="0"/>
              <a:t>2 projets d’avions du futur</a:t>
            </a:r>
          </a:p>
          <a:p>
            <a:pPr lvl="1"/>
            <a:r>
              <a:rPr lang="fr-FR" dirty="0" smtClean="0"/>
              <a:t>Prestations de management de projets</a:t>
            </a:r>
          </a:p>
          <a:p>
            <a:r>
              <a:rPr lang="fr-FR" dirty="0" smtClean="0"/>
              <a:t>Technologies aéronautiques</a:t>
            </a:r>
          </a:p>
          <a:p>
            <a:pPr lvl="1"/>
            <a:r>
              <a:rPr lang="fr-FR" dirty="0" smtClean="0"/>
              <a:t>Conseils technologiques</a:t>
            </a:r>
          </a:p>
          <a:p>
            <a:pPr lvl="1"/>
            <a:r>
              <a:rPr lang="fr-FR" dirty="0" smtClean="0"/>
              <a:t>Plan d’actions innovation</a:t>
            </a:r>
          </a:p>
          <a:p>
            <a:r>
              <a:rPr lang="fr-FR" dirty="0" smtClean="0"/>
              <a:t>Organisation </a:t>
            </a:r>
            <a:r>
              <a:rPr lang="fr-FR" dirty="0"/>
              <a:t>industrielle</a:t>
            </a:r>
            <a:endParaRPr lang="fr-FR" dirty="0" smtClean="0"/>
          </a:p>
          <a:p>
            <a:pPr lvl="1"/>
            <a:r>
              <a:rPr lang="fr-FR" dirty="0" smtClean="0"/>
              <a:t>Conseil en </a:t>
            </a:r>
            <a:r>
              <a:rPr lang="fr-FR" dirty="0" err="1" smtClean="0"/>
              <a:t>supply</a:t>
            </a:r>
            <a:r>
              <a:rPr lang="fr-FR" dirty="0" smtClean="0"/>
              <a:t> </a:t>
            </a:r>
            <a:r>
              <a:rPr lang="fr-FR" dirty="0" err="1" smtClean="0"/>
              <a:t>chain</a:t>
            </a:r>
            <a:endParaRPr lang="fr-FR" dirty="0" smtClean="0"/>
          </a:p>
          <a:p>
            <a:pPr lvl="1"/>
            <a:r>
              <a:rPr lang="fr-FR" dirty="0" smtClean="0"/>
              <a:t>Outil </a:t>
            </a:r>
            <a:r>
              <a:rPr lang="fr-FR" dirty="0" err="1" smtClean="0"/>
              <a:t>Opti-inventory</a:t>
            </a:r>
            <a:r>
              <a:rPr lang="fr-FR" dirty="0" smtClean="0"/>
              <a:t> (dont freeware)</a:t>
            </a:r>
          </a:p>
          <a:p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21712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5086" y="1698170"/>
            <a:ext cx="8091714" cy="4702629"/>
          </a:xfrm>
        </p:spPr>
        <p:txBody>
          <a:bodyPr>
            <a:normAutofit/>
          </a:bodyPr>
          <a:lstStyle/>
          <a:p>
            <a:r>
              <a:rPr lang="fr-FR" dirty="0" smtClean="0"/>
              <a:t>Les concepts</a:t>
            </a:r>
          </a:p>
          <a:p>
            <a:pPr lvl="1"/>
            <a:r>
              <a:rPr lang="fr-FR" dirty="0" smtClean="0"/>
              <a:t>Un peu d’histoire</a:t>
            </a:r>
          </a:p>
          <a:p>
            <a:pPr lvl="1"/>
            <a:r>
              <a:rPr lang="fr-FR" dirty="0" smtClean="0"/>
              <a:t>Aujourd’hui</a:t>
            </a:r>
          </a:p>
          <a:p>
            <a:pPr lvl="1"/>
            <a:r>
              <a:rPr lang="fr-FR" dirty="0" smtClean="0"/>
              <a:t>#Flying2050</a:t>
            </a:r>
          </a:p>
          <a:p>
            <a:r>
              <a:rPr lang="fr-FR" dirty="0" smtClean="0"/>
              <a:t>Les projets de Technoplane SAS</a:t>
            </a:r>
          </a:p>
          <a:p>
            <a:pPr lvl="1"/>
            <a:r>
              <a:rPr lang="fr-FR" dirty="0" smtClean="0"/>
              <a:t>Bee-Plane</a:t>
            </a:r>
            <a:endParaRPr lang="fr-FR" dirty="0" smtClean="0"/>
          </a:p>
          <a:p>
            <a:pPr lvl="1"/>
            <a:r>
              <a:rPr lang="fr-FR" dirty="0" smtClean="0"/>
              <a:t>Iso-Plane</a:t>
            </a:r>
          </a:p>
          <a:p>
            <a:endParaRPr lang="fr-FR" dirty="0" smtClean="0"/>
          </a:p>
          <a:p>
            <a:endParaRPr lang="fr-FR" dirty="0"/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141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Réflexion sur les avions du futur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Le marché</a:t>
            </a:r>
          </a:p>
          <a:p>
            <a:pPr lvl="1"/>
            <a:r>
              <a:rPr lang="fr-FR" dirty="0" smtClean="0"/>
              <a:t>Avions moyen-courriers (A320/B737)</a:t>
            </a:r>
          </a:p>
          <a:p>
            <a:pPr lvl="1"/>
            <a:r>
              <a:rPr lang="fr-FR" dirty="0" smtClean="0"/>
              <a:t>Infrastructures aéroportuaires existantes</a:t>
            </a:r>
          </a:p>
          <a:p>
            <a:r>
              <a:rPr lang="fr-FR" dirty="0"/>
              <a:t>Objectifs</a:t>
            </a:r>
          </a:p>
          <a:p>
            <a:pPr lvl="1"/>
            <a:r>
              <a:rPr lang="fr-FR" dirty="0"/>
              <a:t>Diminution par deux des coûts à l’heure de </a:t>
            </a:r>
            <a:r>
              <a:rPr lang="fr-FR" dirty="0" smtClean="0"/>
              <a:t>vol, dont consommation</a:t>
            </a:r>
            <a:endParaRPr lang="fr-FR" dirty="0"/>
          </a:p>
          <a:p>
            <a:pPr lvl="1"/>
            <a:r>
              <a:rPr lang="fr-FR" dirty="0"/>
              <a:t>Diminution par deux des coûts </a:t>
            </a:r>
            <a:r>
              <a:rPr lang="fr-FR" dirty="0" smtClean="0"/>
              <a:t>d’achat</a:t>
            </a:r>
          </a:p>
          <a:p>
            <a:pPr lvl="1"/>
            <a:r>
              <a:rPr lang="fr-FR" dirty="0" smtClean="0"/>
              <a:t>Diminution de la durée du ½ tour par deux</a:t>
            </a:r>
          </a:p>
          <a:p>
            <a:r>
              <a:rPr lang="fr-FR" dirty="0" smtClean="0"/>
              <a:t>Les impératifs </a:t>
            </a:r>
          </a:p>
          <a:p>
            <a:pPr lvl="1"/>
            <a:r>
              <a:rPr lang="fr-FR" dirty="0" smtClean="0"/>
              <a:t>Aile principale centrale + surfaces de dérive</a:t>
            </a:r>
          </a:p>
          <a:p>
            <a:pPr lvl="1"/>
            <a:r>
              <a:rPr lang="fr-FR" dirty="0" smtClean="0"/>
              <a:t>Fuselage à </a:t>
            </a:r>
            <a:r>
              <a:rPr lang="fr-FR" dirty="0" smtClean="0"/>
              <a:t>surfaces cylindriques</a:t>
            </a:r>
            <a:endParaRPr lang="fr-FR" dirty="0" smtClean="0"/>
          </a:p>
          <a:p>
            <a:pPr lvl="1"/>
            <a:r>
              <a:rPr lang="fr-FR" dirty="0" smtClean="0"/>
              <a:t>Cockpit </a:t>
            </a:r>
            <a:r>
              <a:rPr lang="fr-FR" dirty="0"/>
              <a:t>central</a:t>
            </a:r>
            <a:endParaRPr lang="fr-FR" dirty="0" smtClean="0"/>
          </a:p>
          <a:p>
            <a:pPr lvl="1"/>
            <a:r>
              <a:rPr lang="fr-FR" dirty="0" smtClean="0"/>
              <a:t>Turbopropulseurs</a:t>
            </a:r>
          </a:p>
          <a:p>
            <a:pPr lvl="1"/>
            <a:r>
              <a:rPr lang="fr-FR" dirty="0" err="1" smtClean="0"/>
              <a:t>Taxiage</a:t>
            </a:r>
            <a:r>
              <a:rPr lang="fr-FR" dirty="0" smtClean="0"/>
              <a:t> électrique</a:t>
            </a:r>
          </a:p>
          <a:p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060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Les Projets</a:t>
            </a:r>
            <a:endParaRPr lang="fr-FR" sz="4800" baseline="30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8057787" cy="1147936"/>
          </a:xfrm>
        </p:spPr>
        <p:txBody>
          <a:bodyPr>
            <a:normAutofit/>
          </a:bodyPr>
          <a:lstStyle/>
          <a:p>
            <a:r>
              <a:rPr lang="fr-FR" dirty="0" smtClean="0"/>
              <a:t>Bee-Plane</a:t>
            </a:r>
            <a:endParaRPr lang="fr-FR" dirty="0" smtClean="0"/>
          </a:p>
          <a:p>
            <a:r>
              <a:rPr lang="fr-FR" dirty="0" smtClean="0"/>
              <a:t>Iso-Plane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134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Origine </a:t>
            </a:r>
            <a:r>
              <a:rPr lang="fr-FR" dirty="0" smtClean="0"/>
              <a:t>du projet Bee-</a:t>
            </a:r>
            <a:r>
              <a:rPr lang="fr-FR" dirty="0" err="1" smtClean="0"/>
              <a:t>Plane</a:t>
            </a:r>
            <a:r>
              <a:rPr lang="fr-FR" baseline="30000" dirty="0" err="1"/>
              <a:t>TM</a:t>
            </a:r>
            <a:r>
              <a:rPr lang="fr-FR" dirty="0"/>
              <a:t> </a:t>
            </a:r>
            <a:endParaRPr lang="fr-FR" dirty="0"/>
          </a:p>
        </p:txBody>
      </p:sp>
      <p:pic>
        <p:nvPicPr>
          <p:cNvPr id="14" name="Picture 6" descr="T:\21-TGS Google Sketchup\Baskets v1\Images Cx\test 3 v4 container Seu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90" y="1556792"/>
            <a:ext cx="1874235" cy="134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27659" y="3073100"/>
            <a:ext cx="4242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Réduire les coûts de 50%</a:t>
            </a:r>
            <a:endParaRPr lang="fr-FR" sz="1600" dirty="0"/>
          </a:p>
        </p:txBody>
      </p:sp>
      <p:pic>
        <p:nvPicPr>
          <p:cNvPr id="1026" name="Picture 2" descr="\\TECHNOPLANE\bee-plane-open\21-BGS Google Sketchup\Connect-Plane\Airports v3\Images\Airport Terminal 1 Departures Connect-Plane v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62" y="3708955"/>
            <a:ext cx="3556918" cy="209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3"/>
          <a:stretch/>
        </p:blipFill>
        <p:spPr bwMode="auto">
          <a:xfrm flipH="1">
            <a:off x="6029210" y="3709568"/>
            <a:ext cx="1679194" cy="101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94" y="4906632"/>
            <a:ext cx="1678027" cy="94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810675" y="3073100"/>
            <a:ext cx="4242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Un fuselage détachable à usage multiple</a:t>
            </a:r>
            <a:endParaRPr lang="fr-FR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42" y="1493816"/>
            <a:ext cx="1435310" cy="138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79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705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Bee-</a:t>
            </a:r>
            <a:r>
              <a:rPr lang="fr-FR" dirty="0" err="1" smtClean="0"/>
              <a:t>Plane</a:t>
            </a:r>
            <a:r>
              <a:rPr lang="fr-FR" sz="2800" baseline="30000" dirty="0" err="1" smtClean="0"/>
              <a:t>TM</a:t>
            </a:r>
            <a:r>
              <a:rPr lang="fr-FR" dirty="0" smtClean="0"/>
              <a:t> </a:t>
            </a:r>
            <a:r>
              <a:rPr lang="fr-FR" dirty="0" smtClean="0"/>
              <a:t>- </a:t>
            </a:r>
            <a:r>
              <a:rPr lang="fr-FR" dirty="0" err="1" smtClean="0"/>
              <a:t>Technology</a:t>
            </a:r>
            <a:r>
              <a:rPr lang="fr-FR" dirty="0" smtClean="0"/>
              <a:t> </a:t>
            </a:r>
            <a:r>
              <a:rPr lang="fr-FR" dirty="0" err="1" smtClean="0"/>
              <a:t>review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3" y="1780565"/>
            <a:ext cx="1798254" cy="1188132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2455179" y="2272354"/>
            <a:ext cx="6046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/>
              <a:t>&amp;</a:t>
            </a:r>
            <a:endParaRPr lang="fr-FR" sz="4800" dirty="0"/>
          </a:p>
        </p:txBody>
      </p:sp>
      <p:pic>
        <p:nvPicPr>
          <p:cNvPr id="15" name="Picture 4" descr="http://t1.gstatic.com/images?q=tbn:ANd9GcTe60iRfeGNSyesDQ_HreznnIh-O78lLXDzg5q1SRjXYgxbLpgFc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57" y="3957638"/>
            <a:ext cx="1577272" cy="10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://www.naavinc.com/images/dcp_2224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92" y="3191061"/>
            <a:ext cx="1554708" cy="85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http://t2.gstatic.com/images?q=tbn:ANd9GcTxBIVZzK_bx1woHtDNuV7YpOgojpd0TeqbrwkVezwCuM-Bs54kx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83" y="2363475"/>
            <a:ext cx="1620851" cy="77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The H series on the right, and the D series on the left (Image: MIT/Aurora Flight )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25915" r="58420" b="35859"/>
          <a:stretch/>
        </p:blipFill>
        <p:spPr bwMode="auto">
          <a:xfrm>
            <a:off x="301027" y="5300380"/>
            <a:ext cx="1444729" cy="9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ZoneTexte 43"/>
          <p:cNvSpPr txBox="1"/>
          <p:nvPr/>
        </p:nvSpPr>
        <p:spPr>
          <a:xfrm>
            <a:off x="1745756" y="5612211"/>
            <a:ext cx="1142341" cy="59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Double body</a:t>
            </a:r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2925370" y="4460819"/>
            <a:ext cx="1827522" cy="59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Turboprop</a:t>
            </a:r>
            <a:r>
              <a:rPr lang="fr-FR" dirty="0" smtClean="0"/>
              <a:t> </a:t>
            </a:r>
            <a:r>
              <a:rPr lang="fr-FR" dirty="0" err="1" smtClean="0"/>
              <a:t>engine</a:t>
            </a:r>
            <a:r>
              <a:rPr lang="fr-FR" dirty="0" smtClean="0"/>
              <a:t> (TP400)</a:t>
            </a:r>
            <a:endParaRPr lang="fr-FR" dirty="0"/>
          </a:p>
        </p:txBody>
      </p:sp>
      <p:sp>
        <p:nvSpPr>
          <p:cNvPr id="48" name="ZoneTexte 47"/>
          <p:cNvSpPr txBox="1"/>
          <p:nvPr/>
        </p:nvSpPr>
        <p:spPr>
          <a:xfrm>
            <a:off x="4643291" y="3456198"/>
            <a:ext cx="1017005" cy="59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Carbon</a:t>
            </a:r>
            <a:r>
              <a:rPr lang="fr-FR" dirty="0" smtClean="0"/>
              <a:t> body</a:t>
            </a:r>
            <a:endParaRPr lang="fr-FR" dirty="0"/>
          </a:p>
        </p:txBody>
      </p:sp>
      <p:sp>
        <p:nvSpPr>
          <p:cNvPr id="49" name="ZoneTexte 48"/>
          <p:cNvSpPr txBox="1"/>
          <p:nvPr/>
        </p:nvSpPr>
        <p:spPr>
          <a:xfrm>
            <a:off x="6284416" y="2559331"/>
            <a:ext cx="1368152" cy="59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Electronic</a:t>
            </a:r>
            <a:r>
              <a:rPr lang="fr-FR" dirty="0" smtClean="0"/>
              <a:t> </a:t>
            </a:r>
            <a:r>
              <a:rPr lang="fr-FR" dirty="0" err="1" smtClean="0"/>
              <a:t>wiring</a:t>
            </a:r>
            <a:endParaRPr lang="fr-FR" dirty="0"/>
          </a:p>
        </p:txBody>
      </p:sp>
      <p:pic>
        <p:nvPicPr>
          <p:cNvPr id="1026" name="Picture 2" descr="W:\02 Idées\2011 10 11 avions\01 Thèmes\Projets d'avions\A30X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64" y="1614728"/>
            <a:ext cx="1366837" cy="86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7978163" y="1710110"/>
            <a:ext cx="1244002" cy="59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Noise </a:t>
            </a:r>
            <a:r>
              <a:rPr lang="fr-FR" dirty="0" err="1" smtClean="0"/>
              <a:t>reduction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049819" y="1717144"/>
            <a:ext cx="2076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Fairchild</a:t>
            </a:r>
            <a:r>
              <a:rPr lang="fr-FR" dirty="0" smtClean="0"/>
              <a:t> XC-120 Pack Plane (1950)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5568377" y="4223681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=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137" y="4499553"/>
            <a:ext cx="2570176" cy="13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09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Bee-</a:t>
            </a:r>
            <a:r>
              <a:rPr lang="fr-FR" dirty="0" err="1" smtClean="0"/>
              <a:t>Plane</a:t>
            </a:r>
            <a:r>
              <a:rPr lang="fr-FR" sz="2800" baseline="30000" dirty="0" err="1" smtClean="0"/>
              <a:t>TM</a:t>
            </a:r>
            <a:endParaRPr lang="fr-FR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1818409" cy="90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76570"/>
            <a:ext cx="1515938" cy="88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427984" y="1168140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Premières études de faisabilité :</a:t>
            </a:r>
          </a:p>
          <a:p>
            <a:pPr algn="ctr"/>
            <a:r>
              <a:rPr lang="fr-FR" dirty="0" err="1" smtClean="0"/>
              <a:t>Estaca</a:t>
            </a:r>
            <a:r>
              <a:rPr lang="fr-FR" dirty="0" smtClean="0"/>
              <a:t> Laval, ECP, IPSA, INSA Rouen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379" y="1916832"/>
            <a:ext cx="3242108" cy="1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47511" y="5918590"/>
            <a:ext cx="781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O</a:t>
            </a:r>
            <a:r>
              <a:rPr lang="fr-FR" dirty="0" smtClean="0"/>
              <a:t>bjectif : réduction de 50% les coûts à l’heure de vol des avions moyen-courriers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40" y="3678517"/>
            <a:ext cx="1827068" cy="88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\\TECHNOPLANE\bee-plane-open-projects\bp-2012-estaca-5A-aménagement\01 CR\2013 01 17 Dernier point\Basket Hopit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43116"/>
            <a:ext cx="1823226" cy="11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8"/>
          <a:stretch/>
        </p:blipFill>
        <p:spPr bwMode="auto">
          <a:xfrm>
            <a:off x="2658474" y="4714366"/>
            <a:ext cx="2315862" cy="118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679282" y="1491305"/>
            <a:ext cx="3106880" cy="1632060"/>
            <a:chOff x="5148064" y="4029188"/>
            <a:chExt cx="3106880" cy="1632060"/>
          </a:xfrm>
        </p:grpSpPr>
        <p:pic>
          <p:nvPicPr>
            <p:cNvPr id="15" name="Picture 2" descr="\\TECHNOPLANE\bee-plane-open\21-BGS Google Sketchup\Bee-Plane TRL2\Bee-Plane v14-1\Pictures\Bee-Plane v14-1 quadri-moteur avec basket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029188"/>
              <a:ext cx="3106880" cy="163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oneTexte 15"/>
            <p:cNvSpPr txBox="1"/>
            <p:nvPr/>
          </p:nvSpPr>
          <p:spPr>
            <a:xfrm>
              <a:off x="5292080" y="5415027"/>
              <a:ext cx="13628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Copyrights &amp; </a:t>
              </a:r>
              <a:r>
                <a:rPr lang="fr-FR" sz="1000" dirty="0" err="1" smtClean="0"/>
                <a:t>Models</a:t>
              </a:r>
              <a:endParaRPr lang="fr-FR" sz="1000" dirty="0"/>
            </a:p>
          </p:txBody>
        </p:sp>
      </p:grp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17032"/>
            <a:ext cx="1564105" cy="85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85052"/>
            <a:ext cx="1457055" cy="109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97152"/>
            <a:ext cx="1765749" cy="102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90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Bee-</a:t>
            </a:r>
            <a:r>
              <a:rPr lang="fr-FR" dirty="0" err="1" smtClean="0"/>
              <a:t>Plane</a:t>
            </a:r>
            <a:r>
              <a:rPr lang="fr-FR" sz="2800" baseline="30000" dirty="0" err="1" smtClean="0"/>
              <a:t>TM</a:t>
            </a:r>
            <a:r>
              <a:rPr lang="fr-FR" dirty="0" smtClean="0"/>
              <a:t> </a:t>
            </a:r>
            <a:r>
              <a:rPr lang="fr-FR" dirty="0" smtClean="0"/>
              <a:t>- Version hôpital</a:t>
            </a:r>
            <a:endParaRPr lang="fr-FR" dirty="0"/>
          </a:p>
        </p:txBody>
      </p:sp>
      <p:pic>
        <p:nvPicPr>
          <p:cNvPr id="5122" name="Picture 2" descr="\\TECHNOPLANE\bee-plane-open-projects\bp-2012-estaca-5A-aménagement\01 CR\2013 01 17 Dernier point\Basket Hopi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90" y="1412776"/>
            <a:ext cx="6923695" cy="428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64303" y="5877272"/>
            <a:ext cx="6558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Dessin par l’option 5A aménagement aéronautique de l’</a:t>
            </a:r>
            <a:r>
              <a:rPr lang="fr-FR" dirty="0" err="1" smtClean="0"/>
              <a:t>Estaca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884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Iso-</a:t>
            </a:r>
            <a:r>
              <a:rPr lang="fr-FR" dirty="0" err="1" smtClean="0"/>
              <a:t>Plane</a:t>
            </a:r>
            <a:r>
              <a:rPr lang="fr-FR" sz="3600" baseline="30000" dirty="0" err="1" smtClean="0"/>
              <a:t>TM</a:t>
            </a:r>
            <a:endParaRPr lang="fr-FR" sz="4000" baseline="30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8057787" cy="1147936"/>
          </a:xfrm>
        </p:spPr>
        <p:txBody>
          <a:bodyPr>
            <a:normAutofit/>
          </a:bodyPr>
          <a:lstStyle/>
          <a:p>
            <a:r>
              <a:rPr lang="fr-FR" dirty="0" smtClean="0"/>
              <a:t>Un avion spécialisé dans le transport de conteneurs ISO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867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Aujourd’hui, un conteneur ISO par air ?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Picture 2" descr="T:\21-TGS Google Sketchup\2012 07 26 Isoplane\Pictures\ISO plane drawings v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9562" r="3778" b="7665"/>
          <a:stretch/>
        </p:blipFill>
        <p:spPr bwMode="auto">
          <a:xfrm>
            <a:off x="252570" y="1340768"/>
            <a:ext cx="8638859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WINNT\Profiles\BC00988\Bureau\perso\divers\image\clipart\resources_thumbsu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491" y="1613413"/>
            <a:ext cx="236979" cy="2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WINNT\Profiles\BC00988\Bureau\perso\divers\image\clipart\resources_thumbsd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623678"/>
            <a:ext cx="236979" cy="2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WINNT\Profiles\BC00988\Bureau\perso\divers\image\clipart\resources_thumbsu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54" y="4750402"/>
            <a:ext cx="236979" cy="2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WINNT\Profiles\BC00988\Bureau\perso\divers\image\clipart\resources_thumbsu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12" y="3355839"/>
            <a:ext cx="236979" cy="2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WINNT\Profiles\BC00988\Bureau\perso\divers\image\clipart\resources_thumbsu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94" y="3609287"/>
            <a:ext cx="236979" cy="2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WINNT\Profiles\BC00988\Bureau\perso\divers\image\clipart\resources_thumbsu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047614"/>
            <a:ext cx="236979" cy="2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WINNT\Profiles\BC00988\Bureau\perso\divers\image\clipart\resources_thumbsd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75" y="2213668"/>
            <a:ext cx="236979" cy="2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WINNT\Profiles\BC00988\Bureau\perso\divers\image\clipart\resources_thumbsu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73" y="1815366"/>
            <a:ext cx="236979" cy="2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WINNT\Profiles\BC00988\Bureau\perso\divers\image\clipart\resources_thumbsd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73" y="1470196"/>
            <a:ext cx="236979" cy="2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940152" y="1462034"/>
            <a:ext cx="2808311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100" dirty="0" smtClean="0"/>
              <a:t>Not able to transport an ISO container</a:t>
            </a:r>
            <a:endParaRPr lang="fr-FR" sz="1100" dirty="0"/>
          </a:p>
        </p:txBody>
      </p:sp>
      <p:sp>
        <p:nvSpPr>
          <p:cNvPr id="17" name="Rectangle 16"/>
          <p:cNvSpPr/>
          <p:nvPr/>
        </p:nvSpPr>
        <p:spPr>
          <a:xfrm>
            <a:off x="5940153" y="1807204"/>
            <a:ext cx="2448272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100" dirty="0" smtClean="0"/>
              <a:t>Able to transport an ISO container</a:t>
            </a:r>
            <a:endParaRPr lang="fr-FR" sz="1100" dirty="0"/>
          </a:p>
        </p:txBody>
      </p:sp>
      <p:sp>
        <p:nvSpPr>
          <p:cNvPr id="18" name="Rectangle 17"/>
          <p:cNvSpPr/>
          <p:nvPr/>
        </p:nvSpPr>
        <p:spPr>
          <a:xfrm>
            <a:off x="827585" y="5734466"/>
            <a:ext cx="7800542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 smtClean="0"/>
              <a:t>Les avions sont trop lourds et nécessitent des manutentions aéroportuaires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33524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ISO-</a:t>
            </a:r>
            <a:r>
              <a:rPr lang="fr-FR" dirty="0" err="1" smtClean="0"/>
              <a:t>Plane</a:t>
            </a:r>
            <a:r>
              <a:rPr lang="fr-FR" sz="2700" baseline="30000" dirty="0" err="1" smtClean="0"/>
              <a:t>TM</a:t>
            </a:r>
            <a:endParaRPr lang="fr-FR" dirty="0"/>
          </a:p>
        </p:txBody>
      </p:sp>
      <p:pic>
        <p:nvPicPr>
          <p:cNvPr id="1029" name="Picture 5" descr="T:\21-TGS Google Sketchup\2012 08 13 Isoplane\Pictures\ISO plane drawings v11-1 20 feets loading step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9" r="44386" b="43535"/>
          <a:stretch/>
        </p:blipFill>
        <p:spPr bwMode="auto">
          <a:xfrm>
            <a:off x="242385" y="1637060"/>
            <a:ext cx="35337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21-TGS Google Sketchup\2012 08 13 Isoplane\Pictures\ISO plane drawings v11-2 20 feets loading step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20738" r="44008" b="41696"/>
          <a:stretch/>
        </p:blipFill>
        <p:spPr bwMode="auto">
          <a:xfrm>
            <a:off x="1980696" y="2962520"/>
            <a:ext cx="3086100" cy="116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:\21-TGS Google Sketchup\2012 08 13 Isoplane\Pictures\ISO plane drawings v11-3 20 feets loading step 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23549" b="29532"/>
          <a:stretch/>
        </p:blipFill>
        <p:spPr bwMode="auto">
          <a:xfrm>
            <a:off x="3057524" y="4220690"/>
            <a:ext cx="575836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48314" y="1986735"/>
            <a:ext cx="170491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Patent App. FR 1257564</a:t>
            </a:r>
          </a:p>
        </p:txBody>
      </p:sp>
      <p:sp>
        <p:nvSpPr>
          <p:cNvPr id="8" name="Rectangle 7"/>
          <p:cNvSpPr/>
          <p:nvPr/>
        </p:nvSpPr>
        <p:spPr>
          <a:xfrm>
            <a:off x="5604656" y="3130427"/>
            <a:ext cx="294857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 smtClean="0"/>
              <a:t>Chargement et déchargement du conteneur ISO  directement sur la remorque du camion</a:t>
            </a:r>
            <a:endParaRPr lang="fr-FR" sz="1600" dirty="0"/>
          </a:p>
        </p:txBody>
      </p:sp>
      <p:sp>
        <p:nvSpPr>
          <p:cNvPr id="9" name="Rectangle 8"/>
          <p:cNvSpPr/>
          <p:nvPr/>
        </p:nvSpPr>
        <p:spPr>
          <a:xfrm>
            <a:off x="1115616" y="5860534"/>
            <a:ext cx="754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O</a:t>
            </a:r>
            <a:r>
              <a:rPr lang="fr-FR" dirty="0" smtClean="0"/>
              <a:t>bjectif : réduction de 50% des coûts complets de logistique aérienne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167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312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ISO-Plane - </a:t>
            </a:r>
            <a:r>
              <a:rPr lang="fr-FR" dirty="0" err="1" smtClean="0"/>
              <a:t>Technology</a:t>
            </a:r>
            <a:r>
              <a:rPr lang="fr-FR" dirty="0" smtClean="0"/>
              <a:t> </a:t>
            </a:r>
            <a:r>
              <a:rPr lang="fr-FR" dirty="0" err="1" smtClean="0"/>
              <a:t>review</a:t>
            </a:r>
            <a:endParaRPr lang="fr-FR" dirty="0"/>
          </a:p>
        </p:txBody>
      </p:sp>
      <p:sp>
        <p:nvSpPr>
          <p:cNvPr id="50" name="ZoneTexte 49"/>
          <p:cNvSpPr txBox="1"/>
          <p:nvPr/>
        </p:nvSpPr>
        <p:spPr>
          <a:xfrm>
            <a:off x="2527187" y="2492896"/>
            <a:ext cx="6046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/>
              <a:t>&amp;</a:t>
            </a:r>
            <a:endParaRPr lang="fr-FR" sz="4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380875" y="289904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Front &amp; </a:t>
            </a:r>
            <a:r>
              <a:rPr lang="fr-FR" dirty="0" err="1" smtClean="0"/>
              <a:t>Rear</a:t>
            </a:r>
            <a:r>
              <a:rPr lang="fr-FR" dirty="0" smtClean="0"/>
              <a:t> </a:t>
            </a:r>
            <a:r>
              <a:rPr lang="fr-FR" dirty="0" err="1" smtClean="0"/>
              <a:t>doors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5305296" y="4339209"/>
            <a:ext cx="490840" cy="763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/>
              <a:t>=</a:t>
            </a:r>
            <a:endParaRPr lang="fr-FR" sz="4800" dirty="0"/>
          </a:p>
        </p:txBody>
      </p:sp>
      <p:pic>
        <p:nvPicPr>
          <p:cNvPr id="24" name="Picture 3" descr="T:\21-TGS Google Sketchup\2012 08 13 Isoplane\Pictures\ISO plane drawings v10-1 20 feets step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t="22947" r="44147" b="41717"/>
          <a:stretch/>
        </p:blipFill>
        <p:spPr bwMode="auto">
          <a:xfrm>
            <a:off x="6048022" y="5102742"/>
            <a:ext cx="3019711" cy="107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852936"/>
            <a:ext cx="1651573" cy="120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7" y="1300630"/>
            <a:ext cx="1391956" cy="9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colade fermante 3"/>
          <p:cNvSpPr/>
          <p:nvPr/>
        </p:nvSpPr>
        <p:spPr>
          <a:xfrm>
            <a:off x="1835696" y="1300118"/>
            <a:ext cx="288032" cy="299297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t="14686" r="15090" b="13955"/>
          <a:stretch/>
        </p:blipFill>
        <p:spPr bwMode="auto">
          <a:xfrm>
            <a:off x="3220635" y="3368411"/>
            <a:ext cx="1399433" cy="102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4640431" y="3763145"/>
            <a:ext cx="117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Argosy</a:t>
            </a:r>
            <a:r>
              <a:rPr lang="fr-FR" dirty="0" smtClean="0"/>
              <a:t> </a:t>
            </a:r>
            <a:r>
              <a:rPr lang="fr-FR" dirty="0" err="1" smtClean="0"/>
              <a:t>shape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171639" y="2267580"/>
            <a:ext cx="1651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CJ27 </a:t>
            </a:r>
            <a:r>
              <a:rPr lang="fr-FR" dirty="0" err="1" smtClean="0"/>
              <a:t>Spartan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107504" y="4005064"/>
            <a:ext cx="1651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20’ Container</a:t>
            </a:r>
            <a:endParaRPr lang="fr-FR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t="22011" r="15210" b="26523"/>
          <a:stretch/>
        </p:blipFill>
        <p:spPr bwMode="auto">
          <a:xfrm>
            <a:off x="4804811" y="1497906"/>
            <a:ext cx="2009424" cy="8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6806786" y="1621249"/>
            <a:ext cx="1502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Underneath</a:t>
            </a:r>
            <a:r>
              <a:rPr lang="fr-FR" dirty="0" smtClean="0"/>
              <a:t> Cargo </a:t>
            </a:r>
            <a:r>
              <a:rPr lang="fr-FR" dirty="0" err="1" smtClean="0"/>
              <a:t>doors</a:t>
            </a:r>
            <a:endParaRPr lang="fr-FR" dirty="0"/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0" r="28020" b="17519"/>
          <a:stretch/>
        </p:blipFill>
        <p:spPr bwMode="auto">
          <a:xfrm>
            <a:off x="4228747" y="2034953"/>
            <a:ext cx="1151466" cy="143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394" y="4283881"/>
            <a:ext cx="934140" cy="1039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ZoneTexte 39"/>
          <p:cNvSpPr txBox="1"/>
          <p:nvPr/>
        </p:nvSpPr>
        <p:spPr>
          <a:xfrm>
            <a:off x="3724691" y="4628982"/>
            <a:ext cx="1269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Container crane</a:t>
            </a:r>
            <a:endParaRPr lang="fr-FR" dirty="0"/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257040"/>
            <a:ext cx="907503" cy="852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ZoneTexte 50"/>
          <p:cNvSpPr txBox="1"/>
          <p:nvPr/>
        </p:nvSpPr>
        <p:spPr>
          <a:xfrm>
            <a:off x="2953038" y="5491337"/>
            <a:ext cx="1563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Standard ISO fixation</a:t>
            </a:r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>
            <a:off x="6048023" y="4510861"/>
            <a:ext cx="3034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ISO-Plane</a:t>
            </a:r>
          </a:p>
          <a:p>
            <a:pPr algn="ctr"/>
            <a:r>
              <a:rPr lang="fr-FR" dirty="0" smtClean="0"/>
              <a:t>Patent App. FR 1257564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95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#Flying1913 </a:t>
            </a:r>
            <a:r>
              <a:rPr lang="fr-FR" dirty="0" smtClean="0"/>
              <a:t>– </a:t>
            </a:r>
            <a:r>
              <a:rPr lang="fr-FR" dirty="0" smtClean="0"/>
              <a:t>100 ans</a:t>
            </a:r>
            <a:endParaRPr lang="fr-FR" dirty="0"/>
          </a:p>
        </p:txBody>
      </p:sp>
      <p:pic>
        <p:nvPicPr>
          <p:cNvPr id="4" name="Picture 5" descr="Z:\60-TEM Events management\2013 01 30 Aero nov\Présentation Avions du futur\Photos\IMG_08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t="14714" r="14351" b="7255"/>
          <a:stretch/>
        </p:blipFill>
        <p:spPr bwMode="auto">
          <a:xfrm>
            <a:off x="4805972" y="3938040"/>
            <a:ext cx="1403351" cy="215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Z:\60-TEM Events management\2013 01 30 Aero nov\Présentation Avions du futur\Photos\IMG_08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8760" r="10541" b="9554"/>
          <a:stretch/>
        </p:blipFill>
        <p:spPr bwMode="auto">
          <a:xfrm>
            <a:off x="4869761" y="1593865"/>
            <a:ext cx="1275773" cy="186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Z:\60-TEM Events management\2013 01 30 Aero nov\Présentation Avions du futur\Photos\IMG_08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t="12638" r="10240" b="12000"/>
          <a:stretch/>
        </p:blipFill>
        <p:spPr bwMode="auto">
          <a:xfrm>
            <a:off x="6908358" y="1593865"/>
            <a:ext cx="1358900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Z:\60-TEM Events management\2013 01 30 Aero nov\Présentation Avions du futur\Photos\IMG_089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4850" r="9936" b="7255"/>
          <a:stretch/>
        </p:blipFill>
        <p:spPr bwMode="auto">
          <a:xfrm>
            <a:off x="6879148" y="3886200"/>
            <a:ext cx="1417320" cy="220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Z:\60-TEM Events management\2013 01 30 Aero nov\Présentation Avions du futur\Photos\IMG_089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t="7678" r="6712" b="5619"/>
          <a:stretch/>
        </p:blipFill>
        <p:spPr bwMode="auto">
          <a:xfrm>
            <a:off x="555716" y="1566156"/>
            <a:ext cx="1339273" cy="197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Z:\60-TEM Events management\2013 01 30 Aero nov\Présentation Avions du futur\Photos\IMG_09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5184" r="8231" b="7416"/>
          <a:stretch/>
        </p:blipFill>
        <p:spPr bwMode="auto">
          <a:xfrm>
            <a:off x="539552" y="3870904"/>
            <a:ext cx="1371601" cy="219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74" y="1566156"/>
            <a:ext cx="1401436" cy="19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40" y="3837192"/>
            <a:ext cx="1607705" cy="222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1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ISO-Plane </a:t>
            </a:r>
            <a:r>
              <a:rPr lang="fr-FR" dirty="0" smtClean="0"/>
              <a:t>- </a:t>
            </a:r>
            <a:r>
              <a:rPr lang="fr-FR" dirty="0"/>
              <a:t>20bee</a:t>
            </a:r>
          </a:p>
        </p:txBody>
      </p:sp>
      <p:pic>
        <p:nvPicPr>
          <p:cNvPr id="2050" name="Picture 2" descr="C:\Users\xav\Desktop\ISO plane drawings bodies v7 20 feets a gard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" b="3449"/>
          <a:stretch/>
        </p:blipFill>
        <p:spPr bwMode="auto">
          <a:xfrm>
            <a:off x="323529" y="1908307"/>
            <a:ext cx="8496942" cy="331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816524" y="5444420"/>
            <a:ext cx="4950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/>
              <a:t>Fret : ISO 20’ and MILVAN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/>
              <a:t>Water bomber (10 tons of water)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899592" y="1052736"/>
            <a:ext cx="2175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b="1" dirty="0" smtClean="0"/>
          </a:p>
          <a:p>
            <a:pPr algn="ctr"/>
            <a:r>
              <a:rPr lang="fr-FR" dirty="0" smtClean="0"/>
              <a:t>For ISO 20’ Container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021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Partenaires et acteurs</a:t>
            </a:r>
            <a:endParaRPr lang="fr-FR" dirty="0"/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479" y="4811816"/>
            <a:ext cx="950376" cy="54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239" y="5496811"/>
            <a:ext cx="950376" cy="64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56" y="2056251"/>
            <a:ext cx="1074074" cy="52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18" y="1319034"/>
            <a:ext cx="1372418" cy="137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706" y="2951629"/>
            <a:ext cx="1799841" cy="97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603" y="4103728"/>
            <a:ext cx="827236" cy="52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10" y="1939039"/>
            <a:ext cx="2306013" cy="76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947" y="3401380"/>
            <a:ext cx="1082537" cy="67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7" y="3446757"/>
            <a:ext cx="1178321" cy="63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399" y="5018861"/>
            <a:ext cx="1131220" cy="92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819" y="2951629"/>
            <a:ext cx="1092438" cy="25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6" y="1811290"/>
            <a:ext cx="14938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48" y="3387840"/>
            <a:ext cx="1183157" cy="47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14" y="4311753"/>
            <a:ext cx="5810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40" y="1174986"/>
            <a:ext cx="1837161" cy="67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67" y="5733421"/>
            <a:ext cx="1991139" cy="43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27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#Flying2050 - Questions</a:t>
            </a:r>
            <a:endParaRPr lang="fr-FR" dirty="0"/>
          </a:p>
        </p:txBody>
      </p:sp>
      <p:pic>
        <p:nvPicPr>
          <p:cNvPr id="7" name="Picture 5" descr="T:\21-TGS Google Sketchup\2012 08 13 Isoplane\Pictures\ISO plane drawings v11-1 20 feets loading step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9" r="44386" b="43535"/>
          <a:stretch/>
        </p:blipFill>
        <p:spPr bwMode="auto">
          <a:xfrm>
            <a:off x="3824524" y="4308762"/>
            <a:ext cx="4275868" cy="14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59632" y="2492896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Bee-Plane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259632" y="4766568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Iso-Plane</a:t>
            </a:r>
          </a:p>
        </p:txBody>
      </p:sp>
      <p:sp>
        <p:nvSpPr>
          <p:cNvPr id="3" name="Rectangle 2"/>
          <p:cNvSpPr/>
          <p:nvPr/>
        </p:nvSpPr>
        <p:spPr>
          <a:xfrm>
            <a:off x="6326398" y="4437112"/>
            <a:ext cx="14029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Patent application</a:t>
            </a:r>
            <a:endParaRPr lang="fr-FR" sz="1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006" y="1953304"/>
            <a:ext cx="3420904" cy="181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27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#Flying1913 – Fuselage monocoque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9012"/>
            <a:ext cx="2192526" cy="308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63" y="1499011"/>
            <a:ext cx="5772217" cy="308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xav\Desktop\2013 01 30 Aero nov\Présentation Avions du futur\Photos\IMG_09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47548" r="10269" b="44824"/>
          <a:stretch/>
        </p:blipFill>
        <p:spPr bwMode="auto">
          <a:xfrm>
            <a:off x="323528" y="4869160"/>
            <a:ext cx="860474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9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#Flying1943 – 50 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Source image : </a:t>
            </a:r>
            <a:r>
              <a:rPr lang="fr-FR" dirty="0" err="1" smtClean="0"/>
              <a:t>Wikipedia</a:t>
            </a:r>
            <a:endParaRPr lang="fr-FR" dirty="0" smtClean="0"/>
          </a:p>
          <a:p>
            <a:r>
              <a:rPr lang="fr-FR" dirty="0"/>
              <a:t>Lockheed L-1649 Constellation « </a:t>
            </a:r>
            <a:r>
              <a:rPr lang="fr-FR" dirty="0" err="1"/>
              <a:t>Starliner</a:t>
            </a:r>
            <a:r>
              <a:rPr lang="fr-FR" dirty="0"/>
              <a:t> » de TWA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33" y="2564904"/>
            <a:ext cx="3904755" cy="299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40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#Flying1950 – 63 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 descr="C:\Users\xav\Desktop\2013 01 30 Aero nov\Présentation Avions du futur\Photos\1950 Popular sciences\IMG_09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t="10200" r="15328" b="16891"/>
          <a:stretch/>
        </p:blipFill>
        <p:spPr bwMode="auto">
          <a:xfrm>
            <a:off x="755576" y="1843692"/>
            <a:ext cx="2597727" cy="35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TECHNOPLANE\bee-plane-project\32-BVC Visual Communication\Visuals\Photos XC-120\photo 4 scenarii\Photo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72" y="1406070"/>
            <a:ext cx="3565144" cy="27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TECHNOPLANE\bee-plane-project\32-BVC Visual Communication\Visuals\Photos XC-120\photo 3\Photo 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8"/>
          <a:stretch/>
        </p:blipFill>
        <p:spPr bwMode="auto">
          <a:xfrm>
            <a:off x="3823791" y="4221088"/>
            <a:ext cx="4376738" cy="192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15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#Flying1955 – 58 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Source image : </a:t>
            </a:r>
            <a:r>
              <a:rPr lang="fr-FR" dirty="0" smtClean="0"/>
              <a:t>civilaviation.eu</a:t>
            </a:r>
            <a:endParaRPr lang="fr-FR" dirty="0"/>
          </a:p>
          <a:p>
            <a:r>
              <a:rPr lang="fr-FR" dirty="0" smtClean="0"/>
              <a:t>Sud-Aviation Caravelle</a:t>
            </a:r>
            <a:endParaRPr lang="fr-F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77" y="2708920"/>
            <a:ext cx="4141830" cy="285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0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#</a:t>
            </a:r>
            <a:r>
              <a:rPr lang="fr-FR" dirty="0" smtClean="0"/>
              <a:t>Flying1984 </a:t>
            </a:r>
            <a:r>
              <a:rPr lang="fr-FR" dirty="0"/>
              <a:t>– </a:t>
            </a:r>
            <a:r>
              <a:rPr lang="fr-FR" dirty="0" smtClean="0"/>
              <a:t>39 </a:t>
            </a:r>
            <a:r>
              <a:rPr lang="fr-FR" dirty="0"/>
              <a:t>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C:\Users\xav\Desktop\2013 01 30 Aero nov\Présentation Avions du futur\Photos\1984 Sciences et avenir\IMG_09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4101" r="16581" b="17792"/>
          <a:stretch/>
        </p:blipFill>
        <p:spPr bwMode="auto">
          <a:xfrm>
            <a:off x="323528" y="1340767"/>
            <a:ext cx="1728192" cy="226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xav\Desktop\2013 01 30 Aero nov\Présentation Avions du futur\Photos\1984 Sciences et avenir\IMG_09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26027" r="29102" b="21871"/>
          <a:stretch/>
        </p:blipFill>
        <p:spPr bwMode="auto">
          <a:xfrm>
            <a:off x="2828320" y="1630675"/>
            <a:ext cx="2446131" cy="168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xav\Desktop\2013 01 30 Aero nov\Présentation Avions du futur\Photos\1984 Sciences et avenir\IMG_09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1454" r="11710" b="25731"/>
          <a:stretch/>
        </p:blipFill>
        <p:spPr bwMode="auto">
          <a:xfrm>
            <a:off x="6732240" y="4096327"/>
            <a:ext cx="1857929" cy="213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xav\Desktop\2013 01 30 Aero nov\Présentation Avions du futur\Photos\1984 Sciences et avenir\IMG_09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8153" r="13117" b="36566"/>
          <a:stretch/>
        </p:blipFill>
        <p:spPr bwMode="auto">
          <a:xfrm>
            <a:off x="323528" y="4095892"/>
            <a:ext cx="2223222" cy="221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xav\Desktop\2013 01 30 Aero nov\Présentation Avions du futur\Photos\1984 Sciences et avenir\IMG_09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t="23604" r="14145" b="29065"/>
          <a:stretch/>
        </p:blipFill>
        <p:spPr bwMode="auto">
          <a:xfrm>
            <a:off x="3040588" y="4350001"/>
            <a:ext cx="3205700" cy="14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xav\Desktop\2013 01 30 Aero nov\Présentation Avions du futur\Photos\1984 Sciences et avenir\IMG_09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5" r="6140" b="31468"/>
          <a:stretch/>
        </p:blipFill>
        <p:spPr bwMode="auto">
          <a:xfrm>
            <a:off x="6052316" y="1523434"/>
            <a:ext cx="2616323" cy="18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#Flying1983 – </a:t>
            </a:r>
            <a:r>
              <a:rPr lang="fr-FR" dirty="0" smtClean="0"/>
              <a:t>39 </a:t>
            </a:r>
            <a:r>
              <a:rPr lang="fr-FR" dirty="0"/>
              <a:t>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13" descr="C:\Users\xav\Desktop\2013 01 30 Aero nov\Présentation Avions du futur\Photos\1984 Sciences et avenir\IMG_09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 t="43304" r="29037" b="28348"/>
          <a:stretch/>
        </p:blipFill>
        <p:spPr bwMode="auto">
          <a:xfrm>
            <a:off x="3683528" y="4227748"/>
            <a:ext cx="4946122" cy="169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xav\Desktop\2013 01 30 Aero nov\Présentation Avions du futur\Photos\1984 Sciences et avenir\IMG_09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15175" r="5980" b="10530"/>
          <a:stretch/>
        </p:blipFill>
        <p:spPr bwMode="auto">
          <a:xfrm>
            <a:off x="323528" y="4005064"/>
            <a:ext cx="2914650" cy="200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xav\Desktop\2013 01 30 Aero nov\Présentation Avions du futur\Photos\1984 Sciences et avenir\IMG_09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24157" r="12590" b="14368"/>
          <a:stretch/>
        </p:blipFill>
        <p:spPr bwMode="auto">
          <a:xfrm>
            <a:off x="2211884" y="1643284"/>
            <a:ext cx="3152204" cy="16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xav\Desktop\2013 01 30 Aero nov\Présentation Avions du futur\Photos\1984 Sciences et avenir\IMG_09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4101" r="16581" b="17792"/>
          <a:stretch/>
        </p:blipFill>
        <p:spPr bwMode="auto">
          <a:xfrm>
            <a:off x="323528" y="1340767"/>
            <a:ext cx="1728192" cy="226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36" y="1628800"/>
            <a:ext cx="3416405" cy="162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6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1022</TotalTime>
  <Words>546</Words>
  <Application>Microsoft Office PowerPoint</Application>
  <PresentationFormat>Affichage à l'écran (4:3)</PresentationFormat>
  <Paragraphs>145</Paragraphs>
  <Slides>32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Clarté</vt:lpstr>
      <vt:lpstr> Les avions du futur</vt:lpstr>
      <vt:lpstr>Agenda</vt:lpstr>
      <vt:lpstr>#Flying1913 – 100 ans</vt:lpstr>
      <vt:lpstr>#Flying1913 – Fuselage monocoque</vt:lpstr>
      <vt:lpstr>#Flying1943 – 50 ans</vt:lpstr>
      <vt:lpstr>#Flying1950 – 63 ans</vt:lpstr>
      <vt:lpstr>#Flying1955 – 58 ans</vt:lpstr>
      <vt:lpstr>#Flying1984 – 39 ans</vt:lpstr>
      <vt:lpstr>#Flying1983 – 39 ans</vt:lpstr>
      <vt:lpstr>#Flying2013 – aujourd’hui</vt:lpstr>
      <vt:lpstr>#FLYING2050</vt:lpstr>
      <vt:lpstr>Les avions supersoniques</vt:lpstr>
      <vt:lpstr>Les ailes volantes</vt:lpstr>
      <vt:lpstr>Les ailes rhomboédriques</vt:lpstr>
      <vt:lpstr>Les avions électriques</vt:lpstr>
      <vt:lpstr>Les double-bulles</vt:lpstr>
      <vt:lpstr>Autres concepts</vt:lpstr>
      <vt:lpstr>Technoplane</vt:lpstr>
      <vt:lpstr>Technoplane SAS</vt:lpstr>
      <vt:lpstr>Réflexion sur les avions du futur</vt:lpstr>
      <vt:lpstr>Les Projets</vt:lpstr>
      <vt:lpstr>Origine du projet Bee-PlaneTM </vt:lpstr>
      <vt:lpstr>Bee-PlaneTM - Technology review</vt:lpstr>
      <vt:lpstr>Bee-PlaneTM</vt:lpstr>
      <vt:lpstr>Bee-PlaneTM - Version hôpital</vt:lpstr>
      <vt:lpstr>Iso-PlaneTM</vt:lpstr>
      <vt:lpstr>Aujourd’hui, un conteneur ISO par air ?</vt:lpstr>
      <vt:lpstr>ISO-PlaneTM</vt:lpstr>
      <vt:lpstr>ISO-Plane - Technology review</vt:lpstr>
      <vt:lpstr>ISO-Plane - 20bee</vt:lpstr>
      <vt:lpstr>Partenaires et acteurs</vt:lpstr>
      <vt:lpstr>#Flying2050 - 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xav</dc:creator>
  <cp:lastModifiedBy>Xavier</cp:lastModifiedBy>
  <cp:revision>271</cp:revision>
  <dcterms:created xsi:type="dcterms:W3CDTF">2012-01-15T00:58:33Z</dcterms:created>
  <dcterms:modified xsi:type="dcterms:W3CDTF">2013-04-02T10:40:40Z</dcterms:modified>
</cp:coreProperties>
</file>