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1"/>
  </p:notesMasterIdLst>
  <p:handoutMasterIdLst>
    <p:handoutMasterId r:id="rId12"/>
  </p:handoutMasterIdLst>
  <p:sldIdLst>
    <p:sldId id="257" r:id="rId2"/>
    <p:sldId id="339" r:id="rId3"/>
    <p:sldId id="341" r:id="rId4"/>
    <p:sldId id="328" r:id="rId5"/>
    <p:sldId id="343" r:id="rId6"/>
    <p:sldId id="344" r:id="rId7"/>
    <p:sldId id="288" r:id="rId8"/>
    <p:sldId id="289" r:id="rId9"/>
    <p:sldId id="290" r:id="rId10"/>
  </p:sldIdLst>
  <p:sldSz cx="10691813" cy="7559675"/>
  <p:notesSz cx="6797675" cy="9926638"/>
  <p:defaultTextStyle>
    <a:defPPr>
      <a:defRPr lang="fr-FR"/>
    </a:defPPr>
    <a:lvl1pPr marL="0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04" userDrawn="1">
          <p15:clr>
            <a:srgbClr val="A4A3A4"/>
          </p15:clr>
        </p15:guide>
        <p15:guide id="2" pos="3367">
          <p15:clr>
            <a:srgbClr val="A4A3A4"/>
          </p15:clr>
        </p15:guide>
        <p15:guide id="4" orient="horz" pos="2472" userDrawn="1">
          <p15:clr>
            <a:srgbClr val="A4A3A4"/>
          </p15:clr>
        </p15:guide>
        <p15:guide id="5" pos="5159" userDrawn="1">
          <p15:clr>
            <a:srgbClr val="A4A3A4"/>
          </p15:clr>
        </p15:guide>
        <p15:guide id="6" orient="horz" pos="158" userDrawn="1">
          <p15:clr>
            <a:srgbClr val="A4A3A4"/>
          </p15:clr>
        </p15:guide>
        <p15:guide id="7" pos="3337">
          <p15:clr>
            <a:srgbClr val="A4A3A4"/>
          </p15:clr>
        </p15:guide>
        <p15:guide id="9" pos="514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83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63" autoAdjust="0"/>
    <p:restoredTop sz="93961" autoAdjust="0"/>
  </p:normalViewPr>
  <p:slideViewPr>
    <p:cSldViewPr snapToGrid="0" snapToObjects="1">
      <p:cViewPr varScale="1">
        <p:scale>
          <a:sx n="70" d="100"/>
          <a:sy n="70" d="100"/>
        </p:scale>
        <p:origin x="618" y="66"/>
      </p:cViewPr>
      <p:guideLst>
        <p:guide orient="horz" pos="2404"/>
        <p:guide pos="3367"/>
        <p:guide orient="horz" pos="2472"/>
        <p:guide pos="5159"/>
        <p:guide orient="horz" pos="158"/>
        <p:guide pos="3337"/>
        <p:guide pos="514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>
        <p:scale>
          <a:sx n="125" d="100"/>
          <a:sy n="125" d="100"/>
        </p:scale>
        <p:origin x="1590" y="-2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32456-9729-48C8-884A-81DB669F737F}" type="datetimeFigureOut">
              <a:rPr lang="fr-FR" smtClean="0"/>
              <a:t>28/09/2020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1A0C1F-3A82-47D7-9DB2-4876B4C685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60402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B9529-9190-CB48-8A06-6DDABD3567A8}" type="datetimeFigureOut">
              <a:rPr lang="fr-FR" smtClean="0"/>
              <a:t>28/09/2020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5425C6-1F41-534F-9248-3C22F63EA7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175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425C6-1F41-534F-9248-3C22F63EA79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9647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425C6-1F41-534F-9248-3C22F63EA79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8254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mière de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261257" y="-145143"/>
            <a:ext cx="11146971" cy="788125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8678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735062" y="567069"/>
            <a:ext cx="9221689" cy="548505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>
            <a:lvl1pPr>
              <a:def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marL="0" lvl="0" defTabSz="995507"/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735062" y="146377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 err="1"/>
              <a:t>Deuxièmve</a:t>
            </a:r>
            <a:r>
              <a:rPr lang="fr-FR" dirty="0"/>
              <a:t>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1019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979244" y="7006700"/>
            <a:ext cx="728387" cy="276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212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48" y="6902742"/>
            <a:ext cx="9717024" cy="53035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4" y="6896646"/>
            <a:ext cx="1450848" cy="536448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877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735062" y="1536926"/>
            <a:ext cx="9221689" cy="512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 err="1"/>
              <a:t>Deuxièmve</a:t>
            </a:r>
            <a:r>
              <a:rPr lang="fr-FR" dirty="0"/>
              <a:t>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8083603" y="6914366"/>
            <a:ext cx="246066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marL="0" algn="r" defTabSz="995507" rtl="0" eaLnBrk="1" latinLnBrk="0" hangingPunct="1">
              <a:defRPr lang="fr-FR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Sept. 28,</a:t>
            </a:r>
            <a:r>
              <a:rPr lang="en-US" baseline="0" dirty="0"/>
              <a:t> 2</a:t>
            </a:r>
            <a:r>
              <a:rPr lang="en-US" dirty="0"/>
              <a:t>020</a:t>
            </a:r>
          </a:p>
          <a:p>
            <a:r>
              <a:rPr lang="en-US" dirty="0"/>
              <a:t>Copyrights Technoplane SAS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79243" y="7005561"/>
            <a:ext cx="728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>
              <a:defRPr lang="fr-FR" sz="1200" smtClean="0"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5965797" y="6913227"/>
            <a:ext cx="226286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marL="0" algn="r" defTabSz="995507" rtl="0" eaLnBrk="1" latinLnBrk="0" hangingPunct="1">
              <a:defRPr lang="fr-FR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www.mini-bee.com</a:t>
            </a:r>
          </a:p>
          <a:p>
            <a:pPr algn="ctr"/>
            <a:r>
              <a:rPr lang="en-US" dirty="0"/>
              <a:t>Lesser Open Bee License 1.3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631" y="7016751"/>
            <a:ext cx="3472740" cy="448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6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83" r:id="rId3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gif"/><Relationship Id="rId10" Type="http://schemas.openxmlformats.org/officeDocument/2006/relationships/image" Target="../media/image35.png"/><Relationship Id="rId4" Type="http://schemas.openxmlformats.org/officeDocument/2006/relationships/image" Target="../media/image29.gif"/><Relationship Id="rId9" Type="http://schemas.openxmlformats.org/officeDocument/2006/relationships/image" Target="../media/image34.png"/><Relationship Id="rId14" Type="http://schemas.openxmlformats.org/officeDocument/2006/relationships/image" Target="../media/image3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26" Type="http://schemas.openxmlformats.org/officeDocument/2006/relationships/image" Target="../media/image66.png"/><Relationship Id="rId3" Type="http://schemas.openxmlformats.org/officeDocument/2006/relationships/image" Target="../media/image43.png"/><Relationship Id="rId21" Type="http://schemas.openxmlformats.org/officeDocument/2006/relationships/image" Target="../media/image61.gif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gif"/><Relationship Id="rId25" Type="http://schemas.openxmlformats.org/officeDocument/2006/relationships/image" Target="../media/image65.gif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24" Type="http://schemas.openxmlformats.org/officeDocument/2006/relationships/image" Target="../media/image64.gif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gif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5" y="191739"/>
            <a:ext cx="2226754" cy="903001"/>
          </a:xfrm>
          <a:prstGeom prst="rect">
            <a:avLst/>
          </a:prstGeom>
        </p:spPr>
      </p:pic>
      <p:pic>
        <p:nvPicPr>
          <p:cNvPr id="6" name="Picture 2" descr="C:\Users\ggott\Documents\TECHNOPLANE\Visuels\Plan_v5-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7" t="7800" r="24429" b="72735"/>
          <a:stretch/>
        </p:blipFill>
        <p:spPr bwMode="auto">
          <a:xfrm>
            <a:off x="6527399" y="289899"/>
            <a:ext cx="3886735" cy="70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3645" y="2694289"/>
            <a:ext cx="7864522" cy="337138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542542" y="5388561"/>
            <a:ext cx="35413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800" dirty="0"/>
              <a:t>TRL 3</a:t>
            </a:r>
            <a:endParaRPr lang="fr-FR" sz="2500" dirty="0"/>
          </a:p>
        </p:txBody>
      </p:sp>
      <p:sp>
        <p:nvSpPr>
          <p:cNvPr id="4" name="ZoneTexte 3"/>
          <p:cNvSpPr txBox="1"/>
          <p:nvPr/>
        </p:nvSpPr>
        <p:spPr>
          <a:xfrm rot="20827711">
            <a:off x="3459185" y="4240998"/>
            <a:ext cx="1619931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Design </a:t>
            </a:r>
          </a:p>
          <a:p>
            <a:r>
              <a:rPr lang="fr-FR" dirty="0"/>
              <a:t>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updated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A6C4AD1-5760-467C-B817-CA4A013E9DDC}"/>
              </a:ext>
            </a:extLst>
          </p:cNvPr>
          <p:cNvSpPr txBox="1"/>
          <p:nvPr/>
        </p:nvSpPr>
        <p:spPr>
          <a:xfrm>
            <a:off x="2079338" y="6493814"/>
            <a:ext cx="6533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>
                    <a:lumMod val="95000"/>
                  </a:schemeClr>
                </a:solidFill>
              </a:rPr>
              <a:t>Sujet : Mécanique de vol des VTOL hybrides</a:t>
            </a:r>
            <a:endParaRPr lang="es-ES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899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Technical</a:t>
            </a:r>
            <a:r>
              <a:rPr lang="fr-FR" dirty="0"/>
              <a:t> state of the art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516" y="1280160"/>
            <a:ext cx="6957984" cy="225298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504" y="3737486"/>
            <a:ext cx="4781321" cy="308694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089" y="6409326"/>
            <a:ext cx="706987" cy="286491"/>
          </a:xfrm>
          <a:prstGeom prst="rect">
            <a:avLst/>
          </a:prstGeom>
        </p:spPr>
      </p:pic>
      <p:sp>
        <p:nvSpPr>
          <p:cNvPr id="13" name="Rectangle à coins arrondis 12"/>
          <p:cNvSpPr/>
          <p:nvPr/>
        </p:nvSpPr>
        <p:spPr>
          <a:xfrm>
            <a:off x="3048000" y="3876674"/>
            <a:ext cx="990600" cy="742951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droite 13"/>
          <p:cNvSpPr/>
          <p:nvPr/>
        </p:nvSpPr>
        <p:spPr>
          <a:xfrm flipH="1">
            <a:off x="8520076" y="3361696"/>
            <a:ext cx="371475" cy="171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droite 14"/>
          <p:cNvSpPr/>
          <p:nvPr/>
        </p:nvSpPr>
        <p:spPr>
          <a:xfrm rot="13159673" flipH="1">
            <a:off x="2481751" y="3888211"/>
            <a:ext cx="371475" cy="171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8866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Main </a:t>
            </a:r>
            <a:r>
              <a:rPr lang="fr-FR" dirty="0" err="1"/>
              <a:t>market</a:t>
            </a:r>
            <a:r>
              <a:rPr lang="fr-FR" dirty="0"/>
              <a:t> drivers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23417" y="527832"/>
            <a:ext cx="3483567" cy="1313836"/>
          </a:xfrm>
        </p:spPr>
        <p:txBody>
          <a:bodyPr>
            <a:normAutofit/>
          </a:bodyPr>
          <a:lstStyle/>
          <a:p>
            <a:r>
              <a:rPr lang="fr-FR" sz="1400" dirty="0">
                <a:solidFill>
                  <a:srgbClr val="00B050"/>
                </a:solidFill>
              </a:rPr>
              <a:t>Electric VTOL</a:t>
            </a:r>
          </a:p>
          <a:p>
            <a:r>
              <a:rPr lang="fr-FR" sz="1400" dirty="0" err="1">
                <a:solidFill>
                  <a:srgbClr val="FF0000"/>
                </a:solidFill>
              </a:rPr>
              <a:t>Helicopters</a:t>
            </a:r>
            <a:endParaRPr lang="fr-FR" sz="1400" dirty="0">
              <a:solidFill>
                <a:srgbClr val="FF0000"/>
              </a:solidFill>
            </a:endParaRPr>
          </a:p>
          <a:p>
            <a:r>
              <a:rPr lang="fr-FR" sz="1400" dirty="0" err="1">
                <a:solidFill>
                  <a:srgbClr val="00B0F0"/>
                </a:solidFill>
              </a:rPr>
              <a:t>Hybrid</a:t>
            </a:r>
            <a:r>
              <a:rPr lang="fr-FR" sz="1400" dirty="0">
                <a:solidFill>
                  <a:srgbClr val="00B0F0"/>
                </a:solidFill>
              </a:rPr>
              <a:t> VTOL</a:t>
            </a:r>
          </a:p>
          <a:p>
            <a:r>
              <a:rPr lang="fr-FR" sz="1400" dirty="0">
                <a:solidFill>
                  <a:srgbClr val="FFC000"/>
                </a:solidFill>
              </a:rPr>
              <a:t>General aviation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9" y="2304115"/>
            <a:ext cx="4908869" cy="356358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746" y="2304115"/>
            <a:ext cx="5001407" cy="357337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5315" y="5917561"/>
            <a:ext cx="632838" cy="25644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022" y="5917561"/>
            <a:ext cx="444989" cy="180322"/>
          </a:xfrm>
          <a:prstGeom prst="rect">
            <a:avLst/>
          </a:prstGeom>
        </p:spPr>
      </p:pic>
      <p:sp>
        <p:nvSpPr>
          <p:cNvPr id="9" name="Rectangle à coins arrondis 8"/>
          <p:cNvSpPr/>
          <p:nvPr/>
        </p:nvSpPr>
        <p:spPr>
          <a:xfrm>
            <a:off x="1352550" y="3622828"/>
            <a:ext cx="714375" cy="84772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à coins arrondis 9"/>
          <p:cNvSpPr/>
          <p:nvPr/>
        </p:nvSpPr>
        <p:spPr>
          <a:xfrm>
            <a:off x="6591301" y="3622828"/>
            <a:ext cx="952500" cy="84772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droite 10"/>
          <p:cNvSpPr/>
          <p:nvPr/>
        </p:nvSpPr>
        <p:spPr>
          <a:xfrm rot="19859611" flipH="1">
            <a:off x="7414759" y="3971605"/>
            <a:ext cx="371475" cy="171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droite 11"/>
          <p:cNvSpPr/>
          <p:nvPr/>
        </p:nvSpPr>
        <p:spPr>
          <a:xfrm rot="13708287" flipH="1">
            <a:off x="1308434" y="3893135"/>
            <a:ext cx="371475" cy="171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2372326" y="6262004"/>
            <a:ext cx="6670609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Mini-Bee R2H10P4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b="1" dirty="0" err="1"/>
              <a:t>Helicopter</a:t>
            </a:r>
            <a:r>
              <a:rPr lang="fr-FR" dirty="0"/>
              <a:t> R44 and </a:t>
            </a:r>
            <a:r>
              <a:rPr lang="fr-FR" b="1" dirty="0"/>
              <a:t>Aircraft</a:t>
            </a:r>
            <a:r>
              <a:rPr lang="fr-FR" dirty="0"/>
              <a:t> C172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139209" y="1336274"/>
            <a:ext cx="4330032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VTOL, MTOW 1200kg, 200km/h, 850km</a:t>
            </a:r>
          </a:p>
          <a:p>
            <a:r>
              <a:rPr lang="fr-FR" dirty="0"/>
              <a:t>Electric Multi-rotors</a:t>
            </a:r>
          </a:p>
        </p:txBody>
      </p:sp>
    </p:spTree>
    <p:extLst>
      <p:ext uri="{BB962C8B-B14F-4D97-AF65-F5344CB8AC3E}">
        <p14:creationId xmlns:p14="http://schemas.microsoft.com/office/powerpoint/2010/main" val="2595164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000">
            <a:off x="9519470" y="4987160"/>
            <a:ext cx="861260" cy="790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000">
            <a:off x="9489690" y="5818866"/>
            <a:ext cx="861260" cy="790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006629" y="6983285"/>
            <a:ext cx="728387" cy="276999"/>
          </a:xfrm>
        </p:spPr>
        <p:txBody>
          <a:bodyPr/>
          <a:lstStyle/>
          <a:p>
            <a:fld id="{100358BD-8424-384F-809F-95A4D502BF26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719410" y="302180"/>
            <a:ext cx="9421386" cy="597749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algn="ctr"/>
            <a:r>
              <a:rPr lang="fr-F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Mini-Bee : </a:t>
            </a:r>
            <a:r>
              <a:rPr lang="fr-FR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Hybrid</a:t>
            </a:r>
            <a:r>
              <a:rPr lang="fr-F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Powered</a:t>
            </a:r>
            <a:r>
              <a:rPr lang="fr-F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solution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3998757" y="878933"/>
            <a:ext cx="286269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116785" y="4798494"/>
            <a:ext cx="1638896" cy="47463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fr-FR" sz="1200" dirty="0" err="1">
                <a:latin typeface="Century Gothic" panose="020B0502020202020204" pitchFamily="34" charset="0"/>
              </a:rPr>
              <a:t>Three</a:t>
            </a:r>
            <a:r>
              <a:rPr lang="fr-FR" sz="1200" dirty="0">
                <a:latin typeface="Century Gothic" panose="020B0502020202020204" pitchFamily="34" charset="0"/>
              </a:rPr>
              <a:t>-phase </a:t>
            </a:r>
            <a:r>
              <a:rPr lang="fr-FR" sz="1200" b="1" dirty="0" err="1">
                <a:latin typeface="Century Gothic" panose="020B0502020202020204" pitchFamily="34" charset="0"/>
              </a:rPr>
              <a:t>Generators</a:t>
            </a:r>
            <a:endParaRPr lang="fr-FR" sz="1200" b="1" dirty="0">
              <a:latin typeface="Century Gothic" panose="020B0502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20016" y="4660845"/>
            <a:ext cx="1494452" cy="289972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200" b="1" dirty="0">
                <a:latin typeface="Century Gothic" panose="020B0502020202020204" pitchFamily="34" charset="0"/>
              </a:rPr>
              <a:t>Fuel</a:t>
            </a:r>
            <a:r>
              <a:rPr lang="fr-FR" sz="1200" dirty="0">
                <a:latin typeface="Century Gothic" panose="020B0502020202020204" pitchFamily="34" charset="0"/>
              </a:rPr>
              <a:t> tank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290541" y="5430710"/>
            <a:ext cx="1221322" cy="47463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200" b="1" dirty="0">
                <a:latin typeface="Century Gothic" panose="020B0502020202020204" pitchFamily="34" charset="0"/>
              </a:rPr>
              <a:t>2 </a:t>
            </a:r>
            <a:r>
              <a:rPr lang="fr-FR" sz="1200" b="1" dirty="0" err="1">
                <a:latin typeface="Century Gothic" panose="020B0502020202020204" pitchFamily="34" charset="0"/>
              </a:rPr>
              <a:t>Engines</a:t>
            </a:r>
            <a:r>
              <a:rPr lang="fr-FR" sz="1200" b="1" dirty="0">
                <a:latin typeface="Century Gothic" panose="020B0502020202020204" pitchFamily="34" charset="0"/>
              </a:rPr>
              <a:t> Rotax 915is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099988" y="1460123"/>
            <a:ext cx="2636473" cy="35152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600" b="1" dirty="0">
                <a:latin typeface="Century Gothic" panose="020B0502020202020204" pitchFamily="34" charset="0"/>
              </a:rPr>
              <a:t>Basic flight </a:t>
            </a:r>
            <a:r>
              <a:rPr lang="fr-FR" sz="1600" b="1" dirty="0" err="1">
                <a:latin typeface="Century Gothic" panose="020B0502020202020204" pitchFamily="34" charset="0"/>
              </a:rPr>
              <a:t>path</a:t>
            </a:r>
            <a:endParaRPr lang="fr-FR" sz="1600" b="1" dirty="0">
              <a:latin typeface="Century Gothic" panose="020B0502020202020204" pitchFamily="34" charset="0"/>
            </a:endParaRPr>
          </a:p>
        </p:txBody>
      </p:sp>
      <p:pic>
        <p:nvPicPr>
          <p:cNvPr id="52" name="Picture 4" descr="Résultat de recherche d'images pour &quot;zodiac fuel tank aerosafety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18"/>
          <a:stretch/>
        </p:blipFill>
        <p:spPr bwMode="auto">
          <a:xfrm>
            <a:off x="334419" y="5335749"/>
            <a:ext cx="1400787" cy="65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452884" y="1831973"/>
            <a:ext cx="3283577" cy="1828855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Cruise speed : </a:t>
            </a:r>
            <a:r>
              <a:rPr lang="en-US" sz="1600" b="1" dirty="0">
                <a:latin typeface="Century Gothic" panose="020B0502020202020204" pitchFamily="34" charset="0"/>
              </a:rPr>
              <a:t>200km/h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Century Gothic" panose="020B0502020202020204" pitchFamily="34" charset="0"/>
              </a:rPr>
              <a:t>Range : </a:t>
            </a:r>
            <a:r>
              <a:rPr lang="fr-FR" sz="1600" b="1" dirty="0">
                <a:latin typeface="Century Gothic" panose="020B0502020202020204" pitchFamily="34" charset="0"/>
              </a:rPr>
              <a:t>850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Century Gothic" panose="020B0502020202020204" pitchFamily="34" charset="0"/>
              </a:rPr>
              <a:t>MTOW : 1200kg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latin typeface="Century Gothic" panose="020B0502020202020204" pitchFamily="34" charset="0"/>
              </a:rPr>
              <a:t>Climbing</a:t>
            </a:r>
            <a:r>
              <a:rPr lang="fr-FR" sz="1600" dirty="0">
                <a:latin typeface="Century Gothic" panose="020B0502020202020204" pitchFamily="34" charset="0"/>
              </a:rPr>
              <a:t> angle: 10°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Cruse altitude: 1500m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Century Gothic" panose="020B0502020202020204" pitchFamily="34" charset="0"/>
              </a:rPr>
              <a:t>Max power 280 kW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Century Gothic" panose="020B0502020202020204" pitchFamily="34" charset="0"/>
              </a:rPr>
              <a:t>Cruise flight : 90% of </a:t>
            </a:r>
            <a:r>
              <a:rPr lang="fr-FR" sz="1600" dirty="0" err="1">
                <a:latin typeface="Century Gothic" panose="020B0502020202020204" pitchFamily="34" charset="0"/>
              </a:rPr>
              <a:t>energy</a:t>
            </a:r>
            <a:endParaRPr lang="fr-FR" sz="1600" dirty="0">
              <a:latin typeface="Century Gothic" panose="020B0502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21487" y="1408224"/>
            <a:ext cx="3479588" cy="242568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/>
          <p:cNvSpPr/>
          <p:nvPr/>
        </p:nvSpPr>
        <p:spPr>
          <a:xfrm>
            <a:off x="293863" y="4460639"/>
            <a:ext cx="10210610" cy="224155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3" name="Connecteur droit 62"/>
          <p:cNvCxnSpPr/>
          <p:nvPr/>
        </p:nvCxnSpPr>
        <p:spPr>
          <a:xfrm>
            <a:off x="1794765" y="5500734"/>
            <a:ext cx="340531" cy="0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4421" y="4740012"/>
            <a:ext cx="384308" cy="602558"/>
          </a:xfrm>
          <a:prstGeom prst="rect">
            <a:avLst/>
          </a:prstGeom>
        </p:spPr>
      </p:pic>
      <p:cxnSp>
        <p:nvCxnSpPr>
          <p:cNvPr id="64" name="Connecteur droit 63"/>
          <p:cNvCxnSpPr/>
          <p:nvPr/>
        </p:nvCxnSpPr>
        <p:spPr>
          <a:xfrm>
            <a:off x="3138446" y="5096948"/>
            <a:ext cx="340531" cy="0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/>
          <p:cNvCxnSpPr/>
          <p:nvPr/>
        </p:nvCxnSpPr>
        <p:spPr>
          <a:xfrm>
            <a:off x="5618301" y="5096948"/>
            <a:ext cx="340531" cy="0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/>
          <p:cNvCxnSpPr/>
          <p:nvPr/>
        </p:nvCxnSpPr>
        <p:spPr>
          <a:xfrm>
            <a:off x="5618301" y="6183083"/>
            <a:ext cx="340531" cy="0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421574" y="5434593"/>
            <a:ext cx="1327658" cy="259195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fr-FR" sz="1000" dirty="0">
                <a:latin typeface="Century Gothic" panose="020B0502020202020204" pitchFamily="34" charset="0"/>
              </a:rPr>
              <a:t>Emrax</a:t>
            </a:r>
          </a:p>
        </p:txBody>
      </p:sp>
      <p:sp>
        <p:nvSpPr>
          <p:cNvPr id="55" name="Rectangle 54"/>
          <p:cNvSpPr/>
          <p:nvPr/>
        </p:nvSpPr>
        <p:spPr>
          <a:xfrm>
            <a:off x="4149671" y="5884629"/>
            <a:ext cx="1638896" cy="47463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fr-FR" sz="1200" dirty="0" err="1">
                <a:latin typeface="Century Gothic" panose="020B0502020202020204" pitchFamily="34" charset="0"/>
              </a:rPr>
              <a:t>Three</a:t>
            </a:r>
            <a:r>
              <a:rPr lang="fr-FR" sz="1200" dirty="0">
                <a:latin typeface="Century Gothic" panose="020B0502020202020204" pitchFamily="34" charset="0"/>
              </a:rPr>
              <a:t>-phase </a:t>
            </a:r>
            <a:r>
              <a:rPr lang="fr-FR" sz="1200" b="1" dirty="0" err="1">
                <a:latin typeface="Century Gothic" panose="020B0502020202020204" pitchFamily="34" charset="0"/>
              </a:rPr>
              <a:t>Generators</a:t>
            </a:r>
            <a:endParaRPr lang="fr-FR" sz="1200" b="1" dirty="0">
              <a:latin typeface="Century Gothic" panose="020B0502020202020204" pitchFamily="34" charset="0"/>
            </a:endParaRPr>
          </a:p>
        </p:txBody>
      </p:sp>
      <p:pic>
        <p:nvPicPr>
          <p:cNvPr id="56" name="Imag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7307" y="5826147"/>
            <a:ext cx="384308" cy="602558"/>
          </a:xfrm>
          <a:prstGeom prst="rect">
            <a:avLst/>
          </a:prstGeom>
        </p:spPr>
      </p:pic>
      <p:cxnSp>
        <p:nvCxnSpPr>
          <p:cNvPr id="65" name="Connecteur droit 64"/>
          <p:cNvCxnSpPr/>
          <p:nvPr/>
        </p:nvCxnSpPr>
        <p:spPr>
          <a:xfrm>
            <a:off x="3171332" y="6183083"/>
            <a:ext cx="340531" cy="0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3454460" y="6520728"/>
            <a:ext cx="1327658" cy="259195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fr-FR" sz="1000" dirty="0">
                <a:latin typeface="Century Gothic" panose="020B0502020202020204" pitchFamily="34" charset="0"/>
              </a:rPr>
              <a:t>Emrax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9338" y="4832577"/>
            <a:ext cx="708602" cy="584878"/>
          </a:xfrm>
          <a:prstGeom prst="rect">
            <a:avLst/>
          </a:prstGeom>
        </p:spPr>
      </p:pic>
      <p:pic>
        <p:nvPicPr>
          <p:cNvPr id="73" name="Image 7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4360" y="5874657"/>
            <a:ext cx="708602" cy="584878"/>
          </a:xfrm>
          <a:prstGeom prst="rect">
            <a:avLst/>
          </a:prstGeom>
        </p:spPr>
      </p:pic>
      <p:grpSp>
        <p:nvGrpSpPr>
          <p:cNvPr id="49" name="Groupe 48"/>
          <p:cNvGrpSpPr/>
          <p:nvPr/>
        </p:nvGrpSpPr>
        <p:grpSpPr>
          <a:xfrm>
            <a:off x="4208039" y="1426459"/>
            <a:ext cx="5874118" cy="2515068"/>
            <a:chOff x="1182346" y="1928745"/>
            <a:chExt cx="7866646" cy="3368191"/>
          </a:xfrm>
        </p:grpSpPr>
        <p:pic>
          <p:nvPicPr>
            <p:cNvPr id="50" name="Picture 2" descr="MB final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71" t="6728" r="7840" b="10364"/>
            <a:stretch/>
          </p:blipFill>
          <p:spPr bwMode="auto">
            <a:xfrm>
              <a:off x="1182346" y="1928745"/>
              <a:ext cx="7866646" cy="3368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4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05" t="87827" b="3127"/>
            <a:stretch/>
          </p:blipFill>
          <p:spPr bwMode="auto">
            <a:xfrm rot="21385403">
              <a:off x="2676307" y="4411504"/>
              <a:ext cx="1801421" cy="2486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7" name="Rectangle 46"/>
          <p:cNvSpPr/>
          <p:nvPr/>
        </p:nvSpPr>
        <p:spPr>
          <a:xfrm>
            <a:off x="8338823" y="5714444"/>
            <a:ext cx="1341520" cy="47463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r"/>
            <a:r>
              <a:rPr lang="fr-FR" sz="1200" b="1" dirty="0">
                <a:latin typeface="Century Gothic" panose="020B0502020202020204" pitchFamily="34" charset="0"/>
              </a:rPr>
              <a:t>2 horizontal</a:t>
            </a:r>
            <a:r>
              <a:rPr lang="fr-FR" sz="1200" dirty="0">
                <a:latin typeface="Century Gothic" panose="020B0502020202020204" pitchFamily="34" charset="0"/>
              </a:rPr>
              <a:t> </a:t>
            </a:r>
            <a:r>
              <a:rPr lang="fr-FR" sz="1200" dirty="0" err="1">
                <a:latin typeface="Century Gothic" panose="020B0502020202020204" pitchFamily="34" charset="0"/>
              </a:rPr>
              <a:t>engines</a:t>
            </a:r>
            <a:endParaRPr lang="fr-FR" sz="1200" b="1" dirty="0">
              <a:latin typeface="Century Gothic" panose="020B0502020202020204" pitchFamily="34" charset="0"/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2646" y="4753563"/>
            <a:ext cx="384308" cy="602558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5532" y="5839698"/>
            <a:ext cx="384308" cy="602558"/>
          </a:xfrm>
          <a:prstGeom prst="rect">
            <a:avLst/>
          </a:prstGeom>
        </p:spPr>
      </p:pic>
      <p:pic>
        <p:nvPicPr>
          <p:cNvPr id="5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6243580" y="6072658"/>
            <a:ext cx="538991" cy="49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6712253" y="6052256"/>
            <a:ext cx="538991" cy="49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7180926" y="6068282"/>
            <a:ext cx="538991" cy="49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7678368" y="6068115"/>
            <a:ext cx="538991" cy="49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6367305" y="4878888"/>
            <a:ext cx="538991" cy="49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6835978" y="4858486"/>
            <a:ext cx="538991" cy="49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7304651" y="4874512"/>
            <a:ext cx="538991" cy="49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7802093" y="4874345"/>
            <a:ext cx="538991" cy="49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" name="Rectangle 76"/>
          <p:cNvSpPr/>
          <p:nvPr/>
        </p:nvSpPr>
        <p:spPr>
          <a:xfrm>
            <a:off x="5791911" y="4460639"/>
            <a:ext cx="2949315" cy="47463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fr-FR" sz="1200" b="1" dirty="0">
                <a:latin typeface="Century Gothic" panose="020B0502020202020204" pitchFamily="34" charset="0"/>
              </a:rPr>
              <a:t>6 </a:t>
            </a:r>
            <a:r>
              <a:rPr lang="fr-FR" sz="1200" dirty="0" err="1">
                <a:latin typeface="Century Gothic" panose="020B0502020202020204" pitchFamily="34" charset="0"/>
              </a:rPr>
              <a:t>Internal</a:t>
            </a:r>
            <a:r>
              <a:rPr lang="fr-FR" sz="1200" dirty="0">
                <a:latin typeface="Century Gothic" panose="020B0502020202020204" pitchFamily="34" charset="0"/>
              </a:rPr>
              <a:t> </a:t>
            </a:r>
            <a:r>
              <a:rPr lang="fr-FR" sz="1200" b="1" dirty="0">
                <a:latin typeface="Century Gothic" panose="020B0502020202020204" pitchFamily="34" charset="0"/>
              </a:rPr>
              <a:t>Vertical</a:t>
            </a:r>
            <a:r>
              <a:rPr lang="fr-FR" sz="1200" dirty="0">
                <a:latin typeface="Century Gothic" panose="020B0502020202020204" pitchFamily="34" charset="0"/>
              </a:rPr>
              <a:t> </a:t>
            </a:r>
            <a:r>
              <a:rPr lang="fr-FR" sz="1200" dirty="0" err="1">
                <a:latin typeface="Century Gothic" panose="020B0502020202020204" pitchFamily="34" charset="0"/>
              </a:rPr>
              <a:t>three</a:t>
            </a:r>
            <a:r>
              <a:rPr lang="fr-FR" sz="1200" dirty="0">
                <a:latin typeface="Century Gothic" panose="020B0502020202020204" pitchFamily="34" charset="0"/>
              </a:rPr>
              <a:t>-phase</a:t>
            </a:r>
          </a:p>
          <a:p>
            <a:pPr algn="ctr"/>
            <a:r>
              <a:rPr lang="fr-FR" sz="1200" b="1" dirty="0" err="1">
                <a:latin typeface="Century Gothic" panose="020B0502020202020204" pitchFamily="34" charset="0"/>
              </a:rPr>
              <a:t>Asynchronous</a:t>
            </a:r>
            <a:r>
              <a:rPr lang="fr-FR" sz="1200" b="1" dirty="0">
                <a:latin typeface="Century Gothic" panose="020B0502020202020204" pitchFamily="34" charset="0"/>
              </a:rPr>
              <a:t> </a:t>
            </a:r>
            <a:r>
              <a:rPr lang="fr-FR" sz="1200" b="1" dirty="0" err="1">
                <a:latin typeface="Century Gothic" panose="020B0502020202020204" pitchFamily="34" charset="0"/>
              </a:rPr>
              <a:t>electric</a:t>
            </a:r>
            <a:r>
              <a:rPr lang="fr-FR" sz="1200" b="1" dirty="0">
                <a:latin typeface="Century Gothic" panose="020B0502020202020204" pitchFamily="34" charset="0"/>
              </a:rPr>
              <a:t> </a:t>
            </a:r>
            <a:r>
              <a:rPr lang="fr-FR" sz="1200" b="1" dirty="0" err="1">
                <a:latin typeface="Century Gothic" panose="020B0502020202020204" pitchFamily="34" charset="0"/>
              </a:rPr>
              <a:t>engines</a:t>
            </a:r>
            <a:endParaRPr lang="fr-FR" sz="1200" dirty="0">
              <a:latin typeface="Century Gothic" panose="020B0502020202020204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6573855" y="6439629"/>
            <a:ext cx="1780072" cy="289972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200" b="1" dirty="0">
                <a:latin typeface="Century Gothic" panose="020B0502020202020204" pitchFamily="34" charset="0"/>
              </a:rPr>
              <a:t>4</a:t>
            </a:r>
            <a:r>
              <a:rPr lang="fr-FR" sz="1200" dirty="0">
                <a:latin typeface="Century Gothic" panose="020B0502020202020204" pitchFamily="34" charset="0"/>
              </a:rPr>
              <a:t> </a:t>
            </a:r>
            <a:r>
              <a:rPr lang="fr-FR" sz="1200" dirty="0" err="1">
                <a:latin typeface="Century Gothic" panose="020B0502020202020204" pitchFamily="34" charset="0"/>
              </a:rPr>
              <a:t>external</a:t>
            </a:r>
            <a:r>
              <a:rPr lang="fr-FR" sz="1200" dirty="0">
                <a:latin typeface="Century Gothic" panose="020B0502020202020204" pitchFamily="34" charset="0"/>
              </a:rPr>
              <a:t> </a:t>
            </a:r>
            <a:r>
              <a:rPr lang="fr-FR" sz="1200" dirty="0" err="1">
                <a:latin typeface="Century Gothic" panose="020B0502020202020204" pitchFamily="34" charset="0"/>
              </a:rPr>
              <a:t>engines</a:t>
            </a:r>
            <a:endParaRPr lang="fr-FR" sz="1200" b="1" dirty="0">
              <a:latin typeface="Century Gothic" panose="020B0502020202020204" pitchFamily="34" charset="0"/>
            </a:endParaRPr>
          </a:p>
        </p:txBody>
      </p:sp>
      <p:pic>
        <p:nvPicPr>
          <p:cNvPr id="8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6597088" y="5329124"/>
            <a:ext cx="538991" cy="49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7065761" y="5337137"/>
            <a:ext cx="538991" cy="49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F4FE3D-CB09-4F5F-A8E0-034C87503311}"/>
              </a:ext>
            </a:extLst>
          </p:cNvPr>
          <p:cNvSpPr/>
          <p:nvPr/>
        </p:nvSpPr>
        <p:spPr>
          <a:xfrm rot="19796732">
            <a:off x="8376047" y="4744916"/>
            <a:ext cx="16075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solidFill>
                  <a:srgbClr val="FF0000"/>
                </a:solidFill>
              </a:rPr>
              <a:t>Under </a:t>
            </a:r>
            <a:r>
              <a:rPr lang="fr-FR" sz="1800" b="1" dirty="0" err="1">
                <a:solidFill>
                  <a:srgbClr val="FF0000"/>
                </a:solidFill>
              </a:rPr>
              <a:t>Studies</a:t>
            </a:r>
            <a:endParaRPr lang="fr-FR" sz="1800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AC085C-C028-40FC-981A-D350F1406FC4}"/>
              </a:ext>
            </a:extLst>
          </p:cNvPr>
          <p:cNvSpPr/>
          <p:nvPr/>
        </p:nvSpPr>
        <p:spPr>
          <a:xfrm>
            <a:off x="417986" y="6228877"/>
            <a:ext cx="1494452" cy="289972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200" b="1" dirty="0">
                <a:latin typeface="Century Gothic" panose="020B0502020202020204" pitchFamily="34" charset="0"/>
              </a:rPr>
              <a:t>No Battery</a:t>
            </a:r>
            <a:endParaRPr lang="fr-FR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570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FFB733-C7F9-4128-BE09-FEEE80C9F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Actual</a:t>
            </a:r>
            <a:r>
              <a:rPr lang="fr-FR" dirty="0"/>
              <a:t> 2PAX configuration for prototype</a:t>
            </a:r>
            <a:endParaRPr lang="es-ES" dirty="0"/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D4D618DA-A160-4F38-B674-95667F5538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3436" y="3020395"/>
            <a:ext cx="4277515" cy="3515429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AC74FC4-1200-466A-928A-2EFF110384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2E4AD6D-9C30-4631-BDAF-A95EEC8D5A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894"/>
          <a:stretch/>
        </p:blipFill>
        <p:spPr>
          <a:xfrm>
            <a:off x="175419" y="1345392"/>
            <a:ext cx="4848990" cy="243444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CA5C222-CE80-48D7-8959-6B6B8C78E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436" y="1364070"/>
            <a:ext cx="4287737" cy="155693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3F1C009-2F88-4A30-AF6D-F79ECB5892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814"/>
          <a:stretch/>
        </p:blipFill>
        <p:spPr>
          <a:xfrm>
            <a:off x="220586" y="4176493"/>
            <a:ext cx="4803823" cy="235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34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8A2343-834A-4FF2-8707-63FF95FA8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Synchrone standard configuration</a:t>
            </a:r>
            <a:endParaRPr lang="es-ES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285D7CEC-3E7F-4334-92B4-BB51B626F7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9698" y="1326197"/>
            <a:ext cx="2981326" cy="2171677"/>
          </a:xfr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40C5EB-DAF3-43C0-AABC-9997C2857F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DFC2AC-27AF-4727-8816-42CB2ADEC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846" y="3675767"/>
            <a:ext cx="5868194" cy="2952435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7C33EC6-152F-4281-A19A-AA613F409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032" y="1358213"/>
            <a:ext cx="2770981" cy="2138337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869B15F-2C28-4B41-99B7-84138ED092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882" y="4020522"/>
            <a:ext cx="2981325" cy="227647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AD05F7D-9989-46D4-9BF6-BE13BDE4E4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3765"/>
          <a:stretch/>
        </p:blipFill>
        <p:spPr>
          <a:xfrm>
            <a:off x="7002115" y="1326197"/>
            <a:ext cx="2789585" cy="220237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90898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State of the art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46"/>
          <a:stretch/>
        </p:blipFill>
        <p:spPr bwMode="auto">
          <a:xfrm>
            <a:off x="8729861" y="3944182"/>
            <a:ext cx="1758011" cy="85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9262000" y="3635211"/>
            <a:ext cx="726481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sz="1100" dirty="0"/>
              <a:t>X3 airbus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576" y="2595531"/>
            <a:ext cx="1765775" cy="87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9082509" y="2309631"/>
            <a:ext cx="846707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sz="1100" dirty="0" err="1"/>
              <a:t>Osprey</a:t>
            </a:r>
            <a:r>
              <a:rPr lang="fr-FR" sz="1100" dirty="0"/>
              <a:t> V22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461" y="1435609"/>
            <a:ext cx="1765775" cy="77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9107824" y="1211099"/>
            <a:ext cx="886781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sz="1100" dirty="0"/>
              <a:t>Airbus H160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5" t="13971" r="4222" b="32619"/>
          <a:stretch/>
        </p:blipFill>
        <p:spPr bwMode="auto">
          <a:xfrm>
            <a:off x="6532650" y="1419569"/>
            <a:ext cx="176347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7064789" y="1157029"/>
            <a:ext cx="644728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sz="1100" dirty="0"/>
              <a:t>Ecureuil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1" b="44046"/>
          <a:stretch/>
        </p:blipFill>
        <p:spPr bwMode="auto">
          <a:xfrm>
            <a:off x="8767902" y="5191601"/>
            <a:ext cx="1719970" cy="764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9514528" y="4901233"/>
            <a:ext cx="330540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sz="1100" dirty="0"/>
              <a:t>X2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567227" y="1107016"/>
            <a:ext cx="4952231" cy="4211357"/>
            <a:chOff x="567227" y="1172208"/>
            <a:chExt cx="7690649" cy="6022386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227" y="1272156"/>
              <a:ext cx="3691068" cy="1770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227" y="3141901"/>
              <a:ext cx="3654267" cy="178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227" y="5199950"/>
              <a:ext cx="3599067" cy="1722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2089" y="1172208"/>
              <a:ext cx="3705787" cy="1832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3064" y="5218420"/>
              <a:ext cx="3639548" cy="1976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5221" y="3315719"/>
              <a:ext cx="1908474" cy="1471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27" y="5633614"/>
            <a:ext cx="1381125" cy="77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oneTexte 21"/>
          <p:cNvSpPr txBox="1"/>
          <p:nvPr/>
        </p:nvSpPr>
        <p:spPr>
          <a:xfrm>
            <a:off x="894548" y="5343820"/>
            <a:ext cx="647934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sz="1100" dirty="0" err="1"/>
              <a:t>Pipistrel</a:t>
            </a:r>
            <a:endParaRPr lang="fr-FR" sz="1100" dirty="0"/>
          </a:p>
        </p:txBody>
      </p:sp>
      <p:sp>
        <p:nvSpPr>
          <p:cNvPr id="5" name="Rectangle 4"/>
          <p:cNvSpPr/>
          <p:nvPr/>
        </p:nvSpPr>
        <p:spPr>
          <a:xfrm>
            <a:off x="3569362" y="5337745"/>
            <a:ext cx="660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 err="1"/>
              <a:t>Mooney</a:t>
            </a:r>
            <a:endParaRPr lang="fr-FR" sz="11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197" y="5648741"/>
            <a:ext cx="1314804" cy="79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122" y="5573441"/>
            <a:ext cx="1604951" cy="902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5939218" y="5337745"/>
            <a:ext cx="5934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 err="1"/>
              <a:t>Elytron</a:t>
            </a:r>
            <a:endParaRPr lang="fr-FR" sz="1100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089" y="2605939"/>
            <a:ext cx="1391323" cy="925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646719" y="2344329"/>
            <a:ext cx="15760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/>
              <a:t>Advanced </a:t>
            </a:r>
            <a:r>
              <a:rPr lang="fr-FR" sz="1100" dirty="0" err="1"/>
              <a:t>Tactics</a:t>
            </a:r>
            <a:r>
              <a:rPr lang="fr-FR" sz="1100" dirty="0"/>
              <a:t> (2016)</a:t>
            </a:r>
          </a:p>
        </p:txBody>
      </p:sp>
    </p:spTree>
    <p:extLst>
      <p:ext uri="{BB962C8B-B14F-4D97-AF65-F5344CB8AC3E}">
        <p14:creationId xmlns:p14="http://schemas.microsoft.com/office/powerpoint/2010/main" val="976929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innovative</a:t>
            </a:r>
            <a:r>
              <a:rPr lang="fr-FR" dirty="0"/>
              <a:t> </a:t>
            </a:r>
            <a:r>
              <a:rPr lang="fr-FR" dirty="0" err="1"/>
              <a:t>projects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16" y="5006584"/>
            <a:ext cx="1100863" cy="61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4436" y="5698324"/>
            <a:ext cx="11560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err="1"/>
              <a:t>SoloTrek</a:t>
            </a:r>
            <a:r>
              <a:rPr lang="fr-FR" sz="1000" dirty="0"/>
              <a:t> </a:t>
            </a:r>
            <a:r>
              <a:rPr lang="fr-FR" sz="1000" dirty="0" err="1"/>
              <a:t>Springtail</a:t>
            </a:r>
            <a:endParaRPr lang="fr-FR" sz="1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17" y="6053223"/>
            <a:ext cx="1734533" cy="69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5827" y="6729851"/>
            <a:ext cx="9076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/>
              <a:t>Trekaero.com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461" y="1337745"/>
            <a:ext cx="985755" cy="63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448814" y="1964237"/>
            <a:ext cx="11746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Airbus E-fan (2015)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52" y="2604785"/>
            <a:ext cx="1048089" cy="69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71351" y="3280178"/>
            <a:ext cx="10480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E-volo (&lt;2014)</a:t>
            </a:r>
          </a:p>
        </p:txBody>
      </p:sp>
      <p:pic>
        <p:nvPicPr>
          <p:cNvPr id="13" name="Image 12" descr="ehang-dron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3" y="2591326"/>
            <a:ext cx="1089211" cy="6753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016901" y="3269228"/>
            <a:ext cx="14531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/>
              <a:t>eHang</a:t>
            </a:r>
            <a:r>
              <a:rPr lang="fr-FR" sz="1000" dirty="0"/>
              <a:t> (fin 2015)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01" y="1365284"/>
            <a:ext cx="1153325" cy="79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888" y="2610070"/>
            <a:ext cx="1225601" cy="64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632" y="3703993"/>
            <a:ext cx="753436" cy="71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139324" y="4456395"/>
            <a:ext cx="13227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/>
              <a:t>Xplorair</a:t>
            </a:r>
            <a:r>
              <a:rPr lang="fr-FR" sz="1000" dirty="0"/>
              <a:t> (2016)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8087" y="5059749"/>
            <a:ext cx="958944" cy="53880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541761" y="5598554"/>
            <a:ext cx="123159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Airbus (2016)</a:t>
            </a:r>
          </a:p>
        </p:txBody>
      </p:sp>
      <p:sp>
        <p:nvSpPr>
          <p:cNvPr id="7" name="Rectangle 6"/>
          <p:cNvSpPr/>
          <p:nvPr/>
        </p:nvSpPr>
        <p:spPr>
          <a:xfrm>
            <a:off x="306401" y="2130159"/>
            <a:ext cx="13826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/>
              <a:t>Trifan</a:t>
            </a:r>
            <a:r>
              <a:rPr lang="fr-FR" sz="1000" dirty="0"/>
              <a:t> 600 XTI (2015)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09576" y="4972728"/>
            <a:ext cx="1229862" cy="55565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809576" y="5511531"/>
            <a:ext cx="12632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Boeing (2016)</a:t>
            </a: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12"/>
          <a:srcRect t="42996"/>
          <a:stretch/>
        </p:blipFill>
        <p:spPr>
          <a:xfrm>
            <a:off x="1740253" y="1361876"/>
            <a:ext cx="1790545" cy="73126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974143" y="2093136"/>
            <a:ext cx="13227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/>
              <a:t>Helium</a:t>
            </a:r>
            <a:r>
              <a:rPr lang="fr-FR" sz="1000" dirty="0"/>
              <a:t> (2016)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01237" y="2473581"/>
            <a:ext cx="1221765" cy="70022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269795" y="3173576"/>
            <a:ext cx="13232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/>
              <a:t>Joby</a:t>
            </a:r>
            <a:r>
              <a:rPr lang="fr-FR" sz="1000" dirty="0"/>
              <a:t> (2016) ~ 100m€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171" y="4869487"/>
            <a:ext cx="1118903" cy="82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892342" y="5673123"/>
            <a:ext cx="211340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Macro industrie (2016)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60" y="3799704"/>
            <a:ext cx="1211672" cy="72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311017" y="4460862"/>
            <a:ext cx="9687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/>
              <a:t>Moler</a:t>
            </a:r>
            <a:r>
              <a:rPr lang="fr-FR" sz="1000" dirty="0"/>
              <a:t> </a:t>
            </a:r>
            <a:r>
              <a:rPr lang="fr-FR" sz="1000" dirty="0" err="1"/>
              <a:t>skycar</a:t>
            </a:r>
            <a:r>
              <a:rPr lang="fr-FR" sz="1000" dirty="0"/>
              <a:t> (&lt;2016)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50" y="3693186"/>
            <a:ext cx="1376363" cy="83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1624049" y="4534872"/>
            <a:ext cx="167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/>
              <a:t>Urban</a:t>
            </a:r>
            <a:r>
              <a:rPr lang="fr-FR" sz="1000" dirty="0"/>
              <a:t> </a:t>
            </a:r>
            <a:r>
              <a:rPr lang="fr-FR" sz="1000" dirty="0" err="1"/>
              <a:t>aeronautics</a:t>
            </a:r>
            <a:endParaRPr lang="fr-FR" sz="1000" dirty="0"/>
          </a:p>
          <a:p>
            <a:r>
              <a:rPr lang="fr-FR" sz="1000" dirty="0"/>
              <a:t>(&lt;2016)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180" y="3666736"/>
            <a:ext cx="1221644" cy="75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9329405" y="4398559"/>
            <a:ext cx="1362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/>
              <a:t>Lilium</a:t>
            </a:r>
            <a:r>
              <a:rPr lang="fr-FR" sz="1000" dirty="0"/>
              <a:t> (2016) ~100m€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83" y="2381752"/>
            <a:ext cx="1043879" cy="802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911652" y="3187311"/>
            <a:ext cx="15420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zee.aero (2016)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842494" y="3186497"/>
            <a:ext cx="12501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Kitty Hawk (2016)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966656" y="6507748"/>
            <a:ext cx="14531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dirty="0"/>
              <a:t>Mini-Bee (2016)</a:t>
            </a: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6" b="20928"/>
          <a:stretch/>
        </p:blipFill>
        <p:spPr bwMode="auto">
          <a:xfrm>
            <a:off x="3656740" y="1353585"/>
            <a:ext cx="1503280" cy="55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3599759" y="1910017"/>
            <a:ext cx="16620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dirty="0"/>
              <a:t>Agusta Westland</a:t>
            </a:r>
          </a:p>
          <a:p>
            <a:pPr algn="ctr"/>
            <a:r>
              <a:rPr lang="fr-FR" sz="1000" dirty="0" err="1"/>
              <a:t>Zero</a:t>
            </a:r>
            <a:r>
              <a:rPr lang="fr-FR" sz="1000" dirty="0"/>
              <a:t> (2015)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59" y="2571791"/>
            <a:ext cx="1143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5759253" y="5709440"/>
            <a:ext cx="13001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Airbus </a:t>
            </a:r>
            <a:r>
              <a:rPr lang="fr-FR" sz="1000" dirty="0" err="1"/>
              <a:t>Vahana</a:t>
            </a:r>
            <a:r>
              <a:rPr lang="fr-FR" sz="1000" dirty="0"/>
              <a:t> (2016)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477620" y="6531285"/>
            <a:ext cx="21957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Olympus (2016)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163" y="5972862"/>
            <a:ext cx="18192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656" y="4860972"/>
            <a:ext cx="145732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83" y="1311562"/>
            <a:ext cx="823213" cy="73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7908569" y="2025654"/>
            <a:ext cx="10580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dirty="0"/>
              <a:t>Pal-V (2015)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567" y="1321557"/>
            <a:ext cx="822976" cy="765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Rectangle 51"/>
          <p:cNvSpPr/>
          <p:nvPr/>
        </p:nvSpPr>
        <p:spPr>
          <a:xfrm>
            <a:off x="5466354" y="2103484"/>
            <a:ext cx="112793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Airbus (2017)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37612" y="5698123"/>
            <a:ext cx="1895475" cy="809625"/>
          </a:xfrm>
          <a:prstGeom prst="rect">
            <a:avLst/>
          </a:prstGeom>
        </p:spPr>
      </p:pic>
      <p:sp>
        <p:nvSpPr>
          <p:cNvPr id="37" name="AutoShape 2" descr="Résultat de recherche d'images pour &quot;terrafugia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706" y="1365765"/>
            <a:ext cx="1072360" cy="62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 52"/>
          <p:cNvSpPr/>
          <p:nvPr/>
        </p:nvSpPr>
        <p:spPr>
          <a:xfrm>
            <a:off x="6631246" y="1986961"/>
            <a:ext cx="12047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/>
              <a:t>Terrafugia</a:t>
            </a:r>
            <a:r>
              <a:rPr lang="fr-FR" sz="1000" dirty="0"/>
              <a:t> (&lt;2015)</a:t>
            </a:r>
          </a:p>
        </p:txBody>
      </p:sp>
    </p:spTree>
    <p:extLst>
      <p:ext uri="{BB962C8B-B14F-4D97-AF65-F5344CB8AC3E}">
        <p14:creationId xmlns:p14="http://schemas.microsoft.com/office/powerpoint/2010/main" val="1959075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Sujet : Mécanique de vol des appareils VTOL dont hybride </a:t>
            </a:r>
            <a:r>
              <a:rPr lang="fr-FR" dirty="0" err="1"/>
              <a:t>tiltable</a:t>
            </a:r>
            <a:endParaRPr lang="fr-FR" sz="3086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13"/>
          <a:stretch/>
        </p:blipFill>
        <p:spPr bwMode="auto">
          <a:xfrm>
            <a:off x="307789" y="1609492"/>
            <a:ext cx="10229076" cy="488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Espace réservé du contenu 2"/>
          <p:cNvSpPr txBox="1">
            <a:spLocks/>
          </p:cNvSpPr>
          <p:nvPr/>
        </p:nvSpPr>
        <p:spPr>
          <a:xfrm rot="20801905">
            <a:off x="7919560" y="2148229"/>
            <a:ext cx="1997829" cy="575134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Drive </a:t>
            </a:r>
            <a:r>
              <a:rPr lang="fr-FR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your</a:t>
            </a:r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Aircraft !</a:t>
            </a:r>
          </a:p>
        </p:txBody>
      </p:sp>
    </p:spTree>
    <p:extLst>
      <p:ext uri="{BB962C8B-B14F-4D97-AF65-F5344CB8AC3E}">
        <p14:creationId xmlns:p14="http://schemas.microsoft.com/office/powerpoint/2010/main" val="3542596530"/>
      </p:ext>
    </p:extLst>
  </p:cSld>
  <p:clrMapOvr>
    <a:masterClrMapping/>
  </p:clrMapOvr>
</p:sld>
</file>

<file path=ppt/theme/theme1.xml><?xml version="1.0" encoding="utf-8"?>
<a:theme xmlns:a="http://schemas.openxmlformats.org/drawingml/2006/main" name="Diapo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288</Words>
  <Application>Microsoft Office PowerPoint</Application>
  <PresentationFormat>Personnalisé</PresentationFormat>
  <Paragraphs>85</Paragraphs>
  <Slides>9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Century Gothic</vt:lpstr>
      <vt:lpstr>Comic Sans MS</vt:lpstr>
      <vt:lpstr>Diapo</vt:lpstr>
      <vt:lpstr>Présentation PowerPoint</vt:lpstr>
      <vt:lpstr>Technical state of the art</vt:lpstr>
      <vt:lpstr>Main market drivers</vt:lpstr>
      <vt:lpstr>Présentation PowerPoint</vt:lpstr>
      <vt:lpstr>Actual 2PAX configuration for prototype</vt:lpstr>
      <vt:lpstr>Synchrone standard configuration</vt:lpstr>
      <vt:lpstr>State of the art</vt:lpstr>
      <vt:lpstr>Other innovative projects</vt:lpstr>
      <vt:lpstr>Sujet : Mécanique de vol des appareils VTOL dont hybride tiltable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Olivier Cotte</dc:creator>
  <cp:lastModifiedBy>xavier.dutertre</cp:lastModifiedBy>
  <cp:revision>840</cp:revision>
  <dcterms:created xsi:type="dcterms:W3CDTF">2016-07-01T08:55:06Z</dcterms:created>
  <dcterms:modified xsi:type="dcterms:W3CDTF">2020-09-28T16:15:57Z</dcterms:modified>
</cp:coreProperties>
</file>