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/>
    <p:restoredTop sz="94674"/>
  </p:normalViewPr>
  <p:slideViewPr>
    <p:cSldViewPr snapToGrid="0" snapToObjects="1">
      <p:cViewPr>
        <p:scale>
          <a:sx n="75" d="100"/>
          <a:sy n="75" d="100"/>
        </p:scale>
        <p:origin x="-1386" y="96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03/10/2016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1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62938" r="8131" b="28595"/>
          <a:stretch/>
        </p:blipFill>
        <p:spPr>
          <a:xfrm>
            <a:off x="4199258" y="5494444"/>
            <a:ext cx="5486401" cy="6400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v8.6 – 3 Oct. 2016</a:t>
            </a:r>
          </a:p>
          <a:p>
            <a:r>
              <a:rPr lang="en-US" dirty="0" smtClean="0"/>
              <a:t>Copyrights </a:t>
            </a:r>
            <a:r>
              <a:rPr lang="en-US" dirty="0" err="1" smtClean="0"/>
              <a:t>Technoplane</a:t>
            </a:r>
            <a:r>
              <a:rPr lang="en-US" dirty="0" smtClean="0"/>
              <a:t> SAS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247119" y="7005560"/>
            <a:ext cx="15936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www.mini-bee.com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emf"/><Relationship Id="rId11" Type="http://schemas.openxmlformats.org/officeDocument/2006/relationships/image" Target="../media/image6.gif"/><Relationship Id="rId5" Type="http://schemas.openxmlformats.org/officeDocument/2006/relationships/image" Target="../media/image42.emf"/><Relationship Id="rId10" Type="http://schemas.openxmlformats.org/officeDocument/2006/relationships/image" Target="../media/image47.jpe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0.png"/><Relationship Id="rId7" Type="http://schemas.openxmlformats.org/officeDocument/2006/relationships/image" Target="../media/image42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6.png"/><Relationship Id="rId7" Type="http://schemas.openxmlformats.org/officeDocument/2006/relationships/image" Target="../media/image5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5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53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gif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121" y="215241"/>
            <a:ext cx="9071610" cy="1091953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605361" y="1517184"/>
            <a:ext cx="9360347" cy="5097531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8145895" y="6600624"/>
            <a:ext cx="108395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By Estaca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</a:t>
            </a:r>
            <a:r>
              <a:rPr lang="fr-FR" dirty="0" smtClean="0"/>
              <a:t>310kg</a:t>
            </a:r>
            <a:endParaRPr lang="fr-FR" dirty="0" smtClean="0"/>
          </a:p>
          <a:p>
            <a:r>
              <a:rPr lang="fr-FR" dirty="0"/>
              <a:t>Fuselage : </a:t>
            </a:r>
            <a:r>
              <a:rPr lang="fr-FR" dirty="0"/>
              <a:t>8</a:t>
            </a:r>
            <a:r>
              <a:rPr lang="fr-FR" dirty="0" smtClean="0"/>
              <a:t>0kg</a:t>
            </a:r>
            <a:endParaRPr lang="fr-FR" dirty="0" smtClean="0"/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240 kg (4 * </a:t>
            </a:r>
            <a:r>
              <a:rPr lang="fr-FR" dirty="0" err="1" smtClean="0"/>
              <a:t>generator</a:t>
            </a:r>
            <a:r>
              <a:rPr lang="fr-FR" dirty="0" smtClean="0"/>
              <a:t> + 8 Electric </a:t>
            </a:r>
            <a:r>
              <a:rPr lang="fr-FR" dirty="0" err="1" smtClean="0"/>
              <a:t>engines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Batteries : </a:t>
            </a:r>
            <a:r>
              <a:rPr lang="fr-FR" dirty="0" smtClean="0"/>
              <a:t>90kg</a:t>
            </a:r>
            <a:endParaRPr lang="fr-FR" dirty="0" smtClean="0"/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443462" y="6234738"/>
            <a:ext cx="380488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Target for TRL3 : MTOW 1000 kg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</a:t>
            </a:r>
            <a:r>
              <a:rPr lang="fr-FR" b="1" dirty="0"/>
              <a:t>7</a:t>
            </a:r>
            <a:r>
              <a:rPr lang="fr-FR" b="1" dirty="0" smtClean="0"/>
              <a:t>00k€</a:t>
            </a:r>
          </a:p>
          <a:p>
            <a:r>
              <a:rPr lang="fr-FR" dirty="0"/>
              <a:t>System : 200k€</a:t>
            </a:r>
          </a:p>
          <a:p>
            <a:r>
              <a:rPr lang="fr-FR" dirty="0"/>
              <a:t>Fuselage : 150k€</a:t>
            </a:r>
          </a:p>
          <a:p>
            <a:r>
              <a:rPr lang="fr-FR" dirty="0" smtClean="0"/>
              <a:t>Wing : 100k€</a:t>
            </a:r>
          </a:p>
          <a:p>
            <a:r>
              <a:rPr lang="fr-FR" dirty="0" err="1"/>
              <a:t>Engines</a:t>
            </a:r>
            <a:r>
              <a:rPr lang="fr-FR" dirty="0"/>
              <a:t> : 100k€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Interior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Other</a:t>
            </a:r>
            <a:r>
              <a:rPr lang="fr-FR" dirty="0" smtClean="0"/>
              <a:t> : 50k€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5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585384" y="1749358"/>
            <a:ext cx="3825291" cy="223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585384" y="4380465"/>
            <a:ext cx="3825291" cy="2343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34" y="1749358"/>
            <a:ext cx="5185868" cy="3532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5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8 Electric </a:t>
            </a:r>
            <a:r>
              <a:rPr lang="fr-FR" dirty="0" err="1" smtClean="0"/>
              <a:t>Engines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17381" y="1493471"/>
            <a:ext cx="39737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</a:t>
            </a:r>
            <a:r>
              <a:rPr lang="fr-FR" sz="2161" b="1" dirty="0" smtClean="0"/>
              <a:t>8 </a:t>
            </a:r>
            <a:r>
              <a:rPr lang="fr-FR" sz="2161" b="1" dirty="0" err="1" smtClean="0"/>
              <a:t>electric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4979244" y="4233905"/>
            <a:ext cx="5335844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 smtClean="0"/>
              <a:t>provided</a:t>
            </a:r>
            <a:r>
              <a:rPr lang="fr-FR" sz="2161" dirty="0" smtClean="0"/>
              <a:t> </a:t>
            </a:r>
            <a:r>
              <a:rPr lang="fr-FR" sz="2161" dirty="0"/>
              <a:t>by </a:t>
            </a:r>
            <a:endParaRPr lang="fr-FR" sz="2161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90kg </a:t>
            </a:r>
            <a:r>
              <a:rPr lang="fr-FR" sz="2161" dirty="0"/>
              <a:t>of batteries </a:t>
            </a:r>
            <a:r>
              <a:rPr lang="fr-FR" sz="2161" dirty="0" err="1" smtClean="0"/>
              <a:t>during</a:t>
            </a:r>
            <a:r>
              <a:rPr lang="fr-FR" sz="2161" dirty="0" smtClean="0"/>
              <a:t> take-off and vertical flight</a:t>
            </a:r>
            <a:endParaRPr lang="fr-FR" sz="2161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fuel </a:t>
            </a:r>
            <a:r>
              <a:rPr lang="fr-FR" sz="2161" dirty="0" err="1"/>
              <a:t>generator</a:t>
            </a:r>
            <a:r>
              <a:rPr lang="fr-FR" sz="2161" dirty="0"/>
              <a:t> </a:t>
            </a:r>
            <a:r>
              <a:rPr lang="fr-FR" sz="2161" dirty="0" err="1"/>
              <a:t>during</a:t>
            </a:r>
            <a:r>
              <a:rPr lang="fr-FR" sz="2161" dirty="0"/>
              <a:t>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881525" y="2377045"/>
            <a:ext cx="3217354" cy="1568953"/>
            <a:chOff x="2040798" y="5608198"/>
            <a:chExt cx="2918725" cy="1423326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18725" cy="1423326"/>
              <a:chOff x="2380322" y="2743879"/>
              <a:chExt cx="4461562" cy="2175698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 rot="17612787">
            <a:off x="2297080" y="2737455"/>
            <a:ext cx="127223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7" name="Rectangle 16"/>
          <p:cNvSpPr/>
          <p:nvPr/>
        </p:nvSpPr>
        <p:spPr>
          <a:xfrm>
            <a:off x="2453933" y="2694271"/>
            <a:ext cx="163644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8" name="Rectangle 17"/>
          <p:cNvSpPr/>
          <p:nvPr/>
        </p:nvSpPr>
        <p:spPr>
          <a:xfrm>
            <a:off x="2832878" y="3251520"/>
            <a:ext cx="211655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9" name="Rectangle 18"/>
          <p:cNvSpPr/>
          <p:nvPr/>
        </p:nvSpPr>
        <p:spPr>
          <a:xfrm>
            <a:off x="3189652" y="3104809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" name="Rectangle 3"/>
          <p:cNvSpPr/>
          <p:nvPr/>
        </p:nvSpPr>
        <p:spPr>
          <a:xfrm>
            <a:off x="5004968" y="3302714"/>
            <a:ext cx="264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Power </a:t>
            </a:r>
            <a:r>
              <a:rPr lang="fr-FR" sz="2000" b="1" dirty="0" err="1"/>
              <a:t>needed</a:t>
            </a:r>
            <a:r>
              <a:rPr lang="fr-FR" sz="2000" b="1" dirty="0"/>
              <a:t> 220 </a:t>
            </a:r>
            <a:r>
              <a:rPr lang="fr-FR" sz="2000" b="1" dirty="0" smtClean="0"/>
              <a:t>kW</a:t>
            </a:r>
          </a:p>
          <a:p>
            <a:r>
              <a:rPr lang="fr-FR" sz="2000" b="1" dirty="0" err="1" smtClean="0"/>
              <a:t>Installed</a:t>
            </a:r>
            <a:r>
              <a:rPr lang="fr-FR" sz="2000" b="1" dirty="0" smtClean="0"/>
              <a:t> power 440kW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9244" y="2347264"/>
            <a:ext cx="4717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55k </a:t>
            </a:r>
            <a:r>
              <a:rPr lang="fr-FR" sz="2000" dirty="0" err="1"/>
              <a:t>special</a:t>
            </a:r>
            <a:r>
              <a:rPr lang="fr-FR" sz="2000" dirty="0"/>
              <a:t> </a:t>
            </a:r>
            <a:r>
              <a:rPr lang="fr-FR" sz="2000" dirty="0" err="1"/>
              <a:t>designed</a:t>
            </a:r>
            <a:r>
              <a:rPr lang="fr-FR" sz="2000" dirty="0"/>
              <a:t> </a:t>
            </a:r>
            <a:r>
              <a:rPr lang="fr-FR" sz="2000" dirty="0" err="1"/>
              <a:t>engines</a:t>
            </a:r>
            <a:r>
              <a:rPr lang="fr-FR" sz="2000" dirty="0"/>
              <a:t> (12kg/</a:t>
            </a:r>
            <a:r>
              <a:rPr lang="fr-FR" sz="2000" dirty="0" err="1"/>
              <a:t>engine</a:t>
            </a:r>
            <a:r>
              <a:rPr lang="fr-FR" sz="2000" dirty="0"/>
              <a:t>)</a:t>
            </a:r>
          </a:p>
          <a:p>
            <a:r>
              <a:rPr lang="fr-FR" sz="2000" dirty="0" smtClean="0"/>
              <a:t>Or 8 </a:t>
            </a:r>
            <a:r>
              <a:rPr lang="fr-FR" sz="2000" dirty="0" err="1" smtClean="0"/>
              <a:t>engines</a:t>
            </a:r>
            <a:r>
              <a:rPr lang="fr-FR" sz="2000" dirty="0" smtClean="0"/>
              <a:t> </a:t>
            </a:r>
            <a:r>
              <a:rPr lang="fr-FR" sz="2000" dirty="0" err="1"/>
              <a:t>Yuneec</a:t>
            </a:r>
            <a:r>
              <a:rPr lang="fr-FR" sz="2000" dirty="0"/>
              <a:t> Power Drive </a:t>
            </a:r>
            <a:r>
              <a:rPr lang="fr-FR" sz="2000" dirty="0" smtClean="0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2046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 Electric fuel </a:t>
            </a:r>
            <a:r>
              <a:rPr lang="fr-FR" dirty="0" err="1" smtClean="0"/>
              <a:t>generator</a:t>
            </a:r>
            <a:r>
              <a:rPr lang="fr-FR" dirty="0" smtClean="0"/>
              <a:t> + Batteries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763487" y="2118241"/>
            <a:ext cx="3004382" cy="22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762701" y="2118241"/>
            <a:ext cx="2901562" cy="21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6778760" y="2118240"/>
            <a:ext cx="3194159" cy="21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7382" y="1493471"/>
            <a:ext cx="503016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Turbotech</a:t>
            </a:r>
            <a:r>
              <a:rPr lang="fr-FR" sz="2161" b="1" dirty="0"/>
              <a:t> </a:t>
            </a:r>
            <a:r>
              <a:rPr lang="fr-FR" sz="2161" b="1" dirty="0" smtClean="0"/>
              <a:t>55kW</a:t>
            </a:r>
            <a:endParaRPr lang="fr-FR" sz="2161" dirty="0"/>
          </a:p>
        </p:txBody>
      </p:sp>
      <p:sp>
        <p:nvSpPr>
          <p:cNvPr id="35" name="Rectangle 34"/>
          <p:cNvSpPr/>
          <p:nvPr/>
        </p:nvSpPr>
        <p:spPr>
          <a:xfrm>
            <a:off x="763487" y="5496659"/>
            <a:ext cx="494414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Batteries : </a:t>
            </a:r>
            <a:r>
              <a:rPr lang="fr-FR" sz="2161" dirty="0" smtClean="0"/>
              <a:t>1800 NCR 180650 </a:t>
            </a:r>
            <a:r>
              <a:rPr lang="fr-FR" sz="2161" dirty="0" smtClean="0"/>
              <a:t>in 10C </a:t>
            </a:r>
            <a:r>
              <a:rPr lang="fr-FR" sz="2161" dirty="0" smtClean="0"/>
              <a:t>(90kg)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6664263" y="4834614"/>
            <a:ext cx="3217354" cy="1568953"/>
            <a:chOff x="2380322" y="2743879"/>
            <a:chExt cx="4461562" cy="217569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322" y="2743879"/>
              <a:ext cx="4461562" cy="2137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5698620" y="4673989"/>
              <a:ext cx="1065220" cy="24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51" dirty="0">
                  <a:solidFill>
                    <a:schemeClr val="bg1"/>
                  </a:solidFill>
                </a:rPr>
                <a:t>Hamza </a:t>
              </a:r>
              <a:r>
                <a:rPr lang="fr-FR" sz="551" dirty="0" err="1">
                  <a:solidFill>
                    <a:schemeClr val="bg1"/>
                  </a:solidFill>
                </a:rPr>
                <a:t>Fouatih</a:t>
              </a:r>
              <a:r>
                <a:rPr lang="fr-FR" sz="551" dirty="0">
                  <a:solidFill>
                    <a:schemeClr val="bg1"/>
                  </a:solidFill>
                </a:rPr>
                <a:t> 2016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 rot="17612787">
            <a:off x="8079818" y="5195024"/>
            <a:ext cx="127223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6" name="Rectangle 25"/>
          <p:cNvSpPr/>
          <p:nvPr/>
        </p:nvSpPr>
        <p:spPr>
          <a:xfrm>
            <a:off x="8236671" y="5151840"/>
            <a:ext cx="163644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Rectangle 35"/>
          <p:cNvSpPr/>
          <p:nvPr/>
        </p:nvSpPr>
        <p:spPr>
          <a:xfrm>
            <a:off x="8615616" y="5709089"/>
            <a:ext cx="211655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Rectangle 36"/>
          <p:cNvSpPr/>
          <p:nvPr/>
        </p:nvSpPr>
        <p:spPr>
          <a:xfrm>
            <a:off x="8972390" y="5562378"/>
            <a:ext cx="76352" cy="1467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8" name="Rectangle 37"/>
          <p:cNvSpPr/>
          <p:nvPr/>
        </p:nvSpPr>
        <p:spPr>
          <a:xfrm>
            <a:off x="5707631" y="1576832"/>
            <a:ext cx="438200" cy="2581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</p:spTree>
    <p:extLst>
      <p:ext uri="{BB962C8B-B14F-4D97-AF65-F5344CB8AC3E}">
        <p14:creationId xmlns:p14="http://schemas.microsoft.com/office/powerpoint/2010/main" val="3010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303908" y="1364941"/>
            <a:ext cx="41998" cy="558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68612" y="3939160"/>
            <a:ext cx="97225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8612" y="1352079"/>
            <a:ext cx="1280735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Strengths</a:t>
            </a:r>
            <a:endParaRPr lang="fr-FR" sz="2161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8611" y="4158959"/>
            <a:ext cx="179247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Opportunities</a:t>
            </a:r>
            <a:endParaRPr lang="fr-FR" sz="2161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4653" y="4195095"/>
            <a:ext cx="10461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Threats</a:t>
            </a:r>
            <a:endParaRPr lang="fr-FR" sz="2161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29902" y="1375354"/>
            <a:ext cx="13449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Weakness</a:t>
            </a:r>
            <a:endParaRPr lang="fr-FR" sz="2161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8612" y="1827142"/>
            <a:ext cx="4735296" cy="172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VTOL </a:t>
            </a:r>
            <a:r>
              <a:rPr lang="fr-FR" sz="1764" dirty="0" err="1"/>
              <a:t>capacities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Speed of an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Double </a:t>
            </a:r>
            <a:r>
              <a:rPr lang="fr-FR" sz="1764" dirty="0" err="1"/>
              <a:t>quadcopter</a:t>
            </a:r>
            <a:r>
              <a:rPr lang="fr-FR" sz="1764" dirty="0"/>
              <a:t> back-up in case of </a:t>
            </a:r>
            <a:r>
              <a:rPr lang="fr-FR" sz="1764" dirty="0" err="1"/>
              <a:t>engine</a:t>
            </a:r>
            <a:r>
              <a:rPr lang="fr-FR" sz="1764" dirty="0"/>
              <a:t> </a:t>
            </a:r>
            <a:r>
              <a:rPr lang="fr-FR" sz="1764" dirty="0" err="1"/>
              <a:t>failure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Fuel </a:t>
            </a:r>
            <a:r>
              <a:rPr lang="fr-FR" sz="1764" dirty="0" err="1"/>
              <a:t>energy</a:t>
            </a:r>
            <a:r>
              <a:rPr lang="fr-FR" sz="1764" dirty="0"/>
              <a:t> range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endParaRPr lang="fr-FR" sz="1764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6611" y="1844205"/>
            <a:ext cx="4238276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at </a:t>
            </a:r>
            <a:r>
              <a:rPr lang="fr-FR" sz="1764" dirty="0" err="1"/>
              <a:t>low</a:t>
            </a:r>
            <a:r>
              <a:rPr lang="fr-FR" sz="1764" dirty="0"/>
              <a:t> TRL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Aerodynamic</a:t>
            </a:r>
            <a:r>
              <a:rPr lang="fr-FR" sz="1764" dirty="0"/>
              <a:t> and </a:t>
            </a:r>
            <a:r>
              <a:rPr lang="fr-FR" sz="1764" dirty="0" err="1"/>
              <a:t>leight</a:t>
            </a:r>
            <a:r>
              <a:rPr lang="fr-FR" sz="1764" dirty="0"/>
              <a:t> </a:t>
            </a:r>
            <a:r>
              <a:rPr lang="fr-FR" sz="1764" dirty="0" err="1"/>
              <a:t>weight</a:t>
            </a:r>
            <a:r>
              <a:rPr lang="fr-FR" sz="1764" dirty="0"/>
              <a:t> structure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Propulsion and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err="1"/>
              <a:t>storage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implementation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funding</a:t>
            </a:r>
            <a:endParaRPr lang="fr-FR" sz="1764" dirty="0"/>
          </a:p>
        </p:txBody>
      </p:sp>
      <p:sp>
        <p:nvSpPr>
          <p:cNvPr id="15" name="ZoneTexte 14"/>
          <p:cNvSpPr txBox="1"/>
          <p:nvPr/>
        </p:nvSpPr>
        <p:spPr>
          <a:xfrm>
            <a:off x="5695269" y="4655554"/>
            <a:ext cx="2709011" cy="1178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Tilt rotor (bi and quadri)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Hybrid</a:t>
            </a:r>
            <a:r>
              <a:rPr lang="fr-FR" sz="1764" dirty="0"/>
              <a:t> </a:t>
            </a:r>
            <a:r>
              <a:rPr lang="fr-FR" sz="1764" dirty="0" err="1"/>
              <a:t>energy</a:t>
            </a:r>
            <a:endParaRPr lang="fr-FR" sz="1764" dirty="0"/>
          </a:p>
        </p:txBody>
      </p:sp>
      <p:sp>
        <p:nvSpPr>
          <p:cNvPr id="16" name="ZoneTexte 15"/>
          <p:cNvSpPr txBox="1"/>
          <p:nvPr/>
        </p:nvSpPr>
        <p:spPr>
          <a:xfrm>
            <a:off x="568612" y="4602215"/>
            <a:ext cx="4637301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:</a:t>
            </a:r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Overall</a:t>
            </a:r>
            <a:r>
              <a:rPr lang="fr-FR" sz="1764" dirty="0"/>
              <a:t> flight </a:t>
            </a: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</a:t>
            </a:r>
            <a:r>
              <a:rPr lang="fr-FR" sz="1764" dirty="0" err="1"/>
              <a:t>compared</a:t>
            </a:r>
            <a:r>
              <a:rPr lang="fr-FR" sz="1764" dirty="0"/>
              <a:t> to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Low</a:t>
            </a:r>
            <a:r>
              <a:rPr lang="fr-FR" sz="1764" dirty="0"/>
              <a:t> </a:t>
            </a:r>
            <a:r>
              <a:rPr lang="fr-FR" sz="1764" dirty="0" err="1"/>
              <a:t>purchasing</a:t>
            </a:r>
            <a:r>
              <a:rPr lang="fr-FR" sz="1764" dirty="0"/>
              <a:t> &amp; maintenance </a:t>
            </a:r>
            <a:r>
              <a:rPr lang="fr-FR" sz="1764" dirty="0" err="1"/>
              <a:t>cost</a:t>
            </a:r>
            <a:r>
              <a:rPr lang="fr-FR" sz="1764" dirty="0"/>
              <a:t> of </a:t>
            </a:r>
            <a:r>
              <a:rPr lang="fr-FR" sz="1764" dirty="0" err="1"/>
              <a:t>engines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design </a:t>
            </a:r>
            <a:r>
              <a:rPr lang="fr-FR" sz="1764" dirty="0" err="1"/>
              <a:t>space</a:t>
            </a:r>
            <a:r>
              <a:rPr lang="fr-FR" sz="1764" dirty="0"/>
              <a:t>: tilt, </a:t>
            </a:r>
            <a:r>
              <a:rPr lang="fr-FR" sz="1764" dirty="0" err="1"/>
              <a:t>octocopter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Weight</a:t>
            </a:r>
            <a:r>
              <a:rPr lang="fr-FR" sz="1764" dirty="0"/>
              <a:t> / VTOL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investment</a:t>
            </a:r>
            <a:endParaRPr lang="fr-FR" sz="1764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548" y="1488005"/>
            <a:ext cx="9071610" cy="53757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71" y="2280285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2541" y="2385775"/>
            <a:ext cx="259192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TRL1 Basic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5" name="Rectangle 4"/>
          <p:cNvSpPr/>
          <p:nvPr/>
        </p:nvSpPr>
        <p:spPr>
          <a:xfrm>
            <a:off x="512541" y="1539124"/>
            <a:ext cx="235853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err="1"/>
              <a:t>coordinator</a:t>
            </a:r>
            <a:endParaRPr lang="fr-FR" sz="216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45" y="2268489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98" y="2344012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12541" y="4384455"/>
            <a:ext cx="303935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TRL2 </a:t>
            </a:r>
            <a:r>
              <a:rPr lang="fr-FR" sz="2161" b="1" dirty="0" err="1"/>
              <a:t>Detailled</a:t>
            </a:r>
            <a:r>
              <a:rPr lang="fr-FR" sz="2161" b="1" dirty="0"/>
              <a:t>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27" name="Rectangle 26"/>
          <p:cNvSpPr/>
          <p:nvPr/>
        </p:nvSpPr>
        <p:spPr>
          <a:xfrm>
            <a:off x="5973942" y="5495208"/>
            <a:ext cx="121539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In </a:t>
            </a:r>
            <a:r>
              <a:rPr lang="fr-FR" sz="2161" dirty="0" err="1" smtClean="0"/>
              <a:t>launch</a:t>
            </a:r>
            <a:endParaRPr lang="fr-FR" sz="216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084555" y="2928297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93" y="1513580"/>
            <a:ext cx="1515435" cy="4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681" y="4942612"/>
            <a:ext cx="1249588" cy="1390387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339" y="4183271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86" y="4060893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69" y="4166204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7634694" y="5547948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512541" y="3747052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64941" y="2120347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6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9948" y="1450363"/>
            <a:ext cx="206666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TRL0 Project </a:t>
            </a:r>
            <a:r>
              <a:rPr lang="fr-FR" sz="2161" dirty="0" err="1"/>
              <a:t>Launch</a:t>
            </a:r>
            <a:r>
              <a:rPr lang="fr-FR" sz="2161" dirty="0"/>
              <a:t> (2015)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01462" y="1339733"/>
            <a:ext cx="228542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/>
              <a:t>TRL1 Basic </a:t>
            </a:r>
            <a:r>
              <a:rPr lang="fr-FR" sz="2161" dirty="0" err="1"/>
              <a:t>Definition</a:t>
            </a:r>
            <a:r>
              <a:rPr lang="fr-FR" sz="2161" dirty="0"/>
              <a:t> (2016)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7" y="2269230"/>
            <a:ext cx="2066662" cy="1565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732771" y="2881455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7" name="Flèche droite 26"/>
          <p:cNvSpPr/>
          <p:nvPr/>
        </p:nvSpPr>
        <p:spPr>
          <a:xfrm>
            <a:off x="5593862" y="2899097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6" name="Groupe 5"/>
          <p:cNvGrpSpPr/>
          <p:nvPr/>
        </p:nvGrpSpPr>
        <p:grpSpPr>
          <a:xfrm>
            <a:off x="3229557" y="2142264"/>
            <a:ext cx="1953452" cy="1778195"/>
            <a:chOff x="2604655" y="2835564"/>
            <a:chExt cx="2318327" cy="23737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622" y="4714158"/>
              <a:ext cx="807278" cy="36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16684" r="15325" b="16361"/>
            <a:stretch/>
          </p:blipFill>
          <p:spPr bwMode="auto">
            <a:xfrm flipH="1">
              <a:off x="2710622" y="4271142"/>
              <a:ext cx="807280" cy="413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713816"/>
              <a:ext cx="807278" cy="53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005053"/>
              <a:ext cx="807278" cy="6776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5" y="4367979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4360071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601131"/>
              <a:ext cx="786032" cy="55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090833"/>
              <a:ext cx="1052297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04655" y="2835564"/>
              <a:ext cx="2318327" cy="23737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10843" y="1408002"/>
            <a:ext cx="188123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err="1"/>
              <a:t>Studies</a:t>
            </a:r>
            <a:r>
              <a:rPr lang="fr-FR" sz="2161" dirty="0"/>
              <a:t> 2015/2016</a:t>
            </a:r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49" y="2126684"/>
            <a:ext cx="2586486" cy="17168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6338902" y="4597639"/>
            <a:ext cx="28857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/>
              <a:t>TRL2 Concept (2016)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64" y="5048577"/>
            <a:ext cx="3694293" cy="1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èche droite 29"/>
          <p:cNvSpPr/>
          <p:nvPr/>
        </p:nvSpPr>
        <p:spPr>
          <a:xfrm rot="5400000">
            <a:off x="7508716" y="4081134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2445817" y="3936490"/>
            <a:ext cx="3778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Lesser</a:t>
            </a:r>
            <a:r>
              <a:rPr lang="fr-FR" sz="1600" dirty="0"/>
              <a:t> Open Bee License 1-3</a:t>
            </a:r>
          </a:p>
        </p:txBody>
      </p:sp>
    </p:spTree>
    <p:extLst>
      <p:ext uri="{BB962C8B-B14F-4D97-AF65-F5344CB8AC3E}">
        <p14:creationId xmlns:p14="http://schemas.microsoft.com/office/powerpoint/2010/main" val="218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" y="1453742"/>
            <a:ext cx="2271402" cy="118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94340" y="1474610"/>
            <a:ext cx="1539934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Polito 2015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340" y="5355527"/>
            <a:ext cx="181992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1" y="4664270"/>
            <a:ext cx="2271402" cy="10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74371" y="1703080"/>
            <a:ext cx="244322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 &amp; Polito </a:t>
            </a:r>
          </a:p>
          <a:p>
            <a:r>
              <a:rPr lang="fr-FR" sz="2161" dirty="0"/>
              <a:t>2016 (</a:t>
            </a:r>
            <a:r>
              <a:rPr lang="fr-FR" sz="2161" dirty="0" err="1"/>
              <a:t>Placis</a:t>
            </a:r>
            <a:r>
              <a:rPr lang="fr-FR" sz="2161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1" y="5711758"/>
            <a:ext cx="2271402" cy="1091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5179815" y="4053965"/>
            <a:ext cx="2624387" cy="148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87465" y="5184427"/>
            <a:ext cx="203565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5179814" y="5549156"/>
            <a:ext cx="2624388" cy="134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2897619"/>
            <a:ext cx="2273153" cy="149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97963" y="2893916"/>
            <a:ext cx="1457513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</a:t>
            </a:r>
          </a:p>
          <a:p>
            <a:r>
              <a:rPr lang="fr-FR" sz="2161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16" y="1537103"/>
            <a:ext cx="2624387" cy="220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0091" y="2442915"/>
            <a:ext cx="8651628" cy="1348442"/>
          </a:xfrm>
        </p:spPr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Mini-Bee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501" y="3847834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smtClean="0"/>
              <a:t>2PAX VTOL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Octocopter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79" y="1940667"/>
            <a:ext cx="3979329" cy="16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1934" y="0"/>
            <a:ext cx="9071610" cy="1091953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3162163"/>
            <a:ext cx="2387024" cy="1575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4" y="5223443"/>
            <a:ext cx="2387024" cy="120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1469582"/>
            <a:ext cx="2387024" cy="1240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73995" y="1469582"/>
            <a:ext cx="323800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Cockpit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73995" y="3160981"/>
            <a:ext cx="302121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Rotor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3996" y="5223442"/>
            <a:ext cx="3438505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Vertical rotor air flow </a:t>
            </a:r>
            <a:r>
              <a:rPr lang="fr-FR" sz="2161" dirty="0" err="1"/>
              <a:t>studies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30086" y="3439470"/>
            <a:ext cx="3230372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sz="1323" dirty="0"/>
              <a:t>Mini-Bee </a:t>
            </a:r>
            <a:r>
              <a:rPr lang="fr-FR" sz="1323" b="0" dirty="0"/>
              <a:t>(at end of TRL1)</a:t>
            </a:r>
          </a:p>
          <a:p>
            <a:pPr algn="ctr"/>
            <a:r>
              <a:rPr lang="fr-FR" sz="1323" b="0" dirty="0"/>
              <a:t>2 PAX VIP</a:t>
            </a:r>
          </a:p>
          <a:p>
            <a:pPr algn="ctr"/>
            <a:r>
              <a:rPr lang="fr-FR" sz="1323" b="0" dirty="0"/>
              <a:t>Electric </a:t>
            </a:r>
            <a:r>
              <a:rPr lang="fr-FR" sz="1323" b="0" dirty="0" err="1"/>
              <a:t>Octocopter</a:t>
            </a:r>
            <a:endParaRPr lang="fr-FR" sz="1323" b="0" dirty="0"/>
          </a:p>
          <a:p>
            <a:pPr algn="ctr"/>
            <a:r>
              <a:rPr lang="fr-FR" sz="1323" b="0" dirty="0"/>
              <a:t>Tilt </a:t>
            </a:r>
            <a:r>
              <a:rPr lang="fr-FR" sz="1323" b="0" dirty="0" err="1"/>
              <a:t>quadcopter</a:t>
            </a:r>
            <a:r>
              <a:rPr lang="fr-FR" sz="1323" b="0" dirty="0"/>
              <a:t> &amp; vertical </a:t>
            </a:r>
            <a:r>
              <a:rPr lang="fr-FR" sz="1323" b="0" dirty="0" err="1"/>
              <a:t>quadcopter</a:t>
            </a:r>
            <a:endParaRPr lang="fr-FR" sz="1323" b="0" dirty="0"/>
          </a:p>
          <a:p>
            <a:pPr algn="ctr"/>
            <a:r>
              <a:rPr lang="fr-FR" sz="1323" b="0" dirty="0" err="1"/>
              <a:t>Hybrid</a:t>
            </a:r>
            <a:r>
              <a:rPr lang="fr-FR" sz="1323" b="0" dirty="0"/>
              <a:t> </a:t>
            </a:r>
            <a:r>
              <a:rPr lang="fr-FR" sz="1323" b="0" dirty="0" err="1"/>
              <a:t>energy</a:t>
            </a:r>
            <a:r>
              <a:rPr lang="fr-FR" sz="1323" b="0" dirty="0"/>
              <a:t> 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9948" y="73934"/>
            <a:ext cx="9071610" cy="1091953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1408247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5057882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3242318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84211" y="6388788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Estaca Laval 2016</a:t>
            </a:r>
          </a:p>
        </p:txBody>
      </p:sp>
      <p:pic>
        <p:nvPicPr>
          <p:cNvPr id="1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23" y="1825165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0" y="3540456"/>
            <a:ext cx="3334607" cy="10290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" y="4941662"/>
            <a:ext cx="3334607" cy="1724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" y="1459648"/>
            <a:ext cx="3334607" cy="182328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4" y="5869294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7" name="Picture 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4" y="3101465"/>
            <a:ext cx="1251163" cy="81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5472888" y="1074421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18" y="6025633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err="1" smtClean="0"/>
              <a:t>Overall</a:t>
            </a:r>
            <a:r>
              <a:rPr lang="fr-FR" dirty="0" smtClean="0"/>
              <a:t> main </a:t>
            </a:r>
            <a:r>
              <a:rPr lang="fr-FR" dirty="0" err="1" smtClean="0"/>
              <a:t>beeplane</a:t>
            </a:r>
            <a:r>
              <a:rPr lang="fr-FR" dirty="0" smtClean="0"/>
              <a:t>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27048" y="3381044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410761" y="6062485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5" y="4166362"/>
            <a:ext cx="1377718" cy="5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64" y="4215268"/>
            <a:ext cx="1356090" cy="60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TECH01\présentation\Pictures Logos\Logos Partners\Ecoles\centrale supele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14" y="3269356"/>
            <a:ext cx="1551989" cy="6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95838" y="4837175"/>
            <a:ext cx="26216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39" y="2414976"/>
            <a:ext cx="462498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Electronics and </a:t>
            </a:r>
            <a:r>
              <a:rPr lang="fr-FR" sz="2161" dirty="0" err="1"/>
              <a:t>equipement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295839" y="3449417"/>
            <a:ext cx="461344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Cokpit</a:t>
            </a:r>
            <a:r>
              <a:rPr lang="fr-FR" sz="2161" dirty="0"/>
              <a:t> interface and </a:t>
            </a:r>
            <a:r>
              <a:rPr lang="fr-FR" sz="2161" dirty="0" err="1"/>
              <a:t>project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295839" y="2925425"/>
            <a:ext cx="407746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flight management control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839" y="1911896"/>
            <a:ext cx="318587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smtClean="0"/>
              <a:t>sponsors &amp; finance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282249" y="3977189"/>
            <a:ext cx="341920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Structure </a:t>
            </a:r>
            <a:r>
              <a:rPr lang="fr-FR" sz="2161" dirty="0" err="1" smtClean="0"/>
              <a:t>metallic</a:t>
            </a:r>
            <a:r>
              <a:rPr lang="fr-FR" sz="2161" dirty="0" smtClean="0"/>
              <a:t> </a:t>
            </a:r>
            <a:r>
              <a:rPr lang="fr-FR" sz="2161" dirty="0"/>
              <a:t>3D printer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249" y="5616826"/>
            <a:ext cx="384098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Luxury</a:t>
            </a:r>
            <a:r>
              <a:rPr lang="fr-FR" sz="2161" dirty="0"/>
              <a:t> </a:t>
            </a:r>
            <a:r>
              <a:rPr lang="fr-FR" sz="2161" dirty="0" err="1"/>
              <a:t>firm</a:t>
            </a:r>
            <a:r>
              <a:rPr lang="fr-FR" sz="2161" dirty="0"/>
              <a:t> for VIP configuration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838" y="6430491"/>
            <a:ext cx="288252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 Ambulance end user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6031" y="1319743"/>
            <a:ext cx="93557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France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54" y="1319743"/>
            <a:ext cx="8719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22769" y="1319743"/>
            <a:ext cx="7441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India</a:t>
            </a:r>
            <a:endParaRPr lang="fr-FR" sz="216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6406131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08587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079176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Étoile à 5 branches 18"/>
          <p:cNvSpPr/>
          <p:nvPr/>
        </p:nvSpPr>
        <p:spPr>
          <a:xfrm>
            <a:off x="8173359" y="2517075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0" name="Étoile à 5 branches 19"/>
          <p:cNvSpPr/>
          <p:nvPr/>
        </p:nvSpPr>
        <p:spPr>
          <a:xfrm>
            <a:off x="6832679" y="298665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1" name="Étoile à 5 branches 20"/>
          <p:cNvSpPr/>
          <p:nvPr/>
        </p:nvSpPr>
        <p:spPr>
          <a:xfrm>
            <a:off x="8173359" y="2986651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2" name="Étoile à 5 branches 21"/>
          <p:cNvSpPr/>
          <p:nvPr/>
        </p:nvSpPr>
        <p:spPr>
          <a:xfrm>
            <a:off x="6832679" y="492091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3" name="Étoile à 5 branches 22"/>
          <p:cNvSpPr/>
          <p:nvPr/>
        </p:nvSpPr>
        <p:spPr>
          <a:xfrm>
            <a:off x="8173359" y="492091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4" name="Étoile à 5 branches 23"/>
          <p:cNvSpPr/>
          <p:nvPr/>
        </p:nvSpPr>
        <p:spPr>
          <a:xfrm>
            <a:off x="6832679" y="357573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5" name="Étoile à 5 branches 24"/>
          <p:cNvSpPr/>
          <p:nvPr/>
        </p:nvSpPr>
        <p:spPr>
          <a:xfrm>
            <a:off x="6832679" y="403285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8" name="Étoile à 5 branches 27"/>
          <p:cNvSpPr/>
          <p:nvPr/>
        </p:nvSpPr>
        <p:spPr>
          <a:xfrm>
            <a:off x="8173359" y="403285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9" name="Étoile à 5 branches 28"/>
          <p:cNvSpPr/>
          <p:nvPr/>
        </p:nvSpPr>
        <p:spPr>
          <a:xfrm>
            <a:off x="6832679" y="561269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0" name="Étoile à 5 branches 29"/>
          <p:cNvSpPr/>
          <p:nvPr/>
        </p:nvSpPr>
        <p:spPr>
          <a:xfrm>
            <a:off x="8173359" y="645847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1" name="Étoile à 5 branches 30"/>
          <p:cNvSpPr/>
          <p:nvPr/>
        </p:nvSpPr>
        <p:spPr>
          <a:xfrm>
            <a:off x="5532533" y="6458470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" name="Étoile à 5 branches 31"/>
          <p:cNvSpPr/>
          <p:nvPr/>
        </p:nvSpPr>
        <p:spPr>
          <a:xfrm>
            <a:off x="6854430" y="2008824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" name="Étoile à 5 branches 32"/>
          <p:cNvSpPr/>
          <p:nvPr/>
        </p:nvSpPr>
        <p:spPr>
          <a:xfrm>
            <a:off x="8173359" y="2008824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>
            <a:off x="295837" y="5993689"/>
            <a:ext cx="170277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VIP end </a:t>
            </a:r>
            <a:r>
              <a:rPr lang="fr-FR" sz="2161" dirty="0" err="1"/>
              <a:t>users</a:t>
            </a:r>
            <a:endParaRPr lang="fr-FR" sz="216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5507828" y="5979658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Étoile à 5 branches 35"/>
          <p:cNvSpPr/>
          <p:nvPr/>
        </p:nvSpPr>
        <p:spPr>
          <a:xfrm>
            <a:off x="6832678" y="597965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Étoile à 5 branches 36"/>
          <p:cNvSpPr/>
          <p:nvPr/>
        </p:nvSpPr>
        <p:spPr>
          <a:xfrm>
            <a:off x="8165568" y="597965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cxnSp>
        <p:nvCxnSpPr>
          <p:cNvPr id="38" name="Connecteur droit 37"/>
          <p:cNvCxnSpPr/>
          <p:nvPr/>
        </p:nvCxnSpPr>
        <p:spPr>
          <a:xfrm>
            <a:off x="9079495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78444" y="1297223"/>
            <a:ext cx="489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US</a:t>
            </a:r>
            <a:endParaRPr lang="fr-FR" sz="2161" dirty="0"/>
          </a:p>
        </p:txBody>
      </p:sp>
      <p:sp>
        <p:nvSpPr>
          <p:cNvPr id="41" name="Étoile à 5 branches 40"/>
          <p:cNvSpPr/>
          <p:nvPr/>
        </p:nvSpPr>
        <p:spPr>
          <a:xfrm>
            <a:off x="9558036" y="2005140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2" name="Étoile à 5 branches 41"/>
          <p:cNvSpPr/>
          <p:nvPr/>
        </p:nvSpPr>
        <p:spPr>
          <a:xfrm>
            <a:off x="9530602" y="5979658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3" name="Étoile à 5 branches 42"/>
          <p:cNvSpPr/>
          <p:nvPr/>
        </p:nvSpPr>
        <p:spPr>
          <a:xfrm>
            <a:off x="9556711" y="2986651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Schem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2" y="1562188"/>
            <a:ext cx="2416660" cy="1196001"/>
          </a:xfrm>
          <a:prstGeom prst="rect">
            <a:avLst/>
          </a:prstGeom>
        </p:spPr>
      </p:pic>
      <p:grpSp>
        <p:nvGrpSpPr>
          <p:cNvPr id="5" name="Group 313"/>
          <p:cNvGrpSpPr>
            <a:grpSpLocks/>
          </p:cNvGrpSpPr>
          <p:nvPr/>
        </p:nvGrpSpPr>
        <p:grpSpPr bwMode="auto">
          <a:xfrm>
            <a:off x="1592520" y="4813975"/>
            <a:ext cx="2169871" cy="2044232"/>
            <a:chOff x="1058" y="1716"/>
            <a:chExt cx="1891" cy="1884"/>
          </a:xfrm>
        </p:grpSpPr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1386" y="2859"/>
              <a:ext cx="835" cy="675"/>
              <a:chOff x="933" y="2499"/>
              <a:chExt cx="835" cy="675"/>
            </a:xfrm>
          </p:grpSpPr>
          <p:grpSp>
            <p:nvGrpSpPr>
              <p:cNvPr id="264" name="Group 315"/>
              <p:cNvGrpSpPr>
                <a:grpSpLocks/>
              </p:cNvGrpSpPr>
              <p:nvPr/>
            </p:nvGrpSpPr>
            <p:grpSpPr bwMode="auto">
              <a:xfrm>
                <a:off x="1026" y="2509"/>
                <a:ext cx="258" cy="297"/>
                <a:chOff x="1026" y="2509"/>
                <a:chExt cx="258" cy="297"/>
              </a:xfrm>
            </p:grpSpPr>
            <p:sp>
              <p:nvSpPr>
                <p:cNvPr id="301" name="Freeform 316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2" name="Freeform 317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5" name="Group 318"/>
              <p:cNvGrpSpPr>
                <a:grpSpLocks/>
              </p:cNvGrpSpPr>
              <p:nvPr/>
            </p:nvGrpSpPr>
            <p:grpSpPr bwMode="auto">
              <a:xfrm>
                <a:off x="972" y="2726"/>
                <a:ext cx="268" cy="221"/>
                <a:chOff x="972" y="2726"/>
                <a:chExt cx="268" cy="221"/>
              </a:xfrm>
            </p:grpSpPr>
            <p:sp>
              <p:nvSpPr>
                <p:cNvPr id="299" name="Freeform 319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0" name="Freeform 320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6" name="Group 321"/>
              <p:cNvGrpSpPr>
                <a:grpSpLocks/>
              </p:cNvGrpSpPr>
              <p:nvPr/>
            </p:nvGrpSpPr>
            <p:grpSpPr bwMode="auto">
              <a:xfrm>
                <a:off x="1210" y="2696"/>
                <a:ext cx="189" cy="162"/>
                <a:chOff x="1210" y="2696"/>
                <a:chExt cx="189" cy="162"/>
              </a:xfrm>
            </p:grpSpPr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7" name="Group 324"/>
              <p:cNvGrpSpPr>
                <a:grpSpLocks/>
              </p:cNvGrpSpPr>
              <p:nvPr/>
            </p:nvGrpSpPr>
            <p:grpSpPr bwMode="auto">
              <a:xfrm>
                <a:off x="1233" y="2499"/>
                <a:ext cx="225" cy="243"/>
                <a:chOff x="1233" y="2499"/>
                <a:chExt cx="225" cy="243"/>
              </a:xfrm>
            </p:grpSpPr>
            <p:sp>
              <p:nvSpPr>
                <p:cNvPr id="295" name="Freeform 325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6" name="Freeform 326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8" name="Group 327"/>
              <p:cNvGrpSpPr>
                <a:grpSpLocks/>
              </p:cNvGrpSpPr>
              <p:nvPr/>
            </p:nvGrpSpPr>
            <p:grpSpPr bwMode="auto">
              <a:xfrm>
                <a:off x="933" y="2932"/>
                <a:ext cx="283" cy="166"/>
                <a:chOff x="933" y="2932"/>
                <a:chExt cx="283" cy="166"/>
              </a:xfrm>
            </p:grpSpPr>
            <p:sp>
              <p:nvSpPr>
                <p:cNvPr id="293" name="Freeform 328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4" name="Freeform 329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9" name="Group 330"/>
              <p:cNvGrpSpPr>
                <a:grpSpLocks/>
              </p:cNvGrpSpPr>
              <p:nvPr/>
            </p:nvGrpSpPr>
            <p:grpSpPr bwMode="auto">
              <a:xfrm>
                <a:off x="1381" y="2644"/>
                <a:ext cx="211" cy="174"/>
                <a:chOff x="1381" y="2644"/>
                <a:chExt cx="211" cy="174"/>
              </a:xfrm>
            </p:grpSpPr>
            <p:sp>
              <p:nvSpPr>
                <p:cNvPr id="291" name="Freeform 331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2" name="Freeform 332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0" name="Group 333"/>
              <p:cNvGrpSpPr>
                <a:grpSpLocks/>
              </p:cNvGrpSpPr>
              <p:nvPr/>
            </p:nvGrpSpPr>
            <p:grpSpPr bwMode="auto">
              <a:xfrm>
                <a:off x="1341" y="2782"/>
                <a:ext cx="190" cy="133"/>
                <a:chOff x="1341" y="2782"/>
                <a:chExt cx="190" cy="133"/>
              </a:xfrm>
            </p:grpSpPr>
            <p:sp>
              <p:nvSpPr>
                <p:cNvPr id="289" name="Freeform 334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0" name="Freeform 335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1" name="Group 336"/>
              <p:cNvGrpSpPr>
                <a:grpSpLocks/>
              </p:cNvGrpSpPr>
              <p:nvPr/>
            </p:nvGrpSpPr>
            <p:grpSpPr bwMode="auto">
              <a:xfrm>
                <a:off x="1509" y="2677"/>
                <a:ext cx="259" cy="263"/>
                <a:chOff x="1509" y="2677"/>
                <a:chExt cx="259" cy="263"/>
              </a:xfrm>
            </p:grpSpPr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2" name="Group 339"/>
              <p:cNvGrpSpPr>
                <a:grpSpLocks/>
              </p:cNvGrpSpPr>
              <p:nvPr/>
            </p:nvGrpSpPr>
            <p:grpSpPr bwMode="auto">
              <a:xfrm>
                <a:off x="1466" y="2837"/>
                <a:ext cx="221" cy="171"/>
                <a:chOff x="1466" y="2837"/>
                <a:chExt cx="221" cy="171"/>
              </a:xfrm>
            </p:grpSpPr>
            <p:sp>
              <p:nvSpPr>
                <p:cNvPr id="285" name="Freeform 340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6" name="Freeform 341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3" name="Group 342"/>
              <p:cNvGrpSpPr>
                <a:grpSpLocks/>
              </p:cNvGrpSpPr>
              <p:nvPr/>
            </p:nvGrpSpPr>
            <p:grpSpPr bwMode="auto">
              <a:xfrm>
                <a:off x="1346" y="3014"/>
                <a:ext cx="199" cy="160"/>
                <a:chOff x="1346" y="3014"/>
                <a:chExt cx="199" cy="160"/>
              </a:xfrm>
            </p:grpSpPr>
            <p:sp>
              <p:nvSpPr>
                <p:cNvPr id="283" name="Freeform 343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4" name="Freeform 344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4" name="Group 345"/>
              <p:cNvGrpSpPr>
                <a:grpSpLocks/>
              </p:cNvGrpSpPr>
              <p:nvPr/>
            </p:nvGrpSpPr>
            <p:grpSpPr bwMode="auto">
              <a:xfrm>
                <a:off x="1282" y="2883"/>
                <a:ext cx="243" cy="253"/>
                <a:chOff x="1282" y="2883"/>
                <a:chExt cx="243" cy="253"/>
              </a:xfrm>
            </p:grpSpPr>
            <p:sp>
              <p:nvSpPr>
                <p:cNvPr id="281" name="Freeform 346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2" name="Freeform 347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5" name="Group 348"/>
              <p:cNvGrpSpPr>
                <a:grpSpLocks/>
              </p:cNvGrpSpPr>
              <p:nvPr/>
            </p:nvGrpSpPr>
            <p:grpSpPr bwMode="auto">
              <a:xfrm>
                <a:off x="1154" y="2935"/>
                <a:ext cx="156" cy="199"/>
                <a:chOff x="1154" y="2935"/>
                <a:chExt cx="156" cy="199"/>
              </a:xfrm>
            </p:grpSpPr>
            <p:sp>
              <p:nvSpPr>
                <p:cNvPr id="279" name="Freeform 349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0" name="Freeform 350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6" name="Group 351"/>
              <p:cNvGrpSpPr>
                <a:grpSpLocks/>
              </p:cNvGrpSpPr>
              <p:nvPr/>
            </p:nvGrpSpPr>
            <p:grpSpPr bwMode="auto">
              <a:xfrm>
                <a:off x="1176" y="2852"/>
                <a:ext cx="218" cy="155"/>
                <a:chOff x="1176" y="2852"/>
                <a:chExt cx="218" cy="155"/>
              </a:xfrm>
            </p:grpSpPr>
            <p:sp>
              <p:nvSpPr>
                <p:cNvPr id="277" name="Freeform 352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78" name="Freeform 353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7" name="Group 354"/>
            <p:cNvGrpSpPr>
              <a:grpSpLocks/>
            </p:cNvGrpSpPr>
            <p:nvPr/>
          </p:nvGrpSpPr>
          <p:grpSpPr bwMode="auto">
            <a:xfrm>
              <a:off x="1515" y="2163"/>
              <a:ext cx="853" cy="868"/>
              <a:chOff x="1062" y="1803"/>
              <a:chExt cx="853" cy="868"/>
            </a:xfrm>
          </p:grpSpPr>
          <p:grpSp>
            <p:nvGrpSpPr>
              <p:cNvPr id="218" name="Group 355"/>
              <p:cNvGrpSpPr>
                <a:grpSpLocks/>
              </p:cNvGrpSpPr>
              <p:nvPr/>
            </p:nvGrpSpPr>
            <p:grpSpPr bwMode="auto">
              <a:xfrm>
                <a:off x="1062" y="1803"/>
                <a:ext cx="853" cy="810"/>
                <a:chOff x="1062" y="1803"/>
                <a:chExt cx="853" cy="810"/>
              </a:xfrm>
            </p:grpSpPr>
            <p:grpSp>
              <p:nvGrpSpPr>
                <p:cNvPr id="222" name="Group 356"/>
                <p:cNvGrpSpPr>
                  <a:grpSpLocks/>
                </p:cNvGrpSpPr>
                <p:nvPr/>
              </p:nvGrpSpPr>
              <p:grpSpPr bwMode="auto">
                <a:xfrm>
                  <a:off x="1142" y="2185"/>
                  <a:ext cx="145" cy="250"/>
                  <a:chOff x="1142" y="2185"/>
                  <a:chExt cx="145" cy="250"/>
                </a:xfrm>
              </p:grpSpPr>
              <p:sp>
                <p:nvSpPr>
                  <p:cNvPr id="262" name="Freeform 357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3" name="Freeform 358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3" name="Group 359"/>
                <p:cNvGrpSpPr>
                  <a:grpSpLocks/>
                </p:cNvGrpSpPr>
                <p:nvPr/>
              </p:nvGrpSpPr>
              <p:grpSpPr bwMode="auto">
                <a:xfrm>
                  <a:off x="1243" y="2184"/>
                  <a:ext cx="194" cy="231"/>
                  <a:chOff x="1243" y="2184"/>
                  <a:chExt cx="194" cy="231"/>
                </a:xfrm>
              </p:grpSpPr>
              <p:sp>
                <p:nvSpPr>
                  <p:cNvPr id="260" name="Freeform 360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1" name="Freeform 361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4" name="Group 362"/>
                <p:cNvGrpSpPr>
                  <a:grpSpLocks/>
                </p:cNvGrpSpPr>
                <p:nvPr/>
              </p:nvGrpSpPr>
              <p:grpSpPr bwMode="auto">
                <a:xfrm>
                  <a:off x="1062" y="2343"/>
                  <a:ext cx="175" cy="270"/>
                  <a:chOff x="1062" y="2343"/>
                  <a:chExt cx="175" cy="270"/>
                </a:xfrm>
              </p:grpSpPr>
              <p:sp>
                <p:nvSpPr>
                  <p:cNvPr id="258" name="Freeform 363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9" name="Freeform 364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5" name="Group 365"/>
                <p:cNvGrpSpPr>
                  <a:grpSpLocks/>
                </p:cNvGrpSpPr>
                <p:nvPr/>
              </p:nvGrpSpPr>
              <p:grpSpPr bwMode="auto">
                <a:xfrm>
                  <a:off x="1185" y="2397"/>
                  <a:ext cx="190" cy="198"/>
                  <a:chOff x="1185" y="2397"/>
                  <a:chExt cx="190" cy="198"/>
                </a:xfrm>
              </p:grpSpPr>
              <p:sp>
                <p:nvSpPr>
                  <p:cNvPr id="256" name="Freeform 366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7" name="Freeform 367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6" name="Group 368"/>
                <p:cNvGrpSpPr>
                  <a:grpSpLocks/>
                </p:cNvGrpSpPr>
                <p:nvPr/>
              </p:nvGrpSpPr>
              <p:grpSpPr bwMode="auto">
                <a:xfrm>
                  <a:off x="1700" y="1937"/>
                  <a:ext cx="215" cy="233"/>
                  <a:chOff x="1700" y="1937"/>
                  <a:chExt cx="215" cy="233"/>
                </a:xfrm>
              </p:grpSpPr>
              <p:sp>
                <p:nvSpPr>
                  <p:cNvPr id="254" name="Freeform 369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5" name="Freeform 370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7" name="Group 371"/>
                <p:cNvGrpSpPr>
                  <a:grpSpLocks/>
                </p:cNvGrpSpPr>
                <p:nvPr/>
              </p:nvGrpSpPr>
              <p:grpSpPr bwMode="auto">
                <a:xfrm>
                  <a:off x="1702" y="2101"/>
                  <a:ext cx="198" cy="218"/>
                  <a:chOff x="1702" y="2101"/>
                  <a:chExt cx="198" cy="218"/>
                </a:xfrm>
              </p:grpSpPr>
              <p:sp>
                <p:nvSpPr>
                  <p:cNvPr id="252" name="Freeform 372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3" name="Freeform 373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8" name="Group 374"/>
                <p:cNvGrpSpPr>
                  <a:grpSpLocks/>
                </p:cNvGrpSpPr>
                <p:nvPr/>
              </p:nvGrpSpPr>
              <p:grpSpPr bwMode="auto">
                <a:xfrm>
                  <a:off x="1394" y="1803"/>
                  <a:ext cx="182" cy="214"/>
                  <a:chOff x="1394" y="1803"/>
                  <a:chExt cx="182" cy="214"/>
                </a:xfrm>
              </p:grpSpPr>
              <p:sp>
                <p:nvSpPr>
                  <p:cNvPr id="250" name="Freeform 375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1" name="Freeform 376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9" name="Group 377"/>
                <p:cNvGrpSpPr>
                  <a:grpSpLocks/>
                </p:cNvGrpSpPr>
                <p:nvPr/>
              </p:nvGrpSpPr>
              <p:grpSpPr bwMode="auto">
                <a:xfrm>
                  <a:off x="1374" y="1992"/>
                  <a:ext cx="235" cy="196"/>
                  <a:chOff x="1374" y="1992"/>
                  <a:chExt cx="235" cy="196"/>
                </a:xfrm>
              </p:grpSpPr>
              <p:sp>
                <p:nvSpPr>
                  <p:cNvPr id="248" name="Freeform 378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9" name="Freeform 379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0" name="Group 380"/>
                <p:cNvGrpSpPr>
                  <a:grpSpLocks/>
                </p:cNvGrpSpPr>
                <p:nvPr/>
              </p:nvGrpSpPr>
              <p:grpSpPr bwMode="auto">
                <a:xfrm>
                  <a:off x="1505" y="1930"/>
                  <a:ext cx="229" cy="170"/>
                  <a:chOff x="1505" y="1930"/>
                  <a:chExt cx="229" cy="170"/>
                </a:xfrm>
              </p:grpSpPr>
              <p:sp>
                <p:nvSpPr>
                  <p:cNvPr id="246" name="Freeform 381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7" name="Freeform 382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1" name="Group 383"/>
                <p:cNvGrpSpPr>
                  <a:grpSpLocks/>
                </p:cNvGrpSpPr>
                <p:nvPr/>
              </p:nvGrpSpPr>
              <p:grpSpPr bwMode="auto">
                <a:xfrm>
                  <a:off x="1276" y="2063"/>
                  <a:ext cx="189" cy="222"/>
                  <a:chOff x="1276" y="2063"/>
                  <a:chExt cx="189" cy="222"/>
                </a:xfrm>
              </p:grpSpPr>
              <p:sp>
                <p:nvSpPr>
                  <p:cNvPr id="244" name="Freeform 384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5" name="Freeform 385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2" name="Group 386"/>
                <p:cNvGrpSpPr>
                  <a:grpSpLocks/>
                </p:cNvGrpSpPr>
                <p:nvPr/>
              </p:nvGrpSpPr>
              <p:grpSpPr bwMode="auto">
                <a:xfrm>
                  <a:off x="1394" y="2168"/>
                  <a:ext cx="198" cy="193"/>
                  <a:chOff x="1394" y="2168"/>
                  <a:chExt cx="198" cy="193"/>
                </a:xfrm>
              </p:grpSpPr>
              <p:sp>
                <p:nvSpPr>
                  <p:cNvPr id="242" name="Freeform 387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3" name="Freeform 388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3" name="Group 389"/>
                <p:cNvGrpSpPr>
                  <a:grpSpLocks/>
                </p:cNvGrpSpPr>
                <p:nvPr/>
              </p:nvGrpSpPr>
              <p:grpSpPr bwMode="auto">
                <a:xfrm>
                  <a:off x="1544" y="2084"/>
                  <a:ext cx="199" cy="274"/>
                  <a:chOff x="1544" y="2084"/>
                  <a:chExt cx="199" cy="274"/>
                </a:xfrm>
              </p:grpSpPr>
              <p:sp>
                <p:nvSpPr>
                  <p:cNvPr id="240" name="Freeform 390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1" name="Freeform 391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4" name="Group 392"/>
                <p:cNvGrpSpPr>
                  <a:grpSpLocks/>
                </p:cNvGrpSpPr>
                <p:nvPr/>
              </p:nvGrpSpPr>
              <p:grpSpPr bwMode="auto">
                <a:xfrm>
                  <a:off x="1348" y="2350"/>
                  <a:ext cx="185" cy="201"/>
                  <a:chOff x="1348" y="2350"/>
                  <a:chExt cx="185" cy="201"/>
                </a:xfrm>
              </p:grpSpPr>
              <p:sp>
                <p:nvSpPr>
                  <p:cNvPr id="238" name="Freeform 393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9" name="Freeform 394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5" name="Group 395"/>
                <p:cNvGrpSpPr>
                  <a:grpSpLocks/>
                </p:cNvGrpSpPr>
                <p:nvPr/>
              </p:nvGrpSpPr>
              <p:grpSpPr bwMode="auto">
                <a:xfrm>
                  <a:off x="1472" y="2346"/>
                  <a:ext cx="181" cy="178"/>
                  <a:chOff x="1472" y="2346"/>
                  <a:chExt cx="181" cy="178"/>
                </a:xfrm>
              </p:grpSpPr>
              <p:sp>
                <p:nvSpPr>
                  <p:cNvPr id="236" name="Freeform 396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7" name="Freeform 397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219" name="Group 398"/>
              <p:cNvGrpSpPr>
                <a:grpSpLocks/>
              </p:cNvGrpSpPr>
              <p:nvPr/>
            </p:nvGrpSpPr>
            <p:grpSpPr bwMode="auto">
              <a:xfrm>
                <a:off x="1425" y="2504"/>
                <a:ext cx="221" cy="167"/>
                <a:chOff x="1425" y="2504"/>
                <a:chExt cx="221" cy="167"/>
              </a:xfrm>
            </p:grpSpPr>
            <p:sp>
              <p:nvSpPr>
                <p:cNvPr id="220" name="Freeform 399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21" name="Freeform 400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8" name="Group 401"/>
            <p:cNvGrpSpPr>
              <a:grpSpLocks/>
            </p:cNvGrpSpPr>
            <p:nvPr/>
          </p:nvGrpSpPr>
          <p:grpSpPr bwMode="auto">
            <a:xfrm>
              <a:off x="2082" y="2159"/>
              <a:ext cx="54" cy="57"/>
              <a:chOff x="1629" y="1799"/>
              <a:chExt cx="54" cy="57"/>
            </a:xfrm>
          </p:grpSpPr>
          <p:sp>
            <p:nvSpPr>
              <p:cNvPr id="216" name="Freeform 402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7" name="Freeform 403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9" name="Group 404"/>
            <p:cNvGrpSpPr>
              <a:grpSpLocks/>
            </p:cNvGrpSpPr>
            <p:nvPr/>
          </p:nvGrpSpPr>
          <p:grpSpPr bwMode="auto">
            <a:xfrm>
              <a:off x="2039" y="2165"/>
              <a:ext cx="42" cy="55"/>
              <a:chOff x="1586" y="1805"/>
              <a:chExt cx="42" cy="55"/>
            </a:xfrm>
          </p:grpSpPr>
          <p:sp>
            <p:nvSpPr>
              <p:cNvPr id="214" name="Freeform 405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5" name="Freeform 406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2007" y="2208"/>
              <a:ext cx="106" cy="99"/>
              <a:chOff x="1554" y="1848"/>
              <a:chExt cx="106" cy="99"/>
            </a:xfrm>
          </p:grpSpPr>
          <p:sp>
            <p:nvSpPr>
              <p:cNvPr id="212" name="Freeform 408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3" name="Freeform 409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1" name="Group 410"/>
            <p:cNvGrpSpPr>
              <a:grpSpLocks/>
            </p:cNvGrpSpPr>
            <p:nvPr/>
          </p:nvGrpSpPr>
          <p:grpSpPr bwMode="auto">
            <a:xfrm>
              <a:off x="2076" y="2194"/>
              <a:ext cx="50" cy="48"/>
              <a:chOff x="1623" y="1834"/>
              <a:chExt cx="50" cy="48"/>
            </a:xfrm>
          </p:grpSpPr>
          <p:sp>
            <p:nvSpPr>
              <p:cNvPr id="210" name="Freeform 411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1" name="Freeform 412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2" name="Group 413"/>
            <p:cNvGrpSpPr>
              <a:grpSpLocks/>
            </p:cNvGrpSpPr>
            <p:nvPr/>
          </p:nvGrpSpPr>
          <p:grpSpPr bwMode="auto">
            <a:xfrm>
              <a:off x="1955" y="2125"/>
              <a:ext cx="108" cy="146"/>
              <a:chOff x="1502" y="1765"/>
              <a:chExt cx="108" cy="146"/>
            </a:xfrm>
          </p:grpSpPr>
          <p:sp>
            <p:nvSpPr>
              <p:cNvPr id="208" name="Freeform 414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9" name="Freeform 415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3" name="Group 416"/>
            <p:cNvGrpSpPr>
              <a:grpSpLocks/>
            </p:cNvGrpSpPr>
            <p:nvPr/>
          </p:nvGrpSpPr>
          <p:grpSpPr bwMode="auto">
            <a:xfrm>
              <a:off x="2097" y="2134"/>
              <a:ext cx="150" cy="226"/>
              <a:chOff x="1644" y="1774"/>
              <a:chExt cx="150" cy="226"/>
            </a:xfrm>
          </p:grpSpPr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4" name="Group 419"/>
            <p:cNvGrpSpPr>
              <a:grpSpLocks/>
            </p:cNvGrpSpPr>
            <p:nvPr/>
          </p:nvGrpSpPr>
          <p:grpSpPr bwMode="auto">
            <a:xfrm>
              <a:off x="2042" y="2172"/>
              <a:ext cx="46" cy="32"/>
              <a:chOff x="1589" y="1812"/>
              <a:chExt cx="46" cy="32"/>
            </a:xfrm>
          </p:grpSpPr>
          <p:sp>
            <p:nvSpPr>
              <p:cNvPr id="204" name="Freeform 420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5" name="Group 422"/>
            <p:cNvGrpSpPr>
              <a:grpSpLocks/>
            </p:cNvGrpSpPr>
            <p:nvPr/>
          </p:nvGrpSpPr>
          <p:grpSpPr bwMode="auto">
            <a:xfrm>
              <a:off x="1976" y="2101"/>
              <a:ext cx="157" cy="68"/>
              <a:chOff x="1523" y="1741"/>
              <a:chExt cx="157" cy="68"/>
            </a:xfrm>
          </p:grpSpPr>
          <p:sp>
            <p:nvSpPr>
              <p:cNvPr id="202" name="Freeform 423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3" name="Freeform 424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6" name="Group 425"/>
            <p:cNvGrpSpPr>
              <a:grpSpLocks/>
            </p:cNvGrpSpPr>
            <p:nvPr/>
          </p:nvGrpSpPr>
          <p:grpSpPr bwMode="auto">
            <a:xfrm>
              <a:off x="1920" y="2569"/>
              <a:ext cx="964" cy="1031"/>
              <a:chOff x="1467" y="2209"/>
              <a:chExt cx="964" cy="1031"/>
            </a:xfrm>
          </p:grpSpPr>
          <p:grpSp>
            <p:nvGrpSpPr>
              <p:cNvPr id="128" name="Group 426"/>
              <p:cNvGrpSpPr>
                <a:grpSpLocks/>
              </p:cNvGrpSpPr>
              <p:nvPr/>
            </p:nvGrpSpPr>
            <p:grpSpPr bwMode="auto">
              <a:xfrm>
                <a:off x="1467" y="2646"/>
                <a:ext cx="964" cy="594"/>
                <a:chOff x="1467" y="2646"/>
                <a:chExt cx="964" cy="594"/>
              </a:xfrm>
            </p:grpSpPr>
            <p:grpSp>
              <p:nvGrpSpPr>
                <p:cNvPr id="169" name="Group 427"/>
                <p:cNvGrpSpPr>
                  <a:grpSpLocks/>
                </p:cNvGrpSpPr>
                <p:nvPr/>
              </p:nvGrpSpPr>
              <p:grpSpPr bwMode="auto">
                <a:xfrm>
                  <a:off x="1471" y="2981"/>
                  <a:ext cx="243" cy="172"/>
                  <a:chOff x="1471" y="2981"/>
                  <a:chExt cx="243" cy="172"/>
                </a:xfrm>
              </p:grpSpPr>
              <p:sp>
                <p:nvSpPr>
                  <p:cNvPr id="200" name="Freeform 428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01" name="Freeform 429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0" name="Group 430"/>
                <p:cNvGrpSpPr>
                  <a:grpSpLocks/>
                </p:cNvGrpSpPr>
                <p:nvPr/>
              </p:nvGrpSpPr>
              <p:grpSpPr bwMode="auto">
                <a:xfrm>
                  <a:off x="1467" y="3105"/>
                  <a:ext cx="254" cy="135"/>
                  <a:chOff x="1467" y="3105"/>
                  <a:chExt cx="254" cy="135"/>
                </a:xfrm>
              </p:grpSpPr>
              <p:sp>
                <p:nvSpPr>
                  <p:cNvPr id="198" name="Freeform 431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9" name="Freeform 432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1" name="Group 433"/>
                <p:cNvGrpSpPr>
                  <a:grpSpLocks/>
                </p:cNvGrpSpPr>
                <p:nvPr/>
              </p:nvGrpSpPr>
              <p:grpSpPr bwMode="auto">
                <a:xfrm>
                  <a:off x="1699" y="2677"/>
                  <a:ext cx="162" cy="177"/>
                  <a:chOff x="1699" y="2677"/>
                  <a:chExt cx="162" cy="177"/>
                </a:xfrm>
              </p:grpSpPr>
              <p:sp>
                <p:nvSpPr>
                  <p:cNvPr id="196" name="Freeform 434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7" name="Freeform 435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2" name="Group 436"/>
                <p:cNvGrpSpPr>
                  <a:grpSpLocks/>
                </p:cNvGrpSpPr>
                <p:nvPr/>
              </p:nvGrpSpPr>
              <p:grpSpPr bwMode="auto">
                <a:xfrm>
                  <a:off x="1740" y="2792"/>
                  <a:ext cx="240" cy="206"/>
                  <a:chOff x="1740" y="2792"/>
                  <a:chExt cx="240" cy="206"/>
                </a:xfrm>
              </p:grpSpPr>
              <p:sp>
                <p:nvSpPr>
                  <p:cNvPr id="194" name="Freeform 437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5" name="Freeform 438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3" name="Group 439"/>
                <p:cNvGrpSpPr>
                  <a:grpSpLocks/>
                </p:cNvGrpSpPr>
                <p:nvPr/>
              </p:nvGrpSpPr>
              <p:grpSpPr bwMode="auto">
                <a:xfrm>
                  <a:off x="1621" y="2890"/>
                  <a:ext cx="272" cy="173"/>
                  <a:chOff x="1621" y="2890"/>
                  <a:chExt cx="272" cy="173"/>
                </a:xfrm>
              </p:grpSpPr>
              <p:sp>
                <p:nvSpPr>
                  <p:cNvPr id="192" name="Freeform 440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3" name="Freeform 441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4" name="Group 442"/>
                <p:cNvGrpSpPr>
                  <a:grpSpLocks/>
                </p:cNvGrpSpPr>
                <p:nvPr/>
              </p:nvGrpSpPr>
              <p:grpSpPr bwMode="auto">
                <a:xfrm>
                  <a:off x="2086" y="2646"/>
                  <a:ext cx="246" cy="201"/>
                  <a:chOff x="2086" y="2646"/>
                  <a:chExt cx="246" cy="201"/>
                </a:xfrm>
              </p:grpSpPr>
              <p:sp>
                <p:nvSpPr>
                  <p:cNvPr id="190" name="Freeform 443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1" name="Freeform 444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5" name="Group 445"/>
                <p:cNvGrpSpPr>
                  <a:grpSpLocks/>
                </p:cNvGrpSpPr>
                <p:nvPr/>
              </p:nvGrpSpPr>
              <p:grpSpPr bwMode="auto">
                <a:xfrm>
                  <a:off x="2089" y="2765"/>
                  <a:ext cx="226" cy="194"/>
                  <a:chOff x="2089" y="2765"/>
                  <a:chExt cx="226" cy="194"/>
                </a:xfrm>
              </p:grpSpPr>
              <p:sp>
                <p:nvSpPr>
                  <p:cNvPr id="188" name="Freeform 446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9" name="Freeform 447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6" name="Group 448"/>
                <p:cNvGrpSpPr>
                  <a:grpSpLocks/>
                </p:cNvGrpSpPr>
                <p:nvPr/>
              </p:nvGrpSpPr>
              <p:grpSpPr bwMode="auto">
                <a:xfrm>
                  <a:off x="1951" y="2793"/>
                  <a:ext cx="166" cy="174"/>
                  <a:chOff x="1951" y="2793"/>
                  <a:chExt cx="166" cy="174"/>
                </a:xfrm>
              </p:grpSpPr>
              <p:sp>
                <p:nvSpPr>
                  <p:cNvPr id="186" name="Freeform 449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7" name="Freeform 450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7" name="Group 451"/>
                <p:cNvGrpSpPr>
                  <a:grpSpLocks/>
                </p:cNvGrpSpPr>
                <p:nvPr/>
              </p:nvGrpSpPr>
              <p:grpSpPr bwMode="auto">
                <a:xfrm>
                  <a:off x="1894" y="2912"/>
                  <a:ext cx="244" cy="172"/>
                  <a:chOff x="1894" y="2912"/>
                  <a:chExt cx="244" cy="172"/>
                </a:xfrm>
              </p:grpSpPr>
              <p:sp>
                <p:nvSpPr>
                  <p:cNvPr id="184" name="Freeform 452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5" name="Freeform 453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8" name="Group 454"/>
                <p:cNvGrpSpPr>
                  <a:grpSpLocks/>
                </p:cNvGrpSpPr>
                <p:nvPr/>
              </p:nvGrpSpPr>
              <p:grpSpPr bwMode="auto">
                <a:xfrm>
                  <a:off x="2112" y="2937"/>
                  <a:ext cx="203" cy="163"/>
                  <a:chOff x="2112" y="2937"/>
                  <a:chExt cx="203" cy="163"/>
                </a:xfrm>
              </p:grpSpPr>
              <p:sp>
                <p:nvSpPr>
                  <p:cNvPr id="182" name="Freeform 455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3" name="Freeform 456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9" name="Group 457"/>
                <p:cNvGrpSpPr>
                  <a:grpSpLocks/>
                </p:cNvGrpSpPr>
                <p:nvPr/>
              </p:nvGrpSpPr>
              <p:grpSpPr bwMode="auto">
                <a:xfrm>
                  <a:off x="2275" y="2814"/>
                  <a:ext cx="156" cy="200"/>
                  <a:chOff x="2275" y="2814"/>
                  <a:chExt cx="156" cy="200"/>
                </a:xfrm>
              </p:grpSpPr>
              <p:sp>
                <p:nvSpPr>
                  <p:cNvPr id="180" name="Freeform 458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1" name="Freeform 459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129" name="Group 460"/>
              <p:cNvGrpSpPr>
                <a:grpSpLocks/>
              </p:cNvGrpSpPr>
              <p:nvPr/>
            </p:nvGrpSpPr>
            <p:grpSpPr bwMode="auto">
              <a:xfrm>
                <a:off x="1544" y="2209"/>
                <a:ext cx="789" cy="666"/>
                <a:chOff x="1544" y="2209"/>
                <a:chExt cx="789" cy="666"/>
              </a:xfrm>
            </p:grpSpPr>
            <p:grpSp>
              <p:nvGrpSpPr>
                <p:cNvPr id="130" name="Group 461"/>
                <p:cNvGrpSpPr>
                  <a:grpSpLocks/>
                </p:cNvGrpSpPr>
                <p:nvPr/>
              </p:nvGrpSpPr>
              <p:grpSpPr bwMode="auto">
                <a:xfrm>
                  <a:off x="1822" y="2209"/>
                  <a:ext cx="257" cy="202"/>
                  <a:chOff x="1822" y="2209"/>
                  <a:chExt cx="257" cy="202"/>
                </a:xfrm>
              </p:grpSpPr>
              <p:sp>
                <p:nvSpPr>
                  <p:cNvPr id="167" name="Freeform 462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8" name="Freeform 463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1" name="Group 464"/>
                <p:cNvGrpSpPr>
                  <a:grpSpLocks/>
                </p:cNvGrpSpPr>
                <p:nvPr/>
              </p:nvGrpSpPr>
              <p:grpSpPr bwMode="auto">
                <a:xfrm>
                  <a:off x="1807" y="2401"/>
                  <a:ext cx="171" cy="230"/>
                  <a:chOff x="1807" y="2401"/>
                  <a:chExt cx="171" cy="230"/>
                </a:xfrm>
              </p:grpSpPr>
              <p:sp>
                <p:nvSpPr>
                  <p:cNvPr id="165" name="Freeform 465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6" name="Freeform 466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2" name="Group 467"/>
                <p:cNvGrpSpPr>
                  <a:grpSpLocks/>
                </p:cNvGrpSpPr>
                <p:nvPr/>
              </p:nvGrpSpPr>
              <p:grpSpPr bwMode="auto">
                <a:xfrm>
                  <a:off x="1976" y="2338"/>
                  <a:ext cx="206" cy="204"/>
                  <a:chOff x="1976" y="2338"/>
                  <a:chExt cx="206" cy="204"/>
                </a:xfrm>
              </p:grpSpPr>
              <p:sp>
                <p:nvSpPr>
                  <p:cNvPr id="163" name="Freeform 468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4" name="Freeform 469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3" name="Group 470"/>
                <p:cNvGrpSpPr>
                  <a:grpSpLocks/>
                </p:cNvGrpSpPr>
                <p:nvPr/>
              </p:nvGrpSpPr>
              <p:grpSpPr bwMode="auto">
                <a:xfrm>
                  <a:off x="2133" y="2369"/>
                  <a:ext cx="190" cy="158"/>
                  <a:chOff x="2133" y="2369"/>
                  <a:chExt cx="190" cy="158"/>
                </a:xfrm>
              </p:grpSpPr>
              <p:sp>
                <p:nvSpPr>
                  <p:cNvPr id="161" name="Freeform 471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2" name="Freeform 472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4" name="Group 473"/>
                <p:cNvGrpSpPr>
                  <a:grpSpLocks/>
                </p:cNvGrpSpPr>
                <p:nvPr/>
              </p:nvGrpSpPr>
              <p:grpSpPr bwMode="auto">
                <a:xfrm>
                  <a:off x="1978" y="2492"/>
                  <a:ext cx="238" cy="243"/>
                  <a:chOff x="1978" y="2492"/>
                  <a:chExt cx="238" cy="243"/>
                </a:xfrm>
              </p:grpSpPr>
              <p:sp>
                <p:nvSpPr>
                  <p:cNvPr id="159" name="Freeform 474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0" name="Freeform 475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5" name="Group 476"/>
                <p:cNvGrpSpPr>
                  <a:grpSpLocks/>
                </p:cNvGrpSpPr>
                <p:nvPr/>
              </p:nvGrpSpPr>
              <p:grpSpPr bwMode="auto">
                <a:xfrm>
                  <a:off x="2109" y="2488"/>
                  <a:ext cx="224" cy="167"/>
                  <a:chOff x="2109" y="2488"/>
                  <a:chExt cx="224" cy="167"/>
                </a:xfrm>
              </p:grpSpPr>
              <p:sp>
                <p:nvSpPr>
                  <p:cNvPr id="157" name="Freeform 477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8" name="Freeform 478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6" name="Group 479"/>
                <p:cNvGrpSpPr>
                  <a:grpSpLocks/>
                </p:cNvGrpSpPr>
                <p:nvPr/>
              </p:nvGrpSpPr>
              <p:grpSpPr bwMode="auto">
                <a:xfrm>
                  <a:off x="1896" y="2389"/>
                  <a:ext cx="100" cy="193"/>
                  <a:chOff x="1896" y="2389"/>
                  <a:chExt cx="100" cy="193"/>
                </a:xfrm>
              </p:grpSpPr>
              <p:sp>
                <p:nvSpPr>
                  <p:cNvPr id="155" name="Freeform 480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6" name="Freeform 481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7" name="Group 482"/>
                <p:cNvGrpSpPr>
                  <a:grpSpLocks/>
                </p:cNvGrpSpPr>
                <p:nvPr/>
              </p:nvGrpSpPr>
              <p:grpSpPr bwMode="auto">
                <a:xfrm>
                  <a:off x="1953" y="2604"/>
                  <a:ext cx="198" cy="271"/>
                  <a:chOff x="1953" y="2604"/>
                  <a:chExt cx="198" cy="271"/>
                </a:xfrm>
              </p:grpSpPr>
              <p:sp>
                <p:nvSpPr>
                  <p:cNvPr id="153" name="Freeform 483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4" name="Freeform 484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8" name="Group 485"/>
                <p:cNvGrpSpPr>
                  <a:grpSpLocks/>
                </p:cNvGrpSpPr>
                <p:nvPr/>
              </p:nvGrpSpPr>
              <p:grpSpPr bwMode="auto">
                <a:xfrm>
                  <a:off x="1829" y="2582"/>
                  <a:ext cx="160" cy="251"/>
                  <a:chOff x="1829" y="2582"/>
                  <a:chExt cx="160" cy="251"/>
                </a:xfrm>
              </p:grpSpPr>
              <p:sp>
                <p:nvSpPr>
                  <p:cNvPr id="151" name="Freeform 486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2" name="Freeform 487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9" name="Group 488"/>
                <p:cNvGrpSpPr>
                  <a:grpSpLocks/>
                </p:cNvGrpSpPr>
                <p:nvPr/>
              </p:nvGrpSpPr>
              <p:grpSpPr bwMode="auto">
                <a:xfrm>
                  <a:off x="1598" y="2283"/>
                  <a:ext cx="274" cy="178"/>
                  <a:chOff x="1598" y="2283"/>
                  <a:chExt cx="274" cy="178"/>
                </a:xfrm>
              </p:grpSpPr>
              <p:sp>
                <p:nvSpPr>
                  <p:cNvPr id="149" name="Freeform 489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0" name="Freeform 490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0" name="Group 491"/>
                <p:cNvGrpSpPr>
                  <a:grpSpLocks/>
                </p:cNvGrpSpPr>
                <p:nvPr/>
              </p:nvGrpSpPr>
              <p:grpSpPr bwMode="auto">
                <a:xfrm>
                  <a:off x="1544" y="2559"/>
                  <a:ext cx="209" cy="186"/>
                  <a:chOff x="1544" y="2559"/>
                  <a:chExt cx="209" cy="186"/>
                </a:xfrm>
              </p:grpSpPr>
              <p:sp>
                <p:nvSpPr>
                  <p:cNvPr id="147" name="Freeform 492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8" name="Freeform 493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1" name="Group 494"/>
                <p:cNvGrpSpPr>
                  <a:grpSpLocks/>
                </p:cNvGrpSpPr>
                <p:nvPr/>
              </p:nvGrpSpPr>
              <p:grpSpPr bwMode="auto">
                <a:xfrm>
                  <a:off x="1612" y="2391"/>
                  <a:ext cx="235" cy="209"/>
                  <a:chOff x="1612" y="2391"/>
                  <a:chExt cx="235" cy="209"/>
                </a:xfrm>
              </p:grpSpPr>
              <p:sp>
                <p:nvSpPr>
                  <p:cNvPr id="145" name="Freeform 495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6" name="Freeform 496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2" name="Group 497"/>
                <p:cNvGrpSpPr>
                  <a:grpSpLocks/>
                </p:cNvGrpSpPr>
                <p:nvPr/>
              </p:nvGrpSpPr>
              <p:grpSpPr bwMode="auto">
                <a:xfrm>
                  <a:off x="1715" y="2572"/>
                  <a:ext cx="211" cy="152"/>
                  <a:chOff x="1715" y="2572"/>
                  <a:chExt cx="211" cy="152"/>
                </a:xfrm>
              </p:grpSpPr>
              <p:sp>
                <p:nvSpPr>
                  <p:cNvPr id="143" name="Freeform 498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4" name="Freeform 499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7" name="Group 500"/>
            <p:cNvGrpSpPr>
              <a:grpSpLocks/>
            </p:cNvGrpSpPr>
            <p:nvPr/>
          </p:nvGrpSpPr>
          <p:grpSpPr bwMode="auto">
            <a:xfrm>
              <a:off x="2222" y="1922"/>
              <a:ext cx="727" cy="830"/>
              <a:chOff x="1769" y="1562"/>
              <a:chExt cx="727" cy="830"/>
            </a:xfrm>
          </p:grpSpPr>
          <p:grpSp>
            <p:nvGrpSpPr>
              <p:cNvPr id="80" name="Group 501"/>
              <p:cNvGrpSpPr>
                <a:grpSpLocks/>
              </p:cNvGrpSpPr>
              <p:nvPr/>
            </p:nvGrpSpPr>
            <p:grpSpPr bwMode="auto">
              <a:xfrm>
                <a:off x="2284" y="1786"/>
                <a:ext cx="212" cy="369"/>
                <a:chOff x="2284" y="1786"/>
                <a:chExt cx="212" cy="369"/>
              </a:xfrm>
            </p:grpSpPr>
            <p:grpSp>
              <p:nvGrpSpPr>
                <p:cNvPr id="122" name="Group 502"/>
                <p:cNvGrpSpPr>
                  <a:grpSpLocks/>
                </p:cNvGrpSpPr>
                <p:nvPr/>
              </p:nvGrpSpPr>
              <p:grpSpPr bwMode="auto">
                <a:xfrm>
                  <a:off x="2314" y="1786"/>
                  <a:ext cx="182" cy="218"/>
                  <a:chOff x="2314" y="1786"/>
                  <a:chExt cx="182" cy="218"/>
                </a:xfrm>
              </p:grpSpPr>
              <p:sp>
                <p:nvSpPr>
                  <p:cNvPr id="126" name="Freeform 503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7" name="Freeform 504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23" name="Group 505"/>
                <p:cNvGrpSpPr>
                  <a:grpSpLocks/>
                </p:cNvGrpSpPr>
                <p:nvPr/>
              </p:nvGrpSpPr>
              <p:grpSpPr bwMode="auto">
                <a:xfrm>
                  <a:off x="2284" y="1956"/>
                  <a:ext cx="137" cy="199"/>
                  <a:chOff x="2284" y="1956"/>
                  <a:chExt cx="137" cy="199"/>
                </a:xfrm>
              </p:grpSpPr>
              <p:sp>
                <p:nvSpPr>
                  <p:cNvPr id="124" name="Freeform 506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5" name="Freeform 507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1" name="Group 508"/>
              <p:cNvGrpSpPr>
                <a:grpSpLocks/>
              </p:cNvGrpSpPr>
              <p:nvPr/>
            </p:nvGrpSpPr>
            <p:grpSpPr bwMode="auto">
              <a:xfrm>
                <a:off x="1871" y="2025"/>
                <a:ext cx="471" cy="367"/>
                <a:chOff x="1871" y="2025"/>
                <a:chExt cx="471" cy="367"/>
              </a:xfrm>
            </p:grpSpPr>
            <p:grpSp>
              <p:nvGrpSpPr>
                <p:cNvPr id="107" name="Group 509"/>
                <p:cNvGrpSpPr>
                  <a:grpSpLocks/>
                </p:cNvGrpSpPr>
                <p:nvPr/>
              </p:nvGrpSpPr>
              <p:grpSpPr bwMode="auto">
                <a:xfrm>
                  <a:off x="1871" y="2025"/>
                  <a:ext cx="220" cy="228"/>
                  <a:chOff x="1871" y="2025"/>
                  <a:chExt cx="220" cy="228"/>
                </a:xfrm>
              </p:grpSpPr>
              <p:sp>
                <p:nvSpPr>
                  <p:cNvPr id="120" name="Freeform 510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1" name="Freeform 511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8" name="Group 512"/>
                <p:cNvGrpSpPr>
                  <a:grpSpLocks/>
                </p:cNvGrpSpPr>
                <p:nvPr/>
              </p:nvGrpSpPr>
              <p:grpSpPr bwMode="auto">
                <a:xfrm>
                  <a:off x="2283" y="2068"/>
                  <a:ext cx="59" cy="87"/>
                  <a:chOff x="2283" y="2068"/>
                  <a:chExt cx="59" cy="87"/>
                </a:xfrm>
              </p:grpSpPr>
              <p:sp>
                <p:nvSpPr>
                  <p:cNvPr id="118" name="Freeform 513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9" name="Freeform 514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9" name="Group 515"/>
                <p:cNvGrpSpPr>
                  <a:grpSpLocks/>
                </p:cNvGrpSpPr>
                <p:nvPr/>
              </p:nvGrpSpPr>
              <p:grpSpPr bwMode="auto">
                <a:xfrm>
                  <a:off x="2056" y="2171"/>
                  <a:ext cx="131" cy="221"/>
                  <a:chOff x="2056" y="2171"/>
                  <a:chExt cx="131" cy="221"/>
                </a:xfrm>
              </p:grpSpPr>
              <p:sp>
                <p:nvSpPr>
                  <p:cNvPr id="116" name="Freeform 516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7" name="Freeform 517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0" name="Group 518"/>
                <p:cNvGrpSpPr>
                  <a:grpSpLocks/>
                </p:cNvGrpSpPr>
                <p:nvPr/>
              </p:nvGrpSpPr>
              <p:grpSpPr bwMode="auto">
                <a:xfrm>
                  <a:off x="2070" y="2033"/>
                  <a:ext cx="218" cy="157"/>
                  <a:chOff x="2070" y="2033"/>
                  <a:chExt cx="218" cy="157"/>
                </a:xfrm>
              </p:grpSpPr>
              <p:sp>
                <p:nvSpPr>
                  <p:cNvPr id="114" name="Freeform 519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5" name="Freeform 520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1" name="Group 521"/>
                <p:cNvGrpSpPr>
                  <a:grpSpLocks/>
                </p:cNvGrpSpPr>
                <p:nvPr/>
              </p:nvGrpSpPr>
              <p:grpSpPr bwMode="auto">
                <a:xfrm>
                  <a:off x="2124" y="2123"/>
                  <a:ext cx="197" cy="211"/>
                  <a:chOff x="2124" y="2123"/>
                  <a:chExt cx="197" cy="211"/>
                </a:xfrm>
              </p:grpSpPr>
              <p:sp>
                <p:nvSpPr>
                  <p:cNvPr id="112" name="Freeform 522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3" name="Freeform 523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2" name="Group 524"/>
              <p:cNvGrpSpPr>
                <a:grpSpLocks/>
              </p:cNvGrpSpPr>
              <p:nvPr/>
            </p:nvGrpSpPr>
            <p:grpSpPr bwMode="auto">
              <a:xfrm>
                <a:off x="1769" y="1562"/>
                <a:ext cx="635" cy="554"/>
                <a:chOff x="1769" y="1562"/>
                <a:chExt cx="635" cy="554"/>
              </a:xfrm>
            </p:grpSpPr>
            <p:grpSp>
              <p:nvGrpSpPr>
                <p:cNvPr id="83" name="Group 525"/>
                <p:cNvGrpSpPr>
                  <a:grpSpLocks/>
                </p:cNvGrpSpPr>
                <p:nvPr/>
              </p:nvGrpSpPr>
              <p:grpSpPr bwMode="auto">
                <a:xfrm>
                  <a:off x="1769" y="1879"/>
                  <a:ext cx="234" cy="160"/>
                  <a:chOff x="1769" y="1879"/>
                  <a:chExt cx="234" cy="160"/>
                </a:xfrm>
              </p:grpSpPr>
              <p:sp>
                <p:nvSpPr>
                  <p:cNvPr id="105" name="Freeform 526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6" name="Freeform 527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4" name="Group 528"/>
                <p:cNvGrpSpPr>
                  <a:grpSpLocks/>
                </p:cNvGrpSpPr>
                <p:nvPr/>
              </p:nvGrpSpPr>
              <p:grpSpPr bwMode="auto">
                <a:xfrm>
                  <a:off x="1965" y="1873"/>
                  <a:ext cx="184" cy="243"/>
                  <a:chOff x="1965" y="1873"/>
                  <a:chExt cx="184" cy="243"/>
                </a:xfrm>
              </p:grpSpPr>
              <p:sp>
                <p:nvSpPr>
                  <p:cNvPr id="103" name="Freeform 529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4" name="Freeform 530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5" name="Group 531"/>
                <p:cNvGrpSpPr>
                  <a:grpSpLocks/>
                </p:cNvGrpSpPr>
                <p:nvPr/>
              </p:nvGrpSpPr>
              <p:grpSpPr bwMode="auto">
                <a:xfrm>
                  <a:off x="1773" y="1716"/>
                  <a:ext cx="254" cy="204"/>
                  <a:chOff x="1773" y="1716"/>
                  <a:chExt cx="254" cy="204"/>
                </a:xfrm>
              </p:grpSpPr>
              <p:sp>
                <p:nvSpPr>
                  <p:cNvPr id="101" name="Freeform 532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2" name="Freeform 533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6" name="Group 534"/>
                <p:cNvGrpSpPr>
                  <a:grpSpLocks/>
                </p:cNvGrpSpPr>
                <p:nvPr/>
              </p:nvGrpSpPr>
              <p:grpSpPr bwMode="auto">
                <a:xfrm>
                  <a:off x="2088" y="1687"/>
                  <a:ext cx="246" cy="265"/>
                  <a:chOff x="2088" y="1687"/>
                  <a:chExt cx="246" cy="265"/>
                </a:xfrm>
              </p:grpSpPr>
              <p:sp>
                <p:nvSpPr>
                  <p:cNvPr id="99" name="Freeform 535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0" name="Freeform 536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7" name="Group 537"/>
                <p:cNvGrpSpPr>
                  <a:grpSpLocks/>
                </p:cNvGrpSpPr>
                <p:nvPr/>
              </p:nvGrpSpPr>
              <p:grpSpPr bwMode="auto">
                <a:xfrm>
                  <a:off x="2166" y="1707"/>
                  <a:ext cx="238" cy="209"/>
                  <a:chOff x="2166" y="1707"/>
                  <a:chExt cx="238" cy="209"/>
                </a:xfrm>
              </p:grpSpPr>
              <p:sp>
                <p:nvSpPr>
                  <p:cNvPr id="97" name="Freeform 538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8" name="Freeform 539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8" name="Group 540"/>
                <p:cNvGrpSpPr>
                  <a:grpSpLocks/>
                </p:cNvGrpSpPr>
                <p:nvPr/>
              </p:nvGrpSpPr>
              <p:grpSpPr bwMode="auto">
                <a:xfrm>
                  <a:off x="2078" y="1921"/>
                  <a:ext cx="268" cy="148"/>
                  <a:chOff x="2078" y="1921"/>
                  <a:chExt cx="268" cy="148"/>
                </a:xfrm>
              </p:grpSpPr>
              <p:sp>
                <p:nvSpPr>
                  <p:cNvPr id="95" name="Freeform 541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6" name="Freeform 542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9" name="Group 543"/>
                <p:cNvGrpSpPr>
                  <a:grpSpLocks/>
                </p:cNvGrpSpPr>
                <p:nvPr/>
              </p:nvGrpSpPr>
              <p:grpSpPr bwMode="auto">
                <a:xfrm>
                  <a:off x="2009" y="1677"/>
                  <a:ext cx="129" cy="262"/>
                  <a:chOff x="2009" y="1677"/>
                  <a:chExt cx="129" cy="262"/>
                </a:xfrm>
              </p:grpSpPr>
              <p:sp>
                <p:nvSpPr>
                  <p:cNvPr id="93" name="Freeform 544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4" name="Freeform 545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90" name="Group 546"/>
                <p:cNvGrpSpPr>
                  <a:grpSpLocks/>
                </p:cNvGrpSpPr>
                <p:nvPr/>
              </p:nvGrpSpPr>
              <p:grpSpPr bwMode="auto">
                <a:xfrm>
                  <a:off x="2105" y="1562"/>
                  <a:ext cx="115" cy="172"/>
                  <a:chOff x="2105" y="1562"/>
                  <a:chExt cx="115" cy="172"/>
                </a:xfrm>
              </p:grpSpPr>
              <p:sp>
                <p:nvSpPr>
                  <p:cNvPr id="91" name="Freeform 547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2" name="Freeform 548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8" name="Group 549"/>
            <p:cNvGrpSpPr>
              <a:grpSpLocks/>
            </p:cNvGrpSpPr>
            <p:nvPr/>
          </p:nvGrpSpPr>
          <p:grpSpPr bwMode="auto">
            <a:xfrm>
              <a:off x="2337" y="1917"/>
              <a:ext cx="208" cy="211"/>
              <a:chOff x="1884" y="1557"/>
              <a:chExt cx="208" cy="211"/>
            </a:xfrm>
          </p:grpSpPr>
          <p:sp>
            <p:nvSpPr>
              <p:cNvPr id="78" name="Freeform 550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9" name="Freeform 551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9" name="Group 552"/>
            <p:cNvGrpSpPr>
              <a:grpSpLocks/>
            </p:cNvGrpSpPr>
            <p:nvPr/>
          </p:nvGrpSpPr>
          <p:grpSpPr bwMode="auto">
            <a:xfrm>
              <a:off x="2180" y="1925"/>
              <a:ext cx="199" cy="288"/>
              <a:chOff x="1727" y="1565"/>
              <a:chExt cx="199" cy="288"/>
            </a:xfrm>
          </p:grpSpPr>
          <p:sp>
            <p:nvSpPr>
              <p:cNvPr id="76" name="Freeform 553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7" name="Freeform 554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0" name="Group 555"/>
            <p:cNvGrpSpPr>
              <a:grpSpLocks/>
            </p:cNvGrpSpPr>
            <p:nvPr/>
          </p:nvGrpSpPr>
          <p:grpSpPr bwMode="auto">
            <a:xfrm>
              <a:off x="2000" y="1726"/>
              <a:ext cx="209" cy="204"/>
              <a:chOff x="1547" y="1366"/>
              <a:chExt cx="209" cy="204"/>
            </a:xfrm>
          </p:grpSpPr>
          <p:sp>
            <p:nvSpPr>
              <p:cNvPr id="74" name="Freeform 556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5" name="Freeform 557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1" name="Group 558"/>
            <p:cNvGrpSpPr>
              <a:grpSpLocks/>
            </p:cNvGrpSpPr>
            <p:nvPr/>
          </p:nvGrpSpPr>
          <p:grpSpPr bwMode="auto">
            <a:xfrm>
              <a:off x="2087" y="1716"/>
              <a:ext cx="283" cy="235"/>
              <a:chOff x="1634" y="1356"/>
              <a:chExt cx="283" cy="235"/>
            </a:xfrm>
          </p:grpSpPr>
          <p:sp>
            <p:nvSpPr>
              <p:cNvPr id="72" name="Freeform 559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3" name="Freeform 560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2" name="Group 561"/>
            <p:cNvGrpSpPr>
              <a:grpSpLocks/>
            </p:cNvGrpSpPr>
            <p:nvPr/>
          </p:nvGrpSpPr>
          <p:grpSpPr bwMode="auto">
            <a:xfrm>
              <a:off x="1499" y="1851"/>
              <a:ext cx="729" cy="469"/>
              <a:chOff x="1046" y="1491"/>
              <a:chExt cx="729" cy="469"/>
            </a:xfrm>
          </p:grpSpPr>
          <p:grpSp>
            <p:nvGrpSpPr>
              <p:cNvPr id="51" name="Group 562"/>
              <p:cNvGrpSpPr>
                <a:grpSpLocks/>
              </p:cNvGrpSpPr>
              <p:nvPr/>
            </p:nvGrpSpPr>
            <p:grpSpPr bwMode="auto">
              <a:xfrm>
                <a:off x="1324" y="1562"/>
                <a:ext cx="252" cy="168"/>
                <a:chOff x="1324" y="1562"/>
                <a:chExt cx="252" cy="168"/>
              </a:xfrm>
            </p:grpSpPr>
            <p:sp>
              <p:nvSpPr>
                <p:cNvPr id="70" name="Freeform 563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71" name="Freeform 564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2" name="Group 565"/>
              <p:cNvGrpSpPr>
                <a:grpSpLocks/>
              </p:cNvGrpSpPr>
              <p:nvPr/>
            </p:nvGrpSpPr>
            <p:grpSpPr bwMode="auto">
              <a:xfrm>
                <a:off x="1358" y="1681"/>
                <a:ext cx="206" cy="163"/>
                <a:chOff x="1358" y="1681"/>
                <a:chExt cx="206" cy="163"/>
              </a:xfrm>
            </p:grpSpPr>
            <p:sp>
              <p:nvSpPr>
                <p:cNvPr id="68" name="Freeform 566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9" name="Freeform 567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3" name="Group 568"/>
              <p:cNvGrpSpPr>
                <a:grpSpLocks/>
              </p:cNvGrpSpPr>
              <p:nvPr/>
            </p:nvGrpSpPr>
            <p:grpSpPr bwMode="auto">
              <a:xfrm>
                <a:off x="1046" y="1606"/>
                <a:ext cx="142" cy="272"/>
                <a:chOff x="1046" y="1606"/>
                <a:chExt cx="142" cy="272"/>
              </a:xfrm>
            </p:grpSpPr>
            <p:sp>
              <p:nvSpPr>
                <p:cNvPr id="66" name="Freeform 569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7" name="Freeform 570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4" name="Group 571"/>
              <p:cNvGrpSpPr>
                <a:grpSpLocks/>
              </p:cNvGrpSpPr>
              <p:nvPr/>
            </p:nvGrpSpPr>
            <p:grpSpPr bwMode="auto">
              <a:xfrm>
                <a:off x="1147" y="1680"/>
                <a:ext cx="223" cy="144"/>
                <a:chOff x="1147" y="1680"/>
                <a:chExt cx="223" cy="144"/>
              </a:xfrm>
            </p:grpSpPr>
            <p:sp>
              <p:nvSpPr>
                <p:cNvPr id="64" name="Freeform 572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5" name="Freeform 573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5" name="Group 574"/>
              <p:cNvGrpSpPr>
                <a:grpSpLocks/>
              </p:cNvGrpSpPr>
              <p:nvPr/>
            </p:nvGrpSpPr>
            <p:grpSpPr bwMode="auto">
              <a:xfrm>
                <a:off x="1185" y="1783"/>
                <a:ext cx="253" cy="177"/>
                <a:chOff x="1185" y="1783"/>
                <a:chExt cx="253" cy="177"/>
              </a:xfrm>
            </p:grpSpPr>
            <p:sp>
              <p:nvSpPr>
                <p:cNvPr id="62" name="Freeform 575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3" name="Freeform 576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6" name="Group 577"/>
              <p:cNvGrpSpPr>
                <a:grpSpLocks/>
              </p:cNvGrpSpPr>
              <p:nvPr/>
            </p:nvGrpSpPr>
            <p:grpSpPr bwMode="auto">
              <a:xfrm>
                <a:off x="1522" y="1491"/>
                <a:ext cx="253" cy="170"/>
                <a:chOff x="1522" y="1491"/>
                <a:chExt cx="253" cy="170"/>
              </a:xfrm>
            </p:grpSpPr>
            <p:sp>
              <p:nvSpPr>
                <p:cNvPr id="60" name="Freeform 578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1" name="Freeform 579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7" name="Group 580"/>
              <p:cNvGrpSpPr>
                <a:grpSpLocks/>
              </p:cNvGrpSpPr>
              <p:nvPr/>
            </p:nvGrpSpPr>
            <p:grpSpPr bwMode="auto">
              <a:xfrm>
                <a:off x="1552" y="1626"/>
                <a:ext cx="201" cy="161"/>
                <a:chOff x="1552" y="1626"/>
                <a:chExt cx="201" cy="161"/>
              </a:xfrm>
            </p:grpSpPr>
            <p:sp>
              <p:nvSpPr>
                <p:cNvPr id="58" name="Freeform 581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9" name="Freeform 582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23" name="Group 583"/>
            <p:cNvGrpSpPr>
              <a:grpSpLocks/>
            </p:cNvGrpSpPr>
            <p:nvPr/>
          </p:nvGrpSpPr>
          <p:grpSpPr bwMode="auto">
            <a:xfrm>
              <a:off x="1058" y="2133"/>
              <a:ext cx="809" cy="578"/>
              <a:chOff x="605" y="1773"/>
              <a:chExt cx="809" cy="578"/>
            </a:xfrm>
          </p:grpSpPr>
          <p:grpSp>
            <p:nvGrpSpPr>
              <p:cNvPr id="24" name="Group 584"/>
              <p:cNvGrpSpPr>
                <a:grpSpLocks/>
              </p:cNvGrpSpPr>
              <p:nvPr/>
            </p:nvGrpSpPr>
            <p:grpSpPr bwMode="auto">
              <a:xfrm>
                <a:off x="605" y="1778"/>
                <a:ext cx="195" cy="215"/>
                <a:chOff x="605" y="1778"/>
                <a:chExt cx="195" cy="215"/>
              </a:xfrm>
            </p:grpSpPr>
            <p:sp>
              <p:nvSpPr>
                <p:cNvPr id="49" name="Freeform 585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0" name="Freeform 586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5" name="Group 587"/>
              <p:cNvGrpSpPr>
                <a:grpSpLocks/>
              </p:cNvGrpSpPr>
              <p:nvPr/>
            </p:nvGrpSpPr>
            <p:grpSpPr bwMode="auto">
              <a:xfrm>
                <a:off x="970" y="1819"/>
                <a:ext cx="180" cy="238"/>
                <a:chOff x="970" y="1819"/>
                <a:chExt cx="180" cy="238"/>
              </a:xfrm>
            </p:grpSpPr>
            <p:sp>
              <p:nvSpPr>
                <p:cNvPr id="47" name="Freeform 588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8" name="Freeform 589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" name="Group 590"/>
              <p:cNvGrpSpPr>
                <a:grpSpLocks/>
              </p:cNvGrpSpPr>
              <p:nvPr/>
            </p:nvGrpSpPr>
            <p:grpSpPr bwMode="auto">
              <a:xfrm>
                <a:off x="776" y="1773"/>
                <a:ext cx="245" cy="177"/>
                <a:chOff x="776" y="1773"/>
                <a:chExt cx="245" cy="177"/>
              </a:xfrm>
            </p:grpSpPr>
            <p:sp>
              <p:nvSpPr>
                <p:cNvPr id="45" name="Freeform 591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6" name="Freeform 592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" name="Group 593"/>
              <p:cNvGrpSpPr>
                <a:grpSpLocks/>
              </p:cNvGrpSpPr>
              <p:nvPr/>
            </p:nvGrpSpPr>
            <p:grpSpPr bwMode="auto">
              <a:xfrm>
                <a:off x="756" y="1904"/>
                <a:ext cx="229" cy="171"/>
                <a:chOff x="756" y="1904"/>
                <a:chExt cx="229" cy="171"/>
              </a:xfrm>
            </p:grpSpPr>
            <p:sp>
              <p:nvSpPr>
                <p:cNvPr id="43" name="Freeform 594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4" name="Freeform 595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8" name="Group 596"/>
              <p:cNvGrpSpPr>
                <a:grpSpLocks/>
              </p:cNvGrpSpPr>
              <p:nvPr/>
            </p:nvGrpSpPr>
            <p:grpSpPr bwMode="auto">
              <a:xfrm>
                <a:off x="906" y="2004"/>
                <a:ext cx="242" cy="216"/>
                <a:chOff x="906" y="2004"/>
                <a:chExt cx="242" cy="216"/>
              </a:xfrm>
            </p:grpSpPr>
            <p:sp>
              <p:nvSpPr>
                <p:cNvPr id="41" name="Freeform 597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2" name="Freeform 598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9" name="Group 599"/>
              <p:cNvGrpSpPr>
                <a:grpSpLocks/>
              </p:cNvGrpSpPr>
              <p:nvPr/>
            </p:nvGrpSpPr>
            <p:grpSpPr bwMode="auto">
              <a:xfrm>
                <a:off x="1109" y="1867"/>
                <a:ext cx="180" cy="182"/>
                <a:chOff x="1109" y="1867"/>
                <a:chExt cx="180" cy="182"/>
              </a:xfrm>
            </p:grpSpPr>
            <p:sp>
              <p:nvSpPr>
                <p:cNvPr id="39" name="Freeform 600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0" name="Freeform 601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0" name="Group 602"/>
              <p:cNvGrpSpPr>
                <a:grpSpLocks/>
              </p:cNvGrpSpPr>
              <p:nvPr/>
            </p:nvGrpSpPr>
            <p:grpSpPr bwMode="auto">
              <a:xfrm>
                <a:off x="1097" y="2020"/>
                <a:ext cx="226" cy="188"/>
                <a:chOff x="1097" y="2020"/>
                <a:chExt cx="226" cy="188"/>
              </a:xfrm>
            </p:grpSpPr>
            <p:sp>
              <p:nvSpPr>
                <p:cNvPr id="37" name="Freeform 603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8" name="Freeform 604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1229" y="1892"/>
                <a:ext cx="185" cy="196"/>
                <a:chOff x="1229" y="1892"/>
                <a:chExt cx="185" cy="196"/>
              </a:xfrm>
            </p:grpSpPr>
            <p:sp>
              <p:nvSpPr>
                <p:cNvPr id="35" name="Freeform 606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6" name="Freeform 607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2" name="Group 608"/>
              <p:cNvGrpSpPr>
                <a:grpSpLocks/>
              </p:cNvGrpSpPr>
              <p:nvPr/>
            </p:nvGrpSpPr>
            <p:grpSpPr bwMode="auto">
              <a:xfrm>
                <a:off x="955" y="2180"/>
                <a:ext cx="224" cy="171"/>
                <a:chOff x="955" y="2180"/>
                <a:chExt cx="224" cy="171"/>
              </a:xfrm>
            </p:grpSpPr>
            <p:sp>
              <p:nvSpPr>
                <p:cNvPr id="33" name="Freeform 609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4" name="Freeform 610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</p:grpSp>
      <p:pic>
        <p:nvPicPr>
          <p:cNvPr id="303" name="Picture 508" descr="C:\WINNT\Profiles\BC00988\Bureau\perso\divers\image\clipart\map\xeu2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2" y="3381046"/>
            <a:ext cx="2054704" cy="13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ZoneTexte 303"/>
          <p:cNvSpPr txBox="1"/>
          <p:nvPr/>
        </p:nvSpPr>
        <p:spPr>
          <a:xfrm>
            <a:off x="4574377" y="5620214"/>
            <a:ext cx="2231095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Head </a:t>
            </a:r>
            <a:r>
              <a:rPr lang="fr-FR" sz="2161" dirty="0" err="1"/>
              <a:t>quarters</a:t>
            </a:r>
            <a:endParaRPr lang="fr-FR" sz="2161" dirty="0"/>
          </a:p>
        </p:txBody>
      </p:sp>
      <p:sp>
        <p:nvSpPr>
          <p:cNvPr id="305" name="ZoneTexte 304"/>
          <p:cNvSpPr txBox="1"/>
          <p:nvPr/>
        </p:nvSpPr>
        <p:spPr>
          <a:xfrm>
            <a:off x="4604635" y="5168580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Final </a:t>
            </a:r>
            <a:r>
              <a:rPr lang="fr-FR" sz="2161" dirty="0" err="1"/>
              <a:t>Assembly</a:t>
            </a:r>
            <a:r>
              <a:rPr lang="fr-FR" sz="2161" dirty="0"/>
              <a:t> Line for VIP config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209468" y="2563751"/>
            <a:ext cx="262127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Flight control system &amp; Equipements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7311395" y="1653602"/>
            <a:ext cx="307429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FAL for Standard Config &amp; Air Ambulance</a:t>
            </a:r>
          </a:p>
        </p:txBody>
      </p:sp>
      <p:pic>
        <p:nvPicPr>
          <p:cNvPr id="310" name="Image 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834" y="1930509"/>
            <a:ext cx="2145401" cy="2303588"/>
          </a:xfrm>
          <a:prstGeom prst="rect">
            <a:avLst/>
          </a:prstGeom>
        </p:spPr>
      </p:pic>
      <p:cxnSp>
        <p:nvCxnSpPr>
          <p:cNvPr id="314" name="Connecteur droit avec flèche 313"/>
          <p:cNvCxnSpPr/>
          <p:nvPr/>
        </p:nvCxnSpPr>
        <p:spPr>
          <a:xfrm>
            <a:off x="2232534" y="2083896"/>
            <a:ext cx="1557202" cy="535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>
            <a:off x="1777356" y="1787149"/>
            <a:ext cx="80341" cy="1553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>
            <a:endCxn id="66" idx="14"/>
          </p:cNvCxnSpPr>
          <p:nvPr/>
        </p:nvCxnSpPr>
        <p:spPr>
          <a:xfrm>
            <a:off x="1465411" y="4397398"/>
            <a:ext cx="638326" cy="68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riangle isocèle 318"/>
          <p:cNvSpPr/>
          <p:nvPr/>
        </p:nvSpPr>
        <p:spPr>
          <a:xfrm>
            <a:off x="4223745" y="5623291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0" name="Triangle isocèle 319"/>
          <p:cNvSpPr/>
          <p:nvPr/>
        </p:nvSpPr>
        <p:spPr>
          <a:xfrm>
            <a:off x="2799661" y="5744286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2" name="Pentagone 321"/>
          <p:cNvSpPr/>
          <p:nvPr/>
        </p:nvSpPr>
        <p:spPr>
          <a:xfrm>
            <a:off x="4212826" y="5207048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3" name="Pentagone 322"/>
          <p:cNvSpPr/>
          <p:nvPr/>
        </p:nvSpPr>
        <p:spPr>
          <a:xfrm>
            <a:off x="6757091" y="1759547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5" name="Pentagone 324"/>
          <p:cNvSpPr/>
          <p:nvPr/>
        </p:nvSpPr>
        <p:spPr>
          <a:xfrm>
            <a:off x="3943790" y="23041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6" name="Pentagone régulier 325"/>
          <p:cNvSpPr/>
          <p:nvPr/>
        </p:nvSpPr>
        <p:spPr>
          <a:xfrm>
            <a:off x="6692984" y="2648571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7" name="ZoneTexte 326"/>
          <p:cNvSpPr txBox="1"/>
          <p:nvPr/>
        </p:nvSpPr>
        <p:spPr>
          <a:xfrm>
            <a:off x="4520242" y="6558719"/>
            <a:ext cx="262127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Engines</a:t>
            </a:r>
            <a:endParaRPr lang="fr-FR" sz="2161" dirty="0"/>
          </a:p>
        </p:txBody>
      </p:sp>
      <p:sp>
        <p:nvSpPr>
          <p:cNvPr id="328" name="Ellipse 327"/>
          <p:cNvSpPr/>
          <p:nvPr/>
        </p:nvSpPr>
        <p:spPr>
          <a:xfrm>
            <a:off x="4231736" y="6664157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9" name="Ellipse 328"/>
          <p:cNvSpPr/>
          <p:nvPr/>
        </p:nvSpPr>
        <p:spPr>
          <a:xfrm>
            <a:off x="2747932" y="5405705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0" name="Pentagone 329"/>
          <p:cNvSpPr/>
          <p:nvPr/>
        </p:nvSpPr>
        <p:spPr>
          <a:xfrm>
            <a:off x="2110125" y="57710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1" name="Pentagone régulier 330"/>
          <p:cNvSpPr/>
          <p:nvPr/>
        </p:nvSpPr>
        <p:spPr>
          <a:xfrm>
            <a:off x="4346517" y="2250604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2" name="Trapèze 331"/>
          <p:cNvSpPr/>
          <p:nvPr/>
        </p:nvSpPr>
        <p:spPr>
          <a:xfrm>
            <a:off x="4177353" y="6166462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3" name="ZoneTexte 332"/>
          <p:cNvSpPr txBox="1"/>
          <p:nvPr/>
        </p:nvSpPr>
        <p:spPr>
          <a:xfrm>
            <a:off x="4615963" y="6088898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Metallic</a:t>
            </a:r>
            <a:r>
              <a:rPr lang="fr-FR" sz="2161" dirty="0"/>
              <a:t> 3D printing</a:t>
            </a:r>
          </a:p>
        </p:txBody>
      </p:sp>
      <p:sp>
        <p:nvSpPr>
          <p:cNvPr id="334" name="Trapèze 333"/>
          <p:cNvSpPr/>
          <p:nvPr/>
        </p:nvSpPr>
        <p:spPr>
          <a:xfrm>
            <a:off x="2565578" y="5027226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7" name="Cylindre 336"/>
          <p:cNvSpPr/>
          <p:nvPr/>
        </p:nvSpPr>
        <p:spPr>
          <a:xfrm>
            <a:off x="2175179" y="4936375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8" name="Cylindre 337"/>
          <p:cNvSpPr/>
          <p:nvPr/>
        </p:nvSpPr>
        <p:spPr>
          <a:xfrm>
            <a:off x="4203423" y="4650711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9" name="ZoneTexte 338"/>
          <p:cNvSpPr txBox="1"/>
          <p:nvPr/>
        </p:nvSpPr>
        <p:spPr>
          <a:xfrm>
            <a:off x="4591901" y="4618963"/>
            <a:ext cx="569186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Testing</a:t>
            </a:r>
            <a:r>
              <a:rPr lang="fr-FR" sz="2161" dirty="0"/>
              <a:t>, Customer service &amp; Worldwide </a:t>
            </a:r>
            <a:r>
              <a:rPr lang="fr-FR" sz="2161" dirty="0" err="1"/>
              <a:t>Logistic</a:t>
            </a:r>
            <a:endParaRPr lang="fr-FR" sz="2161" dirty="0"/>
          </a:p>
        </p:txBody>
      </p:sp>
      <p:sp>
        <p:nvSpPr>
          <p:cNvPr id="3" name="Losange 2"/>
          <p:cNvSpPr/>
          <p:nvPr/>
        </p:nvSpPr>
        <p:spPr>
          <a:xfrm>
            <a:off x="6757091" y="3644723"/>
            <a:ext cx="403996" cy="39188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7226744" y="3598013"/>
            <a:ext cx="336328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IT Transport Management</a:t>
            </a:r>
            <a:endParaRPr lang="fr-FR" sz="2161" dirty="0"/>
          </a:p>
        </p:txBody>
      </p:sp>
      <p:sp>
        <p:nvSpPr>
          <p:cNvPr id="336" name="Losange 335"/>
          <p:cNvSpPr/>
          <p:nvPr/>
        </p:nvSpPr>
        <p:spPr>
          <a:xfrm>
            <a:off x="641337" y="1787149"/>
            <a:ext cx="246439" cy="239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space réservé du numéro de diapositive 30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1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90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67586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0" y="150350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350" y="2195244"/>
            <a:ext cx="1560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SoloTrek</a:t>
            </a:r>
            <a:r>
              <a:rPr lang="fr-FR" sz="1400" dirty="0"/>
              <a:t>/</a:t>
            </a:r>
            <a:r>
              <a:rPr lang="fr-FR" sz="1400" dirty="0" err="1"/>
              <a:t>Springtail</a:t>
            </a:r>
            <a:endParaRPr lang="fr-FR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12" y="1489831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6945" y="2166459"/>
            <a:ext cx="2138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http://www.trekaero.com/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87" y="5669180"/>
            <a:ext cx="1100864" cy="70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94904" y="6320707"/>
            <a:ext cx="20409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Airbus E-fan (all </a:t>
            </a:r>
            <a:r>
              <a:rPr lang="fr-FR" sz="1400" dirty="0" err="1"/>
              <a:t>electric</a:t>
            </a:r>
            <a:r>
              <a:rPr lang="fr-FR" sz="1400" dirty="0"/>
              <a:t>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78" y="277661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23531" y="3452008"/>
            <a:ext cx="663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E-volo</a:t>
            </a:r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539" y="2776615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525046" y="3454517"/>
            <a:ext cx="1453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/>
              <a:t>eHang</a:t>
            </a:r>
            <a:r>
              <a:rPr lang="fr-FR" sz="14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88" y="1421562"/>
            <a:ext cx="1345679" cy="9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797" y="1451884"/>
            <a:ext cx="1937996" cy="96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037" y="1421562"/>
            <a:ext cx="1769621" cy="9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76" y="2689570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629735" y="3403901"/>
            <a:ext cx="13227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/>
              <a:t>Xplorair</a:t>
            </a:r>
            <a:r>
              <a:rPr lang="fr-FR" sz="14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16" y="5856456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7990" y="6395261"/>
            <a:ext cx="1231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6308336" y="2360130"/>
            <a:ext cx="1741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Trifan</a:t>
            </a:r>
            <a:r>
              <a:rPr lang="fr-FR" sz="1400" dirty="0"/>
              <a:t> 600 XTI </a:t>
            </a:r>
            <a:r>
              <a:rPr lang="fr-FR" sz="1400" dirty="0" err="1"/>
              <a:t>aircraft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5426" y="5834930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35426" y="6373733"/>
            <a:ext cx="1263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Boeing (2016</a:t>
            </a:r>
            <a:r>
              <a:rPr lang="fr-FR" sz="1400" b="1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3"/>
          <a:srcRect t="42996"/>
          <a:stretch/>
        </p:blipFill>
        <p:spPr>
          <a:xfrm>
            <a:off x="390220" y="2659442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24110" y="3390702"/>
            <a:ext cx="13227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Helium</a:t>
            </a:r>
            <a:r>
              <a:rPr lang="fr-FR" sz="1400" dirty="0" smtClean="0"/>
              <a:t> (2016</a:t>
            </a:r>
            <a:r>
              <a:rPr lang="fr-FR" sz="14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5893" y="4188646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91777" y="4892356"/>
            <a:ext cx="72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Joby</a:t>
            </a:r>
            <a:endParaRPr lang="fr-FR" sz="1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24" y="2667907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266195" y="3471543"/>
            <a:ext cx="2113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Macro industrie (2016</a:t>
            </a:r>
            <a:r>
              <a:rPr lang="fr-FR" sz="14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0" y="4105739"/>
            <a:ext cx="1528730" cy="9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06159" y="5019073"/>
            <a:ext cx="1997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Moler</a:t>
            </a:r>
            <a:r>
              <a:rPr lang="fr-FR" sz="1400" dirty="0" smtClean="0"/>
              <a:t> </a:t>
            </a:r>
            <a:r>
              <a:rPr lang="fr-FR" sz="1400" dirty="0" err="1" smtClean="0"/>
              <a:t>skycar</a:t>
            </a:r>
            <a:r>
              <a:rPr lang="fr-FR" sz="1400" dirty="0" smtClean="0"/>
              <a:t> (2016</a:t>
            </a:r>
            <a:r>
              <a:rPr lang="fr-FR" sz="14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13" y="418864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429512" y="5030332"/>
            <a:ext cx="2230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Urban</a:t>
            </a:r>
            <a:r>
              <a:rPr lang="fr-FR" sz="1400" dirty="0" smtClean="0"/>
              <a:t> </a:t>
            </a:r>
            <a:r>
              <a:rPr lang="fr-FR" sz="1400" dirty="0" err="1" smtClean="0"/>
              <a:t>aeronautics</a:t>
            </a:r>
            <a:r>
              <a:rPr lang="fr-FR" sz="1400" dirty="0" smtClean="0"/>
              <a:t> (2016</a:t>
            </a:r>
            <a:r>
              <a:rPr lang="fr-FR" sz="14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29" y="4160533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865064" y="4892356"/>
            <a:ext cx="72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Lilium</a:t>
            </a:r>
            <a:endParaRPr lang="fr-FR" sz="1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875" y="4086797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260755" y="4892356"/>
            <a:ext cx="8061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zee.aero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31676" y="4163153"/>
            <a:ext cx="1250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+Kitty </a:t>
            </a:r>
            <a:r>
              <a:rPr lang="fr-FR" sz="1400" dirty="0"/>
              <a:t>Hawk</a:t>
            </a:r>
          </a:p>
        </p:txBody>
      </p:sp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pPr marL="503971" lvl="1" indent="0">
              <a:buNone/>
            </a:pPr>
            <a:r>
              <a:rPr lang="en-US" dirty="0" smtClean="0"/>
              <a:t>(TRL2 = Technology </a:t>
            </a:r>
            <a:r>
              <a:rPr lang="en-US" dirty="0"/>
              <a:t>concept </a:t>
            </a:r>
            <a:r>
              <a:rPr lang="en-US" dirty="0" smtClean="0"/>
              <a:t>and application formulated)</a:t>
            </a:r>
            <a:endParaRPr lang="en-US" dirty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19" y="3081105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10945" y="1115275"/>
            <a:ext cx="2426883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smtClean="0"/>
              <a:t>2PAX </a:t>
            </a:r>
            <a:r>
              <a:rPr lang="fr-FR" sz="1543" dirty="0"/>
              <a:t>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1" y="1992951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</a:t>
            </a:r>
            <a:r>
              <a:rPr lang="fr-FR" dirty="0" smtClean="0"/>
              <a:t>: </a:t>
            </a:r>
            <a:r>
              <a:rPr lang="fr-FR" dirty="0" smtClean="0"/>
              <a:t>2PAX </a:t>
            </a:r>
            <a:r>
              <a:rPr lang="fr-FR" dirty="0"/>
              <a:t>VTOL </a:t>
            </a:r>
            <a:r>
              <a:rPr lang="fr-FR" dirty="0" err="1" smtClean="0"/>
              <a:t>Hybrid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</a:t>
            </a:r>
          </a:p>
          <a:p>
            <a:pPr lvl="1"/>
            <a:r>
              <a:rPr lang="fr-FR" dirty="0" err="1"/>
              <a:t>H</a:t>
            </a:r>
            <a:r>
              <a:rPr lang="fr-FR" dirty="0" err="1" smtClean="0"/>
              <a:t>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VIP, Air Ambulance, </a:t>
            </a:r>
            <a:r>
              <a:rPr lang="fr-FR" dirty="0" err="1"/>
              <a:t>i</a:t>
            </a:r>
            <a:r>
              <a:rPr lang="fr-FR" dirty="0" err="1" smtClean="0"/>
              <a:t>ndividual</a:t>
            </a:r>
            <a:r>
              <a:rPr lang="fr-FR" dirty="0" smtClean="0"/>
              <a:t> </a:t>
            </a:r>
            <a:r>
              <a:rPr lang="fr-FR" dirty="0" err="1" smtClean="0"/>
              <a:t>aircraft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1m€ (for VIP)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6" y="1557323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56" y="4282845"/>
            <a:ext cx="3402190" cy="20687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35122" y="1616110"/>
            <a:ext cx="234689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677358" y="1837725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8292031" y="1822078"/>
            <a:ext cx="1414830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Gullwing</a:t>
            </a:r>
            <a:r>
              <a:rPr lang="fr-FR" sz="2161" dirty="0"/>
              <a:t> </a:t>
            </a:r>
            <a:r>
              <a:rPr lang="fr-FR" sz="2161" dirty="0" err="1"/>
              <a:t>doors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374312" y="3290803"/>
            <a:ext cx="1332549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Biplane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8173176" y="4521483"/>
            <a:ext cx="188795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Electric flight </a:t>
            </a:r>
            <a:r>
              <a:rPr lang="fr-FR" sz="2161" dirty="0" err="1"/>
              <a:t>controls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570104" y="5004371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Tailwheel</a:t>
            </a:r>
            <a:r>
              <a:rPr lang="fr-FR" sz="2161" dirty="0"/>
              <a:t>-type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1" name="Rectangle 10"/>
          <p:cNvSpPr/>
          <p:nvPr/>
        </p:nvSpPr>
        <p:spPr>
          <a:xfrm>
            <a:off x="3903612" y="5771945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Retractable</a:t>
            </a:r>
            <a:r>
              <a:rPr lang="fr-FR" sz="2161" dirty="0"/>
              <a:t> front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19717" y="2985463"/>
            <a:ext cx="1862567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Fuel </a:t>
            </a:r>
            <a:r>
              <a:rPr lang="fr-FR" sz="2161" dirty="0" err="1"/>
              <a:t>generators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5389009" y="1589863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Rear</a:t>
            </a:r>
            <a:r>
              <a:rPr lang="fr-FR" sz="2161" dirty="0"/>
              <a:t>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generator</a:t>
            </a:r>
            <a:endParaRPr lang="fr-FR" sz="2161" dirty="0"/>
          </a:p>
        </p:txBody>
      </p:sp>
      <p:sp>
        <p:nvSpPr>
          <p:cNvPr id="14" name="Rectangle 13"/>
          <p:cNvSpPr/>
          <p:nvPr/>
        </p:nvSpPr>
        <p:spPr>
          <a:xfrm>
            <a:off x="619717" y="4132761"/>
            <a:ext cx="2076046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Battery</a:t>
            </a:r>
            <a:r>
              <a:rPr lang="fr-FR" sz="2161" dirty="0"/>
              <a:t> kits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0348" y="5727687"/>
            <a:ext cx="2125659" cy="10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3D </a:t>
            </a:r>
            <a:r>
              <a:rPr lang="fr-FR" sz="2161" dirty="0" err="1"/>
              <a:t>printed</a:t>
            </a:r>
            <a:r>
              <a:rPr lang="fr-FR" sz="2161" dirty="0"/>
              <a:t> </a:t>
            </a:r>
            <a:r>
              <a:rPr lang="fr-FR" sz="2161" dirty="0" err="1"/>
              <a:t>metallic</a:t>
            </a:r>
            <a:r>
              <a:rPr lang="fr-FR" sz="2161" dirty="0"/>
              <a:t>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1732" y="6001067"/>
            <a:ext cx="294188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Low</a:t>
            </a:r>
            <a:r>
              <a:rPr lang="fr-FR" sz="2161" dirty="0"/>
              <a:t> noise nacelle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7" y="2751473"/>
            <a:ext cx="4388811" cy="24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6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1879" y="1561724"/>
            <a:ext cx="2741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Aircraft </a:t>
            </a:r>
            <a:r>
              <a:rPr lang="fr-FR" sz="2161" b="1" dirty="0" err="1"/>
              <a:t>characteristics</a:t>
            </a:r>
            <a:endParaRPr lang="fr-FR" sz="2161" dirty="0"/>
          </a:p>
        </p:txBody>
      </p:sp>
      <p:sp>
        <p:nvSpPr>
          <p:cNvPr id="15" name="Rectangle 14"/>
          <p:cNvSpPr/>
          <p:nvPr/>
        </p:nvSpPr>
        <p:spPr>
          <a:xfrm>
            <a:off x="858830" y="1968844"/>
            <a:ext cx="6367128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2 </a:t>
            </a:r>
            <a:r>
              <a:rPr lang="fr-FR" sz="2161" dirty="0" err="1"/>
              <a:t>seats</a:t>
            </a:r>
            <a:r>
              <a:rPr lang="fr-FR" sz="2161" dirty="0"/>
              <a:t>, VTOL, Short </a:t>
            </a:r>
            <a:r>
              <a:rPr lang="fr-FR" sz="2161" dirty="0" err="1"/>
              <a:t>wing</a:t>
            </a:r>
            <a:r>
              <a:rPr lang="fr-FR" sz="2161" dirty="0"/>
              <a:t> for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  <a:p>
            <a:r>
              <a:rPr lang="fr-FR" sz="2161" dirty="0"/>
              <a:t>MTOW 1200 kg, Range 800km , Cruise speed 220 km/h</a:t>
            </a:r>
          </a:p>
          <a:p>
            <a:r>
              <a:rPr lang="fr-FR" sz="2161" dirty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879" y="3320498"/>
            <a:ext cx="10663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err="1"/>
              <a:t>Engines</a:t>
            </a:r>
            <a:endParaRPr lang="fr-FR" sz="2161" dirty="0"/>
          </a:p>
        </p:txBody>
      </p:sp>
      <p:sp>
        <p:nvSpPr>
          <p:cNvPr id="17" name="Rectangle 16"/>
          <p:cNvSpPr/>
          <p:nvPr/>
        </p:nvSpPr>
        <p:spPr>
          <a:xfrm>
            <a:off x="858830" y="3698990"/>
            <a:ext cx="6231706" cy="1422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r>
              <a:rPr lang="fr-FR" sz="2161" dirty="0"/>
              <a:t> + 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/>
              <a:t>4 </a:t>
            </a:r>
            <a:r>
              <a:rPr lang="fr-FR" sz="2161" dirty="0" err="1"/>
              <a:t>hybrid</a:t>
            </a:r>
            <a:r>
              <a:rPr lang="fr-FR" sz="2161" dirty="0"/>
              <a:t> fuel </a:t>
            </a:r>
            <a:r>
              <a:rPr lang="fr-FR" sz="2161" dirty="0" err="1"/>
              <a:t>generator</a:t>
            </a:r>
            <a:r>
              <a:rPr lang="fr-FR" sz="2161" dirty="0"/>
              <a:t> for central quad copter</a:t>
            </a:r>
          </a:p>
          <a:p>
            <a:r>
              <a:rPr lang="fr-FR" sz="2161" dirty="0"/>
              <a:t>4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engines</a:t>
            </a:r>
            <a:r>
              <a:rPr lang="fr-FR" sz="2161" dirty="0"/>
              <a:t> for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 err="1"/>
              <a:t>Electronic</a:t>
            </a:r>
            <a:r>
              <a:rPr lang="fr-FR" sz="2161" dirty="0"/>
              <a:t> control of </a:t>
            </a:r>
            <a:r>
              <a:rPr lang="fr-FR" sz="2161" dirty="0" err="1"/>
              <a:t>engines</a:t>
            </a:r>
            <a:r>
              <a:rPr lang="fr-FR" sz="2161" dirty="0"/>
              <a:t> power and tilt 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879" y="5450256"/>
            <a:ext cx="212346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Cockpit interface</a:t>
            </a:r>
            <a:endParaRPr lang="fr-FR" sz="2161" dirty="0"/>
          </a:p>
        </p:txBody>
      </p:sp>
      <p:sp>
        <p:nvSpPr>
          <p:cNvPr id="19" name="Rectangle 18"/>
          <p:cNvSpPr/>
          <p:nvPr/>
        </p:nvSpPr>
        <p:spPr>
          <a:xfrm>
            <a:off x="858831" y="5882197"/>
            <a:ext cx="809824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« Car </a:t>
            </a:r>
            <a:r>
              <a:rPr lang="fr-FR" sz="2161" dirty="0" err="1"/>
              <a:t>like</a:t>
            </a:r>
            <a:r>
              <a:rPr lang="fr-FR" sz="2161" dirty="0"/>
              <a:t> » pilot interface  : </a:t>
            </a:r>
            <a:r>
              <a:rPr lang="fr-FR" sz="2161" dirty="0" err="1"/>
              <a:t>Steering</a:t>
            </a:r>
            <a:r>
              <a:rPr lang="fr-FR" sz="2161" dirty="0"/>
              <a:t> </a:t>
            </a:r>
            <a:r>
              <a:rPr lang="fr-FR" sz="2161" dirty="0" err="1"/>
              <a:t>wheel</a:t>
            </a:r>
            <a:r>
              <a:rPr lang="fr-FR" sz="2161" dirty="0"/>
              <a:t>, foot </a:t>
            </a:r>
            <a:r>
              <a:rPr lang="fr-FR" sz="2161" dirty="0" err="1"/>
              <a:t>pedals</a:t>
            </a:r>
            <a:r>
              <a:rPr lang="fr-FR" sz="2161" dirty="0"/>
              <a:t>, central </a:t>
            </a:r>
            <a:r>
              <a:rPr lang="fr-FR" sz="2161" dirty="0" err="1"/>
              <a:t>screen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5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47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5964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0" y="5041484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1" y="1391039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45" y="3203812"/>
            <a:ext cx="3458778" cy="15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49689" y="4754378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  <p:pic>
        <p:nvPicPr>
          <p:cNvPr id="15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6" y="1391039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TECHNOPLANE\mini-bee-open\01 Présentation\2016 04 23 Mini-Bee v6 octocopter hybride\Captures CATIA\Octocopter\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2" y="5097382"/>
            <a:ext cx="3183068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0" y="3166078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2335" y="4754378"/>
            <a:ext cx="90281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 smtClean="0"/>
              <a:t>Estaca 2016</a:t>
            </a:r>
            <a:endParaRPr lang="fr-FR" sz="1157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5811642" y="1329159"/>
            <a:ext cx="3899916" cy="25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9" y="4075049"/>
            <a:ext cx="9069160" cy="2767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83" y="1329160"/>
            <a:ext cx="4310096" cy="252267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844</Words>
  <Application>Microsoft Office PowerPoint</Application>
  <PresentationFormat>Personnalisé</PresentationFormat>
  <Paragraphs>252</Paragraphs>
  <Slides>30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Diapo</vt:lpstr>
      <vt:lpstr>Présentation PowerPoint</vt:lpstr>
      <vt:lpstr>Mini-Bee</vt:lpstr>
      <vt:lpstr>Agenda</vt:lpstr>
      <vt:lpstr>Mini-Bee : 2PAX VTOL Hybrid</vt:lpstr>
      <vt:lpstr>Mini-Bee description</vt:lpstr>
      <vt:lpstr>Architecture</vt:lpstr>
      <vt:lpstr>Technical description</vt:lpstr>
      <vt:lpstr>Take-off and flight transition</vt:lpstr>
      <vt:lpstr>Cruise flight</vt:lpstr>
      <vt:lpstr>Take-off and tilt transition</vt:lpstr>
      <vt:lpstr>Technical data</vt:lpstr>
      <vt:lpstr>Estimated costs</vt:lpstr>
      <vt:lpstr>Mission profile</vt:lpstr>
      <vt:lpstr>8 Electric Engines</vt:lpstr>
      <vt:lpstr>4 Electric fuel generator + Batteries</vt:lpstr>
      <vt:lpstr>SWOT analysis</vt:lpstr>
      <vt:lpstr>Partners for R&amp;D</vt:lpstr>
      <vt:lpstr>Project history</vt:lpstr>
      <vt:lpstr>TRL1 project tasks</vt:lpstr>
      <vt:lpstr>Aerodynamic studies</vt:lpstr>
      <vt:lpstr>Mini-Bee project for TRL2</vt:lpstr>
      <vt:lpstr>Overall main beeplane Project partners</vt:lpstr>
      <vt:lpstr>Actions for Mini-Bee TRL2 Project</vt:lpstr>
      <vt:lpstr>Partners to be defined</vt:lpstr>
      <vt:lpstr>Targeted Industrial Schem</vt:lpstr>
      <vt:lpstr>Financial project path</vt:lpstr>
      <vt:lpstr>Annexes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</cp:lastModifiedBy>
  <cp:revision>74</cp:revision>
  <dcterms:created xsi:type="dcterms:W3CDTF">2016-07-01T08:55:06Z</dcterms:created>
  <dcterms:modified xsi:type="dcterms:W3CDTF">2016-10-03T09:18:11Z</dcterms:modified>
</cp:coreProperties>
</file>