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9"/>
  </p:notesMasterIdLst>
  <p:handoutMasterIdLst>
    <p:handoutMasterId r:id="rId30"/>
  </p:handoutMasterIdLst>
  <p:sldIdLst>
    <p:sldId id="256" r:id="rId2"/>
    <p:sldId id="313" r:id="rId3"/>
    <p:sldId id="314" r:id="rId4"/>
    <p:sldId id="335" r:id="rId5"/>
    <p:sldId id="320" r:id="rId6"/>
    <p:sldId id="317" r:id="rId7"/>
    <p:sldId id="345" r:id="rId8"/>
    <p:sldId id="326" r:id="rId9"/>
    <p:sldId id="336" r:id="rId10"/>
    <p:sldId id="342" r:id="rId11"/>
    <p:sldId id="339" r:id="rId12"/>
    <p:sldId id="341" r:id="rId13"/>
    <p:sldId id="337" r:id="rId14"/>
    <p:sldId id="315" r:id="rId15"/>
    <p:sldId id="325" r:id="rId16"/>
    <p:sldId id="330" r:id="rId17"/>
    <p:sldId id="327" r:id="rId18"/>
    <p:sldId id="329" r:id="rId19"/>
    <p:sldId id="331" r:id="rId20"/>
    <p:sldId id="322" r:id="rId21"/>
    <p:sldId id="344" r:id="rId22"/>
    <p:sldId id="316" r:id="rId23"/>
    <p:sldId id="328" r:id="rId24"/>
    <p:sldId id="333" r:id="rId25"/>
    <p:sldId id="338" r:id="rId26"/>
    <p:sldId id="324" r:id="rId27"/>
    <p:sldId id="334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8A"/>
    <a:srgbClr val="69803D"/>
    <a:srgbClr val="5E7D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0509" autoAdjust="0"/>
    <p:restoredTop sz="94678" autoAdjust="0"/>
  </p:normalViewPr>
  <p:slideViewPr>
    <p:cSldViewPr snapToGrid="0">
      <p:cViewPr>
        <p:scale>
          <a:sx n="100" d="100"/>
          <a:sy n="100" d="100"/>
        </p:scale>
        <p:origin x="-702" y="-276"/>
      </p:cViewPr>
      <p:guideLst>
        <p:guide orient="horz" pos="4147"/>
        <p:guide pos="4007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-26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DD6D9-83EC-44F6-9514-71505F14C2B4}" type="datetimeFigureOut">
              <a:rPr lang="fr-FR" smtClean="0"/>
              <a:t>22/06/2016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901B3-05C6-488C-B709-EDA0777179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918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EC80E-0BB2-4796-9927-FDEC8F50051B}" type="datetimeFigureOut">
              <a:rPr lang="fr-FR" smtClean="0"/>
              <a:t>22/06/2016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0088A-350F-4FF3-9748-48B40EF8AB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190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2840" y="67072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00" y="6390567"/>
            <a:ext cx="41044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00" dirty="0" err="1" smtClean="0">
                <a:solidFill>
                  <a:schemeClr val="tx1"/>
                </a:solidFill>
              </a:rPr>
              <a:t>Rev</a:t>
            </a:r>
            <a:r>
              <a:rPr lang="fr-FR" sz="1000" dirty="0" smtClean="0">
                <a:solidFill>
                  <a:schemeClr val="tx1"/>
                </a:solidFill>
              </a:rPr>
              <a:t>. </a:t>
            </a:r>
            <a:r>
              <a:rPr lang="fr-FR" sz="1000" dirty="0" smtClean="0">
                <a:solidFill>
                  <a:schemeClr val="tx1"/>
                </a:solidFill>
              </a:rPr>
              <a:t>7-2 </a:t>
            </a:r>
            <a:r>
              <a:rPr lang="fr-FR" sz="1000" dirty="0" smtClean="0">
                <a:solidFill>
                  <a:schemeClr val="tx1"/>
                </a:solidFill>
              </a:rPr>
              <a:t>–  </a:t>
            </a:r>
            <a:r>
              <a:rPr lang="fr-FR" sz="1000" dirty="0" err="1" smtClean="0">
                <a:solidFill>
                  <a:schemeClr val="tx1"/>
                </a:solidFill>
              </a:rPr>
              <a:t>June</a:t>
            </a:r>
            <a:r>
              <a:rPr lang="fr-FR" sz="1000" dirty="0" smtClean="0">
                <a:solidFill>
                  <a:schemeClr val="tx1"/>
                </a:solidFill>
              </a:rPr>
              <a:t>. 21, 2016</a:t>
            </a:r>
          </a:p>
        </p:txBody>
      </p:sp>
      <p:sp>
        <p:nvSpPr>
          <p:cNvPr id="11" name="Footer Placeholder 4"/>
          <p:cNvSpPr txBox="1">
            <a:spLocks/>
          </p:cNvSpPr>
          <p:nvPr userDrawn="1"/>
        </p:nvSpPr>
        <p:spPr>
          <a:xfrm>
            <a:off x="251520" y="6390567"/>
            <a:ext cx="2448272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050" dirty="0" smtClean="0"/>
              <a:t>Copyrights</a:t>
            </a:r>
            <a:r>
              <a:rPr lang="fr-FR" sz="1050" baseline="0" dirty="0" smtClean="0"/>
              <a:t> 2016 – Technoplane SAS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Lesser</a:t>
            </a:r>
            <a:r>
              <a:rPr lang="fr-FR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open </a:t>
            </a:r>
            <a:r>
              <a:rPr lang="fr-FR" sz="105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</a:t>
            </a:r>
            <a:r>
              <a:rPr lang="fr-FR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05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license</a:t>
            </a:r>
            <a:r>
              <a:rPr lang="fr-FR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1.3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3131840" y="6424354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41A1A81-C2A4-44D0-8C0C-3A6C9449A81B}" type="slidenum">
              <a:rPr lang="fr-FR" sz="1050" smtClean="0"/>
              <a:pPr algn="ctr"/>
              <a:t>‹N°›</a:t>
            </a:fld>
            <a:endParaRPr lang="fr-FR" sz="10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11" Type="http://schemas.openxmlformats.org/officeDocument/2006/relationships/image" Target="../media/image35.jpeg"/><Relationship Id="rId5" Type="http://schemas.openxmlformats.org/officeDocument/2006/relationships/image" Target="../media/image39.emf"/><Relationship Id="rId10" Type="http://schemas.openxmlformats.org/officeDocument/2006/relationships/image" Target="../media/image44.jpeg"/><Relationship Id="rId4" Type="http://schemas.openxmlformats.org/officeDocument/2006/relationships/image" Target="../media/image38.emf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39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jpeg"/><Relationship Id="rId3" Type="http://schemas.openxmlformats.org/officeDocument/2006/relationships/image" Target="../media/image58.png"/><Relationship Id="rId21" Type="http://schemas.openxmlformats.org/officeDocument/2006/relationships/image" Target="../media/image76.jpe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image" Target="../media/image74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jpeg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56771" y="2216169"/>
            <a:ext cx="7848600" cy="1223282"/>
          </a:xfrm>
        </p:spPr>
        <p:txBody>
          <a:bodyPr/>
          <a:lstStyle/>
          <a:p>
            <a:r>
              <a:rPr lang="fr-FR" sz="44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Mini-Bee</a:t>
            </a:r>
            <a:endParaRPr lang="fr-FR" sz="4400" cap="non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490686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err="1"/>
              <a:t>Hybrid</a:t>
            </a:r>
            <a:r>
              <a:rPr lang="fr-FR" dirty="0"/>
              <a:t> </a:t>
            </a:r>
            <a:r>
              <a:rPr lang="fr-FR" dirty="0" err="1" smtClean="0"/>
              <a:t>Octocopter</a:t>
            </a:r>
            <a:r>
              <a:rPr lang="fr-FR" dirty="0" smtClean="0"/>
              <a:t>,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r>
              <a:rPr lang="fr-FR" dirty="0" smtClean="0"/>
              <a:t>(</a:t>
            </a:r>
            <a:r>
              <a:rPr lang="en-US" dirty="0" smtClean="0"/>
              <a:t>Technology </a:t>
            </a:r>
            <a:r>
              <a:rPr lang="en-US" dirty="0"/>
              <a:t>concept and/or application </a:t>
            </a:r>
            <a:r>
              <a:rPr lang="en-US" dirty="0" smtClean="0"/>
              <a:t>formulated)</a:t>
            </a:r>
            <a:endParaRPr lang="fr-FR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4687888" y="1425575"/>
            <a:ext cx="3857732" cy="1878330"/>
            <a:chOff x="4687888" y="1425575"/>
            <a:chExt cx="3857732" cy="187833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7888" y="1425575"/>
              <a:ext cx="3857625" cy="1847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7642809" y="3119239"/>
              <a:ext cx="90281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>
                  <a:solidFill>
                    <a:schemeClr val="bg1"/>
                  </a:solidFill>
                </a:rPr>
                <a:t>Hamza </a:t>
              </a:r>
              <a:r>
                <a:rPr lang="fr-FR" sz="600" dirty="0" err="1" smtClean="0">
                  <a:solidFill>
                    <a:schemeClr val="bg1"/>
                  </a:solidFill>
                </a:rPr>
                <a:t>Fouatih</a:t>
              </a:r>
              <a:r>
                <a:rPr lang="fr-FR" sz="600" dirty="0" smtClean="0">
                  <a:solidFill>
                    <a:schemeClr val="bg1"/>
                  </a:solidFill>
                </a:rPr>
                <a:t> 2016</a:t>
              </a:r>
              <a:endParaRPr lang="fr-FR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4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Total </a:t>
            </a:r>
            <a:r>
              <a:rPr lang="fr-FR" dirty="0" err="1" smtClean="0"/>
              <a:t>costs</a:t>
            </a:r>
            <a:r>
              <a:rPr lang="fr-FR" dirty="0" smtClean="0"/>
              <a:t> : 400k€</a:t>
            </a:r>
          </a:p>
          <a:p>
            <a:r>
              <a:rPr lang="fr-FR" dirty="0" smtClean="0"/>
              <a:t>Wing : 60k€</a:t>
            </a:r>
          </a:p>
          <a:p>
            <a:r>
              <a:rPr lang="fr-FR" dirty="0" smtClean="0"/>
              <a:t>Fuselage : 90k€</a:t>
            </a:r>
          </a:p>
          <a:p>
            <a:r>
              <a:rPr lang="fr-FR" dirty="0" smtClean="0"/>
              <a:t>Landing </a:t>
            </a:r>
            <a:r>
              <a:rPr lang="fr-FR" dirty="0" err="1" smtClean="0"/>
              <a:t>gear</a:t>
            </a:r>
            <a:r>
              <a:rPr lang="fr-FR" dirty="0" smtClean="0"/>
              <a:t> : 10k€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: 60k€</a:t>
            </a:r>
          </a:p>
          <a:p>
            <a:r>
              <a:rPr lang="fr-FR" dirty="0" smtClean="0"/>
              <a:t>System : 180k€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15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Mission profile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5" t="36190" r="24575" b="3173"/>
          <a:stretch/>
        </p:blipFill>
        <p:spPr bwMode="auto">
          <a:xfrm>
            <a:off x="253340" y="1586986"/>
            <a:ext cx="3470235" cy="202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33273" r="25560" b="3092"/>
          <a:stretch/>
        </p:blipFill>
        <p:spPr bwMode="auto">
          <a:xfrm>
            <a:off x="253340" y="3973878"/>
            <a:ext cx="3470235" cy="2125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39" y="1586986"/>
            <a:ext cx="4704525" cy="3204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38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Engines</a:t>
            </a:r>
            <a:r>
              <a:rPr lang="fr-FR" dirty="0" smtClean="0"/>
              <a:t> for vertical rotor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89" b="12749"/>
          <a:stretch/>
        </p:blipFill>
        <p:spPr bwMode="auto">
          <a:xfrm>
            <a:off x="617245" y="2104541"/>
            <a:ext cx="2895336" cy="117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1650" y="1354850"/>
            <a:ext cx="734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Equipement </a:t>
            </a:r>
            <a:r>
              <a:rPr lang="fr-FR" b="1" dirty="0" err="1" smtClean="0"/>
              <a:t>proposed</a:t>
            </a:r>
            <a:r>
              <a:rPr lang="fr-FR" b="1" dirty="0" smtClean="0"/>
              <a:t> : 4 </a:t>
            </a:r>
            <a:r>
              <a:rPr lang="fr-FR" b="1" dirty="0" err="1" smtClean="0"/>
              <a:t>electric</a:t>
            </a:r>
            <a:r>
              <a:rPr lang="fr-FR" b="1" dirty="0" smtClean="0"/>
              <a:t> </a:t>
            </a:r>
            <a:r>
              <a:rPr lang="fr-FR" b="1" dirty="0" err="1" smtClean="0"/>
              <a:t>engines</a:t>
            </a:r>
            <a:r>
              <a:rPr lang="fr-FR" b="1" dirty="0" smtClean="0"/>
              <a:t> </a:t>
            </a:r>
            <a:r>
              <a:rPr lang="fr-FR" b="1" dirty="0" err="1" smtClean="0"/>
              <a:t>Yuneec</a:t>
            </a:r>
            <a:r>
              <a:rPr lang="fr-FR" b="1" dirty="0" smtClean="0"/>
              <a:t> Power Drive 40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21994" y="4582468"/>
            <a:ext cx="4840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Power 160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provided</a:t>
            </a:r>
            <a:r>
              <a:rPr lang="fr-FR" dirty="0" smtClean="0"/>
              <a:t> by 80kg of batteries (at 150kW/kg) </a:t>
            </a:r>
            <a:r>
              <a:rPr lang="fr-FR" dirty="0" err="1" smtClean="0"/>
              <a:t>during</a:t>
            </a:r>
            <a:r>
              <a:rPr lang="fr-FR" dirty="0" smtClean="0"/>
              <a:t> take-off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and by fuel </a:t>
            </a:r>
            <a:r>
              <a:rPr lang="fr-FR" dirty="0" err="1" smtClean="0"/>
              <a:t>generator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</a:t>
            </a:r>
            <a:r>
              <a:rPr lang="fr-FR" dirty="0" err="1" smtClean="0"/>
              <a:t>cruise</a:t>
            </a:r>
            <a:r>
              <a:rPr lang="fr-FR" dirty="0" smtClean="0"/>
              <a:t> flight</a:t>
            </a:r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48" y="1970924"/>
            <a:ext cx="26384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e 24"/>
          <p:cNvGrpSpPr/>
          <p:nvPr/>
        </p:nvGrpSpPr>
        <p:grpSpPr>
          <a:xfrm>
            <a:off x="5584098" y="4541304"/>
            <a:ext cx="2945380" cy="1431941"/>
            <a:chOff x="2040798" y="5608198"/>
            <a:chExt cx="2945380" cy="1431941"/>
          </a:xfrm>
        </p:grpSpPr>
        <p:grpSp>
          <p:nvGrpSpPr>
            <p:cNvPr id="26" name="Groupe 25"/>
            <p:cNvGrpSpPr/>
            <p:nvPr/>
          </p:nvGrpSpPr>
          <p:grpSpPr>
            <a:xfrm>
              <a:off x="2040798" y="5608198"/>
              <a:ext cx="2945380" cy="1431941"/>
              <a:chOff x="2380322" y="2743879"/>
              <a:chExt cx="4502307" cy="2188867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2" y="2743879"/>
                <a:ext cx="4461562" cy="21371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5698620" y="4673989"/>
                <a:ext cx="1184009" cy="258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smtClean="0">
                    <a:solidFill>
                      <a:schemeClr val="bg1"/>
                    </a:solidFill>
                  </a:rPr>
                  <a:t>Hamza </a:t>
                </a:r>
                <a:r>
                  <a:rPr lang="fr-FR" sz="500" dirty="0" err="1" smtClean="0">
                    <a:solidFill>
                      <a:schemeClr val="bg1"/>
                    </a:solidFill>
                  </a:rPr>
                  <a:t>Fouatih</a:t>
                </a:r>
                <a:r>
                  <a:rPr lang="fr-FR" sz="500" dirty="0" smtClean="0">
                    <a:solidFill>
                      <a:schemeClr val="bg1"/>
                    </a:solidFill>
                  </a:rPr>
                  <a:t> 2016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844120">
              <a:off x="2471117" y="608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 rot="20601720">
              <a:off x="3848908" y="577584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 rot="20289681">
              <a:off x="3280320" y="6659761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 rot="20223420">
              <a:off x="4515548" y="6196832"/>
              <a:ext cx="166687" cy="81138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7623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Electric </a:t>
            </a:r>
            <a:r>
              <a:rPr lang="fr-FR" dirty="0" err="1" smtClean="0"/>
              <a:t>generator</a:t>
            </a:r>
            <a:r>
              <a:rPr lang="fr-FR" dirty="0" smtClean="0"/>
              <a:t> for vertical </a:t>
            </a:r>
            <a:r>
              <a:rPr lang="fr-FR" dirty="0" err="1" smtClean="0"/>
              <a:t>quadcopter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" t="19141" r="26184" b="5733"/>
          <a:stretch/>
        </p:blipFill>
        <p:spPr bwMode="auto">
          <a:xfrm>
            <a:off x="414912" y="1921630"/>
            <a:ext cx="2725521" cy="20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7" t="18612" r="27231" b="5900"/>
          <a:stretch/>
        </p:blipFill>
        <p:spPr bwMode="auto">
          <a:xfrm>
            <a:off x="3135745" y="1921630"/>
            <a:ext cx="2632244" cy="197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4629" r="42301" b="14444"/>
          <a:stretch/>
        </p:blipFill>
        <p:spPr bwMode="auto">
          <a:xfrm>
            <a:off x="5871859" y="1921629"/>
            <a:ext cx="2897683" cy="197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1650" y="1354850"/>
            <a:ext cx="7413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Equipement </a:t>
            </a:r>
            <a:r>
              <a:rPr lang="fr-FR" b="1" dirty="0" err="1" smtClean="0"/>
              <a:t>proposed</a:t>
            </a:r>
            <a:r>
              <a:rPr lang="fr-FR" b="1" dirty="0" smtClean="0"/>
              <a:t> : 4 </a:t>
            </a:r>
            <a:r>
              <a:rPr lang="fr-FR" b="1" dirty="0" err="1" smtClean="0"/>
              <a:t>Turbotech</a:t>
            </a:r>
            <a:r>
              <a:rPr lang="fr-FR" b="1" dirty="0" smtClean="0"/>
              <a:t> 55kW for central quad copter</a:t>
            </a:r>
            <a:endParaRPr lang="fr-FR" dirty="0"/>
          </a:p>
        </p:txBody>
      </p:sp>
      <p:grpSp>
        <p:nvGrpSpPr>
          <p:cNvPr id="27" name="Groupe 26"/>
          <p:cNvGrpSpPr/>
          <p:nvPr/>
        </p:nvGrpSpPr>
        <p:grpSpPr>
          <a:xfrm>
            <a:off x="5550092" y="4603149"/>
            <a:ext cx="2945381" cy="1431944"/>
            <a:chOff x="5573771" y="4425741"/>
            <a:chExt cx="2945381" cy="1431944"/>
          </a:xfrm>
        </p:grpSpPr>
        <p:grpSp>
          <p:nvGrpSpPr>
            <p:cNvPr id="28" name="Groupe 27"/>
            <p:cNvGrpSpPr/>
            <p:nvPr/>
          </p:nvGrpSpPr>
          <p:grpSpPr>
            <a:xfrm>
              <a:off x="5573771" y="4425741"/>
              <a:ext cx="2945381" cy="1431944"/>
              <a:chOff x="2380321" y="2743877"/>
              <a:chExt cx="4502308" cy="2188869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321" y="2743877"/>
                <a:ext cx="4461562" cy="21371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4" name="ZoneTexte 33"/>
              <p:cNvSpPr txBox="1"/>
              <p:nvPr/>
            </p:nvSpPr>
            <p:spPr>
              <a:xfrm>
                <a:off x="5698620" y="4673989"/>
                <a:ext cx="1184009" cy="2587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500" dirty="0" smtClean="0">
                    <a:solidFill>
                      <a:schemeClr val="bg1"/>
                    </a:solidFill>
                  </a:rPr>
                  <a:t>Hamza </a:t>
                </a:r>
                <a:r>
                  <a:rPr lang="fr-FR" sz="500" dirty="0" err="1" smtClean="0">
                    <a:solidFill>
                      <a:schemeClr val="bg1"/>
                    </a:solidFill>
                  </a:rPr>
                  <a:t>Fouatih</a:t>
                </a:r>
                <a:r>
                  <a:rPr lang="fr-FR" sz="500" dirty="0" smtClean="0">
                    <a:solidFill>
                      <a:schemeClr val="bg1"/>
                    </a:solidFill>
                  </a:rPr>
                  <a:t> 2016</a:t>
                </a:r>
                <a:endParaRPr lang="fr-FR" sz="5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 rot="17612787">
              <a:off x="6865591" y="4768065"/>
              <a:ext cx="115414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07885" y="4728890"/>
              <a:ext cx="148455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51657" y="5234416"/>
              <a:ext cx="192010" cy="45719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75316" y="5101322"/>
              <a:ext cx="69265" cy="13309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1023326" y="4940924"/>
            <a:ext cx="3872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/>
              <a:t>Fuel </a:t>
            </a:r>
            <a:r>
              <a:rPr lang="fr-FR" b="1" dirty="0" err="1" smtClean="0"/>
              <a:t>energy</a:t>
            </a:r>
            <a:r>
              <a:rPr lang="fr-FR" b="1" dirty="0" smtClean="0"/>
              <a:t> : 220 kW for take-off and </a:t>
            </a:r>
            <a:r>
              <a:rPr lang="fr-FR" b="1" dirty="0" err="1" smtClean="0"/>
              <a:t>low</a:t>
            </a:r>
            <a:r>
              <a:rPr lang="fr-FR" b="1" dirty="0" smtClean="0"/>
              <a:t> speed flight</a:t>
            </a:r>
          </a:p>
        </p:txBody>
      </p:sp>
    </p:spTree>
    <p:extLst>
      <p:ext uri="{BB962C8B-B14F-4D97-AF65-F5344CB8AC3E}">
        <p14:creationId xmlns:p14="http://schemas.microsoft.com/office/powerpoint/2010/main" val="240233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4533900" y="1238250"/>
            <a:ext cx="38100" cy="5067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38125" y="3771900"/>
            <a:ext cx="8820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38125" y="1226582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Strengths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238125" y="3772932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Opportunities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643438" y="3805714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Threats</a:t>
            </a:r>
            <a:endParaRPr lang="fr-FR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648200" y="1247696"/>
            <a:ext cx="130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Weakness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238125" y="1657550"/>
            <a:ext cx="429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VTOL </a:t>
            </a:r>
            <a:r>
              <a:rPr lang="fr-FR" sz="1600" dirty="0" err="1" smtClean="0"/>
              <a:t>capacities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Speed of an </a:t>
            </a:r>
            <a:r>
              <a:rPr lang="fr-FR" sz="1600" dirty="0" err="1" smtClean="0"/>
              <a:t>aircraft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Double </a:t>
            </a:r>
            <a:r>
              <a:rPr lang="fr-FR" sz="1600" dirty="0" err="1" smtClean="0"/>
              <a:t>quadcopter</a:t>
            </a:r>
            <a:r>
              <a:rPr lang="fr-FR" sz="1600" dirty="0" smtClean="0"/>
              <a:t> back-up in case of </a:t>
            </a:r>
            <a:r>
              <a:rPr lang="fr-FR" sz="1600" dirty="0" err="1" smtClean="0"/>
              <a:t>engine</a:t>
            </a:r>
            <a:r>
              <a:rPr lang="fr-FR" sz="1600" dirty="0" smtClean="0"/>
              <a:t> </a:t>
            </a:r>
            <a:r>
              <a:rPr lang="fr-FR" sz="1600" dirty="0" err="1" smtClean="0"/>
              <a:t>failure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Fuel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4853866" y="1673030"/>
            <a:ext cx="41216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New </a:t>
            </a:r>
            <a:r>
              <a:rPr lang="fr-FR" sz="1600" dirty="0"/>
              <a:t>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Project at </a:t>
            </a:r>
            <a:r>
              <a:rPr lang="fr-FR" sz="1600" dirty="0" err="1" smtClean="0"/>
              <a:t>low</a:t>
            </a:r>
            <a:r>
              <a:rPr lang="fr-FR" sz="1600" dirty="0" smtClean="0"/>
              <a:t> TRL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Aerodynamic</a:t>
            </a:r>
            <a:r>
              <a:rPr lang="fr-FR" sz="1600" dirty="0" smtClean="0"/>
              <a:t> and </a:t>
            </a:r>
            <a:r>
              <a:rPr lang="fr-FR" sz="1600" dirty="0" err="1" smtClean="0"/>
              <a:t>leight</a:t>
            </a:r>
            <a:r>
              <a:rPr lang="fr-FR" sz="1600" dirty="0" smtClean="0"/>
              <a:t> </a:t>
            </a:r>
            <a:r>
              <a:rPr lang="fr-FR" sz="1600" dirty="0" err="1" smtClean="0"/>
              <a:t>weight</a:t>
            </a:r>
            <a:r>
              <a:rPr lang="fr-FR" sz="1600" dirty="0" smtClean="0"/>
              <a:t>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Propulsion and </a:t>
            </a:r>
            <a:r>
              <a:rPr lang="fr-FR" sz="1600" dirty="0" err="1" smtClean="0"/>
              <a:t>energy</a:t>
            </a:r>
            <a:r>
              <a:rPr lang="fr-FR" sz="1600" dirty="0" smtClean="0"/>
              <a:t> </a:t>
            </a:r>
            <a:r>
              <a:rPr lang="fr-FR" sz="1600" dirty="0" err="1" smtClean="0"/>
              <a:t>storage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Project </a:t>
            </a:r>
            <a:r>
              <a:rPr lang="fr-FR" sz="1600" dirty="0" err="1" smtClean="0"/>
              <a:t>implementation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Project </a:t>
            </a:r>
            <a:r>
              <a:rPr lang="fr-FR" sz="1600" dirty="0" err="1" smtClean="0"/>
              <a:t>funding</a:t>
            </a:r>
            <a:endParaRPr lang="fr-FR" sz="1600" dirty="0" smtClean="0"/>
          </a:p>
        </p:txBody>
      </p:sp>
      <p:sp>
        <p:nvSpPr>
          <p:cNvPr id="15" name="ZoneTexte 14"/>
          <p:cNvSpPr txBox="1"/>
          <p:nvPr/>
        </p:nvSpPr>
        <p:spPr>
          <a:xfrm>
            <a:off x="4888935" y="4223434"/>
            <a:ext cx="25991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All </a:t>
            </a:r>
            <a:r>
              <a:rPr lang="fr-FR" sz="1600" dirty="0" err="1" smtClean="0"/>
              <a:t>electric</a:t>
            </a:r>
            <a:r>
              <a:rPr lang="fr-FR" sz="1600" dirty="0" smtClean="0"/>
              <a:t> </a:t>
            </a:r>
            <a:r>
              <a:rPr lang="fr-FR" sz="1600" dirty="0" err="1" smtClean="0"/>
              <a:t>helicopter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All </a:t>
            </a:r>
            <a:r>
              <a:rPr lang="fr-FR" sz="1600" dirty="0" err="1" smtClean="0"/>
              <a:t>electric</a:t>
            </a:r>
            <a:r>
              <a:rPr lang="fr-FR" sz="1600" dirty="0" smtClean="0"/>
              <a:t> </a:t>
            </a:r>
            <a:r>
              <a:rPr lang="fr-FR" sz="1600" dirty="0" err="1" smtClean="0"/>
              <a:t>aircraft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Tilt rotor (bi and quadri)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Hybrid</a:t>
            </a:r>
            <a:r>
              <a:rPr lang="fr-FR" sz="1600" dirty="0" smtClean="0"/>
              <a:t> </a:t>
            </a:r>
            <a:r>
              <a:rPr lang="fr-FR" sz="1600" dirty="0" err="1" smtClean="0"/>
              <a:t>energy</a:t>
            </a:r>
            <a:endParaRPr lang="fr-FR" sz="1600" dirty="0" smtClean="0"/>
          </a:p>
        </p:txBody>
      </p:sp>
      <p:sp>
        <p:nvSpPr>
          <p:cNvPr id="16" name="ZoneTexte 15"/>
          <p:cNvSpPr txBox="1"/>
          <p:nvPr/>
        </p:nvSpPr>
        <p:spPr>
          <a:xfrm>
            <a:off x="238125" y="4175046"/>
            <a:ext cx="4206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Cost</a:t>
            </a:r>
            <a:r>
              <a:rPr lang="fr-FR" sz="1600" dirty="0" smtClean="0"/>
              <a:t> </a:t>
            </a:r>
            <a:r>
              <a:rPr lang="fr-FR" sz="1600" dirty="0" err="1" smtClean="0"/>
              <a:t>reduction</a:t>
            </a:r>
            <a:r>
              <a:rPr lang="fr-FR" sz="1600" dirty="0" smtClean="0"/>
              <a:t>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Overall</a:t>
            </a:r>
            <a:r>
              <a:rPr lang="fr-FR" sz="1600" dirty="0" smtClean="0"/>
              <a:t> flight </a:t>
            </a:r>
            <a:r>
              <a:rPr lang="fr-FR" sz="1600" dirty="0" err="1" smtClean="0"/>
              <a:t>cost</a:t>
            </a:r>
            <a:r>
              <a:rPr lang="fr-FR" sz="1600" dirty="0" smtClean="0"/>
              <a:t> </a:t>
            </a:r>
            <a:r>
              <a:rPr lang="fr-FR" sz="1600" dirty="0" err="1" smtClean="0"/>
              <a:t>reduction</a:t>
            </a:r>
            <a:r>
              <a:rPr lang="fr-FR" sz="1600" dirty="0" smtClean="0"/>
              <a:t> </a:t>
            </a:r>
            <a:r>
              <a:rPr lang="fr-FR" sz="1600" dirty="0" err="1" smtClean="0"/>
              <a:t>compared</a:t>
            </a:r>
            <a:r>
              <a:rPr lang="fr-FR" sz="1600" dirty="0" smtClean="0"/>
              <a:t> to </a:t>
            </a:r>
            <a:r>
              <a:rPr lang="fr-FR" sz="1600" dirty="0" err="1" smtClean="0"/>
              <a:t>helicopter</a:t>
            </a:r>
            <a:endParaRPr lang="fr-F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Low</a:t>
            </a:r>
            <a:r>
              <a:rPr lang="fr-FR" sz="1600" dirty="0" smtClean="0"/>
              <a:t> </a:t>
            </a:r>
            <a:r>
              <a:rPr lang="fr-FR" sz="1600" dirty="0" err="1" smtClean="0"/>
              <a:t>purchasing</a:t>
            </a:r>
            <a:r>
              <a:rPr lang="fr-FR" sz="1600" dirty="0" smtClean="0"/>
              <a:t> &amp; maintenance </a:t>
            </a:r>
            <a:r>
              <a:rPr lang="fr-FR" sz="1600" dirty="0" err="1" smtClean="0"/>
              <a:t>cost</a:t>
            </a:r>
            <a:r>
              <a:rPr lang="fr-FR" sz="1600" dirty="0" smtClean="0"/>
              <a:t> of </a:t>
            </a:r>
            <a:r>
              <a:rPr lang="fr-FR" sz="1600" dirty="0" err="1" smtClean="0"/>
              <a:t>engines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New design </a:t>
            </a:r>
            <a:r>
              <a:rPr lang="fr-FR" sz="1600" dirty="0" err="1" smtClean="0"/>
              <a:t>space</a:t>
            </a:r>
            <a:r>
              <a:rPr lang="fr-FR" sz="1600" dirty="0" smtClean="0"/>
              <a:t>: tilt, </a:t>
            </a:r>
            <a:r>
              <a:rPr lang="fr-FR" sz="1600" dirty="0" err="1" smtClean="0"/>
              <a:t>octocopter</a:t>
            </a:r>
            <a:endParaRPr lang="fr-FR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Weight</a:t>
            </a:r>
            <a:r>
              <a:rPr lang="fr-FR" sz="1600" dirty="0" smtClean="0"/>
              <a:t> / VTOL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Project </a:t>
            </a:r>
            <a:r>
              <a:rPr lang="fr-FR" sz="1600" dirty="0" err="1" smtClean="0"/>
              <a:t>investment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01925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Partners</a:t>
            </a:r>
            <a:r>
              <a:rPr lang="fr-FR" dirty="0" smtClean="0"/>
              <a:t> for R&amp;D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0071" y="1349892"/>
            <a:ext cx="8229600" cy="4876800"/>
          </a:xfrm>
        </p:spPr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29" y="2079513"/>
            <a:ext cx="1707389" cy="7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7259" y="2164332"/>
            <a:ext cx="2569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TRL1 Basic </a:t>
            </a:r>
            <a:r>
              <a:rPr lang="fr-FR" b="1" dirty="0" err="1" smtClean="0"/>
              <a:t>Definition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87259" y="1396266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Project </a:t>
            </a:r>
            <a:r>
              <a:rPr lang="fr-FR" dirty="0" err="1" smtClean="0"/>
              <a:t>coordinator</a:t>
            </a:r>
            <a:endParaRPr lang="fr-FR" dirty="0"/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53" y="2011644"/>
            <a:ext cx="1251911" cy="88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205" y="2082763"/>
            <a:ext cx="1675991" cy="75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87259" y="3977498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TRL2 </a:t>
            </a:r>
            <a:r>
              <a:rPr lang="fr-FR" b="1" dirty="0" err="1" smtClean="0"/>
              <a:t>Detailled</a:t>
            </a:r>
            <a:r>
              <a:rPr lang="fr-FR" b="1" dirty="0" smtClean="0"/>
              <a:t> </a:t>
            </a:r>
            <a:r>
              <a:rPr lang="fr-FR" b="1" dirty="0" err="1" smtClean="0"/>
              <a:t>Definition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4966781" y="3983569"/>
            <a:ext cx="174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launched</a:t>
            </a:r>
            <a:endParaRPr lang="fr-FR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3971238" y="2984649"/>
            <a:ext cx="1489962" cy="41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42" y="1373092"/>
            <a:ext cx="1374775" cy="44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92620" y="1337739"/>
            <a:ext cx="332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TRL0 </a:t>
            </a:r>
            <a:r>
              <a:rPr lang="fr-FR" dirty="0"/>
              <a:t>Project </a:t>
            </a:r>
            <a:r>
              <a:rPr lang="fr-FR" dirty="0" err="1"/>
              <a:t>Launch</a:t>
            </a:r>
            <a:r>
              <a:rPr lang="fr-FR" dirty="0"/>
              <a:t> </a:t>
            </a:r>
            <a:r>
              <a:rPr lang="fr-FR" dirty="0" smtClean="0"/>
              <a:t>(2015)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384726" y="3678914"/>
            <a:ext cx="3271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TRL1 Basic </a:t>
            </a:r>
            <a:r>
              <a:rPr lang="fr-FR" dirty="0" err="1" smtClean="0"/>
              <a:t>Definition</a:t>
            </a:r>
            <a:r>
              <a:rPr lang="fr-FR" dirty="0" smtClean="0"/>
              <a:t> (2016)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20" y="2254715"/>
            <a:ext cx="1874838" cy="1420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622" y="4714158"/>
            <a:ext cx="807278" cy="3663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2710622" y="4271142"/>
            <a:ext cx="807280" cy="41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22" y="3713816"/>
            <a:ext cx="807278" cy="53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22" y="3005053"/>
            <a:ext cx="807278" cy="677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5" y="4367979"/>
            <a:ext cx="1072011" cy="4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lèche droite 21"/>
          <p:cNvSpPr/>
          <p:nvPr/>
        </p:nvSpPr>
        <p:spPr>
          <a:xfrm>
            <a:off x="2209055" y="3323074"/>
            <a:ext cx="328612" cy="18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6" y="4360071"/>
            <a:ext cx="1072011" cy="4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6" y="3601131"/>
            <a:ext cx="786032" cy="55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56" y="3090833"/>
            <a:ext cx="1052297" cy="4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lèche droite 26"/>
          <p:cNvSpPr/>
          <p:nvPr/>
        </p:nvSpPr>
        <p:spPr>
          <a:xfrm>
            <a:off x="5041683" y="4537665"/>
            <a:ext cx="328612" cy="1825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604655" y="2835564"/>
            <a:ext cx="2318327" cy="237374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677889" y="2459243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smtClean="0"/>
              <a:t>2015/2016</a:t>
            </a:r>
            <a:endParaRPr lang="fr-FR" dirty="0"/>
          </a:p>
        </p:txBody>
      </p:sp>
      <p:pic>
        <p:nvPicPr>
          <p:cNvPr id="3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043" y="4157535"/>
            <a:ext cx="3191620" cy="21185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\\TECH01\c-toucom\2016 06 17 Fonds de planche\Technoplan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6840"/>
          <a:stretch/>
        </p:blipFill>
        <p:spPr bwMode="auto">
          <a:xfrm>
            <a:off x="480485" y="1855764"/>
            <a:ext cx="1374775" cy="32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42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14" y="1318808"/>
            <a:ext cx="2060575" cy="10748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2529420" y="1337739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Polito 2015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529420" y="4858437"/>
            <a:ext cx="165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Estaca</a:t>
            </a:r>
          </a:p>
          <a:p>
            <a:r>
              <a:rPr lang="fr-FR" dirty="0" smtClean="0"/>
              <a:t>2016 group1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14" y="4231341"/>
            <a:ext cx="2060575" cy="9350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65777" y="1545003"/>
            <a:ext cx="2216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Supmeca &amp; Polito </a:t>
            </a:r>
            <a:endParaRPr lang="fr-FR" dirty="0"/>
          </a:p>
          <a:p>
            <a:r>
              <a:rPr lang="fr-FR" dirty="0" smtClean="0"/>
              <a:t>2016 (</a:t>
            </a:r>
            <a:r>
              <a:rPr lang="fr-FR" dirty="0" err="1" smtClean="0"/>
              <a:t>Placis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114" y="5181603"/>
            <a:ext cx="2060575" cy="9904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11260" r="19230" b="21004"/>
          <a:stretch/>
        </p:blipFill>
        <p:spPr bwMode="auto">
          <a:xfrm flipH="1">
            <a:off x="4421325" y="3677683"/>
            <a:ext cx="2380796" cy="1348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968375" y="4703218"/>
            <a:ext cx="184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Estaca</a:t>
            </a:r>
          </a:p>
          <a:p>
            <a:r>
              <a:rPr lang="fr-FR" dirty="0" smtClean="0"/>
              <a:t>2016 group2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16684" r="15325" b="16361"/>
          <a:stretch/>
        </p:blipFill>
        <p:spPr bwMode="auto">
          <a:xfrm flipH="1">
            <a:off x="4421324" y="5034094"/>
            <a:ext cx="2380797" cy="1220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14" y="2628668"/>
            <a:ext cx="2062163" cy="136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532707" y="2625308"/>
            <a:ext cx="1322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Supmeca</a:t>
            </a:r>
          </a:p>
          <a:p>
            <a:r>
              <a:rPr lang="fr-FR" dirty="0"/>
              <a:t>2016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326" y="1394432"/>
            <a:ext cx="2380796" cy="19985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37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940" y="0"/>
            <a:ext cx="8229600" cy="990600"/>
          </a:xfrm>
        </p:spPr>
        <p:txBody>
          <a:bodyPr/>
          <a:lstStyle/>
          <a:p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" y="2868657"/>
            <a:ext cx="2165465" cy="1428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3" y="4738613"/>
            <a:ext cx="2165465" cy="1092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" y="1333178"/>
            <a:ext cx="2165465" cy="11257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692400" y="1333178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Cockpit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endParaRPr lang="fr-FR" dirty="0" smtClean="0"/>
          </a:p>
          <a:p>
            <a:r>
              <a:rPr lang="fr-FR" dirty="0"/>
              <a:t>Supmeca </a:t>
            </a:r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692400" y="2867585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Rotor </a:t>
            </a:r>
            <a:r>
              <a:rPr lang="fr-FR" dirty="0" err="1" smtClean="0"/>
              <a:t>shape</a:t>
            </a:r>
            <a:r>
              <a:rPr lang="fr-FR" dirty="0" smtClean="0"/>
              <a:t> </a:t>
            </a:r>
            <a:r>
              <a:rPr lang="fr-FR" dirty="0" err="1" smtClean="0"/>
              <a:t>optimization</a:t>
            </a:r>
            <a:endParaRPr lang="fr-FR" dirty="0" smtClean="0"/>
          </a:p>
          <a:p>
            <a:r>
              <a:rPr lang="fr-FR" dirty="0" smtClean="0"/>
              <a:t>Supmeca 2016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692400" y="4738612"/>
            <a:ext cx="3070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Vertical rotor air flow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/>
              <a:t>Supmeca </a:t>
            </a:r>
            <a:r>
              <a:rPr lang="fr-FR" dirty="0" smtClean="0"/>
              <a:t>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7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Configuration at end of TRL1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 descr="\\TECHNOPLANE\mini-bee-open\01 Présentation\2016 04 23 Mini-Bee v6 octocopter hybride\Captures CATIA\Octocopter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02" y="1640516"/>
            <a:ext cx="2352522" cy="16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NOPLANE\mini-bee-open\01 Présentation\2016 04 23 Mini-Bee v6 octocopter hybride\Captures CATIA\Octocopter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92" y="1640516"/>
            <a:ext cx="2930876" cy="16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TECHNOPLANE\mini-bee-open\01 Présentation\2016 04 23 Mini-Bee v6 octocopter hybride\Captures CATIA\Octocopter\12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3" b="16494"/>
          <a:stretch/>
        </p:blipFill>
        <p:spPr bwMode="auto">
          <a:xfrm>
            <a:off x="246292" y="3543299"/>
            <a:ext cx="8382048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\\TECHNOPLANE\mini-bee-open\01 Présentation\2016 04 23 Mini-Bee v6 octocopter hybride\Captures CATIA\Octocopter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3767" y="1640516"/>
            <a:ext cx="2763436" cy="16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3700" y="591133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Estaca Laval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44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Agenda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</a:p>
          <a:p>
            <a:pPr lvl="1"/>
            <a:r>
              <a:rPr lang="fr-FR" dirty="0" smtClean="0"/>
              <a:t>Concept and </a:t>
            </a:r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</a:p>
          <a:p>
            <a:pPr lvl="1"/>
            <a:r>
              <a:rPr lang="fr-FR" dirty="0" smtClean="0"/>
              <a:t>SWOT </a:t>
            </a:r>
            <a:r>
              <a:rPr lang="fr-FR" dirty="0" err="1" smtClean="0"/>
              <a:t>analysis</a:t>
            </a:r>
            <a:endParaRPr lang="fr-FR" dirty="0" smtClean="0"/>
          </a:p>
          <a:p>
            <a:r>
              <a:rPr lang="fr-FR" dirty="0" smtClean="0"/>
              <a:t>TRL1 </a:t>
            </a:r>
            <a:r>
              <a:rPr lang="fr-FR" dirty="0" err="1" smtClean="0"/>
              <a:t>project</a:t>
            </a:r>
            <a:endParaRPr lang="fr-FR" dirty="0"/>
          </a:p>
          <a:p>
            <a:pPr lvl="1"/>
            <a:r>
              <a:rPr lang="fr-FR" dirty="0" err="1" smtClean="0"/>
              <a:t>Partners</a:t>
            </a:r>
            <a:r>
              <a:rPr lang="fr-FR" dirty="0" smtClean="0"/>
              <a:t> and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history</a:t>
            </a:r>
            <a:endParaRPr lang="fr-FR" dirty="0" smtClean="0"/>
          </a:p>
          <a:p>
            <a:pPr lvl="1"/>
            <a:r>
              <a:rPr lang="fr-FR" dirty="0" smtClean="0"/>
              <a:t>TRL1 </a:t>
            </a:r>
            <a:r>
              <a:rPr lang="fr-FR" dirty="0" err="1" smtClean="0"/>
              <a:t>Tasks</a:t>
            </a:r>
            <a:endParaRPr lang="fr-FR" dirty="0" smtClean="0"/>
          </a:p>
          <a:p>
            <a:pPr lvl="1"/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studies</a:t>
            </a:r>
            <a:endParaRPr lang="fr-FR" dirty="0" smtClean="0"/>
          </a:p>
          <a:p>
            <a:r>
              <a:rPr lang="fr-FR" dirty="0" smtClean="0"/>
              <a:t>TRL2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launch</a:t>
            </a:r>
            <a:endParaRPr lang="fr-FR" dirty="0" smtClean="0"/>
          </a:p>
          <a:p>
            <a:endParaRPr lang="fr-FR" dirty="0" smtClean="0"/>
          </a:p>
          <a:p>
            <a:pPr lvl="1"/>
            <a:r>
              <a:rPr lang="fr-FR" dirty="0" smtClean="0"/>
              <a:t>Annexes : State </a:t>
            </a:r>
            <a:r>
              <a:rPr lang="fr-FR" dirty="0"/>
              <a:t>of the </a:t>
            </a:r>
            <a:r>
              <a:rPr lang="fr-FR" dirty="0" smtClean="0"/>
              <a:t>art,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/>
              <a:t>innovative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 smtClean="0"/>
          </a:p>
          <a:p>
            <a:pPr lvl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888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98765" y="3244708"/>
            <a:ext cx="2930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200" b="1"/>
            </a:lvl1pPr>
          </a:lstStyle>
          <a:p>
            <a:pPr algn="ctr"/>
            <a:r>
              <a:rPr lang="fr-FR" dirty="0" smtClean="0"/>
              <a:t>Mini-Bee </a:t>
            </a:r>
            <a:r>
              <a:rPr lang="fr-FR" b="0" dirty="0" smtClean="0"/>
              <a:t>(at end of TRL1)</a:t>
            </a:r>
          </a:p>
          <a:p>
            <a:pPr algn="ctr"/>
            <a:r>
              <a:rPr lang="fr-FR" b="0" dirty="0"/>
              <a:t>2 PAX </a:t>
            </a:r>
            <a:r>
              <a:rPr lang="fr-FR" b="0" dirty="0" smtClean="0"/>
              <a:t>VIP</a:t>
            </a:r>
          </a:p>
          <a:p>
            <a:pPr algn="ctr"/>
            <a:r>
              <a:rPr lang="fr-FR" b="0" dirty="0" smtClean="0"/>
              <a:t>Electric </a:t>
            </a:r>
            <a:r>
              <a:rPr lang="fr-FR" b="0" dirty="0" err="1" smtClean="0"/>
              <a:t>Octocopter</a:t>
            </a:r>
            <a:endParaRPr lang="fr-FR" b="0" dirty="0"/>
          </a:p>
          <a:p>
            <a:pPr algn="ctr"/>
            <a:r>
              <a:rPr lang="fr-FR" b="0" dirty="0" smtClean="0"/>
              <a:t>Tilt </a:t>
            </a:r>
            <a:r>
              <a:rPr lang="fr-FR" b="0" dirty="0" err="1" smtClean="0"/>
              <a:t>quadcopter</a:t>
            </a:r>
            <a:r>
              <a:rPr lang="fr-FR" b="0" dirty="0" smtClean="0"/>
              <a:t> &amp; vertical </a:t>
            </a:r>
            <a:r>
              <a:rPr lang="fr-FR" b="0" dirty="0" err="1" smtClean="0"/>
              <a:t>quadcopter</a:t>
            </a:r>
            <a:endParaRPr lang="fr-FR" b="0" dirty="0" smtClean="0"/>
          </a:p>
          <a:p>
            <a:pPr algn="ctr"/>
            <a:r>
              <a:rPr lang="fr-FR" b="0" dirty="0" err="1" smtClean="0"/>
              <a:t>Hybrid</a:t>
            </a:r>
            <a:r>
              <a:rPr lang="fr-FR" b="0" dirty="0" smtClean="0"/>
              <a:t> </a:t>
            </a:r>
            <a:r>
              <a:rPr lang="fr-FR" b="0" dirty="0" err="1" smtClean="0"/>
              <a:t>energy</a:t>
            </a:r>
            <a:r>
              <a:rPr lang="fr-FR" b="0" dirty="0"/>
              <a:t> </a:t>
            </a:r>
            <a:r>
              <a:rPr lang="fr-FR" b="0" dirty="0" smtClean="0"/>
              <a:t>: batteries &amp; fuel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02840" y="67072"/>
            <a:ext cx="8229600" cy="990600"/>
          </a:xfrm>
        </p:spPr>
        <p:txBody>
          <a:bodyPr/>
          <a:lstStyle/>
          <a:p>
            <a:r>
              <a:rPr lang="fr-FR" dirty="0" smtClean="0"/>
              <a:t>Mini-Bee </a:t>
            </a:r>
            <a:r>
              <a:rPr lang="fr-FR" dirty="0" err="1" smtClean="0"/>
              <a:t>project</a:t>
            </a:r>
            <a:r>
              <a:rPr lang="fr-FR" dirty="0" smtClean="0"/>
              <a:t> for TRL2</a:t>
            </a:r>
            <a:endParaRPr lang="fr-FR" dirty="0"/>
          </a:p>
        </p:txBody>
      </p:sp>
      <p:pic>
        <p:nvPicPr>
          <p:cNvPr id="7170" name="Picture 2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595535"/>
            <a:ext cx="2386693" cy="15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TECHNOPLANE\mini-bee-open\01 Présentation\2016 04 23 Mini-Bee v6 octocopter hybride\dessins 6b\Minibee Octo-copter v6-3 tilt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7"/>
          <a:stretch/>
        </p:blipFill>
        <p:spPr bwMode="auto">
          <a:xfrm>
            <a:off x="95250" y="3062645"/>
            <a:ext cx="2386693" cy="13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TECHNOPLANE\mini-bee-open\01 Présentation\2016 04 23 Mini-Bee v6 octocopter hybride\dessins 6b\Minibee Octo-copter v6-1 righ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50" y="1325274"/>
            <a:ext cx="2386693" cy="15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\\TECHNOPLANE\mini-bee-open\01 Présentation\2016 04 23 Mini-Bee v6 octocopter hybride\Captures CATIA\Octocopter\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24" y="1376362"/>
            <a:ext cx="2665376" cy="14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\\TECHNOPLANE\mini-bee-open\01 Présentation\2016 04 23 Mini-Bee v6 octocopter hybride\Captures CATIA\Octocopter\1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24" y="4687245"/>
            <a:ext cx="2665376" cy="14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TECHNOPLANE\mini-bee-open\01 Présentation\2016 04 23 Mini-Bee v6 octocopter hybride\Captures CATIA\Octocopter\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624" y="3040198"/>
            <a:ext cx="2665376" cy="14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3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0" y="3869576"/>
            <a:ext cx="803132" cy="73099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2" y="4496578"/>
            <a:ext cx="790925" cy="411124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6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2" y="5050752"/>
            <a:ext cx="851065" cy="28590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30" y="4325654"/>
            <a:ext cx="350950" cy="5498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8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073" y="4409351"/>
            <a:ext cx="1309308" cy="49835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9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4" y="5414404"/>
            <a:ext cx="1174443" cy="64881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0" name="Picture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15" y="5969992"/>
            <a:ext cx="1626512" cy="32100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1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9" y="5984904"/>
            <a:ext cx="577918" cy="34765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2" name="Picture 3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28" y="5089355"/>
            <a:ext cx="1007885" cy="21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73" y="5018282"/>
            <a:ext cx="809882" cy="35941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4" name="Picture 16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96" y="5513863"/>
            <a:ext cx="540848" cy="33171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5" name="Picture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47" y="5525716"/>
            <a:ext cx="688399" cy="35796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7" name="Picture 4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30" y="2813593"/>
            <a:ext cx="1135032" cy="73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ZoneTexte 62"/>
          <p:cNvSpPr txBox="1"/>
          <p:nvPr/>
        </p:nvSpPr>
        <p:spPr>
          <a:xfrm>
            <a:off x="4993530" y="441392"/>
            <a:ext cx="342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FF0000"/>
                </a:solidFill>
              </a:rPr>
              <a:t>Lesser</a:t>
            </a:r>
            <a:r>
              <a:rPr lang="fr-FR" dirty="0" smtClean="0">
                <a:solidFill>
                  <a:srgbClr val="FF0000"/>
                </a:solidFill>
              </a:rPr>
              <a:t> Open Bee License 1-3</a:t>
            </a:r>
          </a:p>
        </p:txBody>
      </p:sp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649" y="5466345"/>
            <a:ext cx="76320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4325379" y="1669224"/>
            <a:ext cx="14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Coordinator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>
          <a:xfrm>
            <a:off x="114300" y="-63433"/>
            <a:ext cx="4404717" cy="1143000"/>
          </a:xfrm>
        </p:spPr>
        <p:txBody>
          <a:bodyPr/>
          <a:lstStyle/>
          <a:p>
            <a:r>
              <a:rPr lang="fr-FR" dirty="0" smtClean="0"/>
              <a:t>Project </a:t>
            </a:r>
            <a:r>
              <a:rPr lang="fr-FR" dirty="0" err="1" smtClean="0"/>
              <a:t>partners</a:t>
            </a:r>
            <a:endParaRPr lang="fr-FR" dirty="0"/>
          </a:p>
        </p:txBody>
      </p:sp>
      <p:pic>
        <p:nvPicPr>
          <p:cNvPr id="69" name="Picture 38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20664"/>
          <a:stretch/>
        </p:blipFill>
        <p:spPr bwMode="auto">
          <a:xfrm>
            <a:off x="913805" y="5968672"/>
            <a:ext cx="419100" cy="343606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70" name="ZoneTexte 69"/>
          <p:cNvSpPr txBox="1"/>
          <p:nvPr/>
        </p:nvSpPr>
        <p:spPr>
          <a:xfrm>
            <a:off x="4373456" y="3067222"/>
            <a:ext cx="139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Universities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71" name="ZoneTexte 70"/>
          <p:cNvSpPr txBox="1"/>
          <p:nvPr/>
        </p:nvSpPr>
        <p:spPr>
          <a:xfrm>
            <a:off x="4630835" y="5499777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Design:</a:t>
            </a:r>
            <a:endParaRPr lang="fr-FR" dirty="0"/>
          </a:p>
        </p:txBody>
      </p:sp>
      <p:sp>
        <p:nvSpPr>
          <p:cNvPr id="72" name="ZoneTexte 71"/>
          <p:cNvSpPr txBox="1"/>
          <p:nvPr/>
        </p:nvSpPr>
        <p:spPr>
          <a:xfrm>
            <a:off x="213079" y="3462504"/>
            <a:ext cx="319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Institution &amp;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partners</a:t>
            </a:r>
            <a:r>
              <a:rPr lang="fr-FR" dirty="0" smtClean="0"/>
              <a:t> :</a:t>
            </a:r>
            <a:endParaRPr lang="fr-FR" dirty="0"/>
          </a:p>
        </p:txBody>
      </p:sp>
      <p:sp>
        <p:nvSpPr>
          <p:cNvPr id="32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2412694" y="6366197"/>
            <a:ext cx="886858" cy="365125"/>
          </a:xfrm>
          <a:prstGeom prst="rect">
            <a:avLst/>
          </a:prstGeom>
        </p:spPr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30" y="3779648"/>
            <a:ext cx="1249841" cy="5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\\TECHNOPLANE\bee-plane-open-projects\bp-2014-Hamza\Images Finales\Xylocopa_fullre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" y="1723870"/>
            <a:ext cx="3458105" cy="154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52" y="3824015"/>
            <a:ext cx="1230220" cy="55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64" y="1650019"/>
            <a:ext cx="1870611" cy="6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TECH01\présentation\Pictures Logos\Logos Partners\Ecoles\centrale supelec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94" y="2965901"/>
            <a:ext cx="1407936" cy="57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TECH01\présentation\Pictures Logos\Logos Partners\Ecoles\PLACIS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8" y="3785989"/>
            <a:ext cx="1281723" cy="5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9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Actions for Mini-Bee TRL2 Project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Launch</a:t>
            </a:r>
            <a:r>
              <a:rPr lang="fr-FR" dirty="0" smtClean="0"/>
              <a:t> Mini-Bee TRL2 </a:t>
            </a:r>
            <a:r>
              <a:rPr lang="fr-FR" dirty="0" err="1" smtClean="0"/>
              <a:t>project</a:t>
            </a:r>
            <a:r>
              <a:rPr lang="fr-FR" dirty="0" smtClean="0"/>
              <a:t> : </a:t>
            </a:r>
          </a:p>
          <a:p>
            <a:pPr lvl="1"/>
            <a:r>
              <a:rPr lang="fr-FR" dirty="0" err="1" smtClean="0"/>
              <a:t>Assess</a:t>
            </a:r>
            <a:r>
              <a:rPr lang="fr-FR" dirty="0" smtClean="0"/>
              <a:t> </a:t>
            </a:r>
            <a:r>
              <a:rPr lang="fr-FR" dirty="0" err="1" smtClean="0"/>
              <a:t>detailled</a:t>
            </a:r>
            <a:r>
              <a:rPr lang="fr-FR" dirty="0" smtClean="0"/>
              <a:t> </a:t>
            </a:r>
            <a:r>
              <a:rPr lang="fr-FR" dirty="0" err="1" smtClean="0"/>
              <a:t>technical</a:t>
            </a:r>
            <a:r>
              <a:rPr lang="fr-FR" dirty="0" smtClean="0"/>
              <a:t> configuration</a:t>
            </a:r>
          </a:p>
          <a:p>
            <a:pPr lvl="1"/>
            <a:r>
              <a:rPr lang="fr-FR" dirty="0" err="1" smtClean="0"/>
              <a:t>Evaluate</a:t>
            </a:r>
            <a:r>
              <a:rPr lang="fr-FR" dirty="0" smtClean="0"/>
              <a:t> </a:t>
            </a:r>
            <a:r>
              <a:rPr lang="fr-FR" dirty="0" err="1" smtClean="0"/>
              <a:t>market</a:t>
            </a:r>
            <a:r>
              <a:rPr lang="fr-FR" dirty="0" smtClean="0"/>
              <a:t> </a:t>
            </a:r>
            <a:r>
              <a:rPr lang="fr-FR" dirty="0" err="1" smtClean="0"/>
              <a:t>opportunities</a:t>
            </a:r>
            <a:r>
              <a:rPr lang="fr-FR" dirty="0" smtClean="0"/>
              <a:t>, production and flight </a:t>
            </a:r>
            <a:r>
              <a:rPr lang="fr-FR" dirty="0" err="1" smtClean="0"/>
              <a:t>costs</a:t>
            </a:r>
            <a:endParaRPr lang="fr-FR" dirty="0" smtClean="0"/>
          </a:p>
          <a:p>
            <a:pPr lvl="1"/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partnership</a:t>
            </a:r>
            <a:r>
              <a:rPr lang="fr-FR" dirty="0" smtClean="0"/>
              <a:t> for TRL2 and TRL3</a:t>
            </a:r>
          </a:p>
          <a:p>
            <a:pPr lvl="1"/>
            <a:r>
              <a:rPr lang="fr-FR" dirty="0" err="1" smtClean="0"/>
              <a:t>Draw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financial</a:t>
            </a:r>
            <a:r>
              <a:rPr lang="fr-FR" dirty="0" smtClean="0"/>
              <a:t> </a:t>
            </a:r>
            <a:r>
              <a:rPr lang="fr-FR" dirty="0" err="1" smtClean="0"/>
              <a:t>path</a:t>
            </a:r>
            <a:endParaRPr lang="fr-FR" dirty="0" smtClean="0"/>
          </a:p>
        </p:txBody>
      </p:sp>
      <p:grpSp>
        <p:nvGrpSpPr>
          <p:cNvPr id="5" name="Groupe 4"/>
          <p:cNvGrpSpPr/>
          <p:nvPr/>
        </p:nvGrpSpPr>
        <p:grpSpPr>
          <a:xfrm>
            <a:off x="2691491" y="3816897"/>
            <a:ext cx="4220267" cy="2064228"/>
            <a:chOff x="204788" y="1714500"/>
            <a:chExt cx="5463751" cy="261008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88" y="1714500"/>
              <a:ext cx="5395912" cy="2584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ZoneTexte 6"/>
            <p:cNvSpPr txBox="1"/>
            <p:nvPr/>
          </p:nvSpPr>
          <p:spPr>
            <a:xfrm>
              <a:off x="4499718" y="4091087"/>
              <a:ext cx="1168821" cy="233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" dirty="0" smtClean="0">
                  <a:solidFill>
                    <a:schemeClr val="bg1"/>
                  </a:solidFill>
                </a:rPr>
                <a:t>Hamza </a:t>
              </a:r>
              <a:r>
                <a:rPr lang="fr-FR" sz="600" dirty="0" err="1" smtClean="0">
                  <a:solidFill>
                    <a:schemeClr val="bg1"/>
                  </a:solidFill>
                </a:rPr>
                <a:t>Fouatih</a:t>
              </a:r>
              <a:r>
                <a:rPr lang="fr-FR" sz="600" dirty="0" smtClean="0">
                  <a:solidFill>
                    <a:schemeClr val="bg1"/>
                  </a:solidFill>
                </a:rPr>
                <a:t> 2016</a:t>
              </a:r>
              <a:endParaRPr lang="fr-FR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0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Partners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defined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664740" y="294898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Aircraft manufacturer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64740" y="1940652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Electronics and </a:t>
            </a:r>
            <a:r>
              <a:rPr lang="fr-FR" dirty="0" err="1"/>
              <a:t>equipement</a:t>
            </a:r>
            <a:r>
              <a:rPr lang="fr-FR" dirty="0"/>
              <a:t> </a:t>
            </a:r>
            <a:r>
              <a:rPr lang="fr-FR" dirty="0" err="1"/>
              <a:t>integration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664740" y="3453150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Cokpit</a:t>
            </a:r>
            <a:r>
              <a:rPr lang="fr-FR" dirty="0"/>
              <a:t> interface and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integration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64740" y="244481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Aircraft </a:t>
            </a:r>
            <a:r>
              <a:rPr lang="fr-FR" dirty="0" smtClean="0"/>
              <a:t>flight management control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64740" y="1436486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Project sponsors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52412" y="40302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Structure 3D printer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91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4400" cap="none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Annexes</a:t>
            </a:r>
            <a:endParaRPr lang="fr-FR" sz="4400" cap="none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3505200"/>
            <a:ext cx="8057787" cy="1147936"/>
          </a:xfrm>
        </p:spPr>
        <p:txBody>
          <a:bodyPr>
            <a:normAutofit/>
          </a:bodyPr>
          <a:lstStyle/>
          <a:p>
            <a:r>
              <a:rPr lang="fr-FR" dirty="0" err="1" smtClean="0"/>
              <a:t>Individual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3791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State of the art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4" y="1403092"/>
            <a:ext cx="3348470" cy="160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4" y="3210941"/>
            <a:ext cx="3315085" cy="161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4" y="4826753"/>
            <a:ext cx="3265007" cy="15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48" y="1312422"/>
            <a:ext cx="3361823" cy="16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48" y="3034003"/>
            <a:ext cx="3301732" cy="17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03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innovative</a:t>
            </a:r>
            <a:r>
              <a:rPr lang="fr-FR" dirty="0" smtClean="0"/>
              <a:t> </a:t>
            </a:r>
            <a:r>
              <a:rPr lang="fr-FR" dirty="0" err="1" smtClean="0"/>
              <a:t>projects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3" y="1293777"/>
            <a:ext cx="1997367" cy="11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433" y="2547154"/>
            <a:ext cx="2125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SoloTrek</a:t>
            </a:r>
            <a:r>
              <a:rPr lang="fr-FR" dirty="0"/>
              <a:t>/</a:t>
            </a:r>
            <a:r>
              <a:rPr lang="fr-FR" dirty="0" err="1"/>
              <a:t>Springtail</a:t>
            </a:r>
            <a:endParaRPr lang="fr-F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827" y="1293777"/>
            <a:ext cx="3147074" cy="126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10608" y="2515232"/>
            <a:ext cx="2723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http://www.trekaero.com/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91" y="3021499"/>
            <a:ext cx="1997367" cy="127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2433" y="430845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Airbus E-fan (</a:t>
            </a:r>
            <a:r>
              <a:rPr lang="fr-FR" dirty="0" smtClean="0"/>
              <a:t>all </a:t>
            </a:r>
            <a:r>
              <a:rPr lang="fr-FR" dirty="0" err="1" smtClean="0"/>
              <a:t>electric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19" y="3038962"/>
            <a:ext cx="1901614" cy="126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02394" y="4271965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E-volo</a:t>
            </a:r>
            <a:endParaRPr lang="fr-FR" dirty="0"/>
          </a:p>
        </p:txBody>
      </p:sp>
      <p:pic>
        <p:nvPicPr>
          <p:cNvPr id="13" name="Image 12" descr="ehang-dron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522" y="4271965"/>
            <a:ext cx="2478090" cy="1386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222754" y="564978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eHang</a:t>
            </a:r>
            <a:r>
              <a:rPr lang="fr-FR" dirty="0"/>
              <a:t> (fin 2015)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20" y="5283200"/>
            <a:ext cx="1220776" cy="8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85" y="5300239"/>
            <a:ext cx="1758115" cy="8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98" y="5283200"/>
            <a:ext cx="1605368" cy="8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960" y="1287805"/>
            <a:ext cx="1847023" cy="175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716258" y="3038962"/>
            <a:ext cx="1710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Xplorair</a:t>
            </a:r>
            <a:r>
              <a:rPr lang="fr-FR" dirty="0" smtClean="0"/>
              <a:t> (2016)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685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</a:t>
            </a:r>
            <a:endParaRPr lang="fr-FR" sz="2800" dirty="0"/>
          </a:p>
        </p:txBody>
      </p:sp>
      <p:pic>
        <p:nvPicPr>
          <p:cNvPr id="409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3207901"/>
            <a:ext cx="2352675" cy="76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204788" y="2298700"/>
            <a:ext cx="5438192" cy="2592031"/>
            <a:chOff x="204788" y="1714500"/>
            <a:chExt cx="5438192" cy="2592031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88" y="1714500"/>
              <a:ext cx="5395912" cy="2584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ZoneTexte 3"/>
            <p:cNvSpPr txBox="1"/>
            <p:nvPr/>
          </p:nvSpPr>
          <p:spPr>
            <a:xfrm>
              <a:off x="4499718" y="4091087"/>
              <a:ext cx="11432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>
                  <a:solidFill>
                    <a:schemeClr val="bg1"/>
                  </a:solidFill>
                </a:rPr>
                <a:t>Hamza </a:t>
              </a:r>
              <a:r>
                <a:rPr lang="fr-FR" sz="800" dirty="0" err="1" smtClean="0">
                  <a:solidFill>
                    <a:schemeClr val="bg1"/>
                  </a:solidFill>
                </a:rPr>
                <a:t>Fouatih</a:t>
              </a:r>
              <a:r>
                <a:rPr lang="fr-FR" sz="800" dirty="0" smtClean="0">
                  <a:solidFill>
                    <a:schemeClr val="bg1"/>
                  </a:solidFill>
                </a:rPr>
                <a:t> 2016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6080125" y="4235768"/>
            <a:ext cx="24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2PAX VIP </a:t>
            </a:r>
            <a:r>
              <a:rPr lang="fr-FR" sz="1400" dirty="0" err="1" smtClean="0"/>
              <a:t>Hybrid</a:t>
            </a:r>
            <a:r>
              <a:rPr lang="fr-FR" sz="1400" dirty="0" smtClean="0"/>
              <a:t> </a:t>
            </a:r>
            <a:r>
              <a:rPr lang="fr-FR" sz="1400" dirty="0" err="1" smtClean="0"/>
              <a:t>Octocopter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80459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Mini-Bee description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5903" y="1412776"/>
            <a:ext cx="8229600" cy="4876800"/>
          </a:xfrm>
        </p:spPr>
        <p:txBody>
          <a:bodyPr>
            <a:normAutofit/>
          </a:bodyPr>
          <a:lstStyle/>
          <a:p>
            <a:r>
              <a:rPr lang="fr-FR" dirty="0" smtClean="0"/>
              <a:t>Project state : </a:t>
            </a:r>
            <a:r>
              <a:rPr lang="fr-FR" dirty="0" err="1" smtClean="0"/>
              <a:t>beginning</a:t>
            </a:r>
            <a:r>
              <a:rPr lang="fr-FR" dirty="0" smtClean="0"/>
              <a:t> of TRL2</a:t>
            </a:r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octocopter</a:t>
            </a:r>
            <a:r>
              <a:rPr lang="fr-FR" dirty="0" smtClean="0"/>
              <a:t> : 4 vertical + 4 tilt rotors</a:t>
            </a:r>
            <a:endParaRPr lang="fr-FR" dirty="0"/>
          </a:p>
          <a:p>
            <a:pPr lvl="1"/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: fuel</a:t>
            </a:r>
            <a:r>
              <a:rPr lang="fr-FR" dirty="0"/>
              <a:t> </a:t>
            </a:r>
            <a:r>
              <a:rPr lang="fr-FR" dirty="0" smtClean="0"/>
              <a:t>+ batteries</a:t>
            </a:r>
          </a:p>
          <a:p>
            <a:pPr lvl="1"/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VIP configuration</a:t>
            </a:r>
          </a:p>
          <a:p>
            <a:r>
              <a:rPr lang="fr-FR" dirty="0" err="1" smtClean="0"/>
              <a:t>Characteristics</a:t>
            </a:r>
            <a:r>
              <a:rPr lang="fr-FR" dirty="0" smtClean="0"/>
              <a:t> :</a:t>
            </a:r>
            <a:endParaRPr lang="fr-FR" dirty="0"/>
          </a:p>
          <a:p>
            <a:pPr lvl="1"/>
            <a:r>
              <a:rPr lang="fr-FR" dirty="0" smtClean="0"/>
              <a:t>VTOL </a:t>
            </a:r>
            <a:r>
              <a:rPr lang="fr-FR" dirty="0" err="1"/>
              <a:t>capacity</a:t>
            </a:r>
            <a:r>
              <a:rPr lang="fr-FR" dirty="0"/>
              <a:t>, </a:t>
            </a:r>
            <a:r>
              <a:rPr lang="fr-FR" dirty="0" smtClean="0"/>
              <a:t>short </a:t>
            </a:r>
            <a:r>
              <a:rPr lang="fr-FR" dirty="0" err="1" smtClean="0"/>
              <a:t>wings</a:t>
            </a:r>
            <a:r>
              <a:rPr lang="fr-FR" dirty="0" smtClean="0"/>
              <a:t>, 1.2 ton</a:t>
            </a:r>
          </a:p>
          <a:p>
            <a:pPr lvl="1"/>
            <a:r>
              <a:rPr lang="fr-FR" dirty="0"/>
              <a:t>Range 600km, max speed </a:t>
            </a:r>
            <a:r>
              <a:rPr lang="fr-FR" dirty="0" smtClean="0"/>
              <a:t>300km/h</a:t>
            </a:r>
            <a:endParaRPr lang="fr-FR" dirty="0"/>
          </a:p>
          <a:p>
            <a:pPr lvl="1"/>
            <a:r>
              <a:rPr lang="fr-FR" dirty="0" smtClean="0"/>
              <a:t>Electric </a:t>
            </a:r>
            <a:r>
              <a:rPr lang="fr-FR" dirty="0" err="1" smtClean="0"/>
              <a:t>controls</a:t>
            </a:r>
            <a:r>
              <a:rPr lang="fr-FR" dirty="0" smtClean="0"/>
              <a:t> and </a:t>
            </a:r>
            <a:r>
              <a:rPr lang="fr-FR" dirty="0" err="1" smtClean="0"/>
              <a:t>engines</a:t>
            </a:r>
            <a:endParaRPr lang="fr-FR" dirty="0" smtClean="0"/>
          </a:p>
          <a:p>
            <a:r>
              <a:rPr lang="fr-FR" dirty="0" smtClean="0"/>
              <a:t>Goals and </a:t>
            </a:r>
            <a:r>
              <a:rPr lang="fr-FR" dirty="0" err="1" smtClean="0"/>
              <a:t>market</a:t>
            </a:r>
            <a:endParaRPr lang="fr-FR" dirty="0" smtClean="0"/>
          </a:p>
          <a:p>
            <a:pPr lvl="1"/>
            <a:r>
              <a:rPr lang="fr-FR" dirty="0" smtClean="0"/>
              <a:t>VIP and Business </a:t>
            </a:r>
            <a:r>
              <a:rPr lang="fr-FR" dirty="0" err="1"/>
              <a:t>I</a:t>
            </a:r>
            <a:r>
              <a:rPr lang="fr-FR" dirty="0" err="1" smtClean="0"/>
              <a:t>ndividual</a:t>
            </a:r>
            <a:r>
              <a:rPr lang="fr-FR" dirty="0" smtClean="0"/>
              <a:t> Air </a:t>
            </a:r>
            <a:r>
              <a:rPr lang="fr-FR" dirty="0" err="1" smtClean="0"/>
              <a:t>Vehicules</a:t>
            </a:r>
            <a:endParaRPr lang="fr-FR" dirty="0" smtClean="0"/>
          </a:p>
          <a:p>
            <a:pPr lvl="1"/>
            <a:r>
              <a:rPr lang="fr-FR" dirty="0" err="1" smtClean="0"/>
              <a:t>Estimated</a:t>
            </a:r>
            <a:r>
              <a:rPr lang="fr-FR" dirty="0" smtClean="0"/>
              <a:t> </a:t>
            </a:r>
            <a:r>
              <a:rPr lang="fr-FR" dirty="0" err="1" smtClean="0"/>
              <a:t>price</a:t>
            </a:r>
            <a:r>
              <a:rPr lang="fr-FR" dirty="0" smtClean="0"/>
              <a:t> 450k€</a:t>
            </a:r>
          </a:p>
        </p:txBody>
      </p:sp>
      <p:pic>
        <p:nvPicPr>
          <p:cNvPr id="2050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7" y="1261910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607" y="3560215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8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Architecture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2294262" y="1598989"/>
            <a:ext cx="2129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Central vertical </a:t>
            </a:r>
            <a:r>
              <a:rPr lang="fr-FR" dirty="0" err="1" smtClean="0"/>
              <a:t>quadcopter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6778" y="1800034"/>
            <a:ext cx="18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External</a:t>
            </a:r>
            <a:r>
              <a:rPr lang="fr-FR" dirty="0" smtClean="0"/>
              <a:t> tilt </a:t>
            </a:r>
            <a:r>
              <a:rPr lang="fr-FR" dirty="0" err="1" smtClean="0"/>
              <a:t>quadcopter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244671" y="1785839"/>
            <a:ext cx="1283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Gullwing</a:t>
            </a:r>
            <a:r>
              <a:rPr lang="fr-FR" dirty="0" smtClean="0"/>
              <a:t> </a:t>
            </a:r>
            <a:r>
              <a:rPr lang="fr-FR" dirty="0" err="1"/>
              <a:t>doors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319315" y="3118240"/>
            <a:ext cx="1208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Biplane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136848" y="4234690"/>
            <a:ext cx="1712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Electric flight </a:t>
            </a:r>
            <a:r>
              <a:rPr lang="fr-FR" dirty="0" err="1" smtClean="0"/>
              <a:t>controls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39479" y="4672758"/>
            <a:ext cx="192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Tailwheel</a:t>
            </a:r>
            <a:r>
              <a:rPr lang="fr-FR" dirty="0" smtClean="0"/>
              <a:t>-type </a:t>
            </a:r>
            <a:r>
              <a:rPr lang="fr-FR" dirty="0"/>
              <a:t>landing </a:t>
            </a:r>
            <a:r>
              <a:rPr lang="fr-FR" dirty="0" err="1"/>
              <a:t>gear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3263577" y="5369087"/>
            <a:ext cx="192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Retractable</a:t>
            </a:r>
            <a:r>
              <a:rPr lang="fr-FR" dirty="0" smtClean="0"/>
              <a:t> front landing </a:t>
            </a:r>
            <a:r>
              <a:rPr lang="fr-FR" dirty="0" err="1" smtClean="0"/>
              <a:t>gear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284487" y="2841241"/>
            <a:ext cx="1689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Fuel </a:t>
            </a:r>
            <a:r>
              <a:rPr lang="fr-FR" dirty="0" err="1" smtClean="0"/>
              <a:t>generators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4611102" y="1575178"/>
            <a:ext cx="1883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Rear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generator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284487" y="3882049"/>
            <a:ext cx="1883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Battery</a:t>
            </a:r>
            <a:r>
              <a:rPr lang="fr-FR" dirty="0" smtClean="0"/>
              <a:t> kits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6172669" y="5328937"/>
            <a:ext cx="192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3D </a:t>
            </a:r>
            <a:r>
              <a:rPr lang="fr-FR" dirty="0" err="1" smtClean="0"/>
              <a:t>printed</a:t>
            </a:r>
            <a:r>
              <a:rPr lang="fr-FR" dirty="0" smtClean="0"/>
              <a:t> </a:t>
            </a:r>
            <a:r>
              <a:rPr lang="fr-FR" dirty="0" err="1" smtClean="0"/>
              <a:t>metallic</a:t>
            </a:r>
            <a:r>
              <a:rPr lang="fr-FR" dirty="0" smtClean="0"/>
              <a:t> structure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594756" y="5576942"/>
            <a:ext cx="2668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Low</a:t>
            </a:r>
            <a:r>
              <a:rPr lang="fr-FR" dirty="0" smtClean="0"/>
              <a:t> noise nacelle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2380321" y="2743877"/>
            <a:ext cx="4461562" cy="2145556"/>
            <a:chOff x="2380321" y="2743877"/>
            <a:chExt cx="4461562" cy="214555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321" y="2743877"/>
              <a:ext cx="4461562" cy="2137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ZoneTexte 16"/>
            <p:cNvSpPr txBox="1"/>
            <p:nvPr/>
          </p:nvSpPr>
          <p:spPr>
            <a:xfrm>
              <a:off x="5698621" y="4673989"/>
              <a:ext cx="11432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>
                  <a:solidFill>
                    <a:schemeClr val="bg1"/>
                  </a:solidFill>
                </a:rPr>
                <a:t>Hamza </a:t>
              </a:r>
              <a:r>
                <a:rPr lang="fr-FR" sz="800" dirty="0" err="1" smtClean="0">
                  <a:solidFill>
                    <a:schemeClr val="bg1"/>
                  </a:solidFill>
                </a:rPr>
                <a:t>Fouatih</a:t>
              </a:r>
              <a:r>
                <a:rPr lang="fr-FR" sz="800" dirty="0" smtClean="0">
                  <a:solidFill>
                    <a:schemeClr val="bg1"/>
                  </a:solidFill>
                </a:rPr>
                <a:t> 2016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78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description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295520" y="1416768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Aircraft </a:t>
            </a:r>
            <a:r>
              <a:rPr lang="fr-FR" b="1" dirty="0" err="1" smtClean="0"/>
              <a:t>characteristics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01406" y="1786100"/>
            <a:ext cx="59256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 </a:t>
            </a:r>
            <a:r>
              <a:rPr lang="fr-FR" dirty="0" err="1" smtClean="0"/>
              <a:t>seats</a:t>
            </a:r>
            <a:r>
              <a:rPr lang="fr-FR" dirty="0" smtClean="0"/>
              <a:t>, </a:t>
            </a:r>
            <a:r>
              <a:rPr lang="fr-FR" dirty="0"/>
              <a:t>VTOL, Short </a:t>
            </a:r>
            <a:r>
              <a:rPr lang="fr-FR" dirty="0" err="1"/>
              <a:t>wing</a:t>
            </a:r>
            <a:r>
              <a:rPr lang="fr-FR" dirty="0"/>
              <a:t> for </a:t>
            </a:r>
            <a:r>
              <a:rPr lang="fr-FR" dirty="0" err="1"/>
              <a:t>cruise</a:t>
            </a:r>
            <a:r>
              <a:rPr lang="fr-FR" dirty="0"/>
              <a:t> </a:t>
            </a:r>
            <a:r>
              <a:rPr lang="fr-FR" dirty="0" smtClean="0"/>
              <a:t>flight</a:t>
            </a:r>
          </a:p>
          <a:p>
            <a:r>
              <a:rPr lang="fr-FR" dirty="0" smtClean="0"/>
              <a:t>MTOW 1200 kg, Range 800km ,</a:t>
            </a:r>
            <a:r>
              <a:rPr lang="fr-FR" dirty="0"/>
              <a:t> </a:t>
            </a:r>
            <a:r>
              <a:rPr lang="fr-FR" dirty="0" smtClean="0"/>
              <a:t>Cruise </a:t>
            </a:r>
            <a:r>
              <a:rPr lang="fr-FR" dirty="0"/>
              <a:t>speed 220 </a:t>
            </a:r>
            <a:r>
              <a:rPr lang="fr-FR" dirty="0" smtClean="0"/>
              <a:t>km/h</a:t>
            </a:r>
          </a:p>
          <a:p>
            <a:r>
              <a:rPr lang="fr-FR" dirty="0" smtClean="0"/>
              <a:t>Wing surface 15m², no control surface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520" y="301229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/>
              <a:t>Engines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01406" y="3355657"/>
            <a:ext cx="56284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Central vertical </a:t>
            </a:r>
            <a:r>
              <a:rPr lang="fr-FR" dirty="0" err="1" smtClean="0"/>
              <a:t>quadcopter</a:t>
            </a:r>
            <a:r>
              <a:rPr lang="fr-FR" dirty="0" smtClean="0"/>
              <a:t> +  </a:t>
            </a:r>
            <a:r>
              <a:rPr lang="fr-FR" dirty="0" err="1" smtClean="0"/>
              <a:t>External</a:t>
            </a:r>
            <a:r>
              <a:rPr lang="fr-FR" dirty="0" smtClean="0"/>
              <a:t> tilt </a:t>
            </a:r>
            <a:r>
              <a:rPr lang="fr-FR" dirty="0" err="1" smtClean="0"/>
              <a:t>quadcopter</a:t>
            </a:r>
            <a:endParaRPr lang="fr-FR" dirty="0" smtClean="0"/>
          </a:p>
          <a:p>
            <a:r>
              <a:rPr lang="fr-FR" dirty="0" smtClean="0"/>
              <a:t>4 </a:t>
            </a:r>
            <a:r>
              <a:rPr lang="fr-FR" dirty="0" err="1" smtClean="0"/>
              <a:t>hybrid</a:t>
            </a:r>
            <a:r>
              <a:rPr lang="fr-FR" dirty="0" smtClean="0"/>
              <a:t> fuel </a:t>
            </a:r>
            <a:r>
              <a:rPr lang="fr-FR" dirty="0" err="1" smtClean="0"/>
              <a:t>generator</a:t>
            </a:r>
            <a:r>
              <a:rPr lang="fr-FR" dirty="0" smtClean="0"/>
              <a:t> for central quad copter</a:t>
            </a:r>
          </a:p>
          <a:p>
            <a:r>
              <a:rPr lang="fr-FR" dirty="0"/>
              <a:t>4</a:t>
            </a:r>
            <a:r>
              <a:rPr lang="fr-FR" dirty="0" smtClean="0"/>
              <a:t>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engines</a:t>
            </a:r>
            <a:r>
              <a:rPr lang="fr-FR" dirty="0" smtClean="0"/>
              <a:t> for </a:t>
            </a:r>
            <a:r>
              <a:rPr lang="fr-FR" dirty="0" err="1" smtClean="0"/>
              <a:t>external</a:t>
            </a:r>
            <a:r>
              <a:rPr lang="fr-FR" dirty="0" smtClean="0"/>
              <a:t> tilt </a:t>
            </a:r>
            <a:r>
              <a:rPr lang="fr-FR" dirty="0" err="1" smtClean="0"/>
              <a:t>quadcopter</a:t>
            </a:r>
            <a:endParaRPr lang="fr-FR" dirty="0" smtClean="0"/>
          </a:p>
          <a:p>
            <a:r>
              <a:rPr lang="fr-FR" dirty="0" err="1" smtClean="0"/>
              <a:t>Electronic</a:t>
            </a:r>
            <a:r>
              <a:rPr lang="fr-FR" dirty="0" smtClean="0"/>
              <a:t> </a:t>
            </a:r>
            <a:r>
              <a:rPr lang="fr-FR" dirty="0"/>
              <a:t>control of </a:t>
            </a:r>
            <a:r>
              <a:rPr lang="fr-FR" dirty="0" err="1"/>
              <a:t>engines</a:t>
            </a:r>
            <a:r>
              <a:rPr lang="fr-FR" dirty="0"/>
              <a:t> </a:t>
            </a:r>
            <a:r>
              <a:rPr lang="fr-FR" dirty="0" smtClean="0"/>
              <a:t>power and tilt angles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295520" y="494437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/>
              <a:t>Cockpit interface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01406" y="5336223"/>
            <a:ext cx="7404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« </a:t>
            </a:r>
            <a:r>
              <a:rPr lang="fr-FR" dirty="0"/>
              <a:t>Car </a:t>
            </a:r>
            <a:r>
              <a:rPr lang="fr-FR" dirty="0" err="1" smtClean="0"/>
              <a:t>like</a:t>
            </a:r>
            <a:r>
              <a:rPr lang="fr-FR" dirty="0" smtClean="0"/>
              <a:t> » pilot interface  : </a:t>
            </a:r>
            <a:r>
              <a:rPr lang="fr-FR" dirty="0" err="1" smtClean="0"/>
              <a:t>Steering</a:t>
            </a:r>
            <a:r>
              <a:rPr lang="fr-FR" dirty="0" smtClean="0"/>
              <a:t> </a:t>
            </a:r>
            <a:r>
              <a:rPr lang="fr-FR" dirty="0" err="1" smtClean="0"/>
              <a:t>wheel</a:t>
            </a:r>
            <a:r>
              <a:rPr lang="fr-FR" dirty="0" smtClean="0"/>
              <a:t>, foot </a:t>
            </a:r>
            <a:r>
              <a:rPr lang="fr-FR" dirty="0" err="1" smtClean="0"/>
              <a:t>pedals</a:t>
            </a:r>
            <a:r>
              <a:rPr lang="fr-FR" dirty="0" smtClean="0"/>
              <a:t>, central </a:t>
            </a:r>
            <a:r>
              <a:rPr lang="fr-FR" dirty="0" err="1" smtClean="0"/>
              <a:t>screen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5041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Take-off and flight transition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37828" y="4040527"/>
            <a:ext cx="177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Vertical take-off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4185607" y="3453694"/>
            <a:ext cx="1484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Tilt transition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7045308" y="3037422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12" name="Picture 2" descr="\\TECHNOPLANE\mini-bee-open\01 Présentation\2016 04 23 Mini-Bee v6 octocopter hybride\dessins 6b\Minibee Octo-copter v6-1 bell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45" y="1229150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TECHNOPLANE\mini-bee-open\01 Présentation\2016 04 23 Mini-Bee v6 octocopter hybride\dessins 6b\Minibee Octo-copter v6-2 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4" y="4499025"/>
            <a:ext cx="2724150" cy="180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TECHNOPLANE\mini-bee-open\01 Présentation\2016 04 23 Mini-Bee v6 octocopter hybride\dessins 6b\Minibee Octo-copter v6-2 side lef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037" y="2281150"/>
            <a:ext cx="2914237" cy="169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TECHNOPLANE\mini-bee-open\01 Présentation\2016 04 23 Mini-Bee v6 octocopter hybride\dessins 6b\Minibee Octo-copter v6-3 tilt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37580"/>
            <a:ext cx="2514600" cy="16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22" y="4964322"/>
            <a:ext cx="1762654" cy="13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63" y="3416054"/>
            <a:ext cx="2205037" cy="117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30" y="3922106"/>
            <a:ext cx="1979715" cy="88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70820" y="4544343"/>
            <a:ext cx="11336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smtClean="0"/>
              <a:t>Supméca 2016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15369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" y="195263"/>
            <a:ext cx="8229600" cy="990600"/>
          </a:xfrm>
        </p:spPr>
        <p:txBody>
          <a:bodyPr/>
          <a:lstStyle/>
          <a:p>
            <a:r>
              <a:rPr lang="fr-FR" dirty="0" smtClean="0"/>
              <a:t>Take-off and tilt transition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271463" y="1376362"/>
            <a:ext cx="8491537" cy="4624388"/>
            <a:chOff x="-2014537" y="2024062"/>
            <a:chExt cx="9877424" cy="5638808"/>
          </a:xfrm>
        </p:grpSpPr>
        <p:pic>
          <p:nvPicPr>
            <p:cNvPr id="9218" name="Picture 2" descr="\\TECHNOPLANE\mini-bee-open\01 Présentation\2016 04 23 Mini-Bee v6 octocopter hybride\Captures CATIA\Octocopter\2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\\TECHNOPLANE\mini-bee-open\01 Présentation\2016 04 23 Mini-Bee v6 octocopter hybride\Captures CATIA\Octocopter\1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\\TECHNOPLANE\mini-bee-open\01 Présentation\2016 04 23 Mini-Bee v6 octocopter hybride\Captures CATIA\Octocopter\1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\\TECHNOPLANE\mini-bee-open\01 Présentation\2016 04 23 Mini-Bee v6 octocopter hybride\Captures CATIA\Octocopter\17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202406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\\TECHNOPLANE\mini-bee-open\01 Présentation\2016 04 23 Mini-Bee v6 octocopter hybride\Captures CATIA\Octocopter\18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\\TECHNOPLANE\mini-bee-open\01 Présentation\2016 04 23 Mini-Bee v6 octocopter hybride\Captures CATIA\Octocopter\19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4" name="Picture 8" descr="\\TECHNOPLANE\mini-bee-open\01 Présentation\2016 04 23 Mini-Bee v6 octocopter hybride\Captures CATIA\Octocopter\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4052882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\\TECHNOPLANE\mini-bee-open\01 Présentation\2016 04 23 Mini-Bee v6 octocopter hybride\Captures CATIA\Octocopter\21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498" y="5954725"/>
              <a:ext cx="3100387" cy="1708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\\TECHNOPLANE\mini-bee-open\01 Présentation\2016 04 23 Mini-Bee v6 octocopter hybride\Captures CATIA\Octocopter\2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4537" y="5954725"/>
              <a:ext cx="3011083" cy="165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13"/>
          <p:cNvSpPr/>
          <p:nvPr/>
        </p:nvSpPr>
        <p:spPr>
          <a:xfrm>
            <a:off x="7112099" y="5987966"/>
            <a:ext cx="11288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 smtClean="0"/>
              <a:t>By Estaca 2016</a:t>
            </a:r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9504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Cruise flight</a:t>
            </a:r>
            <a:endParaRPr lang="fr-FR" dirty="0"/>
          </a:p>
        </p:txBody>
      </p:sp>
      <p:pic>
        <p:nvPicPr>
          <p:cNvPr id="4098" name="Picture 2" descr="\\TECHNOPLANE\mini-bee-open\01 Présentation\2016 04 23 Mini-Bee v6 octocopter hybride\dessins 6b\Minibee Octo-copter v6-1 r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407854"/>
            <a:ext cx="2847975" cy="18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TECHNOPLANE\mini-bee-open\01 Présentation\2016 04 23 Mini-Bee v6 octocopter hybride\dessins 6b\Minibee Octo-copter v6-1 left side t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6995" y="1407854"/>
            <a:ext cx="2847975" cy="189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828675" y="3619500"/>
            <a:ext cx="7486650" cy="2362200"/>
            <a:chOff x="828675" y="3619500"/>
            <a:chExt cx="7486650" cy="23622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675" y="3619500"/>
              <a:ext cx="7486650" cy="2362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7172063" y="5766256"/>
              <a:ext cx="11432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>
                  <a:solidFill>
                    <a:schemeClr val="bg1"/>
                  </a:solidFill>
                </a:rPr>
                <a:t>Hamza </a:t>
              </a:r>
              <a:r>
                <a:rPr lang="fr-FR" sz="800" dirty="0" err="1" smtClean="0">
                  <a:solidFill>
                    <a:schemeClr val="bg1"/>
                  </a:solidFill>
                </a:rPr>
                <a:t>Fouatih</a:t>
              </a:r>
              <a:r>
                <a:rPr lang="fr-FR" sz="800" dirty="0" smtClean="0">
                  <a:solidFill>
                    <a:schemeClr val="bg1"/>
                  </a:solidFill>
                </a:rPr>
                <a:t> 2016</a:t>
              </a:r>
              <a:endParaRPr lang="fr-FR" sz="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41700" r="9433"/>
          <a:stretch/>
        </p:blipFill>
        <p:spPr bwMode="auto">
          <a:xfrm>
            <a:off x="6066895" y="1407855"/>
            <a:ext cx="2933700" cy="189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95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Technical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MTOW : 1200 kg</a:t>
            </a:r>
          </a:p>
          <a:p>
            <a:r>
              <a:rPr lang="fr-FR" dirty="0" smtClean="0"/>
              <a:t>Structure : 320kg</a:t>
            </a:r>
          </a:p>
          <a:p>
            <a:r>
              <a:rPr lang="fr-FR" dirty="0"/>
              <a:t>Fuselage : </a:t>
            </a:r>
            <a:r>
              <a:rPr lang="fr-FR" dirty="0" smtClean="0"/>
              <a:t>80kg</a:t>
            </a:r>
          </a:p>
          <a:p>
            <a:r>
              <a:rPr lang="fr-FR" dirty="0" err="1" smtClean="0"/>
              <a:t>Payload</a:t>
            </a:r>
            <a:r>
              <a:rPr lang="fr-FR" dirty="0" smtClean="0"/>
              <a:t> </a:t>
            </a:r>
            <a:r>
              <a:rPr lang="fr-FR" dirty="0"/>
              <a:t>: </a:t>
            </a:r>
            <a:r>
              <a:rPr lang="fr-FR" dirty="0" smtClean="0"/>
              <a:t>220 </a:t>
            </a:r>
            <a:r>
              <a:rPr lang="fr-FR" dirty="0"/>
              <a:t>kg (2 PAX)</a:t>
            </a:r>
          </a:p>
          <a:p>
            <a:r>
              <a:rPr lang="fr-FR" dirty="0" err="1"/>
              <a:t>Systems</a:t>
            </a:r>
            <a:r>
              <a:rPr lang="fr-FR" dirty="0"/>
              <a:t> : </a:t>
            </a:r>
            <a:r>
              <a:rPr lang="fr-FR" dirty="0" smtClean="0"/>
              <a:t>125 </a:t>
            </a:r>
            <a:r>
              <a:rPr lang="fr-FR" dirty="0"/>
              <a:t>kg</a:t>
            </a:r>
          </a:p>
          <a:p>
            <a:r>
              <a:rPr lang="fr-FR" dirty="0" err="1" smtClean="0"/>
              <a:t>Engines</a:t>
            </a:r>
            <a:r>
              <a:rPr lang="fr-FR" dirty="0" smtClean="0"/>
              <a:t>  </a:t>
            </a:r>
            <a:r>
              <a:rPr lang="fr-FR" dirty="0"/>
              <a:t>: </a:t>
            </a:r>
            <a:r>
              <a:rPr lang="fr-FR" dirty="0" smtClean="0"/>
              <a:t>236 kg (4 </a:t>
            </a:r>
            <a:r>
              <a:rPr lang="fr-FR" dirty="0" err="1" smtClean="0"/>
              <a:t>turbotech</a:t>
            </a:r>
            <a:r>
              <a:rPr lang="fr-FR" dirty="0" smtClean="0"/>
              <a:t> 160kg + 4 </a:t>
            </a:r>
            <a:r>
              <a:rPr lang="fr-FR" dirty="0" err="1" smtClean="0"/>
              <a:t>Yuneec</a:t>
            </a:r>
            <a:r>
              <a:rPr lang="fr-FR" dirty="0" smtClean="0"/>
              <a:t> 76kg)</a:t>
            </a:r>
            <a:endParaRPr lang="fr-FR" dirty="0"/>
          </a:p>
          <a:p>
            <a:r>
              <a:rPr lang="fr-FR" dirty="0" smtClean="0"/>
              <a:t>Batteries : 80kg</a:t>
            </a:r>
          </a:p>
          <a:p>
            <a:r>
              <a:rPr lang="fr-FR" dirty="0" smtClean="0"/>
              <a:t>Fuel : 140kg</a:t>
            </a: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1926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té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1594</TotalTime>
  <Words>684</Words>
  <Application>Microsoft Office PowerPoint</Application>
  <PresentationFormat>Affichage à l'écran (4:3)</PresentationFormat>
  <Paragraphs>185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Clarté</vt:lpstr>
      <vt:lpstr>Mini-Bee</vt:lpstr>
      <vt:lpstr>Agenda</vt:lpstr>
      <vt:lpstr>Mini-Bee description</vt:lpstr>
      <vt:lpstr>Architecture</vt:lpstr>
      <vt:lpstr>Technical description</vt:lpstr>
      <vt:lpstr>Take-off and flight transition</vt:lpstr>
      <vt:lpstr>Take-off and tilt transition</vt:lpstr>
      <vt:lpstr>Cruise flight</vt:lpstr>
      <vt:lpstr>Technical data</vt:lpstr>
      <vt:lpstr>Costs</vt:lpstr>
      <vt:lpstr>Mission profile</vt:lpstr>
      <vt:lpstr>Engines for vertical rotor</vt:lpstr>
      <vt:lpstr>Electric generator for vertical quadcopter</vt:lpstr>
      <vt:lpstr>SWOT analysis</vt:lpstr>
      <vt:lpstr>Partners for R&amp;D</vt:lpstr>
      <vt:lpstr>Project history</vt:lpstr>
      <vt:lpstr>TRL1 project tasks</vt:lpstr>
      <vt:lpstr>Aerodynamic studies</vt:lpstr>
      <vt:lpstr>Configuration at end of TRL1</vt:lpstr>
      <vt:lpstr>Mini-Bee project for TRL2</vt:lpstr>
      <vt:lpstr>Project partners</vt:lpstr>
      <vt:lpstr>Actions for Mini-Bee TRL2 Project</vt:lpstr>
      <vt:lpstr>Partners to be defined</vt:lpstr>
      <vt:lpstr>Annexes</vt:lpstr>
      <vt:lpstr>State of the art</vt:lpstr>
      <vt:lpstr>Other innovative projects</vt:lpstr>
      <vt:lpstr>Mini-Bee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xav</dc:creator>
  <cp:lastModifiedBy>Xavier</cp:lastModifiedBy>
  <cp:revision>371</cp:revision>
  <dcterms:created xsi:type="dcterms:W3CDTF">2012-01-15T00:58:33Z</dcterms:created>
  <dcterms:modified xsi:type="dcterms:W3CDTF">2016-06-21T23:40:24Z</dcterms:modified>
</cp:coreProperties>
</file>