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9" r:id="rId3"/>
    <p:sldId id="258" r:id="rId4"/>
    <p:sldId id="260" r:id="rId5"/>
    <p:sldId id="262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63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09" autoAdjust="0"/>
    <p:restoredTop sz="90000" autoAdjust="0"/>
  </p:normalViewPr>
  <p:slideViewPr>
    <p:cSldViewPr>
      <p:cViewPr varScale="1">
        <p:scale>
          <a:sx n="102" d="100"/>
          <a:sy n="102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echabej\Local%20Settings\Temp\Copie%20de%20R&#233;partition%20Mvts%20par%20Tranche%20Horair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Rapport1!$X$59</c:f>
              <c:strCache>
                <c:ptCount val="1"/>
                <c:pt idx="0">
                  <c:v>Nombre de mouvements par tranche horaire</c:v>
                </c:pt>
              </c:strCache>
            </c:strRef>
          </c:tx>
          <c:cat>
            <c:strRef>
              <c:f>Rapport1!$V$60:$V$83</c:f>
              <c:strCache>
                <c:ptCount val="24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Rapport1!$X$60:$X$83</c:f>
              <c:numCache>
                <c:formatCode>0</c:formatCode>
                <c:ptCount val="24"/>
                <c:pt idx="0">
                  <c:v>1.3608853410740203</c:v>
                </c:pt>
                <c:pt idx="1">
                  <c:v>0.60747460087082761</c:v>
                </c:pt>
                <c:pt idx="2">
                  <c:v>1.464731494920172</c:v>
                </c:pt>
                <c:pt idx="3">
                  <c:v>0.32997097242380385</c:v>
                </c:pt>
                <c:pt idx="4">
                  <c:v>1.3217706821480384</c:v>
                </c:pt>
                <c:pt idx="5">
                  <c:v>3.4502902757619784</c:v>
                </c:pt>
                <c:pt idx="6">
                  <c:v>9.9261248185776676</c:v>
                </c:pt>
                <c:pt idx="7">
                  <c:v>24.535631349782289</c:v>
                </c:pt>
                <c:pt idx="8">
                  <c:v>35.134470246734402</c:v>
                </c:pt>
                <c:pt idx="9">
                  <c:v>17.354716981132039</c:v>
                </c:pt>
                <c:pt idx="10">
                  <c:v>11.397314949201744</c:v>
                </c:pt>
                <c:pt idx="11">
                  <c:v>12.950507982583456</c:v>
                </c:pt>
                <c:pt idx="12">
                  <c:v>11.011175616835995</c:v>
                </c:pt>
                <c:pt idx="13">
                  <c:v>10.630986937590714</c:v>
                </c:pt>
                <c:pt idx="14">
                  <c:v>29.18476052249639</c:v>
                </c:pt>
                <c:pt idx="15">
                  <c:v>32.933962264151013</c:v>
                </c:pt>
                <c:pt idx="16">
                  <c:v>14.101233671988394</c:v>
                </c:pt>
                <c:pt idx="17">
                  <c:v>12.980841799709726</c:v>
                </c:pt>
                <c:pt idx="18">
                  <c:v>27.822206095790989</c:v>
                </c:pt>
                <c:pt idx="19">
                  <c:v>37.391654571843077</c:v>
                </c:pt>
                <c:pt idx="20">
                  <c:v>21.658780841799686</c:v>
                </c:pt>
                <c:pt idx="21">
                  <c:v>9.956821480406381</c:v>
                </c:pt>
                <c:pt idx="22">
                  <c:v>12.017706821480406</c:v>
                </c:pt>
                <c:pt idx="23">
                  <c:v>4.7307692307692397</c:v>
                </c:pt>
              </c:numCache>
            </c:numRef>
          </c:val>
        </c:ser>
        <c:axId val="51989504"/>
        <c:axId val="52351744"/>
      </c:barChart>
      <c:catAx>
        <c:axId val="51989504"/>
        <c:scaling>
          <c:orientation val="minMax"/>
        </c:scaling>
        <c:axPos val="b"/>
        <c:numFmt formatCode="General" sourceLinked="1"/>
        <c:tickLblPos val="nextTo"/>
        <c:crossAx val="52351744"/>
        <c:crosses val="autoZero"/>
        <c:auto val="1"/>
        <c:lblAlgn val="ctr"/>
        <c:lblOffset val="100"/>
      </c:catAx>
      <c:valAx>
        <c:axId val="52351744"/>
        <c:scaling>
          <c:orientation val="minMax"/>
        </c:scaling>
        <c:axPos val="l"/>
        <c:majorGridlines/>
        <c:numFmt formatCode="0" sourceLinked="1"/>
        <c:tickLblPos val="nextTo"/>
        <c:crossAx val="51989504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ln>
      <a:solidFill>
        <a:schemeClr val="tx1"/>
      </a:solidFill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F3589-C043-42A8-9A8C-20A14F1AD999}" type="datetimeFigureOut">
              <a:rPr lang="fr-FR" smtClean="0"/>
              <a:pPr/>
              <a:t>27/06/2013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2B7D0-A096-4E8B-8C5F-1A6E0C5C998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56173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pyright-x.hd.free.fr/MediaWiki/index.php/File:BeePlane_PartB_Proposal_v2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pyright-x.hd.free.fr/MediaWiki/index.php/File:BeePlane_PartB_Proposal_v2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2B7D0-A096-4E8B-8C5F-1A6E0C5C9984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62906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2B7D0-A096-4E8B-8C5F-1A6E0C5C9984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06550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2B7D0-A096-4E8B-8C5F-1A6E0C5C9984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41525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2B7D0-A096-4E8B-8C5F-1A6E0C5C9984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75422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2B7D0-A096-4E8B-8C5F-1A6E0C5C9984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73943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2B7D0-A096-4E8B-8C5F-1A6E0C5C9984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85933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2B7D0-A096-4E8B-8C5F-1A6E0C5C9984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553627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2B7D0-A096-4E8B-8C5F-1A6E0C5C9984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2229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2B7D0-A096-4E8B-8C5F-1A6E0C5C9984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481319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2B7D0-A096-4E8B-8C5F-1A6E0C5C9984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481319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2B7D0-A096-4E8B-8C5F-1A6E0C5C9984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48131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Flux passagers</a:t>
            </a:r>
            <a:r>
              <a:rPr lang="fr-FR" baseline="0" dirty="0" smtClean="0"/>
              <a:t>, flux avions, flux bagages</a:t>
            </a:r>
          </a:p>
          <a:p>
            <a:endParaRPr lang="fr-FR" baseline="0" dirty="0" smtClean="0"/>
          </a:p>
          <a:p>
            <a:r>
              <a:rPr lang="fr-FR" baseline="0" dirty="0" smtClean="0"/>
              <a:t>Objectifs tirés de </a:t>
            </a:r>
            <a:r>
              <a:rPr lang="fr-FR" dirty="0" err="1" smtClean="0">
                <a:hlinkClick r:id="rId3" tooltip="File:BeePlane PartB Proposal v2.pdf"/>
              </a:rPr>
              <a:t>BeePlane</a:t>
            </a:r>
            <a:r>
              <a:rPr lang="fr-FR" dirty="0" smtClean="0">
                <a:hlinkClick r:id="rId3" tooltip="File:BeePlane PartB Proposal v2.pdf"/>
              </a:rPr>
              <a:t> </a:t>
            </a:r>
            <a:r>
              <a:rPr lang="fr-FR" dirty="0" err="1" smtClean="0">
                <a:hlinkClick r:id="rId3" tooltip="File:BeePlane PartB Proposal v2.pdf"/>
              </a:rPr>
              <a:t>PartB</a:t>
            </a:r>
            <a:r>
              <a:rPr lang="fr-FR" dirty="0" smtClean="0">
                <a:hlinkClick r:id="rId3" tooltip="File:BeePlane PartB Proposal v2.pdf"/>
              </a:rPr>
              <a:t> </a:t>
            </a:r>
            <a:r>
              <a:rPr lang="fr-FR" dirty="0" err="1" smtClean="0">
                <a:hlinkClick r:id="rId3" tooltip="File:BeePlane PartB Proposal v2.pdf"/>
              </a:rPr>
              <a:t>Proposal</a:t>
            </a:r>
            <a:r>
              <a:rPr lang="fr-FR" dirty="0" smtClean="0">
                <a:hlinkClick r:id="rId3" tooltip="File:BeePlane PartB Proposal v2.pdf"/>
              </a:rPr>
              <a:t> v2.pdf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2B7D0-A096-4E8B-8C5F-1A6E0C5C9984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897070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2B7D0-A096-4E8B-8C5F-1A6E0C5C9984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481319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2B7D0-A096-4E8B-8C5F-1A6E0C5C9984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055774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2B7D0-A096-4E8B-8C5F-1A6E0C5C9984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591581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2B7D0-A096-4E8B-8C5F-1A6E0C5C9984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324822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2B7D0-A096-4E8B-8C5F-1A6E0C5C9984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324822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2B7D0-A096-4E8B-8C5F-1A6E0C5C9984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324822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2B7D0-A096-4E8B-8C5F-1A6E0C5C9984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324822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2B7D0-A096-4E8B-8C5F-1A6E0C5C9984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90670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Flux passagers</a:t>
            </a:r>
            <a:r>
              <a:rPr lang="fr-FR" baseline="0" dirty="0" smtClean="0"/>
              <a:t>, flux avions, flux bagages</a:t>
            </a:r>
          </a:p>
          <a:p>
            <a:endParaRPr lang="fr-FR" baseline="0" dirty="0" smtClean="0"/>
          </a:p>
          <a:p>
            <a:r>
              <a:rPr lang="fr-FR" baseline="0" dirty="0" smtClean="0"/>
              <a:t>Objectifs tirés de </a:t>
            </a:r>
            <a:r>
              <a:rPr lang="fr-FR" dirty="0" err="1" smtClean="0">
                <a:hlinkClick r:id="rId3" tooltip="File:BeePlane PartB Proposal v2.pdf"/>
              </a:rPr>
              <a:t>BeePlane</a:t>
            </a:r>
            <a:r>
              <a:rPr lang="fr-FR" dirty="0" smtClean="0">
                <a:hlinkClick r:id="rId3" tooltip="File:BeePlane PartB Proposal v2.pdf"/>
              </a:rPr>
              <a:t> </a:t>
            </a:r>
            <a:r>
              <a:rPr lang="fr-FR" dirty="0" err="1" smtClean="0">
                <a:hlinkClick r:id="rId3" tooltip="File:BeePlane PartB Proposal v2.pdf"/>
              </a:rPr>
              <a:t>PartB</a:t>
            </a:r>
            <a:r>
              <a:rPr lang="fr-FR" dirty="0" smtClean="0">
                <a:hlinkClick r:id="rId3" tooltip="File:BeePlane PartB Proposal v2.pdf"/>
              </a:rPr>
              <a:t> </a:t>
            </a:r>
            <a:r>
              <a:rPr lang="fr-FR" dirty="0" err="1" smtClean="0">
                <a:hlinkClick r:id="rId3" tooltip="File:BeePlane PartB Proposal v2.pdf"/>
              </a:rPr>
              <a:t>Proposal</a:t>
            </a:r>
            <a:r>
              <a:rPr lang="fr-FR" dirty="0" smtClean="0">
                <a:hlinkClick r:id="rId3" tooltip="File:BeePlane PartB Proposal v2.pdf"/>
              </a:rPr>
              <a:t> v2.pdf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2B7D0-A096-4E8B-8C5F-1A6E0C5C9984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33399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Similarité entre BEE PLANE et A 321</a:t>
            </a:r>
          </a:p>
          <a:p>
            <a:endParaRPr lang="fr-FR" dirty="0" smtClean="0"/>
          </a:p>
          <a:p>
            <a:r>
              <a:rPr lang="fr-FR" dirty="0" smtClean="0"/>
              <a:t>De </a:t>
            </a:r>
            <a:r>
              <a:rPr lang="fr-FR" dirty="0" err="1" smtClean="0"/>
              <a:t>souz</a:t>
            </a:r>
            <a:r>
              <a:rPr lang="fr-FR" dirty="0" smtClean="0"/>
              <a:t> si tu veux rajouter des trucs</a:t>
            </a:r>
            <a:r>
              <a:rPr lang="fr-FR" baseline="0" dirty="0" smtClean="0"/>
              <a:t> pas de 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2B7D0-A096-4E8B-8C5F-1A6E0C5C9984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61401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Difficulté d’intégrer des BEE</a:t>
            </a:r>
            <a:r>
              <a:rPr lang="fr-FR" baseline="0" dirty="0" smtClean="0"/>
              <a:t> PLANE car cadence maximale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2B7D0-A096-4E8B-8C5F-1A6E0C5C9984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50254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Méthode heuristique à </a:t>
            </a:r>
            <a:r>
              <a:rPr lang="fr-FR" dirty="0" err="1" smtClean="0"/>
              <a:t>dévelloper</a:t>
            </a:r>
            <a:r>
              <a:rPr lang="fr-FR" dirty="0" smtClean="0"/>
              <a:t> et à expliquer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2B7D0-A096-4E8B-8C5F-1A6E0C5C9984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01750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2B7D0-A096-4E8B-8C5F-1A6E0C5C9984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68574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2B7D0-A096-4E8B-8C5F-1A6E0C5C9984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76503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2B7D0-A096-4E8B-8C5F-1A6E0C5C9984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56108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8AB4-CC66-4ED4-A54E-B56092AA0D2C}" type="datetime1">
              <a:rPr lang="fr-FR" smtClean="0"/>
              <a:pPr/>
              <a:t>27/06/2013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5D01-542B-48CD-94D0-9530A058D4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C9F8-AE76-416A-9BE2-A8305DBE0A03}" type="datetime1">
              <a:rPr lang="fr-FR" smtClean="0"/>
              <a:pPr/>
              <a:t>27/06/2013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5D01-542B-48CD-94D0-9530A058D4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67E9-6966-4442-941C-814472751920}" type="datetime1">
              <a:rPr lang="fr-FR" smtClean="0"/>
              <a:pPr/>
              <a:t>27/06/2013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5D01-542B-48CD-94D0-9530A058D4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29C3-EC62-4496-8BCC-E97762E15D11}" type="datetime1">
              <a:rPr lang="fr-FR" smtClean="0"/>
              <a:pPr/>
              <a:t>27/06/2013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5D01-542B-48CD-94D0-9530A058D4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2FE0-53CB-4555-A4DB-61133FD108CC}" type="datetime1">
              <a:rPr lang="fr-FR" smtClean="0"/>
              <a:pPr/>
              <a:t>27/06/2013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5D01-542B-48CD-94D0-9530A058D4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8EEE-E138-4DAA-BCE0-0A9FAF3A2F3E}" type="datetime1">
              <a:rPr lang="fr-FR" smtClean="0"/>
              <a:pPr/>
              <a:t>27/06/2013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5D01-542B-48CD-94D0-9530A058D4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D3F06-265F-42AD-88D8-656BD5933CFF}" type="datetime1">
              <a:rPr lang="fr-FR" smtClean="0"/>
              <a:pPr/>
              <a:t>27/06/2013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5D01-542B-48CD-94D0-9530A058D4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193D-443B-4C1B-B70C-0D5DF693B117}" type="datetime1">
              <a:rPr lang="fr-FR" smtClean="0"/>
              <a:pPr/>
              <a:t>27/06/2013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5D01-542B-48CD-94D0-9530A058D4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50BC8-5EA1-4CC0-8B11-B34A7A17059A}" type="datetime1">
              <a:rPr lang="fr-FR" smtClean="0"/>
              <a:pPr/>
              <a:t>27/06/2013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5D01-542B-48CD-94D0-9530A058D4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4D41-5844-498D-9F20-5500AD8FE976}" type="datetime1">
              <a:rPr lang="fr-FR" smtClean="0"/>
              <a:pPr/>
              <a:t>27/06/2013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5D01-542B-48CD-94D0-9530A058D4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48E0-6CF1-4B09-B63C-10FCC907B02F}" type="datetime1">
              <a:rPr lang="fr-FR" smtClean="0"/>
              <a:pPr/>
              <a:t>27/06/2013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5D01-542B-48CD-94D0-9530A058D4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E19D5-2352-4541-87AF-FE4769FD6EE1}" type="datetime1">
              <a:rPr lang="fr-FR" smtClean="0"/>
              <a:pPr/>
              <a:t>27/06/2013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15D01-542B-48CD-94D0-9530A058D4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K3WSXojQcU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207" y="188640"/>
            <a:ext cx="4761905" cy="77142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980728"/>
            <a:ext cx="3888432" cy="197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827584" y="4581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75449" y="4955684"/>
            <a:ext cx="30444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Client Projet: </a:t>
            </a:r>
            <a:r>
              <a:rPr lang="fr-FR" sz="1600" b="1" dirty="0" smtClean="0"/>
              <a:t>Xavier </a:t>
            </a:r>
            <a:r>
              <a:rPr lang="fr-FR" sz="1600" b="1" dirty="0" err="1" smtClean="0"/>
              <a:t>Dutertre</a:t>
            </a:r>
            <a:endParaRPr lang="fr-FR" sz="1600" b="1" dirty="0" smtClean="0"/>
          </a:p>
          <a:p>
            <a:r>
              <a:rPr lang="fr-FR" sz="1400" dirty="0" smtClean="0"/>
              <a:t>Responsable Projet: </a:t>
            </a:r>
            <a:r>
              <a:rPr lang="fr-FR" sz="1600" b="1" dirty="0" smtClean="0"/>
              <a:t>Vincent </a:t>
            </a:r>
            <a:r>
              <a:rPr lang="fr-FR" sz="1600" b="1" dirty="0" err="1" smtClean="0"/>
              <a:t>Cheutet</a:t>
            </a:r>
            <a:endParaRPr lang="fr-FR" sz="1600" b="1" dirty="0" smtClean="0"/>
          </a:p>
          <a:p>
            <a:endParaRPr lang="fr-FR" sz="1600" dirty="0"/>
          </a:p>
          <a:p>
            <a:r>
              <a:rPr lang="fr-FR" sz="1400" dirty="0" smtClean="0"/>
              <a:t>Groupe Projet: </a:t>
            </a:r>
            <a:r>
              <a:rPr lang="fr-FR" sz="1600" dirty="0" smtClean="0"/>
              <a:t>-</a:t>
            </a:r>
            <a:r>
              <a:rPr lang="fr-FR" sz="1600" b="1" dirty="0" err="1" smtClean="0"/>
              <a:t>Bouazzaoui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Sliman</a:t>
            </a:r>
            <a:endParaRPr lang="fr-FR" sz="1600" b="1" dirty="0" smtClean="0"/>
          </a:p>
          <a:p>
            <a:r>
              <a:rPr lang="fr-FR" sz="1600" dirty="0"/>
              <a:t>	</a:t>
            </a:r>
            <a:r>
              <a:rPr lang="fr-FR" sz="1600" dirty="0" smtClean="0"/>
              <a:t>    -</a:t>
            </a:r>
            <a:r>
              <a:rPr lang="fr-FR" sz="1600" b="1" dirty="0" smtClean="0"/>
              <a:t>De Sousa Romain</a:t>
            </a:r>
          </a:p>
          <a:p>
            <a:r>
              <a:rPr lang="fr-FR" sz="1600" dirty="0"/>
              <a:t>	</a:t>
            </a:r>
            <a:r>
              <a:rPr lang="fr-FR" sz="1600" dirty="0" smtClean="0"/>
              <a:t>    -</a:t>
            </a:r>
            <a:r>
              <a:rPr lang="fr-FR" sz="1600" b="1" dirty="0" err="1" smtClean="0"/>
              <a:t>Echabé</a:t>
            </a:r>
            <a:r>
              <a:rPr lang="fr-FR" sz="1600" b="1" dirty="0" smtClean="0"/>
              <a:t> Julien</a:t>
            </a:r>
            <a:endParaRPr lang="fr-FR" sz="16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259890" y="3284984"/>
            <a:ext cx="86242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PROPOSITION DE PLUSIEURS SCENARII D’AMENAGEMENT </a:t>
            </a:r>
          </a:p>
          <a:p>
            <a:pPr algn="ctr"/>
            <a:r>
              <a:rPr lang="fr-F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D’UN AEROPORT</a:t>
            </a:r>
            <a:endParaRPr lang="fr-FR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88640"/>
            <a:ext cx="2339442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5D01-542B-48CD-94D0-9530A058D4E2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62C2-6E9E-44BB-8BCA-2D9301B38E31}" type="datetime1">
              <a:rPr lang="fr-FR" smtClean="0"/>
              <a:pPr/>
              <a:t>27/06/2013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5D01-542B-48CD-94D0-9530A058D4E2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0"/>
            <a:ext cx="683568" cy="45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72008"/>
            <a:ext cx="2483768" cy="404664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577351" y="0"/>
            <a:ext cx="5113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ETUDE DES FLUX APRES IMPLANTATION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2555776" y="0"/>
            <a:ext cx="0" cy="476672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05AB-3C83-429C-9CB3-C0237356857D}" type="datetime1">
              <a:rPr lang="fr-FR" smtClean="0"/>
              <a:pPr/>
              <a:t>27/06/2013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07504" y="548680"/>
            <a:ext cx="4968552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Présentation des différentes variables de l’analyse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62224" y="1124744"/>
            <a:ext cx="85142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Objectif principal: « Réduire de 30% le prix des billets » 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 Variables retenues et leurs influences principales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 lvl="1"/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467544" y="2132856"/>
          <a:ext cx="6096000" cy="223248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952328"/>
                <a:gridCol w="3143672"/>
              </a:tblGrid>
              <a:tr h="288032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Variables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Influences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Temps d’accrochage</a:t>
                      </a:r>
                      <a:r>
                        <a:rPr lang="fr-FR" sz="1200" baseline="0" dirty="0" smtClean="0"/>
                        <a:t> et de décrochage de la BEE et du BASKET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Temps</a:t>
                      </a:r>
                      <a:r>
                        <a:rPr lang="fr-FR" sz="1200" baseline="0" dirty="0" smtClean="0"/>
                        <a:t> de l’avion au sol</a:t>
                      </a:r>
                      <a:endParaRPr lang="fr-FR" sz="12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BASKET</a:t>
                      </a:r>
                      <a:r>
                        <a:rPr lang="fr-FR" sz="1200" baseline="0" dirty="0" smtClean="0"/>
                        <a:t> motorisé ou non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Temps de l’avion au sol</a:t>
                      </a:r>
                      <a:endParaRPr lang="fr-FR" sz="12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Vitesse de croisière de l’avion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Temps en l’air de l’avion</a:t>
                      </a:r>
                      <a:endParaRPr lang="fr-FR" sz="12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Réserve de fuel de l’avion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Temps de remplissage</a:t>
                      </a:r>
                      <a:r>
                        <a:rPr lang="fr-FR" sz="1200" baseline="0" dirty="0" smtClean="0"/>
                        <a:t> et coût du kérosène</a:t>
                      </a:r>
                      <a:endParaRPr lang="fr-FR" sz="12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Poids de l’avion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Taxes d’aéroport</a:t>
                      </a:r>
                      <a:endParaRPr lang="fr-FR" sz="12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Quantité</a:t>
                      </a:r>
                      <a:r>
                        <a:rPr lang="fr-FR" sz="1200" baseline="0" dirty="0" smtClean="0"/>
                        <a:t> de passager à bord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smtClean="0"/>
                        <a:t>Temps de débarquement et</a:t>
                      </a:r>
                      <a:r>
                        <a:rPr lang="fr-FR" sz="1200" baseline="0" smtClean="0"/>
                        <a:t> d’embarquement</a:t>
                      </a:r>
                      <a:endParaRPr lang="fr-FR" sz="12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5D01-542B-48CD-94D0-9530A058D4E2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0"/>
            <a:ext cx="683568" cy="45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72008"/>
            <a:ext cx="2483768" cy="404664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577351" y="0"/>
            <a:ext cx="5113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ETUDE DES FLUX APRES IMPLANTATION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2555776" y="0"/>
            <a:ext cx="0" cy="476672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05AB-3C83-429C-9CB3-C0237356857D}" type="datetime1">
              <a:rPr lang="fr-FR" smtClean="0"/>
              <a:pPr/>
              <a:t>27/06/2013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07504" y="548680"/>
            <a:ext cx="3672408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Influence de chacune des variables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62224" y="1124744"/>
            <a:ext cx="85142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b="1" u="sng" dirty="0">
                <a:cs typeface="Calibri"/>
              </a:rPr>
              <a:t>Influence de la séparation ou non des flux </a:t>
            </a:r>
            <a:r>
              <a:rPr lang="fr-FR" b="1" u="sng" dirty="0" smtClean="0">
                <a:cs typeface="Calibri"/>
              </a:rPr>
              <a:t>bagage/passager:</a:t>
            </a:r>
            <a:endParaRPr lang="fr-FR" b="1" u="sng" dirty="0"/>
          </a:p>
          <a:p>
            <a:pPr lvl="1"/>
            <a:endParaRPr lang="fr-FR" dirty="0" smtClean="0">
              <a:latin typeface="Calibri"/>
              <a:cs typeface="Calibri"/>
            </a:endParaRPr>
          </a:p>
          <a:p>
            <a:pPr lvl="1"/>
            <a:r>
              <a:rPr lang="fr-FR" dirty="0" smtClean="0">
                <a:latin typeface="Calibri"/>
                <a:cs typeface="Calibri"/>
              </a:rPr>
              <a:t>Différenciation retardée des 2 flux</a:t>
            </a:r>
          </a:p>
          <a:p>
            <a:pPr lvl="1"/>
            <a:endParaRPr lang="fr-FR" dirty="0" smtClean="0">
              <a:latin typeface="Calibri"/>
              <a:cs typeface="Calibri"/>
            </a:endParaRPr>
          </a:p>
          <a:p>
            <a:pPr lvl="1"/>
            <a:endParaRPr lang="fr-FR" dirty="0" smtClean="0">
              <a:latin typeface="Calibri"/>
              <a:cs typeface="Calibri"/>
            </a:endParaRPr>
          </a:p>
          <a:p>
            <a:pPr lvl="1"/>
            <a:r>
              <a:rPr lang="fr-FR" dirty="0" smtClean="0">
                <a:latin typeface="Calibri"/>
                <a:cs typeface="Calibri"/>
              </a:rPr>
              <a:t>Gain du temps de chargement/déchargement des bagages dans la soute</a:t>
            </a:r>
          </a:p>
          <a:p>
            <a:pPr lvl="1"/>
            <a:endParaRPr lang="fr-FR" dirty="0" smtClean="0">
              <a:latin typeface="Calibri"/>
              <a:cs typeface="Calibri"/>
            </a:endParaRPr>
          </a:p>
          <a:p>
            <a:pPr lvl="1"/>
            <a:endParaRPr lang="fr-FR" dirty="0" smtClean="0">
              <a:latin typeface="Calibri"/>
              <a:cs typeface="Calibri"/>
            </a:endParaRPr>
          </a:p>
          <a:p>
            <a:pPr lvl="1"/>
            <a:r>
              <a:rPr lang="fr-FR" dirty="0" smtClean="0">
                <a:latin typeface="Calibri"/>
                <a:cs typeface="Calibri"/>
              </a:rPr>
              <a:t>Rallongement du temps d’embarquement</a:t>
            </a:r>
          </a:p>
          <a:p>
            <a:pPr lvl="1"/>
            <a:endParaRPr lang="fr-FR" dirty="0" smtClean="0">
              <a:latin typeface="Calibri"/>
              <a:cs typeface="Calibri"/>
            </a:endParaRPr>
          </a:p>
          <a:p>
            <a:pPr lvl="1"/>
            <a:endParaRPr lang="fr-FR" dirty="0" smtClean="0">
              <a:latin typeface="Calibri"/>
              <a:cs typeface="Calibri"/>
            </a:endParaRPr>
          </a:p>
          <a:p>
            <a:pPr lvl="1"/>
            <a:r>
              <a:rPr lang="fr-FR" dirty="0" smtClean="0">
                <a:latin typeface="Calibri"/>
                <a:cs typeface="Calibri"/>
              </a:rPr>
              <a:t>Bagages dans des locaux spéciaux dans le Basket</a:t>
            </a:r>
            <a:endParaRPr lang="fr-FR" dirty="0">
              <a:latin typeface="Calibri"/>
              <a:cs typeface="Calibri"/>
            </a:endParaRPr>
          </a:p>
          <a:p>
            <a:pPr lvl="1">
              <a:buFont typeface="Arial" pitchFamily="34" charset="0"/>
              <a:buChar char="•"/>
            </a:pPr>
            <a:endParaRPr lang="fr-FR" dirty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Action effectuée en temps masqué dans le Gantt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1" name="Image 10" descr="http://copyright-x.hd.free.fr/MediaWiki/images/b/be/Floor_Plan_1_-_28.11_-_3-4-3_-_2_exits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700808"/>
            <a:ext cx="792172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5D01-542B-48CD-94D0-9530A058D4E2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0"/>
            <a:ext cx="683568" cy="45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72008"/>
            <a:ext cx="2483768" cy="404664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577351" y="0"/>
            <a:ext cx="5113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ETUDE DES FLUX APRES IMPLANTATION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2555776" y="0"/>
            <a:ext cx="0" cy="476672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05AB-3C83-429C-9CB3-C0237356857D}" type="datetime1">
              <a:rPr lang="fr-FR" smtClean="0"/>
              <a:pPr/>
              <a:t>27/06/2013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07504" y="548680"/>
            <a:ext cx="3672408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Influence de chacune des variables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62224" y="1124744"/>
            <a:ext cx="85142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b="1" u="sng" dirty="0" smtClean="0"/>
              <a:t>Influence du temps d’accrochage/décrochage Bee-Basket: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Comparaison entre 3 minutes et 4 minutes</a:t>
            </a:r>
          </a:p>
          <a:p>
            <a:pPr lvl="1">
              <a:buFont typeface="Arial" pitchFamily="34" charset="0"/>
              <a:buChar char="•"/>
            </a:pPr>
            <a:endParaRPr lang="fr-FR" dirty="0" smtClean="0"/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1 vol de plus par jour (6h – 22h) sur les vols de moins de 1000km</a:t>
            </a:r>
          </a:p>
          <a:p>
            <a:pPr lvl="1">
              <a:buFont typeface="Arial" pitchFamily="34" charset="0"/>
              <a:buChar char="•"/>
            </a:pPr>
            <a:endParaRPr lang="fr-FR" dirty="0" smtClean="0"/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10% de bénéfice supplémentaire</a:t>
            </a:r>
          </a:p>
          <a:p>
            <a:pPr lvl="1">
              <a:buFont typeface="Arial" pitchFamily="34" charset="0"/>
              <a:buChar char="•"/>
            </a:pPr>
            <a:endParaRPr lang="fr-FR" dirty="0" smtClean="0"/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Choix de répercuter 80% du bénéfice dans la baisse des prix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21% de baisse en moyenne pour 3min d’accrochage/décrochage</a:t>
            </a:r>
          </a:p>
          <a:p>
            <a:pPr lvl="1">
              <a:buFont typeface="Arial" pitchFamily="34" charset="0"/>
              <a:buChar char="•"/>
            </a:pPr>
            <a:endParaRPr lang="fr-FR" dirty="0" smtClean="0"/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18% de baisse en moyenne pour 4min d’accrochage/décrochage</a:t>
            </a:r>
          </a:p>
          <a:p>
            <a:pPr lvl="1"/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11" name="Image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484784"/>
            <a:ext cx="5400600" cy="3384376"/>
          </a:xfrm>
          <a:prstGeom prst="rect">
            <a:avLst/>
          </a:prstGeom>
          <a:noFill/>
        </p:spPr>
      </p:pic>
      <p:pic>
        <p:nvPicPr>
          <p:cNvPr id="12" name="Image 1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2924944"/>
            <a:ext cx="5400600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5D01-542B-48CD-94D0-9530A058D4E2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0"/>
            <a:ext cx="683568" cy="45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72008"/>
            <a:ext cx="2483768" cy="404664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577351" y="0"/>
            <a:ext cx="5113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ETUDE DES FLUX APRES IMPLANTATION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2555776" y="0"/>
            <a:ext cx="0" cy="476672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05AB-3C83-429C-9CB3-C0237356857D}" type="datetime1">
              <a:rPr lang="fr-FR" smtClean="0"/>
              <a:pPr/>
              <a:t>27/06/2013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07504" y="548680"/>
            <a:ext cx="3672408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Influence de chacune des variables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62224" y="1124744"/>
            <a:ext cx="85142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b="1" u="sng" dirty="0" smtClean="0"/>
              <a:t>Influence de la réduction de consommation en kérosène:</a:t>
            </a:r>
          </a:p>
          <a:p>
            <a:pPr lvl="1">
              <a:buFont typeface="Arial" pitchFamily="34" charset="0"/>
              <a:buChar char="•"/>
            </a:pPr>
            <a:endParaRPr lang="fr-FR" dirty="0" smtClean="0"/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2 turbopropulseurs TP400 -&gt; Jusqu’à 50% de réduction de consommation</a:t>
            </a:r>
          </a:p>
          <a:p>
            <a:pPr lvl="1">
              <a:buFont typeface="Arial" pitchFamily="34" charset="0"/>
              <a:buChar char="•"/>
            </a:pPr>
            <a:endParaRPr lang="fr-FR" dirty="0" smtClean="0"/>
          </a:p>
          <a:p>
            <a:pPr lvl="1"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 lvl="1"/>
            <a:endParaRPr lang="fr-FR" dirty="0" smtClean="0"/>
          </a:p>
          <a:p>
            <a:endParaRPr lang="fr-FR" dirty="0" smtClean="0"/>
          </a:p>
          <a:p>
            <a:pPr lvl="1">
              <a:buFont typeface="Arial" pitchFamily="34" charset="0"/>
              <a:buChar char="•"/>
            </a:pPr>
            <a:endParaRPr lang="fr-FR" dirty="0" smtClean="0"/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Augmentation du bénéfice un peu inférieure à 10%</a:t>
            </a:r>
          </a:p>
          <a:p>
            <a:pPr lvl="1">
              <a:buFont typeface="Arial" pitchFamily="34" charset="0"/>
              <a:buChar char="•"/>
            </a:pPr>
            <a:endParaRPr lang="fr-FR" dirty="0" smtClean="0"/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Variable importante mais en dessous du temps de décrochage/accrochage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26011" t="60656" r="26947" b="15719"/>
          <a:stretch>
            <a:fillRect/>
          </a:stretch>
        </p:blipFill>
        <p:spPr bwMode="auto">
          <a:xfrm>
            <a:off x="971600" y="2060848"/>
            <a:ext cx="612068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1628800"/>
            <a:ext cx="5527604" cy="3334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5D01-542B-48CD-94D0-9530A058D4E2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0"/>
            <a:ext cx="683568" cy="45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72008"/>
            <a:ext cx="2483768" cy="404664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577351" y="0"/>
            <a:ext cx="5113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ETUDE DES FLUX APRES IMPLANTATION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2555776" y="0"/>
            <a:ext cx="0" cy="476672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05AB-3C83-429C-9CB3-C0237356857D}" type="datetime1">
              <a:rPr lang="fr-FR" smtClean="0"/>
              <a:pPr/>
              <a:t>27/06/2013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07504" y="548680"/>
            <a:ext cx="3672408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Influence de chacune des variables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62224" y="1124744"/>
            <a:ext cx="85142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b="1" u="sng" dirty="0" smtClean="0"/>
              <a:t> Intérêt de motoriser le Basket: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Pas de nécessité d’utiliser de système de rail ou de remorque</a:t>
            </a:r>
          </a:p>
          <a:p>
            <a:pPr lvl="1">
              <a:buFont typeface="Arial" pitchFamily="34" charset="0"/>
              <a:buChar char="•"/>
            </a:pPr>
            <a:endParaRPr lang="fr-FR" dirty="0" smtClean="0"/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Gain de temps au sol donc réduction du temps d’escale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Pas de gros impact financier pour le voyageur</a:t>
            </a:r>
          </a:p>
          <a:p>
            <a:pPr lvl="1">
              <a:buFont typeface="Arial" pitchFamily="34" charset="0"/>
              <a:buChar char="•"/>
            </a:pPr>
            <a:endParaRPr lang="fr-FR" dirty="0" smtClean="0"/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Permet l’alignement de la Bee et du Basket lors de l’accrochage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5D01-542B-48CD-94D0-9530A058D4E2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0"/>
            <a:ext cx="683568" cy="45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72008"/>
            <a:ext cx="2483768" cy="404664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577351" y="0"/>
            <a:ext cx="5113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ETUDE DES FLUX APRES IMPLANTATION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2555776" y="0"/>
            <a:ext cx="0" cy="476672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05AB-3C83-429C-9CB3-C0237356857D}" type="datetime1">
              <a:rPr lang="fr-FR" smtClean="0"/>
              <a:pPr/>
              <a:t>27/06/2013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07504" y="548680"/>
            <a:ext cx="3672408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Influence de chacune des variables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62224" y="1124744"/>
            <a:ext cx="851423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b="1" u="sng" dirty="0" smtClean="0"/>
              <a:t> Influence de la longueur du trajet: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Variables importantes pour évaluer les vols  compatibles avec le Bee-Plane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 lvl="1"/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lvl="4"/>
            <a:r>
              <a:rPr lang="fr-FR" sz="1200" dirty="0" smtClean="0"/>
              <a:t>Bénéfice moyen engendré (Bee-Plane par rapport à A321) sur un vol de X km</a:t>
            </a:r>
          </a:p>
          <a:p>
            <a:pPr lvl="4"/>
            <a:endParaRPr lang="fr-FR" sz="1400" dirty="0" smtClean="0"/>
          </a:p>
          <a:p>
            <a:pPr lvl="1">
              <a:buFont typeface="Arial" pitchFamily="34" charset="0"/>
              <a:buChar char="•"/>
            </a:pPr>
            <a:endParaRPr lang="fr-FR" dirty="0" smtClean="0"/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Aucun bénéfice sur les vols de 2000km et plus</a:t>
            </a:r>
          </a:p>
          <a:p>
            <a:pPr lvl="1">
              <a:buFont typeface="Arial" pitchFamily="34" charset="0"/>
              <a:buChar char="•"/>
            </a:pPr>
            <a:endParaRPr lang="fr-FR" dirty="0" smtClean="0"/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Construction de zone de rabais sur une carte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l="26284" t="44906" r="26121" b="42297"/>
          <a:stretch>
            <a:fillRect/>
          </a:stretch>
        </p:blipFill>
        <p:spPr bwMode="auto">
          <a:xfrm>
            <a:off x="539552" y="1988840"/>
            <a:ext cx="809813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1628800"/>
            <a:ext cx="5766358" cy="3478247"/>
          </a:xfrm>
          <a:prstGeom prst="rect">
            <a:avLst/>
          </a:prstGeom>
          <a:noFill/>
        </p:spPr>
      </p:pic>
      <p:pic>
        <p:nvPicPr>
          <p:cNvPr id="13" name="picture"/>
          <p:cNvPicPr/>
          <p:nvPr/>
        </p:nvPicPr>
        <p:blipFill>
          <a:blip r:embed="rId7" cstate="print">
            <a:extLst>
              <a:ext uri="{28A0092B-C50C-407E-A947-70E740481C1C}">
                <a14:useLocalDpi xmlns="" xmlns:w14="http://schemas.microsoft.com/office/word/2010/wordml" xmlns:wp14="http://schemas.microsoft.com/office/word/2010/wordprocessingDrawing"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:mc="http://schemas.openxmlformats.org/markup-compatibility/2006" xmlns:c="http://schemas.openxmlformats.org/drawingml/2006/chart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899592" y="1484784"/>
            <a:ext cx="7578348" cy="4910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5D01-542B-48CD-94D0-9530A058D4E2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0"/>
            <a:ext cx="683568" cy="45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72008"/>
            <a:ext cx="2483768" cy="404664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577351" y="0"/>
            <a:ext cx="5113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ETUDE DES FLUX APRES IMPLANTATION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2555776" y="0"/>
            <a:ext cx="0" cy="476672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05AB-3C83-429C-9CB3-C0237356857D}" type="datetime1">
              <a:rPr lang="fr-FR" smtClean="0"/>
              <a:pPr/>
              <a:t>27/06/2013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07504" y="548680"/>
            <a:ext cx="3672408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Influence de chacune des variables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62224" y="1124744"/>
            <a:ext cx="8514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b="1" u="sng" dirty="0" smtClean="0"/>
              <a:t> Influence de la longueur du trajet: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 lvl="1"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 lvl="1"/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 l="25731" t="25593" r="27227" b="45250"/>
          <a:stretch>
            <a:fillRect/>
          </a:stretch>
        </p:blipFill>
        <p:spPr bwMode="auto">
          <a:xfrm>
            <a:off x="251520" y="1512168"/>
            <a:ext cx="6120680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6372200" y="1556792"/>
            <a:ext cx="27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Comparatif Bee-Plane/A321 sur un vol de 850km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 l="26202" t="66734" r="21775" b="5704"/>
          <a:stretch>
            <a:fillRect/>
          </a:stretch>
        </p:blipFill>
        <p:spPr bwMode="auto">
          <a:xfrm>
            <a:off x="2663280" y="4079985"/>
            <a:ext cx="6517232" cy="194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0" y="4077072"/>
            <a:ext cx="27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Comparatif Bee-Plane/A321 sur un vol de 2000km</a:t>
            </a:r>
            <a:endParaRPr lang="en-US" dirty="0"/>
          </a:p>
        </p:txBody>
      </p:sp>
      <p:sp>
        <p:nvSpPr>
          <p:cNvPr id="15" name="Ellipse 14"/>
          <p:cNvSpPr/>
          <p:nvPr/>
        </p:nvSpPr>
        <p:spPr>
          <a:xfrm>
            <a:off x="4716016" y="1412776"/>
            <a:ext cx="1728192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/>
          <p:cNvSpPr/>
          <p:nvPr/>
        </p:nvSpPr>
        <p:spPr>
          <a:xfrm>
            <a:off x="7236296" y="3861048"/>
            <a:ext cx="1907704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5D01-542B-48CD-94D0-9530A058D4E2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0"/>
            <a:ext cx="683568" cy="45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72008"/>
            <a:ext cx="2483768" cy="404664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577351" y="0"/>
            <a:ext cx="5113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ETUDE DES FLUX APRES IMPLANTATION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2555776" y="0"/>
            <a:ext cx="0" cy="476672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05AB-3C83-429C-9CB3-C0237356857D}" type="datetime1">
              <a:rPr lang="fr-FR" smtClean="0"/>
              <a:pPr/>
              <a:t>27/06/2013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07504" y="548680"/>
            <a:ext cx="2664296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Réalisation des objectifs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62224" y="1124744"/>
            <a:ext cx="85142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b="1" u="sng" dirty="0" smtClean="0"/>
              <a:t>Objectifs:</a:t>
            </a:r>
            <a:r>
              <a:rPr lang="fr-FR" dirty="0" smtClean="0"/>
              <a:t> Réduire le cout du billet d’avion de 30% et le temps d’escale à 1/3</a:t>
            </a:r>
          </a:p>
          <a:p>
            <a:pPr>
              <a:buFont typeface="Arial" pitchFamily="34" charset="0"/>
              <a:buChar char="•"/>
            </a:pPr>
            <a:endParaRPr lang="fr-FR" b="1" u="sng" dirty="0" smtClean="0"/>
          </a:p>
          <a:p>
            <a:pPr>
              <a:buFont typeface="Arial" pitchFamily="34" charset="0"/>
              <a:buChar char="•"/>
            </a:pPr>
            <a:r>
              <a:rPr lang="fr-FR" b="1" u="sng" dirty="0" smtClean="0"/>
              <a:t>Réduction du cout du billet de 30%:</a:t>
            </a:r>
            <a:endParaRPr lang="fr-FR" dirty="0" smtClean="0"/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Atteint pour les vols de 450km avec un temps d’accrochage de 3min</a:t>
            </a:r>
          </a:p>
          <a:p>
            <a:pPr lvl="1">
              <a:buFont typeface="Arial" pitchFamily="34" charset="0"/>
              <a:buChar char="•"/>
            </a:pPr>
            <a:endParaRPr lang="fr-FR" dirty="0" smtClean="0"/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De 14% à 25% pour les vols de 1500km et moins</a:t>
            </a:r>
          </a:p>
          <a:p>
            <a:pPr lvl="1">
              <a:buFont typeface="Arial" pitchFamily="34" charset="0"/>
              <a:buChar char="•"/>
            </a:pPr>
            <a:endParaRPr lang="fr-FR" dirty="0" smtClean="0"/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Avec une répercussion à 100% les </a:t>
            </a:r>
            <a:r>
              <a:rPr lang="fr-FR" b="1" dirty="0" smtClean="0"/>
              <a:t>baisses vont de 19% à 39%</a:t>
            </a:r>
          </a:p>
          <a:p>
            <a:pPr lvl="1">
              <a:buFont typeface="Arial" pitchFamily="34" charset="0"/>
              <a:buChar char="•"/>
            </a:pPr>
            <a:endParaRPr lang="fr-FR" dirty="0" smtClean="0"/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Pas de réel intérêt à l’heure actuelle pour les vols de 2000km et plus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b="1" u="sng" dirty="0" smtClean="0"/>
              <a:t>Réduction du temps d’escale </a:t>
            </a:r>
          </a:p>
          <a:p>
            <a:pPr>
              <a:buFont typeface="Arial" pitchFamily="34" charset="0"/>
              <a:buChar char="•"/>
            </a:pPr>
            <a:endParaRPr lang="fr-FR" b="1" u="sng" dirty="0" smtClean="0"/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Temps d’escale d’un A321 = 37 minutes</a:t>
            </a:r>
          </a:p>
          <a:p>
            <a:pPr lvl="1">
              <a:buFont typeface="Arial" pitchFamily="34" charset="0"/>
              <a:buChar char="•"/>
            </a:pPr>
            <a:endParaRPr lang="fr-FR" dirty="0" smtClean="0"/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Temps d’escale Bee-Plane = 10 minutes</a:t>
            </a:r>
          </a:p>
          <a:p>
            <a:pPr lvl="1">
              <a:buFont typeface="Arial" pitchFamily="34" charset="0"/>
              <a:buChar char="•"/>
            </a:pPr>
            <a:endParaRPr lang="fr-FR" dirty="0" smtClean="0"/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Gain de 27 minutes, </a:t>
            </a:r>
            <a:r>
              <a:rPr lang="fr-FR" b="1" dirty="0" smtClean="0"/>
              <a:t>soit 72% de réduction du temps d’escale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5D01-542B-48CD-94D0-9530A058D4E2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0"/>
            <a:ext cx="683568" cy="45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72008"/>
            <a:ext cx="2483768" cy="404664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577351" y="0"/>
            <a:ext cx="3497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MODELISATION SKETCHUP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2555776" y="0"/>
            <a:ext cx="0" cy="476672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05AB-3C83-429C-9CB3-C0237356857D}" type="datetime1">
              <a:rPr lang="fr-FR" smtClean="0"/>
              <a:pPr/>
              <a:t>27/06/2013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07504" y="548680"/>
            <a:ext cx="6336704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Adaptation de l’aéroport Lyon Saint Exupéry pour le BEE PLANE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54" t="15376" r="25462" b="12878"/>
          <a:stretch/>
        </p:blipFill>
        <p:spPr bwMode="auto">
          <a:xfrm>
            <a:off x="1704109" y="1124744"/>
            <a:ext cx="5735782" cy="524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5D01-542B-48CD-94D0-9530A058D4E2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0"/>
            <a:ext cx="683568" cy="45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72008"/>
            <a:ext cx="2483768" cy="404664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577351" y="0"/>
            <a:ext cx="3497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MODELISATION SKETCHUP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2555776" y="0"/>
            <a:ext cx="0" cy="476672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05AB-3C83-429C-9CB3-C0237356857D}" type="datetime1">
              <a:rPr lang="fr-FR" smtClean="0"/>
              <a:pPr/>
              <a:t>27/06/2013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07504" y="548680"/>
            <a:ext cx="5832648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Adaptation de l’aéroport Saint Exupéry pour le BEE PLANE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62224" y="1124744"/>
            <a:ext cx="8981776" cy="590931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cs typeface="Calibri"/>
              </a:rPr>
              <a:t>Dimensionnement nombre de </a:t>
            </a:r>
            <a:r>
              <a:rPr lang="fr-FR" dirty="0" smtClean="0">
                <a:cs typeface="Calibri"/>
              </a:rPr>
              <a:t>BEE et de BASKET: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cs typeface="Calibri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fr-FR" dirty="0" smtClean="0">
                <a:cs typeface="Calibri"/>
              </a:rPr>
              <a:t>Situation  actuelle</a:t>
            </a:r>
          </a:p>
          <a:p>
            <a:pPr marL="742950" lvl="1" indent="-285750">
              <a:buFont typeface="Wingdings" pitchFamily="2" charset="2"/>
              <a:buChar char="§"/>
            </a:pPr>
            <a:endParaRPr lang="fr-FR" dirty="0" smtClean="0">
              <a:cs typeface="Calibri"/>
            </a:endParaRPr>
          </a:p>
          <a:p>
            <a:pPr lvl="1"/>
            <a:r>
              <a:rPr lang="fr-FR" b="1" dirty="0" smtClean="0">
                <a:cs typeface="Calibri"/>
              </a:rPr>
              <a:t>Hypothèse retenue</a:t>
            </a:r>
            <a:r>
              <a:rPr lang="fr-FR" dirty="0" smtClean="0">
                <a:cs typeface="Calibri"/>
              </a:rPr>
              <a:t>: 	-BEE PLANE prend en compte </a:t>
            </a:r>
            <a:r>
              <a:rPr lang="fr-FR" b="1" dirty="0" smtClean="0">
                <a:cs typeface="Calibri"/>
              </a:rPr>
              <a:t>1/3 des vols actuels</a:t>
            </a:r>
          </a:p>
          <a:p>
            <a:pPr lvl="1"/>
            <a:r>
              <a:rPr lang="fr-FR" b="1" dirty="0" smtClean="0">
                <a:cs typeface="Calibri"/>
              </a:rPr>
              <a:t>Période de pointes: 	-</a:t>
            </a:r>
            <a:r>
              <a:rPr lang="fr-FR" dirty="0" smtClean="0">
                <a:cs typeface="Calibri"/>
              </a:rPr>
              <a:t>1 </a:t>
            </a:r>
            <a:r>
              <a:rPr lang="fr-FR" dirty="0" err="1" smtClean="0">
                <a:cs typeface="Calibri"/>
              </a:rPr>
              <a:t>mvt</a:t>
            </a:r>
            <a:r>
              <a:rPr lang="fr-FR" dirty="0" smtClean="0">
                <a:cs typeface="Calibri"/>
              </a:rPr>
              <a:t> toutes les 2min pendant 2h</a:t>
            </a:r>
          </a:p>
          <a:p>
            <a:pPr lvl="2"/>
            <a:endParaRPr lang="fr-FR" dirty="0">
              <a:cs typeface="Calibri"/>
            </a:endParaRPr>
          </a:p>
          <a:p>
            <a:pPr lvl="2"/>
            <a:r>
              <a:rPr lang="fr-FR" dirty="0" smtClean="0">
                <a:cs typeface="Calibri"/>
              </a:rPr>
              <a:t>-&gt; 60 mouvements pendant 2h</a:t>
            </a:r>
          </a:p>
          <a:p>
            <a:pPr lvl="1"/>
            <a:endParaRPr lang="fr-FR" dirty="0" smtClean="0">
              <a:cs typeface="Calibri"/>
            </a:endParaRPr>
          </a:p>
          <a:p>
            <a:pPr lvl="1"/>
            <a:r>
              <a:rPr lang="fr-FR" b="1" dirty="0" smtClean="0">
                <a:cs typeface="Calibri"/>
              </a:rPr>
              <a:t>Hypothèse retenue</a:t>
            </a:r>
            <a:r>
              <a:rPr lang="fr-FR" dirty="0" smtClean="0">
                <a:cs typeface="Calibri"/>
              </a:rPr>
              <a:t>:	-En période de pointe 1 avion atterrit et peut redécoller dans 			cette plage horaire</a:t>
            </a:r>
          </a:p>
          <a:p>
            <a:pPr lvl="1"/>
            <a:endParaRPr lang="fr-FR" dirty="0" smtClean="0">
              <a:cs typeface="Calibri"/>
            </a:endParaRPr>
          </a:p>
          <a:p>
            <a:pPr lvl="2"/>
            <a:r>
              <a:rPr lang="fr-FR" dirty="0" smtClean="0">
                <a:cs typeface="Calibri"/>
              </a:rPr>
              <a:t>-&gt;30 avions nécessaires donc 10 BEE et 20 BASKETS</a:t>
            </a:r>
          </a:p>
          <a:p>
            <a:pPr lvl="2"/>
            <a:endParaRPr lang="fr-FR" dirty="0" smtClean="0">
              <a:cs typeface="Calibri"/>
            </a:endParaRPr>
          </a:p>
          <a:p>
            <a:pPr lvl="1"/>
            <a:r>
              <a:rPr lang="fr-FR" b="1" dirty="0" smtClean="0">
                <a:cs typeface="Calibri"/>
              </a:rPr>
              <a:t>Hypothèse retenue</a:t>
            </a:r>
            <a:r>
              <a:rPr lang="fr-FR" dirty="0" smtClean="0">
                <a:cs typeface="Calibri"/>
              </a:rPr>
              <a:t>:	-Disponibilité de 96 avions à l’aéroport </a:t>
            </a:r>
            <a:r>
              <a:rPr lang="fr-FR" dirty="0" err="1" smtClean="0">
                <a:cs typeface="Calibri"/>
              </a:rPr>
              <a:t>deLyon</a:t>
            </a:r>
            <a:endParaRPr lang="fr-FR" dirty="0" smtClean="0">
              <a:cs typeface="Calibri"/>
            </a:endParaRPr>
          </a:p>
          <a:p>
            <a:pPr lvl="2"/>
            <a:endParaRPr lang="fr-FR" dirty="0" smtClean="0">
              <a:cs typeface="Calibri"/>
            </a:endParaRPr>
          </a:p>
          <a:p>
            <a:pPr lvl="1"/>
            <a:endParaRPr lang="fr-FR" dirty="0">
              <a:cs typeface="Calibri"/>
            </a:endParaRPr>
          </a:p>
          <a:p>
            <a:pPr lvl="1"/>
            <a:r>
              <a:rPr lang="fr-FR" dirty="0" smtClean="0">
                <a:cs typeface="Calibri"/>
              </a:rPr>
              <a:t>	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-&gt; 32 BEE et un maximum de 64 BASKETS</a:t>
            </a:r>
            <a:endParaRPr lang="fr-FR" dirty="0"/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2216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5D01-542B-48CD-94D0-9530A058D4E2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0"/>
            <a:ext cx="683568" cy="45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72008"/>
            <a:ext cx="2483768" cy="404664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577351" y="0"/>
            <a:ext cx="162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SOMMAIRE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2555776" y="0"/>
            <a:ext cx="0" cy="476672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05AB-3C83-429C-9CB3-C0237356857D}" type="datetime1">
              <a:rPr lang="fr-FR" smtClean="0"/>
              <a:pPr/>
              <a:t>27/06/2013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67544" y="620688"/>
            <a:ext cx="7416824" cy="800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INTRODUCTION</a:t>
            </a:r>
          </a:p>
          <a:p>
            <a:r>
              <a:rPr lang="fr-FR" sz="1600" dirty="0" smtClean="0"/>
              <a:t>	-Présentation du BEE PLANE</a:t>
            </a:r>
            <a:endParaRPr lang="fr-FR" sz="1600" dirty="0"/>
          </a:p>
          <a:p>
            <a:r>
              <a:rPr lang="fr-FR" sz="1600" dirty="0" smtClean="0"/>
              <a:t>	-Rappel du cahier des charges</a:t>
            </a:r>
          </a:p>
          <a:p>
            <a:endParaRPr lang="fr-FR" dirty="0"/>
          </a:p>
          <a:p>
            <a:r>
              <a:rPr lang="fr-FR" b="1" dirty="0" smtClean="0"/>
              <a:t>ETAT DE L’ART</a:t>
            </a:r>
          </a:p>
          <a:p>
            <a:r>
              <a:rPr lang="fr-FR" b="1" dirty="0" smtClean="0"/>
              <a:t>	</a:t>
            </a:r>
            <a:r>
              <a:rPr lang="fr-FR" sz="1600" dirty="0" smtClean="0"/>
              <a:t>-Actuel A321</a:t>
            </a:r>
            <a:endParaRPr lang="fr-FR" b="1" dirty="0" smtClean="0"/>
          </a:p>
          <a:p>
            <a:r>
              <a:rPr lang="fr-FR" sz="1600" dirty="0" smtClean="0"/>
              <a:t>	-Aéroport actuel de Lyon Saint Exupéry</a:t>
            </a:r>
          </a:p>
          <a:p>
            <a:r>
              <a:rPr lang="fr-FR" sz="1600" dirty="0" smtClean="0"/>
              <a:t>	</a:t>
            </a:r>
          </a:p>
          <a:p>
            <a:endParaRPr lang="fr-FR" dirty="0"/>
          </a:p>
          <a:p>
            <a:r>
              <a:rPr lang="fr-FR" b="1" dirty="0" smtClean="0"/>
              <a:t>ETUDE DES FLUX APRES IMPLANTATION DU BEE PLANE</a:t>
            </a:r>
          </a:p>
          <a:p>
            <a:r>
              <a:rPr lang="fr-FR" sz="1600" dirty="0" smtClean="0"/>
              <a:t>	-Méthodologie utilisée</a:t>
            </a:r>
          </a:p>
          <a:p>
            <a:r>
              <a:rPr lang="fr-FR" sz="1600" dirty="0" smtClean="0"/>
              <a:t>	-Présentation des différentes variables de l’analyse</a:t>
            </a:r>
          </a:p>
          <a:p>
            <a:r>
              <a:rPr lang="fr-FR" sz="1600" dirty="0" smtClean="0"/>
              <a:t>	-Influence de chacune des variables</a:t>
            </a:r>
          </a:p>
          <a:p>
            <a:r>
              <a:rPr lang="fr-FR" sz="1600" dirty="0" smtClean="0"/>
              <a:t>	-Réalisation des objectifs</a:t>
            </a:r>
          </a:p>
          <a:p>
            <a:endParaRPr lang="fr-FR" dirty="0"/>
          </a:p>
          <a:p>
            <a:r>
              <a:rPr lang="fr-FR" b="1" dirty="0" smtClean="0"/>
              <a:t>MODELISATION SKETCH UP</a:t>
            </a:r>
          </a:p>
          <a:p>
            <a:r>
              <a:rPr lang="fr-FR" sz="1600" dirty="0" smtClean="0"/>
              <a:t>	-Adaptation de l’aéroport de Lyon Saint Exupéry pour le BEE PLANE</a:t>
            </a:r>
          </a:p>
          <a:p>
            <a:r>
              <a:rPr lang="fr-FR" sz="1600" dirty="0" smtClean="0"/>
              <a:t>	-Création d’un nouvel aéroport dédié au BEE PLANE</a:t>
            </a:r>
          </a:p>
          <a:p>
            <a:endParaRPr lang="fr-FR" sz="1600" dirty="0"/>
          </a:p>
          <a:p>
            <a:r>
              <a:rPr lang="fr-FR" b="1" dirty="0" smtClean="0"/>
              <a:t>AXES DE DEVELOPPEMENT</a:t>
            </a:r>
          </a:p>
          <a:p>
            <a:endParaRPr lang="fr-FR" b="1" dirty="0"/>
          </a:p>
          <a:p>
            <a:r>
              <a:rPr lang="fr-FR" b="1" dirty="0" smtClean="0"/>
              <a:t>CONCLUSION</a:t>
            </a:r>
          </a:p>
          <a:p>
            <a:endParaRPr lang="fr-FR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/>
              <a:t>	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5D01-542B-48CD-94D0-9530A058D4E2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0"/>
            <a:ext cx="683568" cy="45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72008"/>
            <a:ext cx="2483768" cy="404664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577351" y="0"/>
            <a:ext cx="3497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MODELISATION SKETCHUP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2555776" y="0"/>
            <a:ext cx="0" cy="476672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05AB-3C83-429C-9CB3-C0237356857D}" type="datetime1">
              <a:rPr lang="fr-FR" smtClean="0"/>
              <a:pPr/>
              <a:t>27/06/2013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07504" y="548680"/>
            <a:ext cx="5832648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Adaptation de l’aéroport Saint Exupéry pour le BEE PLANE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62224" y="1124744"/>
            <a:ext cx="4163907" cy="64633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RDC Terminal 2: accès direct au terminal et 21 slots disponibles </a:t>
            </a:r>
            <a:endParaRPr lang="fr-FR" dirty="0"/>
          </a:p>
        </p:txBody>
      </p:sp>
      <p:pic>
        <p:nvPicPr>
          <p:cNvPr id="12" name="Imag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838" y="3782628"/>
            <a:ext cx="3812678" cy="246283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12" t="12422" r="23440" b="9659"/>
          <a:stretch/>
        </p:blipFill>
        <p:spPr bwMode="auto">
          <a:xfrm>
            <a:off x="5076056" y="3406044"/>
            <a:ext cx="3600400" cy="283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4638309" y="1124744"/>
            <a:ext cx="4163907" cy="203132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RDC Terminal 2: accès direct au terminal et </a:t>
            </a:r>
            <a:r>
              <a:rPr lang="fr-FR" b="1" dirty="0" smtClean="0">
                <a:solidFill>
                  <a:srgbClr val="FF0000"/>
                </a:solidFill>
              </a:rPr>
              <a:t>33</a:t>
            </a:r>
            <a:r>
              <a:rPr lang="fr-FR" dirty="0" smtClean="0"/>
              <a:t> slots disponibles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Création hangar à BEE (capacité:20)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Zone de décrochage et d’accrochage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Agrandissement d’une aile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Création zone pilote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5D01-542B-48CD-94D0-9530A058D4E2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0"/>
            <a:ext cx="683568" cy="45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72008"/>
            <a:ext cx="2483768" cy="404664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577351" y="0"/>
            <a:ext cx="3497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MODELISATION SKETCHUP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2555776" y="0"/>
            <a:ext cx="0" cy="476672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05AB-3C83-429C-9CB3-C0237356857D}" type="datetime1">
              <a:rPr lang="fr-FR" smtClean="0"/>
              <a:pPr/>
              <a:t>27/06/2013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07504" y="548680"/>
            <a:ext cx="5832648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Adaptation de l’aéroport Saint Exupéry pour le BEE PLANE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62224" y="1124744"/>
            <a:ext cx="8981776" cy="590931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cs typeface="Calibri"/>
              </a:rPr>
              <a:t>Dimensionnement nombre de </a:t>
            </a:r>
            <a:r>
              <a:rPr lang="fr-FR" dirty="0" smtClean="0">
                <a:cs typeface="Calibri"/>
              </a:rPr>
              <a:t>BEE et de BASKET: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cs typeface="Calibri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fr-FR" dirty="0" smtClean="0">
                <a:cs typeface="Calibri"/>
              </a:rPr>
              <a:t>Situation  future 2050</a:t>
            </a:r>
          </a:p>
          <a:p>
            <a:pPr marL="742950" lvl="1" indent="-285750">
              <a:buFont typeface="Wingdings" pitchFamily="2" charset="2"/>
              <a:buChar char="§"/>
            </a:pPr>
            <a:endParaRPr lang="fr-FR" dirty="0" smtClean="0">
              <a:cs typeface="Calibri"/>
            </a:endParaRPr>
          </a:p>
          <a:p>
            <a:pPr lvl="1"/>
            <a:r>
              <a:rPr lang="fr-FR" b="1" dirty="0" smtClean="0">
                <a:cs typeface="Calibri"/>
              </a:rPr>
              <a:t>Hypothèse retenue: 	-</a:t>
            </a:r>
            <a:r>
              <a:rPr lang="fr-FR" dirty="0" smtClean="0">
                <a:cs typeface="Calibri"/>
              </a:rPr>
              <a:t>BEE PLANE prend en compte </a:t>
            </a:r>
            <a:r>
              <a:rPr lang="fr-FR" b="1" dirty="0" smtClean="0">
                <a:cs typeface="Calibri"/>
              </a:rPr>
              <a:t>1/3 des vols futurs</a:t>
            </a:r>
          </a:p>
          <a:p>
            <a:pPr lvl="1"/>
            <a:r>
              <a:rPr lang="fr-FR" b="1" dirty="0" smtClean="0">
                <a:cs typeface="Calibri"/>
              </a:rPr>
              <a:t>			-</a:t>
            </a:r>
            <a:r>
              <a:rPr lang="fr-FR" dirty="0" smtClean="0">
                <a:cs typeface="Calibri"/>
              </a:rPr>
              <a:t>5% de passagers en plus chaque année</a:t>
            </a:r>
          </a:p>
          <a:p>
            <a:pPr lvl="1"/>
            <a:r>
              <a:rPr lang="fr-FR" b="1" dirty="0" smtClean="0">
                <a:cs typeface="Calibri"/>
              </a:rPr>
              <a:t>Période de pointes: 	-</a:t>
            </a:r>
            <a:r>
              <a:rPr lang="fr-FR" dirty="0" smtClean="0">
                <a:cs typeface="Calibri"/>
              </a:rPr>
              <a:t>1 </a:t>
            </a:r>
            <a:r>
              <a:rPr lang="fr-FR" dirty="0" err="1" smtClean="0">
                <a:cs typeface="Calibri"/>
              </a:rPr>
              <a:t>mvt</a:t>
            </a:r>
            <a:r>
              <a:rPr lang="fr-FR" dirty="0" smtClean="0">
                <a:cs typeface="Calibri"/>
              </a:rPr>
              <a:t> toutes les 1min30 pendant 3h</a:t>
            </a:r>
          </a:p>
          <a:p>
            <a:pPr lvl="2"/>
            <a:endParaRPr lang="fr-FR" dirty="0">
              <a:cs typeface="Calibri"/>
            </a:endParaRPr>
          </a:p>
          <a:p>
            <a:pPr lvl="2"/>
            <a:r>
              <a:rPr lang="fr-FR" dirty="0" smtClean="0">
                <a:cs typeface="Calibri"/>
              </a:rPr>
              <a:t>-&gt; 120 mouvements pendant 3h</a:t>
            </a:r>
          </a:p>
          <a:p>
            <a:pPr lvl="2"/>
            <a:endParaRPr lang="fr-FR" dirty="0" smtClean="0">
              <a:cs typeface="Calibri"/>
            </a:endParaRPr>
          </a:p>
          <a:p>
            <a:pPr lvl="1"/>
            <a:r>
              <a:rPr lang="fr-FR" b="1" dirty="0" smtClean="0">
                <a:cs typeface="Calibri"/>
              </a:rPr>
              <a:t>Hypothèse retenue</a:t>
            </a:r>
            <a:r>
              <a:rPr lang="fr-FR" dirty="0" smtClean="0">
                <a:cs typeface="Calibri"/>
              </a:rPr>
              <a:t>:	-En période de pointe 1 avion atterrit et peut redécoller dans 			cette plage horaire</a:t>
            </a:r>
          </a:p>
          <a:p>
            <a:pPr lvl="1"/>
            <a:endParaRPr lang="fr-FR" dirty="0" smtClean="0">
              <a:cs typeface="Calibri"/>
            </a:endParaRPr>
          </a:p>
          <a:p>
            <a:pPr lvl="1"/>
            <a:r>
              <a:rPr lang="fr-FR" dirty="0" smtClean="0">
                <a:cs typeface="Calibri"/>
              </a:rPr>
              <a:t>	-&gt;60 avions donc 20 BEE et 40 BASKETS</a:t>
            </a:r>
          </a:p>
          <a:p>
            <a:pPr lvl="2"/>
            <a:endParaRPr lang="fr-FR" dirty="0" smtClean="0">
              <a:cs typeface="Calibri"/>
            </a:endParaRPr>
          </a:p>
          <a:p>
            <a:pPr lvl="1"/>
            <a:r>
              <a:rPr lang="fr-FR" dirty="0" smtClean="0">
                <a:cs typeface="Calibri"/>
              </a:rPr>
              <a:t>Or d’après le ratio précédent concernant les avions disponibles</a:t>
            </a:r>
          </a:p>
          <a:p>
            <a:pPr lvl="1"/>
            <a:endParaRPr lang="fr-FR" dirty="0">
              <a:cs typeface="Calibri"/>
            </a:endParaRPr>
          </a:p>
          <a:p>
            <a:pPr lvl="1"/>
            <a:r>
              <a:rPr lang="fr-FR" dirty="0" smtClean="0">
                <a:cs typeface="Calibri"/>
              </a:rPr>
              <a:t>	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-&gt; 64 BEE et un maximum de 128 BASKETS</a:t>
            </a:r>
            <a:endParaRPr lang="fr-FR" dirty="0"/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49429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5D01-542B-48CD-94D0-9530A058D4E2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0"/>
            <a:ext cx="683568" cy="45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72008"/>
            <a:ext cx="2483768" cy="404664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577351" y="0"/>
            <a:ext cx="3497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MODELISATION SKETCHUP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2555776" y="0"/>
            <a:ext cx="0" cy="476672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05AB-3C83-429C-9CB3-C0237356857D}" type="datetime1">
              <a:rPr lang="fr-FR" smtClean="0"/>
              <a:pPr/>
              <a:t>27/06/2013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07504" y="548680"/>
            <a:ext cx="5832648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Adaptation de l’aéroport Saint Exupéry pour le BEE PLANE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62224" y="1124744"/>
            <a:ext cx="5057848" cy="369331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Etude de la réduction du temps de trajet sur les Taxiways</a:t>
            </a:r>
          </a:p>
          <a:p>
            <a:pPr marL="285750" indent="-285750">
              <a:buFont typeface="Arial" pitchFamily="34" charset="0"/>
              <a:buChar char="•"/>
            </a:pPr>
            <a:endParaRPr lang="fr-FR" dirty="0" smtClean="0"/>
          </a:p>
          <a:p>
            <a:pPr marL="285750" indent="-285750"/>
            <a:r>
              <a:rPr lang="fr-FR" dirty="0" smtClean="0"/>
              <a:t>		</a:t>
            </a:r>
            <a:r>
              <a:rPr lang="fr-FR" dirty="0" smtClean="0">
                <a:solidFill>
                  <a:srgbClr val="0000FF"/>
                </a:solidFill>
              </a:rPr>
              <a:t>-Trajet actuel de l’avion</a:t>
            </a:r>
          </a:p>
          <a:p>
            <a:pPr marL="285750" indent="-285750"/>
            <a:r>
              <a:rPr lang="fr-FR" dirty="0" smtClean="0">
                <a:solidFill>
                  <a:srgbClr val="0000FF"/>
                </a:solidFill>
              </a:rPr>
              <a:t>		</a:t>
            </a:r>
            <a:r>
              <a:rPr lang="fr-FR" dirty="0" smtClean="0">
                <a:solidFill>
                  <a:srgbClr val="FF0000"/>
                </a:solidFill>
              </a:rPr>
              <a:t>-Trajet du BEE</a:t>
            </a:r>
          </a:p>
          <a:p>
            <a:pPr marL="285750" indent="-285750"/>
            <a:r>
              <a:rPr lang="fr-FR" dirty="0" smtClean="0">
                <a:solidFill>
                  <a:srgbClr val="FF0000"/>
                </a:solidFill>
              </a:rPr>
              <a:t>		</a:t>
            </a:r>
            <a:r>
              <a:rPr lang="fr-FR" dirty="0" smtClean="0">
                <a:solidFill>
                  <a:srgbClr val="00FF00"/>
                </a:solidFill>
              </a:rPr>
              <a:t>-Trajet BASKET</a:t>
            </a:r>
          </a:p>
          <a:p>
            <a:pPr marL="285750" indent="-285750"/>
            <a:endParaRPr lang="fr-FR" dirty="0" smtClean="0">
              <a:solidFill>
                <a:srgbClr val="FF0000"/>
              </a:solidFill>
            </a:endParaRPr>
          </a:p>
          <a:p>
            <a:pPr marL="285750" indent="-285750"/>
            <a:r>
              <a:rPr lang="fr-FR" dirty="0" smtClean="0">
                <a:solidFill>
                  <a:srgbClr val="FF0000"/>
                </a:solidFill>
              </a:rPr>
              <a:t>	</a:t>
            </a:r>
            <a:r>
              <a:rPr lang="fr-FR" b="1" dirty="0" smtClean="0">
                <a:solidFill>
                  <a:schemeClr val="tx1"/>
                </a:solidFill>
              </a:rPr>
              <a:t>-&gt;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b="1" dirty="0" smtClean="0">
                <a:solidFill>
                  <a:schemeClr val="tx1"/>
                </a:solidFill>
              </a:rPr>
              <a:t>Réduction évidente du temps de trajet</a:t>
            </a:r>
          </a:p>
          <a:p>
            <a:pPr marL="285750" indent="-285750"/>
            <a:endParaRPr lang="fr-FR" b="1" dirty="0" smtClean="0">
              <a:solidFill>
                <a:schemeClr val="tx1"/>
              </a:solidFill>
            </a:endParaRPr>
          </a:p>
          <a:p>
            <a:pPr marL="285750" indent="-285750"/>
            <a:r>
              <a:rPr lang="fr-FR" b="1" dirty="0" smtClean="0">
                <a:solidFill>
                  <a:schemeClr val="tx1"/>
                </a:solidFill>
              </a:rPr>
              <a:t>	-&gt; Diminution des redevances aéroportuaires</a:t>
            </a:r>
          </a:p>
          <a:p>
            <a:pPr marL="285750" indent="-285750"/>
            <a:endParaRPr lang="fr-FR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fr-FR" b="1" dirty="0" smtClean="0">
              <a:solidFill>
                <a:schemeClr val="tx1"/>
              </a:solidFill>
            </a:endParaRPr>
          </a:p>
          <a:p>
            <a:pPr marL="285750" indent="-285750"/>
            <a:endParaRPr lang="fr-FR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97" t="21793" r="43344" b="6250"/>
          <a:stretch/>
        </p:blipFill>
        <p:spPr bwMode="auto">
          <a:xfrm>
            <a:off x="5435017" y="1124744"/>
            <a:ext cx="3169431" cy="526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necteur droit 13"/>
          <p:cNvCxnSpPr/>
          <p:nvPr/>
        </p:nvCxnSpPr>
        <p:spPr>
          <a:xfrm flipH="1" flipV="1">
            <a:off x="6805292" y="1196752"/>
            <a:ext cx="576064" cy="511256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>
            <a:off x="6589268" y="1196752"/>
            <a:ext cx="21602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6373244" y="1196752"/>
            <a:ext cx="216024" cy="93610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6373244" y="2132856"/>
            <a:ext cx="360040" cy="252028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>
            <a:off x="6445252" y="4653136"/>
            <a:ext cx="288032" cy="21602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6445252" y="4869160"/>
            <a:ext cx="288032" cy="21602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6733284" y="5085184"/>
            <a:ext cx="144016" cy="100811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 flipV="1">
            <a:off x="6804248" y="1628800"/>
            <a:ext cx="361084" cy="33843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6588224" y="1628800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>
            <a:off x="6445252" y="1628800"/>
            <a:ext cx="142972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6445252" y="2132856"/>
            <a:ext cx="288032" cy="20162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>
            <a:off x="6589268" y="4149080"/>
            <a:ext cx="144016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6589268" y="4365104"/>
            <a:ext cx="144016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6733284" y="4581128"/>
            <a:ext cx="72008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flipV="1">
            <a:off x="6805292" y="5013176"/>
            <a:ext cx="288032" cy="720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 flipH="1">
            <a:off x="6228184" y="4149080"/>
            <a:ext cx="504056" cy="216024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>
            <a:off x="6228184" y="4365104"/>
            <a:ext cx="360040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9429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5D01-542B-48CD-94D0-9530A058D4E2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0"/>
            <a:ext cx="683568" cy="45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72008"/>
            <a:ext cx="2483768" cy="404664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577351" y="0"/>
            <a:ext cx="3497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MODELISATION SKETCHUP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2555776" y="0"/>
            <a:ext cx="0" cy="476672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05AB-3C83-429C-9CB3-C0237356857D}" type="datetime1">
              <a:rPr lang="fr-FR" smtClean="0"/>
              <a:pPr/>
              <a:t>27/06/2013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07504" y="548680"/>
            <a:ext cx="504056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Création d’un nouvel aéroport dédié au BEE PLANE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62224" y="1124744"/>
            <a:ext cx="8514232" cy="7997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cs typeface="Calibri"/>
              </a:rPr>
              <a:t>Dimensionnement nombre de bee et basket:</a:t>
            </a:r>
            <a:br>
              <a:rPr lang="fr-FR" dirty="0">
                <a:cs typeface="Calibri"/>
              </a:rPr>
            </a:br>
            <a:r>
              <a:rPr lang="fr-FR" dirty="0">
                <a:cs typeface="Calibri"/>
              </a:rPr>
              <a:t/>
            </a:r>
            <a:br>
              <a:rPr lang="fr-FR" dirty="0">
                <a:cs typeface="Calibri"/>
              </a:rPr>
            </a:br>
            <a:r>
              <a:rPr lang="fr-FR" dirty="0">
                <a:cs typeface="Calibri"/>
              </a:rPr>
              <a:t>2050 -&gt; 1 mouvement toutes les 1min30 pendant </a:t>
            </a:r>
            <a:r>
              <a:rPr lang="fr-FR" dirty="0" smtClean="0">
                <a:cs typeface="Calibri"/>
              </a:rPr>
              <a:t>3h </a:t>
            </a:r>
            <a:r>
              <a:rPr lang="fr-FR" dirty="0">
                <a:cs typeface="Calibri"/>
              </a:rPr>
              <a:t/>
            </a:r>
            <a:br>
              <a:rPr lang="fr-FR" dirty="0">
                <a:cs typeface="Calibri"/>
              </a:rPr>
            </a:br>
            <a:r>
              <a:rPr lang="fr-FR" dirty="0">
                <a:cs typeface="Calibri"/>
              </a:rPr>
              <a:t/>
            </a:r>
            <a:br>
              <a:rPr lang="fr-FR" dirty="0">
                <a:cs typeface="Calibri"/>
              </a:rPr>
            </a:br>
            <a:r>
              <a:rPr lang="fr-FR" b="1" dirty="0">
                <a:cs typeface="Calibri"/>
              </a:rPr>
              <a:t>-&gt;</a:t>
            </a:r>
            <a:r>
              <a:rPr lang="fr-FR" dirty="0">
                <a:cs typeface="Calibri"/>
              </a:rPr>
              <a:t> </a:t>
            </a:r>
            <a:r>
              <a:rPr lang="fr-FR" b="1" dirty="0">
                <a:cs typeface="Calibri"/>
              </a:rPr>
              <a:t>120 mouvements pendant </a:t>
            </a:r>
            <a:r>
              <a:rPr lang="fr-FR" b="1" dirty="0" smtClean="0">
                <a:cs typeface="Calibri"/>
              </a:rPr>
              <a:t>3h -&gt; </a:t>
            </a:r>
            <a:r>
              <a:rPr lang="nb-NO" sz="1994" b="1" dirty="0" smtClean="0">
                <a:cs typeface="Calibri"/>
              </a:rPr>
              <a:t>60 bees et 120 baskets</a:t>
            </a:r>
          </a:p>
          <a:p>
            <a:pPr marL="285750" indent="-285750"/>
            <a:r>
              <a:rPr lang="nb-NO" sz="1994" b="1" dirty="0" smtClean="0">
                <a:cs typeface="Calibri"/>
              </a:rPr>
              <a:t/>
            </a:r>
            <a:br>
              <a:rPr lang="nb-NO" sz="1994" b="1" dirty="0" smtClean="0">
                <a:cs typeface="Calibri"/>
              </a:rPr>
            </a:br>
            <a:r>
              <a:rPr lang="nb-NO" sz="1994" dirty="0" smtClean="0">
                <a:cs typeface="Calibri"/>
              </a:rPr>
              <a:t>Mais en ce basant sur les chiffres de Lyon ( 96 avions pour 30 mouvements en période de pointes)</a:t>
            </a:r>
            <a:endParaRPr lang="nb-NO" sz="1994" dirty="0">
              <a:cs typeface="Calibri"/>
            </a:endParaRPr>
          </a:p>
          <a:p>
            <a:pPr lvl="1"/>
            <a:r>
              <a:rPr lang="fr-FR" dirty="0">
                <a:solidFill>
                  <a:srgbClr val="FF0000"/>
                </a:solidFill>
                <a:cs typeface="Calibri"/>
              </a:rPr>
              <a:t>                 </a:t>
            </a:r>
            <a:r>
              <a:rPr lang="fr-FR" sz="1994" dirty="0">
                <a:solidFill>
                  <a:srgbClr val="FF0000"/>
                </a:solidFill>
                <a:cs typeface="Calibri"/>
              </a:rPr>
              <a:t/>
            </a:r>
            <a:br>
              <a:rPr lang="fr-FR" sz="1994" dirty="0">
                <a:solidFill>
                  <a:srgbClr val="FF0000"/>
                </a:solidFill>
                <a:cs typeface="Calibri"/>
              </a:rPr>
            </a:br>
            <a:r>
              <a:rPr lang="fr-FR" sz="1994" b="1" dirty="0">
                <a:solidFill>
                  <a:srgbClr val="FF0000"/>
                </a:solidFill>
                <a:cs typeface="Calibri"/>
              </a:rPr>
              <a:t> </a:t>
            </a:r>
            <a:r>
              <a:rPr lang="fr-FR" sz="2000" b="1" dirty="0">
                <a:solidFill>
                  <a:srgbClr val="4F6128"/>
                </a:solidFill>
                <a:cs typeface="Calibri"/>
              </a:rPr>
              <a:t>-&gt; </a:t>
            </a:r>
            <a:r>
              <a:rPr lang="nb-NO" sz="2000" b="1" dirty="0" smtClean="0">
                <a:solidFill>
                  <a:srgbClr val="4F6128"/>
                </a:solidFill>
                <a:cs typeface="Calibri"/>
              </a:rPr>
              <a:t>192 bees et 384 baskets</a:t>
            </a:r>
            <a:r>
              <a:rPr lang="fr-FR" sz="2000" dirty="0">
                <a:solidFill>
                  <a:srgbClr val="4F6128"/>
                </a:solidFill>
                <a:cs typeface="Calibri"/>
              </a:rPr>
              <a:t> </a:t>
            </a:r>
            <a:r>
              <a:rPr lang="fr-FR" dirty="0">
                <a:solidFill>
                  <a:srgbClr val="4F6128"/>
                </a:solidFill>
                <a:cs typeface="Calibri"/>
              </a:rPr>
              <a:t>     </a:t>
            </a:r>
            <a:r>
              <a:rPr lang="fr-FR" dirty="0">
                <a:solidFill>
                  <a:srgbClr val="FF0000"/>
                </a:solidFill>
                <a:cs typeface="Calibri"/>
              </a:rPr>
              <a:t>                    </a:t>
            </a:r>
            <a:endParaRPr lang="nb-NO" dirty="0">
              <a:solidFill>
                <a:srgbClr val="FF0000"/>
              </a:solidFill>
              <a:cs typeface="Calibri"/>
            </a:endParaRPr>
          </a:p>
          <a:p>
            <a:pPr lvl="1"/>
            <a:endParaRPr lang="nb-NO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>Dimensionnement taille des pistes:</a:t>
            </a:r>
            <a:br>
              <a:rPr lang="fr-FR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/>
            </a:r>
            <a:br>
              <a:rPr lang="fr-FR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fr-FR" b="1" dirty="0">
                <a:solidFill>
                  <a:srgbClr val="000000"/>
                </a:solidFill>
                <a:latin typeface="Calibri"/>
                <a:cs typeface="Calibri"/>
              </a:rPr>
              <a:t>-&gt; Bee plane a un besoin de 1500 m piste</a:t>
            </a:r>
            <a:br>
              <a:rPr lang="fr-FR" b="1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fr-FR" b="1" dirty="0">
                <a:solidFill>
                  <a:srgbClr val="000000"/>
                </a:solidFill>
                <a:latin typeface="Calibri"/>
                <a:cs typeface="Calibri"/>
              </a:rPr>
              <a:t/>
            </a:r>
            <a:br>
              <a:rPr lang="fr-FR" b="1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>On a pris le double pour permettre au Bee plane d'attérir et de décoller dans la foulée ( plus les zones de </a:t>
            </a:r>
            <a:r>
              <a:rPr lang="fr-FR" dirty="0" smtClean="0">
                <a:solidFill>
                  <a:srgbClr val="000000"/>
                </a:solidFill>
                <a:latin typeface="Calibri"/>
                <a:cs typeface="Calibri"/>
              </a:rPr>
              <a:t>taxiway):</a:t>
            </a:r>
            <a:r>
              <a:rPr lang="fr-FR" b="1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2000" b="1" dirty="0">
                <a:solidFill>
                  <a:srgbClr val="4F6128"/>
                </a:solidFill>
                <a:latin typeface="Calibri"/>
                <a:cs typeface="Calibri"/>
              </a:rPr>
              <a:t>4000 m piste</a:t>
            </a:r>
            <a:endParaRPr lang="nb-NO" sz="2000" b="1" dirty="0">
              <a:solidFill>
                <a:srgbClr val="4F6128"/>
              </a:solidFill>
              <a:latin typeface="Calibri"/>
              <a:cs typeface="Calibri"/>
            </a:endParaRPr>
          </a:p>
          <a:p>
            <a:pPr lvl="1"/>
            <a:endParaRPr lang="fr-FR" dirty="0">
              <a:cs typeface="Calibri"/>
            </a:endParaRPr>
          </a:p>
          <a:p>
            <a:pPr lvl="1"/>
            <a:endParaRPr lang="fr-FR" dirty="0">
              <a:cs typeface="Calibri"/>
            </a:endParaRPr>
          </a:p>
          <a:p>
            <a:pPr lvl="1"/>
            <a:endParaRPr lang="fr-FR" dirty="0">
              <a:latin typeface="Calibri"/>
              <a:cs typeface="Calibri"/>
            </a:endParaRPr>
          </a:p>
          <a:p>
            <a:pPr lvl="1"/>
            <a:endParaRPr lang="fr-FR" dirty="0">
              <a:cs typeface="Calibri"/>
            </a:endParaRPr>
          </a:p>
          <a:p>
            <a:pPr lvl="1"/>
            <a:endParaRPr lang="fr-FR" dirty="0"/>
          </a:p>
          <a:p>
            <a:pPr lvl="1"/>
            <a:endParaRPr lang="fr-FR" dirty="0">
              <a:latin typeface="Calibri"/>
              <a:cs typeface="Calibri"/>
            </a:endParaRPr>
          </a:p>
          <a:p>
            <a:pPr lvl="1"/>
            <a:endParaRPr lang="fr-FR" dirty="0">
              <a:latin typeface="Calibri"/>
              <a:cs typeface="Calibri"/>
            </a:endParaRPr>
          </a:p>
          <a:p>
            <a:pPr>
              <a:buFont typeface="Arial" pitchFamily="34" charset="0"/>
              <a:buChar char="•"/>
            </a:pPr>
            <a:endParaRPr lang="fr-FR" dirty="0"/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5D01-542B-48CD-94D0-9530A058D4E2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0"/>
            <a:ext cx="683568" cy="45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72008"/>
            <a:ext cx="2483768" cy="404664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577351" y="0"/>
            <a:ext cx="3497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MODELISATION SKETCHUP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2555776" y="0"/>
            <a:ext cx="0" cy="476672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05AB-3C83-429C-9CB3-C0237356857D}" type="datetime1">
              <a:rPr lang="fr-FR" smtClean="0"/>
              <a:pPr/>
              <a:t>27/06/2013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07504" y="548680"/>
            <a:ext cx="504056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Création d’un nouvel aéroport dédié au BEE PLANE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62224" y="1124744"/>
            <a:ext cx="85142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/>
            </a:r>
            <a:br>
              <a:rPr lang="fr-FR" dirty="0">
                <a:solidFill>
                  <a:srgbClr val="000000"/>
                </a:solidFill>
                <a:latin typeface="Calibri"/>
                <a:cs typeface="Calibri"/>
              </a:rPr>
            </a:br>
            <a:endParaRPr lang="nb-NO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/>
            <a:endParaRPr lang="fr-FR" dirty="0">
              <a:cs typeface="Calibri"/>
            </a:endParaRPr>
          </a:p>
          <a:p>
            <a:pPr lvl="1"/>
            <a:endParaRPr lang="fr-FR" dirty="0">
              <a:cs typeface="Calibri"/>
            </a:endParaRPr>
          </a:p>
          <a:p>
            <a:pPr lvl="1"/>
            <a:endParaRPr lang="fr-FR" dirty="0">
              <a:latin typeface="Calibri"/>
              <a:cs typeface="Calibri"/>
            </a:endParaRPr>
          </a:p>
          <a:p>
            <a:pPr lvl="1"/>
            <a:endParaRPr lang="fr-FR" dirty="0">
              <a:cs typeface="Calibri"/>
            </a:endParaRPr>
          </a:p>
          <a:p>
            <a:pPr lvl="1"/>
            <a:endParaRPr lang="fr-FR" dirty="0"/>
          </a:p>
          <a:p>
            <a:pPr lvl="1"/>
            <a:endParaRPr lang="fr-FR" dirty="0">
              <a:latin typeface="Calibri"/>
              <a:cs typeface="Calibri"/>
            </a:endParaRPr>
          </a:p>
          <a:p>
            <a:pPr lvl="1"/>
            <a:endParaRPr lang="fr-FR" dirty="0">
              <a:latin typeface="Calibri"/>
              <a:cs typeface="Calibri"/>
            </a:endParaRPr>
          </a:p>
          <a:p>
            <a:pPr>
              <a:buFont typeface="Arial" pitchFamily="34" charset="0"/>
              <a:buChar char="•"/>
            </a:pPr>
            <a:endParaRPr lang="fr-FR" dirty="0"/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026" name="Picture 2" descr="C:\Users\Sliman\Desktop\Supméca\Bee plane\longueur pis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916832"/>
            <a:ext cx="8307729" cy="38403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344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5D01-542B-48CD-94D0-9530A058D4E2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0"/>
            <a:ext cx="683568" cy="45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72008"/>
            <a:ext cx="2483768" cy="404664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577351" y="0"/>
            <a:ext cx="3497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MODELISATION SKETCHUP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2555776" y="0"/>
            <a:ext cx="0" cy="476672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05AB-3C83-429C-9CB3-C0237356857D}" type="datetime1">
              <a:rPr lang="fr-FR" smtClean="0"/>
              <a:pPr/>
              <a:t>27/06/2013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07504" y="548680"/>
            <a:ext cx="504056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Création d’un nouvel aéroport dédié au BEE PLANE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62224" y="1124744"/>
            <a:ext cx="85142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/>
            </a:r>
            <a:br>
              <a:rPr lang="fr-FR" dirty="0">
                <a:solidFill>
                  <a:srgbClr val="000000"/>
                </a:solidFill>
                <a:latin typeface="Calibri"/>
                <a:cs typeface="Calibri"/>
              </a:rPr>
            </a:br>
            <a:endParaRPr lang="nb-NO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/>
            <a:endParaRPr lang="fr-FR" dirty="0">
              <a:cs typeface="Calibri"/>
            </a:endParaRPr>
          </a:p>
          <a:p>
            <a:pPr lvl="1"/>
            <a:endParaRPr lang="fr-FR" dirty="0">
              <a:cs typeface="Calibri"/>
            </a:endParaRPr>
          </a:p>
          <a:p>
            <a:pPr lvl="1"/>
            <a:endParaRPr lang="fr-FR" dirty="0">
              <a:latin typeface="Calibri"/>
              <a:cs typeface="Calibri"/>
            </a:endParaRPr>
          </a:p>
          <a:p>
            <a:pPr lvl="1"/>
            <a:endParaRPr lang="fr-FR" dirty="0">
              <a:cs typeface="Calibri"/>
            </a:endParaRPr>
          </a:p>
          <a:p>
            <a:pPr lvl="1"/>
            <a:endParaRPr lang="fr-FR" dirty="0"/>
          </a:p>
          <a:p>
            <a:pPr lvl="1"/>
            <a:endParaRPr lang="fr-FR" dirty="0">
              <a:latin typeface="Calibri"/>
              <a:cs typeface="Calibri"/>
            </a:endParaRPr>
          </a:p>
          <a:p>
            <a:pPr lvl="1"/>
            <a:endParaRPr lang="fr-FR" dirty="0">
              <a:latin typeface="Calibri"/>
              <a:cs typeface="Calibri"/>
            </a:endParaRPr>
          </a:p>
          <a:p>
            <a:pPr>
              <a:buFont typeface="Arial" pitchFamily="34" charset="0"/>
              <a:buChar char="•"/>
            </a:pPr>
            <a:endParaRPr lang="fr-FR" dirty="0"/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62224" y="1124744"/>
            <a:ext cx="851423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fr-FR" sz="2000" b="1" dirty="0" smtClean="0">
                <a:cs typeface="Calibri"/>
              </a:rPr>
              <a:t>Résultats:</a:t>
            </a:r>
          </a:p>
          <a:p>
            <a:pPr marL="285750" indent="-285750"/>
            <a:endParaRPr lang="fr-FR" sz="2000" b="1" dirty="0" smtClean="0">
              <a:cs typeface="Calibri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000" b="1" dirty="0" smtClean="0">
                <a:cs typeface="Calibri"/>
              </a:rPr>
              <a:t>Réduction taille aéroport de 30 % : 1375 ha au lieu de 2000 ha pour Lyon</a:t>
            </a:r>
          </a:p>
          <a:p>
            <a:pPr marL="285750" indent="-285750"/>
            <a:endParaRPr lang="fr-FR" sz="2000" dirty="0" smtClean="0">
              <a:cs typeface="Calibri"/>
            </a:endParaRPr>
          </a:p>
          <a:p>
            <a:pPr marL="285750" indent="-285750"/>
            <a:r>
              <a:rPr lang="fr-FR" dirty="0">
                <a:cs typeface="Calibri"/>
              </a:rPr>
              <a:t/>
            </a:r>
            <a:br>
              <a:rPr lang="fr-FR" dirty="0">
                <a:cs typeface="Calibri"/>
              </a:rPr>
            </a:br>
            <a:r>
              <a:rPr lang="fr-FR" dirty="0">
                <a:solidFill>
                  <a:srgbClr val="FF0000"/>
                </a:solidFill>
                <a:cs typeface="Calibri"/>
              </a:rPr>
              <a:t>                   </a:t>
            </a:r>
            <a:endParaRPr lang="nb-NO" dirty="0">
              <a:solidFill>
                <a:srgbClr val="FF0000"/>
              </a:solidFill>
              <a:cs typeface="Calibri"/>
            </a:endParaRPr>
          </a:p>
          <a:p>
            <a:pPr lvl="1"/>
            <a:endParaRPr lang="fr-FR" dirty="0">
              <a:cs typeface="Calibri"/>
            </a:endParaRPr>
          </a:p>
          <a:p>
            <a:pPr lvl="1"/>
            <a:endParaRPr lang="fr-FR" dirty="0">
              <a:cs typeface="Calibri"/>
            </a:endParaRPr>
          </a:p>
          <a:p>
            <a:pPr lvl="1"/>
            <a:endParaRPr lang="fr-FR" dirty="0">
              <a:latin typeface="Calibri"/>
              <a:cs typeface="Calibri"/>
            </a:endParaRPr>
          </a:p>
          <a:p>
            <a:pPr lvl="1"/>
            <a:endParaRPr lang="fr-FR" dirty="0">
              <a:cs typeface="Calibri"/>
            </a:endParaRPr>
          </a:p>
          <a:p>
            <a:pPr lvl="1"/>
            <a:endParaRPr lang="fr-FR" dirty="0"/>
          </a:p>
          <a:p>
            <a:pPr lvl="1"/>
            <a:endParaRPr lang="fr-FR" dirty="0">
              <a:latin typeface="Calibri"/>
              <a:cs typeface="Calibri"/>
            </a:endParaRPr>
          </a:p>
          <a:p>
            <a:pPr lvl="1"/>
            <a:endParaRPr lang="fr-FR" dirty="0">
              <a:latin typeface="Calibri"/>
              <a:cs typeface="Calibri"/>
            </a:endParaRPr>
          </a:p>
          <a:p>
            <a:pPr>
              <a:buFont typeface="Arial" pitchFamily="34" charset="0"/>
              <a:buChar char="•"/>
            </a:pPr>
            <a:endParaRPr lang="fr-FR" dirty="0"/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2050" name="Picture 2" descr="C:\Users\Sliman\Desktop\Supméca\Bee plane\vue aeropo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64904"/>
            <a:ext cx="9144000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2536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5D01-542B-48CD-94D0-9530A058D4E2}" type="slidenum">
              <a:rPr lang="fr-FR" smtClean="0"/>
              <a:pPr/>
              <a:t>26</a:t>
            </a:fld>
            <a:endParaRPr lang="fr-F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0"/>
            <a:ext cx="683568" cy="45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72008"/>
            <a:ext cx="2483768" cy="404664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577351" y="0"/>
            <a:ext cx="3497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MODELISATION SKETCHUP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2555776" y="0"/>
            <a:ext cx="0" cy="476672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05AB-3C83-429C-9CB3-C0237356857D}" type="datetime1">
              <a:rPr lang="fr-FR" smtClean="0"/>
              <a:pPr/>
              <a:t>27/06/2013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07504" y="548680"/>
            <a:ext cx="504056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Création d’un nouvel aéroport dédié au BEE PLANE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62224" y="1124744"/>
            <a:ext cx="85142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/>
            </a:r>
            <a:br>
              <a:rPr lang="fr-FR" dirty="0">
                <a:solidFill>
                  <a:srgbClr val="000000"/>
                </a:solidFill>
                <a:latin typeface="Calibri"/>
                <a:cs typeface="Calibri"/>
              </a:rPr>
            </a:br>
            <a:endParaRPr lang="nb-NO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/>
            <a:endParaRPr lang="fr-FR" dirty="0">
              <a:cs typeface="Calibri"/>
            </a:endParaRPr>
          </a:p>
          <a:p>
            <a:pPr lvl="1"/>
            <a:endParaRPr lang="fr-FR" dirty="0">
              <a:cs typeface="Calibri"/>
            </a:endParaRPr>
          </a:p>
          <a:p>
            <a:pPr lvl="1"/>
            <a:endParaRPr lang="fr-FR" dirty="0">
              <a:latin typeface="Calibri"/>
              <a:cs typeface="Calibri"/>
            </a:endParaRPr>
          </a:p>
          <a:p>
            <a:pPr lvl="1"/>
            <a:endParaRPr lang="fr-FR" dirty="0">
              <a:cs typeface="Calibri"/>
            </a:endParaRPr>
          </a:p>
          <a:p>
            <a:pPr lvl="1"/>
            <a:endParaRPr lang="fr-FR" dirty="0"/>
          </a:p>
          <a:p>
            <a:pPr lvl="1"/>
            <a:endParaRPr lang="fr-FR" dirty="0">
              <a:latin typeface="Calibri"/>
              <a:cs typeface="Calibri"/>
            </a:endParaRPr>
          </a:p>
          <a:p>
            <a:pPr lvl="1"/>
            <a:endParaRPr lang="fr-FR" dirty="0">
              <a:latin typeface="Calibri"/>
              <a:cs typeface="Calibri"/>
            </a:endParaRPr>
          </a:p>
          <a:p>
            <a:pPr>
              <a:buFont typeface="Arial" pitchFamily="34" charset="0"/>
              <a:buChar char="•"/>
            </a:pPr>
            <a:endParaRPr lang="fr-FR" dirty="0"/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62224" y="1124744"/>
            <a:ext cx="851423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cs typeface="Calibri"/>
              </a:rPr>
              <a:t>Fonctionnement : </a:t>
            </a:r>
          </a:p>
          <a:p>
            <a:pPr marL="285750" indent="-285750"/>
            <a:endParaRPr lang="fr-FR" sz="2000" dirty="0" smtClean="0">
              <a:cs typeface="Calibri"/>
            </a:endParaRPr>
          </a:p>
          <a:p>
            <a:pPr marL="285750" indent="-285750"/>
            <a:r>
              <a:rPr lang="fr-FR" dirty="0">
                <a:cs typeface="Calibri"/>
              </a:rPr>
              <a:t/>
            </a:r>
            <a:br>
              <a:rPr lang="fr-FR" dirty="0">
                <a:cs typeface="Calibri"/>
              </a:rPr>
            </a:br>
            <a:r>
              <a:rPr lang="fr-FR" dirty="0">
                <a:solidFill>
                  <a:srgbClr val="FF0000"/>
                </a:solidFill>
                <a:cs typeface="Calibri"/>
              </a:rPr>
              <a:t>                   </a:t>
            </a:r>
            <a:endParaRPr lang="nb-NO" dirty="0">
              <a:solidFill>
                <a:srgbClr val="FF0000"/>
              </a:solidFill>
              <a:cs typeface="Calibri"/>
            </a:endParaRPr>
          </a:p>
          <a:p>
            <a:pPr lvl="1"/>
            <a:endParaRPr lang="fr-FR" dirty="0">
              <a:cs typeface="Calibri"/>
            </a:endParaRPr>
          </a:p>
          <a:p>
            <a:pPr lvl="1"/>
            <a:endParaRPr lang="fr-FR" dirty="0">
              <a:cs typeface="Calibri"/>
            </a:endParaRPr>
          </a:p>
          <a:p>
            <a:pPr lvl="1"/>
            <a:endParaRPr lang="fr-FR" dirty="0">
              <a:latin typeface="Calibri"/>
              <a:cs typeface="Calibri"/>
            </a:endParaRPr>
          </a:p>
          <a:p>
            <a:pPr lvl="1"/>
            <a:endParaRPr lang="fr-FR" dirty="0">
              <a:cs typeface="Calibri"/>
            </a:endParaRPr>
          </a:p>
          <a:p>
            <a:pPr lvl="1"/>
            <a:endParaRPr lang="fr-FR" dirty="0"/>
          </a:p>
          <a:p>
            <a:pPr lvl="1"/>
            <a:endParaRPr lang="fr-FR" dirty="0">
              <a:latin typeface="Calibri"/>
              <a:cs typeface="Calibri"/>
            </a:endParaRPr>
          </a:p>
          <a:p>
            <a:pPr lvl="1"/>
            <a:endParaRPr lang="fr-FR" dirty="0">
              <a:latin typeface="Calibri"/>
              <a:cs typeface="Calibri"/>
            </a:endParaRPr>
          </a:p>
          <a:p>
            <a:pPr>
              <a:buFont typeface="Arial" pitchFamily="34" charset="0"/>
              <a:buChar char="•"/>
            </a:pPr>
            <a:endParaRPr lang="fr-FR" dirty="0"/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028" name="Picture 4" descr="C:\Users\Sliman\Desktop\Supméca\Bee plane\pist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88840"/>
            <a:ext cx="9144000" cy="4076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2536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5D01-542B-48CD-94D0-9530A058D4E2}" type="slidenum">
              <a:rPr lang="fr-FR" smtClean="0"/>
              <a:pPr/>
              <a:t>27</a:t>
            </a:fld>
            <a:endParaRPr lang="fr-F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0"/>
            <a:ext cx="683568" cy="45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72008"/>
            <a:ext cx="2483768" cy="404664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577351" y="0"/>
            <a:ext cx="3497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MODELISATION SKETCHUP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2555776" y="0"/>
            <a:ext cx="0" cy="476672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05AB-3C83-429C-9CB3-C0237356857D}" type="datetime1">
              <a:rPr lang="fr-FR" smtClean="0"/>
              <a:pPr/>
              <a:t>27/06/2013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07504" y="548680"/>
            <a:ext cx="504056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Création d’un nouvel aéroport dédié au BEE PLANE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62224" y="1124744"/>
            <a:ext cx="85142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/>
            </a:r>
            <a:br>
              <a:rPr lang="fr-FR" dirty="0">
                <a:solidFill>
                  <a:srgbClr val="000000"/>
                </a:solidFill>
                <a:latin typeface="Calibri"/>
                <a:cs typeface="Calibri"/>
              </a:rPr>
            </a:br>
            <a:endParaRPr lang="nb-NO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/>
            <a:endParaRPr lang="fr-FR" dirty="0">
              <a:cs typeface="Calibri"/>
            </a:endParaRPr>
          </a:p>
          <a:p>
            <a:pPr lvl="1"/>
            <a:endParaRPr lang="fr-FR" dirty="0">
              <a:cs typeface="Calibri"/>
            </a:endParaRPr>
          </a:p>
          <a:p>
            <a:pPr lvl="1"/>
            <a:endParaRPr lang="fr-FR" dirty="0">
              <a:latin typeface="Calibri"/>
              <a:cs typeface="Calibri"/>
            </a:endParaRPr>
          </a:p>
          <a:p>
            <a:pPr lvl="1"/>
            <a:endParaRPr lang="fr-FR" dirty="0">
              <a:cs typeface="Calibri"/>
            </a:endParaRPr>
          </a:p>
          <a:p>
            <a:pPr lvl="1"/>
            <a:endParaRPr lang="fr-FR" dirty="0"/>
          </a:p>
          <a:p>
            <a:pPr lvl="1"/>
            <a:endParaRPr lang="fr-FR" dirty="0">
              <a:latin typeface="Calibri"/>
              <a:cs typeface="Calibri"/>
            </a:endParaRPr>
          </a:p>
          <a:p>
            <a:pPr lvl="1"/>
            <a:endParaRPr lang="fr-FR" dirty="0">
              <a:latin typeface="Calibri"/>
              <a:cs typeface="Calibri"/>
            </a:endParaRPr>
          </a:p>
          <a:p>
            <a:pPr>
              <a:buFont typeface="Arial" pitchFamily="34" charset="0"/>
              <a:buChar char="•"/>
            </a:pPr>
            <a:endParaRPr lang="fr-FR" dirty="0"/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62224" y="1124744"/>
            <a:ext cx="851423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fr-FR" sz="2000" b="1" dirty="0" smtClean="0">
                <a:cs typeface="Calibri"/>
              </a:rPr>
              <a:t>Résultats:</a:t>
            </a:r>
            <a:br>
              <a:rPr lang="fr-FR" sz="2000" b="1" dirty="0" smtClean="0">
                <a:cs typeface="Calibri"/>
              </a:rPr>
            </a:br>
            <a:endParaRPr lang="fr-FR" sz="2000" b="1" dirty="0" smtClean="0">
              <a:cs typeface="Calibri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000" b="1" dirty="0" smtClean="0">
                <a:cs typeface="Calibri"/>
              </a:rPr>
              <a:t>Réduction taille aéroport de 70 % : 600 ha au lieu de 2000 ha</a:t>
            </a:r>
            <a:br>
              <a:rPr lang="fr-FR" sz="2000" b="1" dirty="0" smtClean="0">
                <a:cs typeface="Calibri"/>
              </a:rPr>
            </a:br>
            <a:r>
              <a:rPr lang="fr-FR" sz="2000" b="1" dirty="0" smtClean="0">
                <a:cs typeface="Calibri"/>
              </a:rPr>
              <a:t>Avec pistes de 4 km </a:t>
            </a:r>
          </a:p>
          <a:p>
            <a:pPr marL="285750" indent="-285750"/>
            <a:endParaRPr lang="fr-FR" sz="2000" dirty="0" smtClean="0">
              <a:cs typeface="Calibri"/>
            </a:endParaRPr>
          </a:p>
          <a:p>
            <a:pPr marL="285750" indent="-285750"/>
            <a:r>
              <a:rPr lang="fr-FR" dirty="0">
                <a:cs typeface="Calibri"/>
              </a:rPr>
              <a:t/>
            </a:r>
            <a:br>
              <a:rPr lang="fr-FR" dirty="0">
                <a:cs typeface="Calibri"/>
              </a:rPr>
            </a:br>
            <a:r>
              <a:rPr lang="fr-FR" dirty="0">
                <a:solidFill>
                  <a:srgbClr val="FF0000"/>
                </a:solidFill>
                <a:cs typeface="Calibri"/>
              </a:rPr>
              <a:t>                   </a:t>
            </a:r>
            <a:endParaRPr lang="nb-NO" dirty="0">
              <a:solidFill>
                <a:srgbClr val="FF0000"/>
              </a:solidFill>
              <a:cs typeface="Calibri"/>
            </a:endParaRPr>
          </a:p>
          <a:p>
            <a:pPr lvl="1"/>
            <a:endParaRPr lang="fr-FR" dirty="0">
              <a:cs typeface="Calibri"/>
            </a:endParaRPr>
          </a:p>
          <a:p>
            <a:pPr lvl="1"/>
            <a:endParaRPr lang="fr-FR" dirty="0">
              <a:cs typeface="Calibri"/>
            </a:endParaRPr>
          </a:p>
          <a:p>
            <a:pPr lvl="1"/>
            <a:endParaRPr lang="fr-FR" dirty="0">
              <a:latin typeface="Calibri"/>
              <a:cs typeface="Calibri"/>
            </a:endParaRPr>
          </a:p>
          <a:p>
            <a:pPr lvl="1"/>
            <a:endParaRPr lang="fr-FR" dirty="0">
              <a:cs typeface="Calibri"/>
            </a:endParaRPr>
          </a:p>
          <a:p>
            <a:pPr lvl="1"/>
            <a:endParaRPr lang="fr-FR" dirty="0"/>
          </a:p>
          <a:p>
            <a:pPr lvl="1"/>
            <a:endParaRPr lang="fr-FR" dirty="0">
              <a:latin typeface="Calibri"/>
              <a:cs typeface="Calibri"/>
            </a:endParaRPr>
          </a:p>
          <a:p>
            <a:pPr lvl="1"/>
            <a:endParaRPr lang="fr-FR" dirty="0">
              <a:latin typeface="Calibri"/>
              <a:cs typeface="Calibri"/>
            </a:endParaRPr>
          </a:p>
          <a:p>
            <a:pPr>
              <a:buFont typeface="Arial" pitchFamily="34" charset="0"/>
              <a:buChar char="•"/>
            </a:pPr>
            <a:endParaRPr lang="fr-FR" dirty="0"/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2050" name="Picture 2" descr="C:\Users\Sliman\Desktop\Supméca\Bee plane\vue aeropo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64904"/>
            <a:ext cx="9144000" cy="3672408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cxnSp>
        <p:nvCxnSpPr>
          <p:cNvPr id="19" name="Connecteur droit avec flèche 18"/>
          <p:cNvCxnSpPr/>
          <p:nvPr/>
        </p:nvCxnSpPr>
        <p:spPr>
          <a:xfrm flipH="1" flipV="1">
            <a:off x="5940152" y="3645024"/>
            <a:ext cx="72008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6948264" y="3140968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251520" y="3140968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8423920" y="3501008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4860032" y="371703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2"/>
                </a:solidFill>
              </a:rPr>
              <a:t>500 m</a:t>
            </a:r>
            <a:endParaRPr lang="fr-FR" sz="2400" b="1" dirty="0">
              <a:solidFill>
                <a:schemeClr val="accent2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491880" y="256490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700 m</a:t>
            </a:r>
            <a:endParaRPr lang="fr-F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7956376" y="292494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</a:rPr>
              <a:t>400 m</a:t>
            </a:r>
            <a:endParaRPr lang="fr-FR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536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5D01-542B-48CD-94D0-9530A058D4E2}" type="slidenum">
              <a:rPr lang="fr-FR" smtClean="0"/>
              <a:pPr/>
              <a:t>28</a:t>
            </a:fld>
            <a:endParaRPr lang="fr-F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0"/>
            <a:ext cx="683568" cy="45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72008"/>
            <a:ext cx="2483768" cy="404664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577351" y="0"/>
            <a:ext cx="3497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MODELISATION SKETCHUP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2555776" y="0"/>
            <a:ext cx="0" cy="476672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05AB-3C83-429C-9CB3-C0237356857D}" type="datetime1">
              <a:rPr lang="fr-FR" smtClean="0"/>
              <a:pPr/>
              <a:t>27/06/2013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07504" y="548680"/>
            <a:ext cx="504056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Création d’un nouvel aéroport dédié au BEE PLANE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62224" y="1124744"/>
            <a:ext cx="85142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/>
            </a:r>
            <a:br>
              <a:rPr lang="fr-FR" dirty="0">
                <a:solidFill>
                  <a:srgbClr val="000000"/>
                </a:solidFill>
                <a:latin typeface="Calibri"/>
                <a:cs typeface="Calibri"/>
              </a:rPr>
            </a:br>
            <a:endParaRPr lang="nb-NO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/>
            <a:endParaRPr lang="fr-FR" dirty="0">
              <a:cs typeface="Calibri"/>
            </a:endParaRPr>
          </a:p>
          <a:p>
            <a:pPr lvl="1"/>
            <a:endParaRPr lang="fr-FR" dirty="0">
              <a:cs typeface="Calibri"/>
            </a:endParaRPr>
          </a:p>
          <a:p>
            <a:pPr lvl="1"/>
            <a:endParaRPr lang="fr-FR" dirty="0">
              <a:latin typeface="Calibri"/>
              <a:cs typeface="Calibri"/>
            </a:endParaRPr>
          </a:p>
          <a:p>
            <a:pPr lvl="1"/>
            <a:endParaRPr lang="fr-FR" dirty="0">
              <a:cs typeface="Calibri"/>
            </a:endParaRPr>
          </a:p>
          <a:p>
            <a:pPr lvl="1"/>
            <a:endParaRPr lang="fr-FR" dirty="0"/>
          </a:p>
          <a:p>
            <a:pPr lvl="1"/>
            <a:endParaRPr lang="fr-FR" dirty="0">
              <a:latin typeface="Calibri"/>
              <a:cs typeface="Calibri"/>
            </a:endParaRPr>
          </a:p>
          <a:p>
            <a:pPr lvl="1"/>
            <a:endParaRPr lang="fr-FR" dirty="0">
              <a:latin typeface="Calibri"/>
              <a:cs typeface="Calibri"/>
            </a:endParaRPr>
          </a:p>
          <a:p>
            <a:pPr>
              <a:buFont typeface="Arial" pitchFamily="34" charset="0"/>
              <a:buChar char="•"/>
            </a:pPr>
            <a:endParaRPr lang="fr-FR" dirty="0"/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62224" y="1124744"/>
            <a:ext cx="8514232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fr-FR" sz="2000" b="1" dirty="0" smtClean="0">
                <a:cs typeface="Calibri"/>
              </a:rPr>
              <a:t>Résultats:</a:t>
            </a:r>
          </a:p>
          <a:p>
            <a:pPr marL="285750" indent="-285750"/>
            <a:endParaRPr lang="fr-FR" sz="2000" b="1" dirty="0" smtClean="0">
              <a:cs typeface="Calibri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000" b="1" dirty="0" smtClean="0">
                <a:cs typeface="Calibri"/>
              </a:rPr>
              <a:t>Augmentation nombre de vol par jour : </a:t>
            </a:r>
            <a:r>
              <a:rPr lang="fr-FR" sz="2000" dirty="0" smtClean="0">
                <a:cs typeface="Calibri"/>
              </a:rPr>
              <a:t/>
            </a:r>
            <a:br>
              <a:rPr lang="fr-FR" sz="2000" dirty="0" smtClean="0">
                <a:cs typeface="Calibri"/>
              </a:rPr>
            </a:br>
            <a:endParaRPr lang="fr-FR" sz="2000" b="1" dirty="0" smtClean="0">
              <a:solidFill>
                <a:schemeClr val="accent3">
                  <a:lumMod val="50000"/>
                </a:schemeClr>
              </a:solidFill>
              <a:cs typeface="Calibri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cs typeface="Calibri"/>
              </a:rPr>
              <a:t>Paris - Nice : gain de temps :  - temps d’attente sol : 27 min</a:t>
            </a:r>
            <a:br>
              <a:rPr lang="fr-FR" dirty="0" smtClean="0">
                <a:cs typeface="Calibri"/>
              </a:rPr>
            </a:br>
            <a:r>
              <a:rPr lang="fr-FR" dirty="0" smtClean="0">
                <a:cs typeface="Calibri"/>
              </a:rPr>
              <a:t/>
            </a:r>
            <a:br>
              <a:rPr lang="fr-FR" dirty="0" smtClean="0">
                <a:cs typeface="Calibri"/>
              </a:rPr>
            </a:br>
            <a:r>
              <a:rPr lang="fr-FR" dirty="0" smtClean="0">
                <a:cs typeface="Calibri"/>
              </a:rPr>
              <a:t>                                                   -  temps de vol :  19 min</a:t>
            </a:r>
          </a:p>
          <a:p>
            <a:pPr marL="285750" indent="-285750">
              <a:buFont typeface="Arial" pitchFamily="34" charset="0"/>
              <a:buChar char="•"/>
            </a:pPr>
            <a:endParaRPr lang="fr-FR" dirty="0" smtClean="0">
              <a:cs typeface="Calibri"/>
            </a:endParaRPr>
          </a:p>
          <a:p>
            <a:pPr marL="285750" indent="-285750"/>
            <a:r>
              <a:rPr lang="fr-FR" dirty="0" smtClean="0">
                <a:cs typeface="Calibri"/>
              </a:rPr>
              <a:t>                       </a:t>
            </a:r>
            <a:br>
              <a:rPr lang="fr-FR" dirty="0" smtClean="0">
                <a:cs typeface="Calibri"/>
              </a:rPr>
            </a:br>
            <a:r>
              <a:rPr lang="fr-FR" dirty="0" smtClean="0">
                <a:cs typeface="Calibri"/>
              </a:rPr>
              <a:t>                                </a:t>
            </a: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  <a:cs typeface="Calibri"/>
              </a:rPr>
              <a:t>Diminution de 28% du temps de vol</a:t>
            </a:r>
          </a:p>
          <a:p>
            <a:pPr marL="285750" indent="-285750"/>
            <a:endParaRPr lang="fr-FR" sz="2000" b="1" dirty="0" smtClean="0">
              <a:solidFill>
                <a:schemeClr val="accent3">
                  <a:lumMod val="50000"/>
                </a:schemeClr>
              </a:solidFill>
              <a:cs typeface="Calibri"/>
            </a:endParaRPr>
          </a:p>
          <a:p>
            <a:pPr marL="285750" indent="-285750"/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  <a:cs typeface="Calibri"/>
              </a:rPr>
              <a:t>                                       </a:t>
            </a:r>
            <a:br>
              <a:rPr lang="fr-FR" sz="2000" b="1" dirty="0" smtClean="0">
                <a:solidFill>
                  <a:schemeClr val="accent3">
                    <a:lumMod val="50000"/>
                  </a:schemeClr>
                </a:solidFill>
                <a:cs typeface="Calibri"/>
              </a:rPr>
            </a:b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  <a:cs typeface="Calibri"/>
              </a:rPr>
              <a:t/>
            </a:r>
            <a:br>
              <a:rPr lang="fr-FR" sz="2000" b="1" dirty="0" smtClean="0">
                <a:solidFill>
                  <a:schemeClr val="accent3">
                    <a:lumMod val="50000"/>
                  </a:schemeClr>
                </a:solidFill>
                <a:cs typeface="Calibri"/>
              </a:rPr>
            </a:b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  <a:cs typeface="Calibri"/>
              </a:rPr>
              <a:t>                             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cs typeface="Calibri"/>
              </a:rPr>
              <a:t> Paris - Nice :  6 vols -&gt; 9 vols </a:t>
            </a:r>
            <a:r>
              <a:rPr lang="fr-FR" dirty="0" smtClean="0">
                <a:cs typeface="Calibri"/>
              </a:rPr>
              <a:t/>
            </a:r>
            <a:br>
              <a:rPr lang="fr-FR" dirty="0" smtClean="0">
                <a:cs typeface="Calibri"/>
              </a:rPr>
            </a:br>
            <a:endParaRPr lang="fr-FR" dirty="0">
              <a:cs typeface="Calibri"/>
            </a:endParaRPr>
          </a:p>
          <a:p>
            <a:pPr lvl="1"/>
            <a:endParaRPr lang="fr-FR" dirty="0">
              <a:cs typeface="Calibri"/>
            </a:endParaRPr>
          </a:p>
          <a:p>
            <a:pPr lvl="1"/>
            <a:endParaRPr lang="fr-FR" dirty="0">
              <a:latin typeface="Calibri"/>
              <a:cs typeface="Calibri"/>
            </a:endParaRPr>
          </a:p>
          <a:p>
            <a:pPr lvl="1"/>
            <a:endParaRPr lang="fr-FR" dirty="0">
              <a:cs typeface="Calibri"/>
            </a:endParaRPr>
          </a:p>
          <a:p>
            <a:pPr lvl="1"/>
            <a:endParaRPr lang="fr-FR" dirty="0"/>
          </a:p>
          <a:p>
            <a:pPr lvl="1"/>
            <a:endParaRPr lang="fr-FR" dirty="0">
              <a:latin typeface="Calibri"/>
              <a:cs typeface="Calibri"/>
            </a:endParaRPr>
          </a:p>
          <a:p>
            <a:pPr lvl="1"/>
            <a:endParaRPr lang="fr-FR" dirty="0">
              <a:latin typeface="Calibri"/>
              <a:cs typeface="Calibri"/>
            </a:endParaRPr>
          </a:p>
          <a:p>
            <a:pPr>
              <a:buFont typeface="Arial" pitchFamily="34" charset="0"/>
              <a:buChar char="•"/>
            </a:pPr>
            <a:endParaRPr lang="fr-FR" dirty="0"/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52536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5D01-542B-48CD-94D0-9530A058D4E2}" type="slidenum">
              <a:rPr lang="fr-FR" smtClean="0"/>
              <a:pPr/>
              <a:t>29</a:t>
            </a:fld>
            <a:endParaRPr lang="fr-F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0"/>
            <a:ext cx="683568" cy="45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72008"/>
            <a:ext cx="2483768" cy="404664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577351" y="0"/>
            <a:ext cx="3512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AXES DE DEVELOPPEMENT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2555776" y="0"/>
            <a:ext cx="0" cy="476672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05AB-3C83-429C-9CB3-C0237356857D}" type="datetime1">
              <a:rPr lang="fr-FR" smtClean="0"/>
              <a:pPr/>
              <a:t>27/06/2013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62224" y="1124744"/>
            <a:ext cx="85142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 Réduire la taille de l’aéroport dédié au Bee-plane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/>
              <a:t> Diminuer longueur de piste au maximum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 Dimensionner plus précisément le besoin du nombre d’appareils pour 2050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 Elargissement de l’étude pour le fret 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/>
              <a:t> À Lyon : étudier la possibilité de communication entre la gare TGV et la zone Fret 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/>
              <a:t> Adapter les moyens de communication entre les trains et BASKETS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Revoir les flux des passagers afin de diminuer l’attente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/>
              <a:t> Réduire temps de contrôle notamment en amont de l’entrée dans le BASKET</a:t>
            </a:r>
          </a:p>
          <a:p>
            <a:pPr lvl="1"/>
            <a:endParaRPr lang="fr-FR" dirty="0" smtClean="0"/>
          </a:p>
          <a:p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 lvl="1"/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5D01-542B-48CD-94D0-9530A058D4E2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0"/>
            <a:ext cx="683568" cy="45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72008"/>
            <a:ext cx="2483768" cy="404664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577351" y="0"/>
            <a:ext cx="1994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INTRODUTION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2555776" y="0"/>
            <a:ext cx="0" cy="476672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05AB-3C83-429C-9CB3-C0237356857D}" type="datetime1">
              <a:rPr lang="fr-FR" smtClean="0"/>
              <a:pPr/>
              <a:t>27/06/2013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07504" y="548680"/>
            <a:ext cx="2952328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Présentation du BEE PLANE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62224" y="1485939"/>
            <a:ext cx="62819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Projet innovant visant à réduire les coûts des transports aériens</a:t>
            </a:r>
          </a:p>
          <a:p>
            <a:r>
              <a:rPr lang="fr-FR" dirty="0" smtClean="0"/>
              <a:t>et à concurrencer les compagnies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Cost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Avion à structure détachable innovante</a:t>
            </a:r>
          </a:p>
          <a:p>
            <a:r>
              <a:rPr lang="fr-FR" dirty="0" smtClean="0"/>
              <a:t>	-BEE: structure porteuse (Cockpit, moteur et ailes)</a:t>
            </a:r>
          </a:p>
          <a:p>
            <a:r>
              <a:rPr lang="fr-FR" dirty="0" smtClean="0"/>
              <a:t>	-BASKET: 	passagers et containeurs</a:t>
            </a:r>
          </a:p>
          <a:p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Moyen et court courrier</a:t>
            </a:r>
          </a:p>
          <a:p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220 passagers en Full Eco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Dimensions proche d’un A321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11" name="Image 10" descr="BEE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3717032"/>
            <a:ext cx="5324282" cy="2672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5D01-542B-48CD-94D0-9530A058D4E2}" type="slidenum">
              <a:rPr lang="fr-FR" smtClean="0"/>
              <a:pPr/>
              <a:t>30</a:t>
            </a:fld>
            <a:endParaRPr lang="fr-F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0"/>
            <a:ext cx="683568" cy="45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72008"/>
            <a:ext cx="2483768" cy="404664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577351" y="0"/>
            <a:ext cx="4433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et REMERCIEMENTS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2555776" y="0"/>
            <a:ext cx="0" cy="476672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05AB-3C83-429C-9CB3-C0237356857D}" type="datetime1">
              <a:rPr lang="fr-FR" smtClean="0"/>
              <a:pPr/>
              <a:t>27/06/2013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62224" y="836712"/>
            <a:ext cx="851423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Proposition de nombreux scenarii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Nombreuses variables prises en compte et leurs influences sur le coût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Objectif principal de </a:t>
            </a:r>
            <a:r>
              <a:rPr lang="fr-FR" b="1" dirty="0" smtClean="0"/>
              <a:t>diminution des coûts des billets atteint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Nouvelles technologies d’ici 2050 permettront d’optimiser les aspects techniques du BEE PLANE 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endParaRPr lang="fr-FR" dirty="0" smtClean="0"/>
          </a:p>
          <a:p>
            <a:r>
              <a:rPr lang="fr-FR" b="1" u="sng" dirty="0" smtClean="0"/>
              <a:t>Remerciements: </a:t>
            </a:r>
          </a:p>
          <a:p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Mr Xavier DUTERTRE 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Equipe de </a:t>
            </a:r>
            <a:r>
              <a:rPr lang="fr-FR" dirty="0" smtClean="0"/>
              <a:t>professeurs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r>
              <a:rPr lang="fr-FR" b="1" u="sng" dirty="0" smtClean="0"/>
              <a:t>Lien </a:t>
            </a:r>
            <a:r>
              <a:rPr lang="fr-FR" b="1" u="sng" dirty="0" err="1" smtClean="0"/>
              <a:t>Youtube</a:t>
            </a:r>
            <a:r>
              <a:rPr lang="fr-FR" b="1" u="sng" dirty="0" smtClean="0"/>
              <a:t>: </a:t>
            </a:r>
            <a:r>
              <a:rPr lang="fr-FR" dirty="0" smtClean="0"/>
              <a:t>   </a:t>
            </a:r>
            <a:r>
              <a:rPr lang="fr-FR" b="1" u="sng" dirty="0" smtClean="0">
                <a:hlinkClick r:id="rId4"/>
              </a:rPr>
              <a:t>http</a:t>
            </a:r>
            <a:r>
              <a:rPr lang="fr-FR" b="1" u="sng" dirty="0" smtClean="0">
                <a:hlinkClick r:id="rId4"/>
              </a:rPr>
              <a:t>://www.youtube.com/watch?v=K3WSXojQcUY</a:t>
            </a:r>
            <a:endParaRPr lang="fr-FR" b="1" u="sng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endParaRPr lang="fr-FR" dirty="0" smtClean="0"/>
          </a:p>
          <a:p>
            <a:pPr lvl="1"/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5D01-542B-48CD-94D0-9530A058D4E2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0"/>
            <a:ext cx="683568" cy="45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72008"/>
            <a:ext cx="2483768" cy="404664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577351" y="0"/>
            <a:ext cx="1994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INTRODUTION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2555776" y="0"/>
            <a:ext cx="0" cy="476672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05AB-3C83-429C-9CB3-C0237356857D}" type="datetime1">
              <a:rPr lang="fr-FR" smtClean="0"/>
              <a:pPr/>
              <a:t>27/06/2013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07504" y="548680"/>
            <a:ext cx="3096344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Rappel du Cahier des Charges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62224" y="1268760"/>
            <a:ext cx="877977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u="sng" dirty="0" smtClean="0"/>
              <a:t>Enoncé du Besoin: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 lvl="1"/>
            <a:r>
              <a:rPr lang="fr-FR" b="1" dirty="0" smtClean="0"/>
              <a:t>«Fluidifier le trafic au sein de l’aéroport ou de l’aérogare et diminuer le temps d’arrêt </a:t>
            </a:r>
          </a:p>
          <a:p>
            <a:pPr lvl="1"/>
            <a:r>
              <a:rPr lang="fr-FR" b="1" dirty="0" smtClean="0"/>
              <a:t>des avions au sol »</a:t>
            </a:r>
          </a:p>
          <a:p>
            <a:pPr lvl="1"/>
            <a:endParaRPr lang="fr-FR" b="1" dirty="0" smtClean="0"/>
          </a:p>
          <a:p>
            <a:pPr lvl="1"/>
            <a:endParaRPr lang="fr-FR" b="1" dirty="0" smtClean="0"/>
          </a:p>
          <a:p>
            <a:pPr lvl="1"/>
            <a:endParaRPr lang="fr-FR" b="1" dirty="0" smtClean="0"/>
          </a:p>
          <a:p>
            <a:pPr>
              <a:buFont typeface="Arial" pitchFamily="34" charset="0"/>
              <a:buChar char="•"/>
            </a:pPr>
            <a:endParaRPr lang="fr-FR" b="1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u="sng" dirty="0" smtClean="0"/>
              <a:t>Finalités du projet: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 lvl="1"/>
            <a:r>
              <a:rPr lang="fr-FR" dirty="0" smtClean="0"/>
              <a:t>- Proposer plusieurs scenarii d’aménagement d’aéroport</a:t>
            </a:r>
          </a:p>
          <a:p>
            <a:pPr lvl="1"/>
            <a:r>
              <a:rPr lang="fr-FR" dirty="0" smtClean="0"/>
              <a:t>- Montrer aux compagnies aériennes et aux aéroports les avantages du BEE PLANE</a:t>
            </a:r>
          </a:p>
          <a:p>
            <a:pPr lvl="1"/>
            <a:r>
              <a:rPr lang="fr-FR" dirty="0" smtClean="0"/>
              <a:t>- Evaluer les impacts sur les flux aéroportuaires</a:t>
            </a:r>
          </a:p>
          <a:p>
            <a:pPr lvl="1"/>
            <a:r>
              <a:rPr lang="fr-FR" dirty="0" smtClean="0"/>
              <a:t>- Evaluer les coûts pour les compagnies aériennes</a:t>
            </a:r>
          </a:p>
          <a:p>
            <a:pPr lvl="1"/>
            <a:r>
              <a:rPr lang="fr-FR" dirty="0" smtClean="0"/>
              <a:t>- Evaluer l’influence sur les prix des billets</a:t>
            </a: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5D01-542B-48CD-94D0-9530A058D4E2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0"/>
            <a:ext cx="683568" cy="45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72008"/>
            <a:ext cx="2483768" cy="404664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577351" y="0"/>
            <a:ext cx="1994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INTRODUTION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2555776" y="0"/>
            <a:ext cx="0" cy="476672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05AB-3C83-429C-9CB3-C0237356857D}" type="datetime1">
              <a:rPr lang="fr-FR" smtClean="0"/>
              <a:pPr/>
              <a:t>27/06/2013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07504" y="548680"/>
            <a:ext cx="3096344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Rappel du Cahier des Charges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62224" y="1268761"/>
            <a:ext cx="85142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u="sng" dirty="0" smtClean="0"/>
              <a:t>Objectifs:</a:t>
            </a:r>
          </a:p>
          <a:p>
            <a:pPr>
              <a:buFont typeface="Arial" pitchFamily="34" charset="0"/>
              <a:buChar char="•"/>
            </a:pPr>
            <a:endParaRPr lang="fr-FR" u="sng" dirty="0" smtClean="0"/>
          </a:p>
          <a:p>
            <a:pPr marL="800100" lvl="1" indent="-342900">
              <a:buFont typeface="+mj-lt"/>
              <a:buAutoNum type="arabicPeriod"/>
            </a:pPr>
            <a:r>
              <a:rPr lang="fr-FR" dirty="0" smtClean="0"/>
              <a:t>Réduire de 30% le prix des billets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dirty="0" smtClean="0"/>
              <a:t>Réduire par 5 la taille des aéroports actuels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dirty="0" smtClean="0"/>
              <a:t>Diviser par 3 le temps d’escale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u="sng" dirty="0" smtClean="0"/>
              <a:t>Contraintes: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 lvl="1"/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683568" y="3885779"/>
          <a:ext cx="6624736" cy="213550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72208"/>
                <a:gridCol w="4752528"/>
              </a:tblGrid>
              <a:tr h="289923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Type</a:t>
                      </a:r>
                      <a:r>
                        <a:rPr lang="fr-FR" sz="1400" baseline="0" dirty="0" smtClean="0"/>
                        <a:t> contrainte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Enoncé</a:t>
                      </a:r>
                      <a:r>
                        <a:rPr lang="fr-FR" sz="1400" baseline="0" dirty="0" smtClean="0"/>
                        <a:t> de la contrainte</a:t>
                      </a:r>
                      <a:endParaRPr lang="fr-FR" sz="1400" dirty="0"/>
                    </a:p>
                  </a:txBody>
                  <a:tcPr/>
                </a:tc>
              </a:tr>
              <a:tr h="306709"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Contraintes physiques</a:t>
                      </a:r>
                      <a:endParaRPr lang="fr-FR" sz="14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BEE et Basket doivent être à l’arrêt pour décrocher le Basket</a:t>
                      </a:r>
                    </a:p>
                  </a:txBody>
                  <a:tcPr/>
                </a:tc>
              </a:tr>
              <a:tr h="2880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BEE PLANE a pour vitesse de croisière 740 km/h</a:t>
                      </a:r>
                    </a:p>
                  </a:txBody>
                  <a:tcPr/>
                </a:tc>
              </a:tr>
              <a:tr h="288000">
                <a:tc rowSpan="3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Contraintes législatives</a:t>
                      </a:r>
                      <a:endParaRPr lang="fr-FR" sz="14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Dimensionnement aéroport</a:t>
                      </a:r>
                    </a:p>
                  </a:txBody>
                  <a:tcPr/>
                </a:tc>
              </a:tr>
              <a:tr h="2880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Réglementation circulation sur piste</a:t>
                      </a:r>
                    </a:p>
                  </a:txBody>
                  <a:tcPr/>
                </a:tc>
              </a:tr>
              <a:tr h="2880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Normes</a:t>
                      </a:r>
                      <a:r>
                        <a:rPr lang="fr-FR" sz="1400" baseline="0" dirty="0" smtClean="0"/>
                        <a:t> fixées par la </a:t>
                      </a:r>
                      <a:r>
                        <a:rPr lang="fr-FR" sz="1400" dirty="0" smtClean="0"/>
                        <a:t>DGAC</a:t>
                      </a: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Contraintes passagers</a:t>
                      </a:r>
                      <a:endParaRPr lang="fr-FR" sz="14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Passage</a:t>
                      </a:r>
                      <a:r>
                        <a:rPr lang="fr-FR" sz="1400" baseline="0" dirty="0" smtClean="0"/>
                        <a:t> obligatoire douane+ check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5D01-542B-48CD-94D0-9530A058D4E2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0"/>
            <a:ext cx="683568" cy="45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72008"/>
            <a:ext cx="2483768" cy="404664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577351" y="0"/>
            <a:ext cx="1881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ETAT DE L’ART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2555776" y="0"/>
            <a:ext cx="0" cy="476672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05AB-3C83-429C-9CB3-C0237356857D}" type="datetime1">
              <a:rPr lang="fr-FR" smtClean="0"/>
              <a:pPr/>
              <a:t>27/06/2013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07504" y="548680"/>
            <a:ext cx="180020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Actuel A321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62224" y="1124744"/>
            <a:ext cx="85142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>
                <a:cs typeface="Calibri"/>
              </a:rPr>
              <a:t> </a:t>
            </a:r>
            <a:r>
              <a:rPr lang="fr-FR" dirty="0"/>
              <a:t> Documentation technique de l’A321</a:t>
            </a:r>
          </a:p>
          <a:p>
            <a:pPr>
              <a:buFont typeface="Arial" pitchFamily="34" charset="0"/>
              <a:buChar char="•"/>
            </a:pPr>
            <a:endParaRPr lang="fr-FR" dirty="0"/>
          </a:p>
          <a:p>
            <a:pPr>
              <a:buFont typeface="Arial" pitchFamily="34" charset="0"/>
              <a:buChar char="•"/>
            </a:pPr>
            <a:r>
              <a:rPr lang="fr-FR" dirty="0"/>
              <a:t> Poids et capacité passager similaire</a:t>
            </a:r>
          </a:p>
          <a:p>
            <a:pPr>
              <a:buFont typeface="Arial" pitchFamily="34" charset="0"/>
              <a:buChar char="•"/>
            </a:pPr>
            <a:endParaRPr lang="fr-FR" dirty="0"/>
          </a:p>
          <a:p>
            <a:pPr>
              <a:buFont typeface="Arial" pitchFamily="34" charset="0"/>
              <a:buChar char="•"/>
            </a:pPr>
            <a:r>
              <a:rPr lang="fr-FR" dirty="0"/>
              <a:t> Temps d’escale  de </a:t>
            </a:r>
            <a:r>
              <a:rPr lang="fr-FR" b="1" dirty="0"/>
              <a:t>25 min </a:t>
            </a:r>
            <a:r>
              <a:rPr lang="fr-FR" dirty="0"/>
              <a:t>sans compter le temps de décollage et d’atterrissage et le trajet sur les </a:t>
            </a:r>
            <a:r>
              <a:rPr lang="fr-FR" dirty="0" smtClean="0"/>
              <a:t>taxiways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Temps </a:t>
            </a:r>
            <a:r>
              <a:rPr lang="fr-FR" dirty="0"/>
              <a:t>d’escale complet évalué à près de </a:t>
            </a:r>
            <a:r>
              <a:rPr lang="fr-FR" b="1" dirty="0"/>
              <a:t>37 min</a:t>
            </a:r>
            <a:endParaRPr lang="fr-FR" b="1" dirty="0">
              <a:latin typeface="Calibri"/>
              <a:cs typeface="Calibri"/>
            </a:endParaRPr>
          </a:p>
          <a:p>
            <a:endParaRPr lang="fr-FR" dirty="0">
              <a:latin typeface="Calibri"/>
              <a:cs typeface="Calibri"/>
            </a:endParaRPr>
          </a:p>
          <a:p>
            <a:pPr>
              <a:buFont typeface="Arial" pitchFamily="34" charset="0"/>
              <a:buChar char="•"/>
            </a:pPr>
            <a:endParaRPr lang="fr-FR" dirty="0"/>
          </a:p>
          <a:p>
            <a:pPr>
              <a:buFont typeface="Arial" pitchFamily="34" charset="0"/>
              <a:buChar char="•"/>
            </a:pPr>
            <a:endParaRPr lang="fr-FR" dirty="0"/>
          </a:p>
          <a:p>
            <a:pPr>
              <a:buFont typeface="Arial" pitchFamily="34" charset="0"/>
              <a:buChar char="•"/>
            </a:pPr>
            <a:endParaRPr lang="fr-FR" dirty="0"/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1" name="Image 10"/>
          <p:cNvPicPr/>
          <p:nvPr/>
        </p:nvPicPr>
        <p:blipFill>
          <a:blip r:embed="rId5" cstate="print"/>
          <a:srcRect l="29777" t="19547" r="22134" b="31451"/>
          <a:stretch>
            <a:fillRect/>
          </a:stretch>
        </p:blipFill>
        <p:spPr bwMode="auto">
          <a:xfrm>
            <a:off x="323527" y="3645024"/>
            <a:ext cx="489448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5" cstate="print"/>
          <a:srcRect l="25835" t="80584" r="48472" b="9616"/>
          <a:stretch>
            <a:fillRect/>
          </a:stretch>
        </p:blipFill>
        <p:spPr bwMode="auto">
          <a:xfrm>
            <a:off x="5004048" y="4077072"/>
            <a:ext cx="335253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5D01-542B-48CD-94D0-9530A058D4E2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0"/>
            <a:ext cx="683568" cy="45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72008"/>
            <a:ext cx="2483768" cy="404664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577351" y="0"/>
            <a:ext cx="1881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ETAT DE L’ART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2555776" y="0"/>
            <a:ext cx="0" cy="476672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05AB-3C83-429C-9CB3-C0237356857D}" type="datetime1">
              <a:rPr lang="fr-FR" smtClean="0"/>
              <a:pPr/>
              <a:t>27/06/2013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07504" y="548680"/>
            <a:ext cx="3888432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Aéroport actuel de Lyon Saint Exupéry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62224" y="1124744"/>
            <a:ext cx="8514232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4</a:t>
            </a:r>
            <a:r>
              <a:rPr lang="fr-FR" baseline="30000" dirty="0" smtClean="0"/>
              <a:t>ème</a:t>
            </a:r>
            <a:r>
              <a:rPr lang="fr-FR" dirty="0" smtClean="0"/>
              <a:t> aéroport français spécialisé en court et moyen courrier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Heures de pointes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 lvl="1">
              <a:buFontTx/>
              <a:buChar char="-"/>
            </a:pPr>
            <a:r>
              <a:rPr lang="fr-FR" dirty="0" smtClean="0"/>
              <a:t> Mouvements d’avions ( Décollages ou Atterrissages) toutes les </a:t>
            </a:r>
            <a:r>
              <a:rPr lang="fr-FR" b="1" dirty="0" smtClean="0"/>
              <a:t>2 min</a:t>
            </a:r>
          </a:p>
          <a:p>
            <a:pPr lvl="1">
              <a:buFontTx/>
              <a:buChar char="-"/>
            </a:pPr>
            <a:r>
              <a:rPr lang="fr-FR" dirty="0" smtClean="0"/>
              <a:t> Taux de remplissage de l’aéroport maximal</a:t>
            </a:r>
          </a:p>
          <a:p>
            <a:pPr lvl="1">
              <a:buFontTx/>
              <a:buChar char="-"/>
            </a:pPr>
            <a:r>
              <a:rPr lang="fr-FR" dirty="0" smtClean="0"/>
              <a:t> Difficulté d’intégrer des BEE PLANE 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Coût de redevances de la compagnie à l’aéroport pour un mouvement: </a:t>
            </a:r>
            <a:r>
              <a:rPr lang="fr-FR" b="1" dirty="0" smtClean="0"/>
              <a:t>4812€  </a:t>
            </a:r>
            <a:r>
              <a:rPr lang="fr-FR" dirty="0" smtClean="0"/>
              <a:t>incluant	</a:t>
            </a:r>
          </a:p>
          <a:p>
            <a:pPr lvl="1"/>
            <a:endParaRPr lang="fr-FR" b="1" dirty="0" smtClean="0"/>
          </a:p>
          <a:p>
            <a:pPr lvl="1"/>
            <a:r>
              <a:rPr lang="fr-FR" dirty="0" smtClean="0"/>
              <a:t>- Fuel</a:t>
            </a:r>
          </a:p>
          <a:p>
            <a:pPr lvl="1">
              <a:buFontTx/>
              <a:buChar char="-"/>
            </a:pPr>
            <a:r>
              <a:rPr lang="fr-FR" b="1" dirty="0" smtClean="0"/>
              <a:t> </a:t>
            </a:r>
            <a:r>
              <a:rPr lang="fr-FR" dirty="0" smtClean="0"/>
              <a:t>L’accès aux taxiways et zone de débarquement</a:t>
            </a:r>
          </a:p>
          <a:p>
            <a:pPr lvl="1">
              <a:buFontTx/>
              <a:buChar char="-"/>
            </a:pPr>
            <a:r>
              <a:rPr lang="fr-FR" b="1" dirty="0" smtClean="0"/>
              <a:t> </a:t>
            </a:r>
            <a:r>
              <a:rPr lang="fr-FR" dirty="0" smtClean="0"/>
              <a:t>Maintenance durant l’escale</a:t>
            </a:r>
            <a:endParaRPr lang="fr-FR" b="1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 lvl="1"/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graphicFrame>
        <p:nvGraphicFramePr>
          <p:cNvPr id="11" name="Graphique 10"/>
          <p:cNvGraphicFramePr/>
          <p:nvPr/>
        </p:nvGraphicFramePr>
        <p:xfrm>
          <a:off x="2339752" y="1700808"/>
          <a:ext cx="633670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Ellipse 11"/>
          <p:cNvSpPr/>
          <p:nvPr/>
        </p:nvSpPr>
        <p:spPr>
          <a:xfrm>
            <a:off x="3635896" y="2348880"/>
            <a:ext cx="576064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>
            <a:off x="4644008" y="2276872"/>
            <a:ext cx="576064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5292080" y="2204864"/>
            <a:ext cx="576064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5D01-542B-48CD-94D0-9530A058D4E2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0"/>
            <a:ext cx="683568" cy="45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72008"/>
            <a:ext cx="2483768" cy="404664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577351" y="0"/>
            <a:ext cx="5113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ETUDE DES FLUX APRES IMPLANTATION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2555776" y="0"/>
            <a:ext cx="0" cy="476672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05AB-3C83-429C-9CB3-C0237356857D}" type="datetime1">
              <a:rPr lang="fr-FR" smtClean="0"/>
              <a:pPr/>
              <a:t>27/06/2013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07504" y="548680"/>
            <a:ext cx="252028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Méthodologie utilisée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62224" y="1124744"/>
            <a:ext cx="85142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Méthode heuristique permettant de prendre en compte de nombreuses variables et donnant une solution admissible mais non optimale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Fiche technique concernant les caractéristiques physiques du ou des vols souhaités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sz="1400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Résultats obtenus correspondent à 1 scenario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Comparaison relative des résultats en fonction des différentes variables pour le même scénario entre le BEE PLANE et un A321 (Coût, Gantt…)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 lvl="1"/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12" name="Image 11"/>
          <p:cNvPicPr/>
          <p:nvPr/>
        </p:nvPicPr>
        <p:blipFill>
          <a:blip r:embed="rId5" cstate="print"/>
          <a:srcRect l="1896" t="24363" r="48969" b="14182"/>
          <a:stretch>
            <a:fillRect/>
          </a:stretch>
        </p:blipFill>
        <p:spPr bwMode="auto">
          <a:xfrm>
            <a:off x="683568" y="2348880"/>
            <a:ext cx="3528392" cy="23762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Rectangle à coins arrondis 12"/>
          <p:cNvSpPr/>
          <p:nvPr/>
        </p:nvSpPr>
        <p:spPr>
          <a:xfrm>
            <a:off x="539552" y="2348880"/>
            <a:ext cx="2088232" cy="23042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5148064" y="2420888"/>
            <a:ext cx="2088232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Paramètres modifiables</a:t>
            </a:r>
            <a:endParaRPr lang="fr-FR" sz="1400" dirty="0"/>
          </a:p>
        </p:txBody>
      </p:sp>
      <p:cxnSp>
        <p:nvCxnSpPr>
          <p:cNvPr id="16" name="Connecteur droit avec flèche 15"/>
          <p:cNvCxnSpPr>
            <a:stCxn id="14" idx="1"/>
          </p:cNvCxnSpPr>
          <p:nvPr/>
        </p:nvCxnSpPr>
        <p:spPr>
          <a:xfrm flipH="1">
            <a:off x="2627784" y="2636912"/>
            <a:ext cx="25202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à coins arrondis 19"/>
          <p:cNvSpPr/>
          <p:nvPr/>
        </p:nvSpPr>
        <p:spPr>
          <a:xfrm>
            <a:off x="2267744" y="2420888"/>
            <a:ext cx="288032" cy="2088232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5148064" y="3933056"/>
            <a:ext cx="936104" cy="288032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Unités</a:t>
            </a:r>
            <a:endParaRPr lang="fr-FR" sz="1400" dirty="0">
              <a:solidFill>
                <a:schemeClr val="tx1"/>
              </a:solidFill>
            </a:endParaRPr>
          </a:p>
        </p:txBody>
      </p:sp>
      <p:cxnSp>
        <p:nvCxnSpPr>
          <p:cNvPr id="25" name="Connecteur droit avec flèche 24"/>
          <p:cNvCxnSpPr>
            <a:stCxn id="21" idx="1"/>
            <a:endCxn id="20" idx="3"/>
          </p:cNvCxnSpPr>
          <p:nvPr/>
        </p:nvCxnSpPr>
        <p:spPr>
          <a:xfrm flipH="1" flipV="1">
            <a:off x="2555776" y="3465004"/>
            <a:ext cx="2592288" cy="61206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à coins arrondis 27"/>
          <p:cNvSpPr/>
          <p:nvPr/>
        </p:nvSpPr>
        <p:spPr>
          <a:xfrm>
            <a:off x="2699792" y="2996952"/>
            <a:ext cx="1008112" cy="216024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/>
          <p:cNvSpPr/>
          <p:nvPr/>
        </p:nvSpPr>
        <p:spPr>
          <a:xfrm>
            <a:off x="5148064" y="3140968"/>
            <a:ext cx="2088232" cy="50405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Code VBA de la méthode heuristique  </a:t>
            </a:r>
            <a:endParaRPr lang="fr-FR" sz="1400" dirty="0">
              <a:solidFill>
                <a:schemeClr val="tx1"/>
              </a:solidFill>
            </a:endParaRPr>
          </a:p>
        </p:txBody>
      </p:sp>
      <p:cxnSp>
        <p:nvCxnSpPr>
          <p:cNvPr id="33" name="Connecteur droit avec flèche 32"/>
          <p:cNvCxnSpPr>
            <a:stCxn id="29" idx="1"/>
            <a:endCxn id="28" idx="3"/>
          </p:cNvCxnSpPr>
          <p:nvPr/>
        </p:nvCxnSpPr>
        <p:spPr>
          <a:xfrm flipH="1" flipV="1">
            <a:off x="3707904" y="3104964"/>
            <a:ext cx="1440160" cy="288032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5D01-542B-48CD-94D0-9530A058D4E2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0"/>
            <a:ext cx="683568" cy="45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72008"/>
            <a:ext cx="2483768" cy="404664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577351" y="0"/>
            <a:ext cx="5113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ETUDE DES FLUX APRES IMPLANTATION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2555776" y="0"/>
            <a:ext cx="0" cy="476672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05AB-3C83-429C-9CB3-C0237356857D}" type="datetime1">
              <a:rPr lang="fr-FR" smtClean="0"/>
              <a:pPr/>
              <a:t>27/06/2013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07504" y="548680"/>
            <a:ext cx="252028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Méthodologie utilisée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62224" y="1124744"/>
            <a:ext cx="8514232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>
                <a:cs typeface="Calibri"/>
              </a:rPr>
              <a:t>  </a:t>
            </a:r>
            <a:r>
              <a:rPr lang="fr-FR" dirty="0"/>
              <a:t> Important de développer un maximum de scenarii  et d’étudier les avantages et les inconvénients de chacun .</a:t>
            </a:r>
            <a:endParaRPr lang="fr-FR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>Création d'un gantt mis à jour automatiquement pour analyser les temps d'escale</a:t>
            </a:r>
          </a:p>
          <a:p>
            <a:endParaRPr lang="fr-FR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/>
            <a:endParaRPr lang="fr-FR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/>
            <a:endParaRPr lang="fr-FR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/>
            <a:endParaRPr lang="fr-FR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/>
            <a:endParaRPr lang="fr-FR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/>
            <a:endParaRPr lang="fr-FR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/>
            <a:endParaRPr lang="fr-FR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/>
            <a:endParaRPr lang="fr-FR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/>
            <a:endParaRPr lang="fr-FR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fr-FR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/>
            <a:endParaRPr lang="fr-FR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fr-FR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fr-FR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fr-FR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fr-FR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/>
            <a:endParaRPr lang="fr-FR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/>
            <a:endParaRPr lang="fr-FR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fr-FR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/>
            <a:endParaRPr lang="fr-FR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fr-FR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fr-FR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fr-FR" dirty="0"/>
          </a:p>
          <a:p>
            <a:endParaRPr lang="fr-FR" dirty="0"/>
          </a:p>
        </p:txBody>
      </p:sp>
      <p:pic>
        <p:nvPicPr>
          <p:cNvPr id="2" name="Image 1" descr="gant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55" y="2174876"/>
            <a:ext cx="9071799" cy="341488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-1105343" y="5406212"/>
            <a:ext cx="8852749" cy="92392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endParaRPr lang="fr-FR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>
                <a:cs typeface="Calibri"/>
              </a:rPr>
              <a:t>Révèle temps masqués et influence des différentes variables</a:t>
            </a:r>
          </a:p>
          <a:p>
            <a:pPr algn="ctr"/>
            <a:endParaRPr lang="fr-FR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1458</Words>
  <Application>Microsoft Office PowerPoint</Application>
  <PresentationFormat>Affichage à l'écran (4:3)</PresentationFormat>
  <Paragraphs>664</Paragraphs>
  <Slides>30</Slides>
  <Notes>27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</vt:vector>
  </TitlesOfParts>
  <Company>ISMEP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ECHABE Julien</dc:creator>
  <cp:lastModifiedBy>ECHABE Julien</cp:lastModifiedBy>
  <cp:revision>131</cp:revision>
  <dcterms:created xsi:type="dcterms:W3CDTF">2013-06-24T12:21:31Z</dcterms:created>
  <dcterms:modified xsi:type="dcterms:W3CDTF">2013-06-27T07:31:33Z</dcterms:modified>
</cp:coreProperties>
</file>