
<file path=[Content_Types].xml><?xml version="1.0" encoding="utf-8"?>
<Types xmlns="http://schemas.openxmlformats.org/package/2006/content-types">
  <Default Extension="5AAE4000" ContentType="image/png"/>
  <Default Extension="93887220"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7"/>
  </p:notesMasterIdLst>
  <p:handoutMasterIdLst>
    <p:handoutMasterId r:id="rId58"/>
  </p:handoutMasterIdLst>
  <p:sldIdLst>
    <p:sldId id="356" r:id="rId2"/>
    <p:sldId id="360" r:id="rId3"/>
    <p:sldId id="405" r:id="rId4"/>
    <p:sldId id="395" r:id="rId5"/>
    <p:sldId id="404" r:id="rId6"/>
    <p:sldId id="357" r:id="rId7"/>
    <p:sldId id="358" r:id="rId8"/>
    <p:sldId id="359" r:id="rId9"/>
    <p:sldId id="361" r:id="rId10"/>
    <p:sldId id="362" r:id="rId11"/>
    <p:sldId id="364" r:id="rId12"/>
    <p:sldId id="363" r:id="rId13"/>
    <p:sldId id="366" r:id="rId14"/>
    <p:sldId id="368" r:id="rId15"/>
    <p:sldId id="367" r:id="rId16"/>
    <p:sldId id="365" r:id="rId17"/>
    <p:sldId id="369" r:id="rId18"/>
    <p:sldId id="370" r:id="rId19"/>
    <p:sldId id="371" r:id="rId20"/>
    <p:sldId id="398" r:id="rId21"/>
    <p:sldId id="373" r:id="rId22"/>
    <p:sldId id="376" r:id="rId23"/>
    <p:sldId id="375" r:id="rId24"/>
    <p:sldId id="410" r:id="rId25"/>
    <p:sldId id="377" r:id="rId26"/>
    <p:sldId id="380" r:id="rId27"/>
    <p:sldId id="381" r:id="rId28"/>
    <p:sldId id="382" r:id="rId29"/>
    <p:sldId id="384" r:id="rId30"/>
    <p:sldId id="386" r:id="rId31"/>
    <p:sldId id="387" r:id="rId32"/>
    <p:sldId id="390" r:id="rId33"/>
    <p:sldId id="389" r:id="rId34"/>
    <p:sldId id="392" r:id="rId35"/>
    <p:sldId id="393" r:id="rId36"/>
    <p:sldId id="397" r:id="rId37"/>
    <p:sldId id="388" r:id="rId38"/>
    <p:sldId id="396" r:id="rId39"/>
    <p:sldId id="399" r:id="rId40"/>
    <p:sldId id="400" r:id="rId41"/>
    <p:sldId id="401" r:id="rId42"/>
    <p:sldId id="402" r:id="rId43"/>
    <p:sldId id="403" r:id="rId44"/>
    <p:sldId id="391" r:id="rId45"/>
    <p:sldId id="407" r:id="rId46"/>
    <p:sldId id="409" r:id="rId47"/>
    <p:sldId id="372" r:id="rId48"/>
    <p:sldId id="374" r:id="rId49"/>
    <p:sldId id="378" r:id="rId50"/>
    <p:sldId id="385" r:id="rId51"/>
    <p:sldId id="394" r:id="rId52"/>
    <p:sldId id="406" r:id="rId53"/>
    <p:sldId id="379" r:id="rId54"/>
    <p:sldId id="383" r:id="rId55"/>
    <p:sldId id="408" r:id="rId56"/>
  </p:sldIdLst>
  <p:sldSz cx="10691813" cy="7559675"/>
  <p:notesSz cx="6797675" cy="9926638"/>
  <p:defaultTextStyle>
    <a:defPPr>
      <a:defRPr lang="fr-FR"/>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4" userDrawn="1">
          <p15:clr>
            <a:srgbClr val="A4A3A4"/>
          </p15:clr>
        </p15:guide>
        <p15:guide id="2" pos="3367">
          <p15:clr>
            <a:srgbClr val="A4A3A4"/>
          </p15:clr>
        </p15:guide>
        <p15:guide id="4" orient="horz" pos="2472" userDrawn="1">
          <p15:clr>
            <a:srgbClr val="A4A3A4"/>
          </p15:clr>
        </p15:guide>
        <p15:guide id="5" pos="5159" userDrawn="1">
          <p15:clr>
            <a:srgbClr val="A4A3A4"/>
          </p15:clr>
        </p15:guide>
        <p15:guide id="6" orient="horz" pos="158" userDrawn="1">
          <p15:clr>
            <a:srgbClr val="A4A3A4"/>
          </p15:clr>
        </p15:guide>
        <p15:guide id="7" pos="3337">
          <p15:clr>
            <a:srgbClr val="A4A3A4"/>
          </p15:clr>
        </p15:guide>
        <p15:guide id="9" pos="514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7E8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761" autoAdjust="0"/>
    <p:restoredTop sz="93961" autoAdjust="0"/>
  </p:normalViewPr>
  <p:slideViewPr>
    <p:cSldViewPr snapToGrid="0" snapToObjects="1">
      <p:cViewPr varScale="1">
        <p:scale>
          <a:sx n="120" d="100"/>
          <a:sy n="120" d="100"/>
        </p:scale>
        <p:origin x="1140" y="102"/>
      </p:cViewPr>
      <p:guideLst>
        <p:guide orient="horz" pos="2404"/>
        <p:guide pos="3367"/>
        <p:guide orient="horz" pos="2472"/>
        <p:guide pos="5159"/>
        <p:guide orient="horz" pos="158"/>
        <p:guide pos="3337"/>
        <p:guide pos="5147"/>
      </p:guideLst>
    </p:cSldViewPr>
  </p:slideViewPr>
  <p:notesTextViewPr>
    <p:cViewPr>
      <p:scale>
        <a:sx n="3" d="2"/>
        <a:sy n="3" d="2"/>
      </p:scale>
      <p:origin x="0" y="0"/>
    </p:cViewPr>
  </p:notesTextViewPr>
  <p:notesViewPr>
    <p:cSldViewPr snapToGrid="0" snapToObjects="1">
      <p:cViewPr>
        <p:scale>
          <a:sx n="125" d="100"/>
          <a:sy n="125" d="100"/>
        </p:scale>
        <p:origin x="1590" y="-2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C632456-9729-48C8-884A-81DB669F737F}" type="datetimeFigureOut">
              <a:rPr lang="fr-FR" smtClean="0"/>
              <a:t>04/05/2026</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B1A0C1F-3A82-47D7-9DB2-4876B4C685A8}" type="slidenum">
              <a:rPr lang="fr-FR" smtClean="0"/>
              <a:t>‹N°›</a:t>
            </a:fld>
            <a:endParaRPr lang="fr-FR"/>
          </a:p>
        </p:txBody>
      </p:sp>
    </p:spTree>
    <p:extLst>
      <p:ext uri="{BB962C8B-B14F-4D97-AF65-F5344CB8AC3E}">
        <p14:creationId xmlns:p14="http://schemas.microsoft.com/office/powerpoint/2010/main" val="3936040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A6B9529-9190-CB48-8A06-6DDABD3567A8}" type="datetimeFigureOut">
              <a:rPr lang="fr-FR" smtClean="0"/>
              <a:t>04/05/2026</a:t>
            </a:fld>
            <a:endParaRPr lang="fr-FR"/>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65425C6-1F41-534F-9248-3C22F63EA799}" type="slidenum">
              <a:rPr lang="fr-FR" smtClean="0"/>
              <a:t>‹N°›</a:t>
            </a:fld>
            <a:endParaRPr lang="fr-FR"/>
          </a:p>
        </p:txBody>
      </p:sp>
    </p:spTree>
    <p:extLst>
      <p:ext uri="{BB962C8B-B14F-4D97-AF65-F5344CB8AC3E}">
        <p14:creationId xmlns:p14="http://schemas.microsoft.com/office/powerpoint/2010/main" val="60175965"/>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5425C6-1F41-534F-9248-3C22F63EA799}" type="slidenum">
              <a:rPr lang="fr-FR" smtClean="0"/>
              <a:t>1</a:t>
            </a:fld>
            <a:endParaRPr lang="fr-FR"/>
          </a:p>
        </p:txBody>
      </p:sp>
    </p:spTree>
    <p:extLst>
      <p:ext uri="{BB962C8B-B14F-4D97-AF65-F5344CB8AC3E}">
        <p14:creationId xmlns:p14="http://schemas.microsoft.com/office/powerpoint/2010/main" val="141964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5425C6-1F41-534F-9248-3C22F63EA799}" type="slidenum">
              <a:rPr lang="fr-FR" smtClean="0"/>
              <a:t>55</a:t>
            </a:fld>
            <a:endParaRPr lang="fr-FR"/>
          </a:p>
        </p:txBody>
      </p:sp>
    </p:spTree>
    <p:extLst>
      <p:ext uri="{BB962C8B-B14F-4D97-AF65-F5344CB8AC3E}">
        <p14:creationId xmlns:p14="http://schemas.microsoft.com/office/powerpoint/2010/main" val="174995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remière de couver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67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35062" y="567069"/>
            <a:ext cx="9221689" cy="548505"/>
          </a:xfrm>
          <a:prstGeom prst="rect">
            <a:avLst/>
          </a:prstGeom>
          <a:noFill/>
        </p:spPr>
        <p:txBody>
          <a:bodyPr wrap="square" lIns="104287" tIns="52144" rIns="104287" bIns="52144" rtlCol="0">
            <a:spAutoFit/>
          </a:bodyPr>
          <a:lstStyle>
            <a:lvl1pPr>
              <a:defRPr lang="en-US" sz="3200" dirty="0">
                <a:solidFill>
                  <a:schemeClr val="tx1">
                    <a:lumMod val="75000"/>
                    <a:lumOff val="25000"/>
                  </a:schemeClr>
                </a:solidFill>
                <a:latin typeface="Century Gothic" panose="020B0502020202020204" pitchFamily="34" charset="0"/>
                <a:ea typeface="+mn-ea"/>
                <a:cs typeface="+mn-cs"/>
              </a:defRPr>
            </a:lvl1pPr>
          </a:lstStyle>
          <a:p>
            <a:pPr marL="0" lvl="0" defTabSz="995507"/>
            <a:r>
              <a:rPr lang="fr-FR" dirty="0"/>
              <a:t>Cliquez et modifiez le titre</a:t>
            </a:r>
            <a:endParaRPr lang="en-US" dirty="0"/>
          </a:p>
        </p:txBody>
      </p:sp>
      <p:sp>
        <p:nvSpPr>
          <p:cNvPr id="5" name="Text Placeholder 2"/>
          <p:cNvSpPr>
            <a:spLocks noGrp="1"/>
          </p:cNvSpPr>
          <p:nvPr>
            <p:ph idx="1"/>
          </p:nvPr>
        </p:nvSpPr>
        <p:spPr>
          <a:xfrm>
            <a:off x="735062" y="1463774"/>
            <a:ext cx="9221689" cy="4796544"/>
          </a:xfrm>
          <a:prstGeom prst="rect">
            <a:avLst/>
          </a:prstGeom>
        </p:spPr>
        <p:txBody>
          <a:bodyPr vert="horz" lIns="91440" tIns="45720" rIns="91440" bIns="45720" rtlCol="0">
            <a:normAutofit/>
          </a:bodyPr>
          <a:lstStyle/>
          <a:p>
            <a:pPr lvl="0"/>
            <a:r>
              <a:rPr lang="fr-FR" dirty="0"/>
              <a:t>Modifiez les styles du texte du masque</a:t>
            </a:r>
          </a:p>
          <a:p>
            <a:pPr lvl="1"/>
            <a:r>
              <a:rPr lang="fr-FR" dirty="0" err="1"/>
              <a:t>Deuxièmve</a:t>
            </a:r>
            <a:r>
              <a:rPr lang="fr-FR" dirty="0"/>
              <a:t> niveau</a:t>
            </a:r>
          </a:p>
          <a:p>
            <a:pPr lvl="2"/>
            <a:r>
              <a:rPr lang="fr-FR" dirty="0"/>
              <a:t>Troisième niveau</a:t>
            </a:r>
          </a:p>
          <a:p>
            <a:pPr lvl="3"/>
            <a:r>
              <a:rPr lang="fr-FR" dirty="0"/>
              <a:t>Quatrième niveau</a:t>
            </a:r>
          </a:p>
          <a:p>
            <a:pPr lvl="4"/>
            <a:r>
              <a:rPr lang="fr-FR" dirty="0"/>
              <a:t>Cinquième niveau</a:t>
            </a:r>
          </a:p>
        </p:txBody>
      </p:sp>
      <p:sp>
        <p:nvSpPr>
          <p:cNvPr id="3" name="Espace réservé du numéro de diapositive 2"/>
          <p:cNvSpPr>
            <a:spLocks noGrp="1"/>
          </p:cNvSpPr>
          <p:nvPr>
            <p:ph type="sldNum" sz="quarter" idx="10"/>
          </p:nvPr>
        </p:nvSpPr>
        <p:spPr/>
        <p:txBody>
          <a:bodyPr/>
          <a:lstStyle>
            <a:lvl1pPr>
              <a:defRPr>
                <a:solidFill>
                  <a:schemeClr val="bg1"/>
                </a:solidFill>
              </a:defRPr>
            </a:lvl1pPr>
          </a:lstStyle>
          <a:p>
            <a:fld id="{100358BD-8424-384F-809F-95A4D502BF26}" type="slidenum">
              <a:rPr lang="fr-FR" smtClean="0"/>
              <a:pPr/>
              <a:t>‹N°›</a:t>
            </a:fld>
            <a:endParaRPr lang="fr-FR" dirty="0"/>
          </a:p>
        </p:txBody>
      </p:sp>
    </p:spTree>
    <p:extLst>
      <p:ext uri="{BB962C8B-B14F-4D97-AF65-F5344CB8AC3E}">
        <p14:creationId xmlns:p14="http://schemas.microsoft.com/office/powerpoint/2010/main" val="1401019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018858"/>
            <a:ext cx="10740573" cy="530352"/>
          </a:xfrm>
          <a:prstGeom prst="rect">
            <a:avLst/>
          </a:prstGeom>
        </p:spPr>
      </p:pic>
      <p:sp>
        <p:nvSpPr>
          <p:cNvPr id="8" name="Title Placeholder 1"/>
          <p:cNvSpPr>
            <a:spLocks noGrp="1"/>
          </p:cNvSpPr>
          <p:nvPr>
            <p:ph type="title"/>
          </p:nvPr>
        </p:nvSpPr>
        <p:spPr>
          <a:xfrm>
            <a:off x="735062" y="402484"/>
            <a:ext cx="9221689" cy="877676"/>
          </a:xfrm>
          <a:prstGeom prst="rect">
            <a:avLst/>
          </a:prstGeom>
        </p:spPr>
        <p:txBody>
          <a:bodyPr vert="horz" lIns="91440" tIns="45720" rIns="91440" bIns="45720" rtlCol="0" anchor="ctr">
            <a:normAutofit/>
          </a:bodyPr>
          <a:lstStyle/>
          <a:p>
            <a:r>
              <a:rPr lang="fr-FR" dirty="0"/>
              <a:t>Cliquez et modifiez le titre</a:t>
            </a:r>
            <a:endParaRPr lang="en-US" dirty="0"/>
          </a:p>
        </p:txBody>
      </p:sp>
      <p:sp>
        <p:nvSpPr>
          <p:cNvPr id="9" name="Text Placeholder 2"/>
          <p:cNvSpPr>
            <a:spLocks noGrp="1"/>
          </p:cNvSpPr>
          <p:nvPr>
            <p:ph type="body" idx="1"/>
          </p:nvPr>
        </p:nvSpPr>
        <p:spPr>
          <a:xfrm>
            <a:off x="735062" y="1536926"/>
            <a:ext cx="9221689" cy="5129050"/>
          </a:xfrm>
          <a:prstGeom prst="rect">
            <a:avLst/>
          </a:prstGeom>
        </p:spPr>
        <p:txBody>
          <a:bodyPr vert="horz" lIns="91440" tIns="45720" rIns="91440" bIns="45720" rtlCol="0">
            <a:normAutofit/>
          </a:bodyPr>
          <a:lstStyle/>
          <a:p>
            <a:pPr lvl="0"/>
            <a:r>
              <a:rPr lang="fr-FR" dirty="0"/>
              <a:t>Modifiez les styles du texte du masque</a:t>
            </a:r>
          </a:p>
          <a:p>
            <a:pPr lvl="1"/>
            <a:r>
              <a:rPr lang="fr-FR" dirty="0" err="1"/>
              <a:t>Deuxièmve</a:t>
            </a:r>
            <a:r>
              <a:rPr lang="fr-FR" dirty="0"/>
              <a:t> niveau</a:t>
            </a:r>
          </a:p>
          <a:p>
            <a:pPr lvl="2"/>
            <a:r>
              <a:rPr lang="fr-FR" dirty="0"/>
              <a:t>Troisième niveau</a:t>
            </a:r>
          </a:p>
          <a:p>
            <a:pPr lvl="3"/>
            <a:r>
              <a:rPr lang="fr-FR" dirty="0"/>
              <a:t>Quatrième niveau</a:t>
            </a:r>
          </a:p>
          <a:p>
            <a:pPr lvl="4"/>
            <a:r>
              <a:rPr lang="fr-FR" dirty="0"/>
              <a:t>Cinquième niveau</a:t>
            </a:r>
          </a:p>
        </p:txBody>
      </p:sp>
      <p:sp>
        <p:nvSpPr>
          <p:cNvPr id="10" name="Footer Placeholder 4"/>
          <p:cNvSpPr txBox="1">
            <a:spLocks/>
          </p:cNvSpPr>
          <p:nvPr userDrawn="1"/>
        </p:nvSpPr>
        <p:spPr>
          <a:xfrm>
            <a:off x="8216587" y="7030482"/>
            <a:ext cx="2460663" cy="461665"/>
          </a:xfrm>
          <a:prstGeom prst="rect">
            <a:avLst/>
          </a:prstGeom>
          <a:noFill/>
        </p:spPr>
        <p:txBody>
          <a:bodyPr wrap="square" rtlCol="0" anchor="ctr">
            <a:spAutoFit/>
          </a:bodyPr>
          <a:lstStyle>
            <a:defPPr>
              <a:defRPr lang="fr-FR"/>
            </a:defPPr>
            <a:lvl1pPr marL="0" algn="r" defTabSz="995507" rtl="0" eaLnBrk="1" latinLnBrk="0" hangingPunct="1">
              <a:defRPr lang="fr-FR" sz="1200" kern="1200">
                <a:solidFill>
                  <a:schemeClr val="bg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r>
              <a:rPr lang="en-US" dirty="0"/>
              <a:t>31 July </a:t>
            </a:r>
            <a:r>
              <a:rPr lang="en-US" baseline="0" dirty="0"/>
              <a:t>2</a:t>
            </a:r>
            <a:r>
              <a:rPr lang="en-US" dirty="0"/>
              <a:t>024</a:t>
            </a:r>
          </a:p>
          <a:p>
            <a:r>
              <a:rPr lang="en-US" dirty="0"/>
              <a:t>Copyrights</a:t>
            </a:r>
          </a:p>
        </p:txBody>
      </p:sp>
      <p:sp>
        <p:nvSpPr>
          <p:cNvPr id="11" name="Slide Number Placeholder 5"/>
          <p:cNvSpPr>
            <a:spLocks noGrp="1"/>
          </p:cNvSpPr>
          <p:nvPr>
            <p:ph type="sldNum" sz="quarter" idx="4"/>
          </p:nvPr>
        </p:nvSpPr>
        <p:spPr>
          <a:xfrm>
            <a:off x="4732502" y="7121677"/>
            <a:ext cx="728387" cy="276999"/>
          </a:xfrm>
          <a:prstGeom prst="rect">
            <a:avLst/>
          </a:prstGeom>
          <a:noFill/>
        </p:spPr>
        <p:txBody>
          <a:bodyPr wrap="square" rtlCol="0">
            <a:spAutoFit/>
          </a:bodyPr>
          <a:lstStyle>
            <a:lvl1pPr algn="ctr">
              <a:defRPr lang="fr-FR" sz="1200" smtClean="0">
                <a:solidFill>
                  <a:schemeClr val="bg1"/>
                </a:solidFill>
              </a:defRPr>
            </a:lvl1pPr>
          </a:lstStyle>
          <a:p>
            <a:fld id="{100358BD-8424-384F-809F-95A4D502BF26}" type="slidenum">
              <a:rPr lang="fr-FR" smtClean="0"/>
              <a:pPr/>
              <a:t>‹N°›</a:t>
            </a:fld>
            <a:endParaRPr lang="fr-FR" dirty="0"/>
          </a:p>
        </p:txBody>
      </p:sp>
      <p:sp>
        <p:nvSpPr>
          <p:cNvPr id="12" name="Footer Placeholder 4"/>
          <p:cNvSpPr txBox="1">
            <a:spLocks/>
          </p:cNvSpPr>
          <p:nvPr userDrawn="1"/>
        </p:nvSpPr>
        <p:spPr>
          <a:xfrm>
            <a:off x="5719056" y="7029343"/>
            <a:ext cx="2262864" cy="461665"/>
          </a:xfrm>
          <a:prstGeom prst="rect">
            <a:avLst/>
          </a:prstGeom>
          <a:noFill/>
        </p:spPr>
        <p:txBody>
          <a:bodyPr wrap="square" rtlCol="0" anchor="ctr">
            <a:spAutoFit/>
          </a:bodyPr>
          <a:lstStyle>
            <a:defPPr>
              <a:defRPr lang="fr-FR"/>
            </a:defPPr>
            <a:lvl1pPr marL="0" algn="r" defTabSz="995507" rtl="0" eaLnBrk="1" latinLnBrk="0" hangingPunct="1">
              <a:defRPr lang="fr-FR" sz="1200" kern="1200">
                <a:solidFill>
                  <a:schemeClr val="bg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pPr algn="ctr"/>
            <a:r>
              <a:rPr lang="en-US" dirty="0"/>
              <a:t>www.mini-bee.com</a:t>
            </a:r>
          </a:p>
          <a:p>
            <a:pPr algn="ctr"/>
            <a:r>
              <a:rPr lang="en-US" dirty="0"/>
              <a:t>Lesser Open Bee License 1.3</a:t>
            </a:r>
          </a:p>
        </p:txBody>
      </p:sp>
      <p:sp>
        <p:nvSpPr>
          <p:cNvPr id="13" name="Footer Placeholder 4">
            <a:extLst>
              <a:ext uri="{FF2B5EF4-FFF2-40B4-BE49-F238E27FC236}">
                <a16:creationId xmlns:a16="http://schemas.microsoft.com/office/drawing/2014/main" id="{6EAA63D4-5A3B-4AD3-99F3-4F91062EBA39}"/>
              </a:ext>
            </a:extLst>
          </p:cNvPr>
          <p:cNvSpPr txBox="1">
            <a:spLocks/>
          </p:cNvSpPr>
          <p:nvPr userDrawn="1"/>
        </p:nvSpPr>
        <p:spPr>
          <a:xfrm>
            <a:off x="253779" y="7111709"/>
            <a:ext cx="2489421" cy="338554"/>
          </a:xfrm>
          <a:prstGeom prst="rect">
            <a:avLst/>
          </a:prstGeom>
          <a:noFill/>
        </p:spPr>
        <p:txBody>
          <a:bodyPr wrap="square" rtlCol="0" anchor="ctr">
            <a:spAutoFit/>
          </a:bodyPr>
          <a:lstStyle>
            <a:defPPr>
              <a:defRPr lang="fr-FR"/>
            </a:defPPr>
            <a:lvl1pPr marL="0" algn="r" defTabSz="995507" rtl="0" eaLnBrk="1" latinLnBrk="0" hangingPunct="1">
              <a:defRPr lang="fr-FR" sz="1200" kern="1200">
                <a:solidFill>
                  <a:schemeClr val="bg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pPr algn="ctr"/>
            <a:r>
              <a:rPr lang="en-US" sz="1600" dirty="0"/>
              <a:t>RED VTOL / </a:t>
            </a:r>
            <a:r>
              <a:rPr lang="en-US" sz="1600" dirty="0" err="1"/>
              <a:t>Alten</a:t>
            </a:r>
            <a:r>
              <a:rPr lang="en-US" sz="1600" dirty="0"/>
              <a:t> </a:t>
            </a:r>
            <a:r>
              <a:rPr lang="en-US" sz="1600" dirty="0" err="1"/>
              <a:t>Solidaire</a:t>
            </a:r>
            <a:endParaRPr lang="en-US" sz="1600" dirty="0"/>
          </a:p>
        </p:txBody>
      </p:sp>
    </p:spTree>
    <p:extLst>
      <p:ext uri="{BB962C8B-B14F-4D97-AF65-F5344CB8AC3E}">
        <p14:creationId xmlns:p14="http://schemas.microsoft.com/office/powerpoint/2010/main" val="219762167"/>
      </p:ext>
    </p:extLst>
  </p:cSld>
  <p:clrMap bg1="lt1" tx1="dk1" bg2="lt2" tx2="dk2" accent1="accent1" accent2="accent2" accent3="accent3" accent4="accent4" accent5="accent5" accent6="accent6" hlink="hlink" folHlink="folHlink"/>
  <p:sldLayoutIdLst>
    <p:sldLayoutId id="2147483679" r:id="rId1"/>
    <p:sldLayoutId id="2147483681" r:id="rId2"/>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5AAE4000"/><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5AAE4000"/><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easa.europa.eu/en/datasets/easa-product-lis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asa.europa.eu/en/document-library/certification-specifications/cs-27-amendment-10" TargetMode="External"/><Relationship Id="rId7" Type="http://schemas.openxmlformats.org/officeDocument/2006/relationships/hyperlink" Target="https://www.easa.europa.eu/en/document-library/certification-specifications/cs-vlr-amendment-2" TargetMode="External"/><Relationship Id="rId2" Type="http://schemas.openxmlformats.org/officeDocument/2006/relationships/hyperlink" Target="https://www.easa.europa.eu/en" TargetMode="External"/><Relationship Id="rId1" Type="http://schemas.openxmlformats.org/officeDocument/2006/relationships/slideLayout" Target="../slideLayouts/slideLayout2.xml"/><Relationship Id="rId6" Type="http://schemas.openxmlformats.org/officeDocument/2006/relationships/hyperlink" Target="https://www.easa.europa.eu/en/document-library/terms-of-reference-and-rulemaking-group-compositions/tor-rmt0134-2729029" TargetMode="External"/><Relationship Id="rId5" Type="http://schemas.openxmlformats.org/officeDocument/2006/relationships/hyperlink" Target="https://www.easa.europa.eu/en/document-library/product-certification-consultations/special-condition-vtol" TargetMode="External"/><Relationship Id="rId4" Type="http://schemas.openxmlformats.org/officeDocument/2006/relationships/hyperlink" Target="https://www.easa.europa.eu/en/document-library/easy-access-rules/easy-access-rules-continuing-airworthiness-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easa.europa.eu/en/document-library/design-organisation-consultations/doari-2021-01-consultation" TargetMode="External"/><Relationship Id="rId2" Type="http://schemas.openxmlformats.org/officeDocument/2006/relationships/hyperlink" Target="https://www.easa.europa.eu/en/document-library/certification-specifications/cs-29-amendment-9" TargetMode="External"/><Relationship Id="rId1" Type="http://schemas.openxmlformats.org/officeDocument/2006/relationships/slideLayout" Target="../slideLayouts/slideLayout2.xml"/><Relationship Id="rId6" Type="http://schemas.openxmlformats.org/officeDocument/2006/relationships/hyperlink" Target="https://www.easa.europa.eu/en/document-library/easy-access-rules/easy-access-rules-engines-cs-e" TargetMode="External"/><Relationship Id="rId5" Type="http://schemas.openxmlformats.org/officeDocument/2006/relationships/hyperlink" Target="https://www.easa.europa.eu/en/document-library/product-certification-consultations/special-condition-time-limited-dispatch-tld" TargetMode="External"/><Relationship Id="rId4" Type="http://schemas.openxmlformats.org/officeDocument/2006/relationships/hyperlink" Target="https://www.easa.europa.eu/en/document-library/certification-specifications/cs-e-amendment-7"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easa.europa.eu/en/document-library/product-certification-consultations/proposed-cm-ref-cm-21-004-issue-01-acceptable" TargetMode="External"/><Relationship Id="rId7" Type="http://schemas.openxmlformats.org/officeDocument/2006/relationships/hyperlink" Target="https://www.easa.europa.eu/en/document-library/certification-specifications/amc-20-amendment-21" TargetMode="External"/><Relationship Id="rId2" Type="http://schemas.openxmlformats.org/officeDocument/2006/relationships/hyperlink" Target="https://www.easa.europa.eu/en/document-library/product-certification-consultations/final-special-condition-sc-e-19-electric" TargetMode="External"/><Relationship Id="rId1" Type="http://schemas.openxmlformats.org/officeDocument/2006/relationships/slideLayout" Target="../slideLayouts/slideLayout2.xml"/><Relationship Id="rId6" Type="http://schemas.openxmlformats.org/officeDocument/2006/relationships/hyperlink" Target="https://www.easa.europa.eu/en/document-library/certification-specifications/cs-26-issue-4" TargetMode="External"/><Relationship Id="rId5" Type="http://schemas.openxmlformats.org/officeDocument/2006/relationships/hyperlink" Target="https://www.easa.europa.eu/en/document-library/easy-access-rules/easy-access-rules-propellers-cs-p" TargetMode="External"/><Relationship Id="rId4" Type="http://schemas.openxmlformats.org/officeDocument/2006/relationships/hyperlink" Target="https://www.easa.europa.eu/en/document-library/certification-specifications/cs-p-amendment-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asa.europa.eu/en/document-library/notices-of-proposed-amendment/npa-2017-01" TargetMode="External"/><Relationship Id="rId2" Type="http://schemas.openxmlformats.org/officeDocument/2006/relationships/hyperlink" Target="https://www.easa.europa.eu/en/document-library/certification-specifications/cs-34-amendment-4" TargetMode="External"/><Relationship Id="rId1" Type="http://schemas.openxmlformats.org/officeDocument/2006/relationships/slideLayout" Target="../slideLayouts/slideLayout2.xml"/><Relationship Id="rId5" Type="http://schemas.openxmlformats.org/officeDocument/2006/relationships/hyperlink" Target="https://www.easa.europa.eu/en/faq/21935" TargetMode="External"/><Relationship Id="rId4" Type="http://schemas.openxmlformats.org/officeDocument/2006/relationships/hyperlink" Target="https://www.easa.europa.eu/en/document-library/terms-of-reference-and-rulemaking-group-compositions/tor-rmt0514"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easa.europa.eu/en/newsroom-and-events/events/rotorcraft-and-vtol-symposium" TargetMode="External"/><Relationship Id="rId7" Type="http://schemas.openxmlformats.org/officeDocument/2006/relationships/hyperlink" Target="https://www.easa.europa.eu/en/newsroom-and-events/events/easa-rotorcraft-and-vtol-safety-symposium-2023" TargetMode="External"/><Relationship Id="rId2" Type="http://schemas.openxmlformats.org/officeDocument/2006/relationships/hyperlink" Target="https://www.easa.europa.eu/en/faq/19463" TargetMode="External"/><Relationship Id="rId1" Type="http://schemas.openxmlformats.org/officeDocument/2006/relationships/slideLayout" Target="../slideLayouts/slideLayout2.xml"/><Relationship Id="rId6" Type="http://schemas.openxmlformats.org/officeDocument/2006/relationships/hyperlink" Target="https://www.easa.europa.eu/en/newsroom-and-events/events/easa-rotorcraft-and-vtol-symposium-2022" TargetMode="External"/><Relationship Id="rId5" Type="http://schemas.openxmlformats.org/officeDocument/2006/relationships/hyperlink" Target="https://www.easa.europa.eu/en/newsroom-and-events/events/rotorcraft-and-vtol-symposium-2021" TargetMode="External"/><Relationship Id="rId4" Type="http://schemas.openxmlformats.org/officeDocument/2006/relationships/hyperlink" Target="https://www.easa.europa.eu/en/newsroom-and-events/events/rotorcraft-and-vtol-symposium-202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easa.europa.eu/en/domains/rotorcraft-vtol" TargetMode="External"/><Relationship Id="rId2" Type="http://schemas.openxmlformats.org/officeDocument/2006/relationships/hyperlink" Target="https://www.easa.europa.eu/en/domains/drones-air-mobility/drones-air-mobility-landscape/air-transport-vtol-capable-aircraf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93887220"/><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93887220"/><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082A57F-090F-4C59-BACA-ADF7F389D719}"/>
              </a:ext>
            </a:extLst>
          </p:cNvPr>
          <p:cNvSpPr txBox="1"/>
          <p:nvPr/>
        </p:nvSpPr>
        <p:spPr>
          <a:xfrm>
            <a:off x="1046297" y="1794678"/>
            <a:ext cx="8599218" cy="3970318"/>
          </a:xfrm>
          <a:prstGeom prst="rect">
            <a:avLst/>
          </a:prstGeom>
          <a:noFill/>
        </p:spPr>
        <p:txBody>
          <a:bodyPr wrap="square" rtlCol="0">
            <a:spAutoFit/>
          </a:bodyPr>
          <a:lstStyle/>
          <a:p>
            <a:pPr algn="ctr"/>
            <a:r>
              <a:rPr lang="fr-FR" sz="3600" b="1" dirty="0"/>
              <a:t>Red VTOL </a:t>
            </a:r>
            <a:r>
              <a:rPr lang="fr-FR" sz="3600" dirty="0"/>
              <a:t>TRL4 </a:t>
            </a:r>
          </a:p>
          <a:p>
            <a:pPr algn="ctr"/>
            <a:r>
              <a:rPr lang="fr-FR" sz="3600" dirty="0"/>
              <a:t>2PAX VTOL </a:t>
            </a:r>
            <a:r>
              <a:rPr lang="fr-FR" sz="3600" dirty="0" err="1"/>
              <a:t>hybrid</a:t>
            </a:r>
            <a:r>
              <a:rPr lang="fr-FR" sz="3600" dirty="0"/>
              <a:t> multicopter</a:t>
            </a:r>
          </a:p>
          <a:p>
            <a:pPr algn="ctr"/>
            <a:r>
              <a:rPr lang="fr-FR" sz="3600" dirty="0"/>
              <a:t>Ultra light air ambulance</a:t>
            </a:r>
          </a:p>
          <a:p>
            <a:pPr algn="ctr"/>
            <a:endParaRPr lang="fr-FR" sz="3600" dirty="0"/>
          </a:p>
          <a:p>
            <a:pPr algn="ctr"/>
            <a:r>
              <a:rPr lang="fr-FR" sz="3600" dirty="0"/>
              <a:t>-</a:t>
            </a:r>
          </a:p>
          <a:p>
            <a:pPr algn="ctr"/>
            <a:endParaRPr lang="fr-FR" sz="3600" dirty="0"/>
          </a:p>
          <a:p>
            <a:pPr algn="ctr"/>
            <a:r>
              <a:rPr lang="fr-FR" sz="3600" b="1" dirty="0"/>
              <a:t>EASA Certification Framework</a:t>
            </a:r>
          </a:p>
        </p:txBody>
      </p:sp>
      <p:pic>
        <p:nvPicPr>
          <p:cNvPr id="3" name="Image 2">
            <a:extLst>
              <a:ext uri="{FF2B5EF4-FFF2-40B4-BE49-F238E27FC236}">
                <a16:creationId xmlns:a16="http://schemas.microsoft.com/office/drawing/2014/main" id="{657160EA-D802-4046-658C-64E264B9B3DB}"/>
              </a:ext>
            </a:extLst>
          </p:cNvPr>
          <p:cNvPicPr>
            <a:picLocks noChangeAspect="1"/>
          </p:cNvPicPr>
          <p:nvPr/>
        </p:nvPicPr>
        <p:blipFill>
          <a:blip r:embed="rId3"/>
          <a:stretch>
            <a:fillRect/>
          </a:stretch>
        </p:blipFill>
        <p:spPr>
          <a:xfrm>
            <a:off x="9177769" y="313118"/>
            <a:ext cx="1220981" cy="601940"/>
          </a:xfrm>
          <a:prstGeom prst="rect">
            <a:avLst/>
          </a:prstGeom>
        </p:spPr>
      </p:pic>
    </p:spTree>
    <p:extLst>
      <p:ext uri="{BB962C8B-B14F-4D97-AF65-F5344CB8AC3E}">
        <p14:creationId xmlns:p14="http://schemas.microsoft.com/office/powerpoint/2010/main" val="34730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BAE8A-C804-67C3-A847-DA1807D1C8E2}"/>
              </a:ext>
            </a:extLst>
          </p:cNvPr>
          <p:cNvSpPr>
            <a:spLocks noGrp="1"/>
          </p:cNvSpPr>
          <p:nvPr>
            <p:ph type="title"/>
          </p:nvPr>
        </p:nvSpPr>
        <p:spPr/>
        <p:txBody>
          <a:bodyPr/>
          <a:lstStyle/>
          <a:p>
            <a:r>
              <a:rPr lang="fr-FR" dirty="0"/>
              <a:t>High </a:t>
            </a:r>
            <a:r>
              <a:rPr lang="fr-FR" dirty="0" err="1"/>
              <a:t>Level</a:t>
            </a:r>
            <a:r>
              <a:rPr lang="fr-FR" dirty="0"/>
              <a:t> Certification Framework</a:t>
            </a:r>
          </a:p>
        </p:txBody>
      </p:sp>
      <p:sp>
        <p:nvSpPr>
          <p:cNvPr id="3" name="Espace réservé du contenu 2">
            <a:extLst>
              <a:ext uri="{FF2B5EF4-FFF2-40B4-BE49-F238E27FC236}">
                <a16:creationId xmlns:a16="http://schemas.microsoft.com/office/drawing/2014/main" id="{626897D7-DDDD-4377-2336-BA5EE2F772AE}"/>
              </a:ext>
            </a:extLst>
          </p:cNvPr>
          <p:cNvSpPr>
            <a:spLocks noGrp="1"/>
          </p:cNvSpPr>
          <p:nvPr>
            <p:ph idx="1"/>
          </p:nvPr>
        </p:nvSpPr>
        <p:spPr/>
        <p:txBody>
          <a:bodyPr>
            <a:normAutofit/>
          </a:bodyPr>
          <a:lstStyle/>
          <a:p>
            <a:pPr marL="0" indent="0">
              <a:buNone/>
            </a:pPr>
            <a:r>
              <a:rPr lang="en-US" sz="2000" dirty="0"/>
              <a:t>Where to classify Mini-Bee in EASA Certification Framework ?</a:t>
            </a:r>
          </a:p>
          <a:p>
            <a:endParaRPr lang="fr-FR" sz="2000" dirty="0"/>
          </a:p>
          <a:p>
            <a:pPr marL="0" indent="0">
              <a:buNone/>
            </a:pPr>
            <a:r>
              <a:rPr lang="en-US" sz="2000" dirty="0"/>
              <a:t>Mini-Bee is currently considered by EASA as :</a:t>
            </a:r>
          </a:p>
          <a:p>
            <a:r>
              <a:rPr lang="en-US" sz="2000" dirty="0"/>
              <a:t>A small rotorcraft, in the frame of CS-27,</a:t>
            </a:r>
          </a:p>
          <a:p>
            <a:r>
              <a:rPr lang="en-US" sz="2000" dirty="0"/>
              <a:t>with VTOL-capable characteristics, in the frame of SC-VTOL-02</a:t>
            </a:r>
          </a:p>
          <a:p>
            <a:endParaRPr lang="fr-FR" sz="2000" dirty="0"/>
          </a:p>
        </p:txBody>
      </p:sp>
      <p:sp>
        <p:nvSpPr>
          <p:cNvPr id="4" name="Espace réservé du numéro de diapositive 3">
            <a:extLst>
              <a:ext uri="{FF2B5EF4-FFF2-40B4-BE49-F238E27FC236}">
                <a16:creationId xmlns:a16="http://schemas.microsoft.com/office/drawing/2014/main" id="{7F3A3EED-2E05-A472-3692-2A764DE90F1F}"/>
              </a:ext>
            </a:extLst>
          </p:cNvPr>
          <p:cNvSpPr>
            <a:spLocks noGrp="1"/>
          </p:cNvSpPr>
          <p:nvPr>
            <p:ph type="sldNum" sz="quarter" idx="10"/>
          </p:nvPr>
        </p:nvSpPr>
        <p:spPr/>
        <p:txBody>
          <a:bodyPr/>
          <a:lstStyle/>
          <a:p>
            <a:fld id="{100358BD-8424-384F-809F-95A4D502BF26}" type="slidenum">
              <a:rPr lang="fr-FR" smtClean="0"/>
              <a:pPr/>
              <a:t>10</a:t>
            </a:fld>
            <a:endParaRPr lang="fr-FR" dirty="0"/>
          </a:p>
        </p:txBody>
      </p:sp>
      <p:sp>
        <p:nvSpPr>
          <p:cNvPr id="5" name="Rectangle : coins arrondis 4">
            <a:extLst>
              <a:ext uri="{FF2B5EF4-FFF2-40B4-BE49-F238E27FC236}">
                <a16:creationId xmlns:a16="http://schemas.microsoft.com/office/drawing/2014/main" id="{DB0317C5-3257-2F3F-BD82-CC06F2F39700}"/>
              </a:ext>
            </a:extLst>
          </p:cNvPr>
          <p:cNvSpPr/>
          <p:nvPr/>
        </p:nvSpPr>
        <p:spPr>
          <a:xfrm>
            <a:off x="1941754" y="4397157"/>
            <a:ext cx="8345246" cy="1755164"/>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000" b="1" dirty="0">
                <a:solidFill>
                  <a:schemeClr val="accent5">
                    <a:lumMod val="50000"/>
                  </a:schemeClr>
                </a:solidFill>
              </a:rPr>
              <a:t>Design of Mini-Bee </a:t>
            </a:r>
            <a:r>
              <a:rPr lang="fr-FR" sz="2000" b="1" dirty="0" err="1">
                <a:solidFill>
                  <a:schemeClr val="accent5">
                    <a:lumMod val="50000"/>
                  </a:schemeClr>
                </a:solidFill>
              </a:rPr>
              <a:t>shall</a:t>
            </a:r>
            <a:r>
              <a:rPr lang="fr-FR" sz="2000" b="1" dirty="0">
                <a:solidFill>
                  <a:schemeClr val="accent5">
                    <a:lumMod val="50000"/>
                  </a:schemeClr>
                </a:solidFill>
              </a:rPr>
              <a:t> </a:t>
            </a:r>
            <a:r>
              <a:rPr lang="fr-FR" sz="2000" b="1" dirty="0" err="1">
                <a:solidFill>
                  <a:schemeClr val="accent5">
                    <a:lumMod val="50000"/>
                  </a:schemeClr>
                </a:solidFill>
              </a:rPr>
              <a:t>comply</a:t>
            </a:r>
            <a:r>
              <a:rPr lang="fr-FR" sz="2000" b="1" dirty="0">
                <a:solidFill>
                  <a:schemeClr val="accent5">
                    <a:lumMod val="50000"/>
                  </a:schemeClr>
                </a:solidFill>
              </a:rPr>
              <a:t> </a:t>
            </a:r>
            <a:r>
              <a:rPr lang="fr-FR" sz="2000" b="1" dirty="0" err="1">
                <a:solidFill>
                  <a:schemeClr val="accent5">
                    <a:lumMod val="50000"/>
                  </a:schemeClr>
                </a:solidFill>
              </a:rPr>
              <a:t>with</a:t>
            </a:r>
            <a:r>
              <a:rPr lang="fr-FR" sz="2000" b="1" dirty="0">
                <a:solidFill>
                  <a:schemeClr val="accent5">
                    <a:lumMod val="50000"/>
                  </a:schemeClr>
                </a:solidFill>
              </a:rPr>
              <a:t> </a:t>
            </a:r>
            <a:r>
              <a:rPr lang="fr-FR" sz="2000" b="1" dirty="0" err="1">
                <a:solidFill>
                  <a:schemeClr val="accent5">
                    <a:lumMod val="50000"/>
                  </a:schemeClr>
                </a:solidFill>
              </a:rPr>
              <a:t>both</a:t>
            </a:r>
            <a:r>
              <a:rPr lang="fr-FR" sz="2000" b="1" dirty="0">
                <a:solidFill>
                  <a:schemeClr val="accent5">
                    <a:lumMod val="50000"/>
                  </a:schemeClr>
                </a:solidFill>
              </a:rPr>
              <a:t> :</a:t>
            </a:r>
          </a:p>
          <a:p>
            <a:pPr marL="342900" indent="-342900" algn="just">
              <a:buFontTx/>
              <a:buChar char="-"/>
            </a:pPr>
            <a:r>
              <a:rPr lang="fr-FR" sz="2000" b="1" dirty="0">
                <a:solidFill>
                  <a:schemeClr val="accent5">
                    <a:lumMod val="50000"/>
                  </a:schemeClr>
                </a:solidFill>
              </a:rPr>
              <a:t>CS-27 Small </a:t>
            </a:r>
            <a:r>
              <a:rPr lang="fr-FR" sz="2000" b="1" dirty="0" err="1">
                <a:solidFill>
                  <a:schemeClr val="accent5">
                    <a:lumMod val="50000"/>
                  </a:schemeClr>
                </a:solidFill>
              </a:rPr>
              <a:t>Rotorcraft</a:t>
            </a:r>
            <a:r>
              <a:rPr lang="fr-FR" sz="2000" b="1" dirty="0">
                <a:solidFill>
                  <a:schemeClr val="accent5">
                    <a:lumMod val="50000"/>
                  </a:schemeClr>
                </a:solidFill>
              </a:rPr>
              <a:t> (</a:t>
            </a:r>
            <a:r>
              <a:rPr lang="en-US" sz="2000" b="1" dirty="0">
                <a:solidFill>
                  <a:schemeClr val="accent5">
                    <a:lumMod val="50000"/>
                  </a:schemeClr>
                </a:solidFill>
              </a:rPr>
              <a:t>Amendment 10, 27th January 2023</a:t>
            </a:r>
            <a:r>
              <a:rPr lang="fr-FR" sz="2000" b="1" dirty="0">
                <a:solidFill>
                  <a:schemeClr val="accent5">
                    <a:lumMod val="50000"/>
                  </a:schemeClr>
                </a:solidFill>
              </a:rPr>
              <a:t>) &amp;</a:t>
            </a:r>
          </a:p>
          <a:p>
            <a:pPr marL="342900" indent="-342900" algn="just">
              <a:buFontTx/>
              <a:buChar char="-"/>
            </a:pPr>
            <a:r>
              <a:rPr lang="fr-FR" sz="2000" b="1" dirty="0">
                <a:solidFill>
                  <a:schemeClr val="accent5">
                    <a:lumMod val="50000"/>
                  </a:schemeClr>
                </a:solidFill>
              </a:rPr>
              <a:t>SC VTOL-capable (issue 2, June 2024).</a:t>
            </a:r>
          </a:p>
        </p:txBody>
      </p:sp>
    </p:spTree>
    <p:extLst>
      <p:ext uri="{BB962C8B-B14F-4D97-AF65-F5344CB8AC3E}">
        <p14:creationId xmlns:p14="http://schemas.microsoft.com/office/powerpoint/2010/main" val="249617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65C7B-C61A-FBF6-B636-8D4FB48AA4A8}"/>
              </a:ext>
            </a:extLst>
          </p:cNvPr>
          <p:cNvSpPr>
            <a:spLocks noGrp="1"/>
          </p:cNvSpPr>
          <p:nvPr>
            <p:ph type="title"/>
          </p:nvPr>
        </p:nvSpPr>
        <p:spPr>
          <a:xfrm>
            <a:off x="735062" y="345470"/>
            <a:ext cx="9221689" cy="991703"/>
          </a:xfrm>
        </p:spPr>
        <p:txBody>
          <a:bodyPr/>
          <a:lstStyle/>
          <a:p>
            <a:r>
              <a:rPr lang="fr-FR" dirty="0"/>
              <a:t>SC-VTOL-02 Small-</a:t>
            </a:r>
            <a:r>
              <a:rPr lang="fr-FR" dirty="0" err="1"/>
              <a:t>Category</a:t>
            </a:r>
            <a:r>
              <a:rPr lang="fr-FR" dirty="0"/>
              <a:t> VTOL-Capable Aircraft</a:t>
            </a:r>
          </a:p>
        </p:txBody>
      </p:sp>
      <p:sp>
        <p:nvSpPr>
          <p:cNvPr id="3" name="Espace réservé du contenu 2">
            <a:extLst>
              <a:ext uri="{FF2B5EF4-FFF2-40B4-BE49-F238E27FC236}">
                <a16:creationId xmlns:a16="http://schemas.microsoft.com/office/drawing/2014/main" id="{252E5C08-18AB-A3EA-2433-3FDF3954A54C}"/>
              </a:ext>
            </a:extLst>
          </p:cNvPr>
          <p:cNvSpPr>
            <a:spLocks noGrp="1"/>
          </p:cNvSpPr>
          <p:nvPr>
            <p:ph idx="1"/>
          </p:nvPr>
        </p:nvSpPr>
        <p:spPr/>
        <p:txBody>
          <a:bodyPr>
            <a:normAutofit/>
          </a:bodyPr>
          <a:lstStyle/>
          <a:p>
            <a:pPr marL="0" indent="0">
              <a:buNone/>
            </a:pPr>
            <a:r>
              <a:rPr lang="en-US" sz="1600" i="1" dirty="0"/>
              <a:t>(refer to sc_vtol_issue_2.pdf or sc_vtol_issue_2_with_highlighted_text.pdf)</a:t>
            </a:r>
          </a:p>
          <a:p>
            <a:endParaRPr lang="fr-FR" sz="1800" dirty="0"/>
          </a:p>
        </p:txBody>
      </p:sp>
      <p:sp>
        <p:nvSpPr>
          <p:cNvPr id="4" name="Espace réservé du numéro de diapositive 3">
            <a:extLst>
              <a:ext uri="{FF2B5EF4-FFF2-40B4-BE49-F238E27FC236}">
                <a16:creationId xmlns:a16="http://schemas.microsoft.com/office/drawing/2014/main" id="{10EEBEF3-EF8F-A3D5-2DEE-92B63F4F8BC0}"/>
              </a:ext>
            </a:extLst>
          </p:cNvPr>
          <p:cNvSpPr>
            <a:spLocks noGrp="1"/>
          </p:cNvSpPr>
          <p:nvPr>
            <p:ph type="sldNum" sz="quarter" idx="10"/>
          </p:nvPr>
        </p:nvSpPr>
        <p:spPr/>
        <p:txBody>
          <a:bodyPr/>
          <a:lstStyle/>
          <a:p>
            <a:fld id="{100358BD-8424-384F-809F-95A4D502BF26}" type="slidenum">
              <a:rPr lang="fr-FR" smtClean="0"/>
              <a:pPr/>
              <a:t>11</a:t>
            </a:fld>
            <a:endParaRPr lang="fr-FR" dirty="0"/>
          </a:p>
        </p:txBody>
      </p:sp>
      <p:sp>
        <p:nvSpPr>
          <p:cNvPr id="5" name="Espace réservé du contenu 2">
            <a:extLst>
              <a:ext uri="{FF2B5EF4-FFF2-40B4-BE49-F238E27FC236}">
                <a16:creationId xmlns:a16="http://schemas.microsoft.com/office/drawing/2014/main" id="{D7A7C176-7732-B9DB-70CD-4551DA6FDBDD}"/>
              </a:ext>
            </a:extLst>
          </p:cNvPr>
          <p:cNvSpPr txBox="1">
            <a:spLocks/>
          </p:cNvSpPr>
          <p:nvPr/>
        </p:nvSpPr>
        <p:spPr>
          <a:xfrm>
            <a:off x="725123" y="1907359"/>
            <a:ext cx="6198192" cy="4796544"/>
          </a:xfrm>
          <a:prstGeom prst="rect">
            <a:avLst/>
          </a:prstGeom>
        </p:spPr>
        <p:txBody>
          <a:bodyPr vert="horz" lIns="91440" tIns="45720" rIns="91440" bIns="45720" rtlCol="0">
            <a:normAutofit fontScale="92500"/>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1600" dirty="0"/>
              <a:t>Special Conditions for Type Certificate applicants (Issue 2, June 2024)</a:t>
            </a:r>
          </a:p>
          <a:p>
            <a:pPr marL="0" indent="0">
              <a:buNone/>
            </a:pPr>
            <a:r>
              <a:rPr lang="en-US" sz="1600" dirty="0"/>
              <a:t>VTOL-capable : aircraft that has capacities to take-off and land vertically but “which  differ  from  conventional  rotorcraft  or  fixed-wing  aircraft.” (refer to Statement of issue, page ii), by the way EASA has transformed VTOL small aircraft into “VTOL-capable aircraft” to fit new candidate aircraft.</a:t>
            </a:r>
          </a:p>
          <a:p>
            <a:pPr marL="0" indent="0">
              <a:buNone/>
            </a:pPr>
            <a:r>
              <a:rPr lang="en-US" sz="1600" dirty="0"/>
              <a:t>Mini-Bee is submitted to SC-VTOL as being a VTOL-capable aircraft.</a:t>
            </a:r>
          </a:p>
          <a:p>
            <a:pPr marL="0" indent="0">
              <a:buNone/>
            </a:pPr>
            <a:r>
              <a:rPr lang="en-US" sz="1600" dirty="0"/>
              <a:t>Safety Analysis : “determine suitability of each design and part” &amp; “prevent single failures from resulting in a catastrophic effect” (refer to VTOL.2250(c))</a:t>
            </a:r>
          </a:p>
          <a:p>
            <a:r>
              <a:rPr lang="en-US" sz="1600" dirty="0"/>
              <a:t>Weight / Occupants : bringing Max Certified Take-Off Mass to 5700kg / 2584lb and 9 occupants</a:t>
            </a:r>
          </a:p>
          <a:p>
            <a:r>
              <a:rPr lang="en-US" sz="1600" dirty="0"/>
              <a:t>Lift/Thrust system : the complete hybrid chain must be considered as a lift/thrust system, from fuel reservoir to the tip of each of the 60 propellers. (refer to VTOL.2400 (a) to (f)) </a:t>
            </a:r>
          </a:p>
          <a:p>
            <a:r>
              <a:rPr lang="en-US" sz="1600" dirty="0"/>
              <a:t>Recorders : ensure recording and safeguarding of the last 5 hours of flight path, speed, ATS communications, significant safety information for the crew (refer to VTOL.2555 (a) to (f))</a:t>
            </a:r>
          </a:p>
          <a:p>
            <a:r>
              <a:rPr lang="en-US" sz="1600" dirty="0"/>
              <a:t>High Electrical Power : ensure an adequate consideration of EWIS in the certification of VTOL-capable aircraft (refer to VTOL.2517 (a) &amp; (b))</a:t>
            </a:r>
          </a:p>
        </p:txBody>
      </p:sp>
      <p:pic>
        <p:nvPicPr>
          <p:cNvPr id="7" name="Image 6">
            <a:extLst>
              <a:ext uri="{FF2B5EF4-FFF2-40B4-BE49-F238E27FC236}">
                <a16:creationId xmlns:a16="http://schemas.microsoft.com/office/drawing/2014/main" id="{70EA8E8F-0ECF-E16C-81FF-91C2FFAE01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7946" y="1867602"/>
            <a:ext cx="3377835" cy="5048721"/>
          </a:xfrm>
          <a:prstGeom prst="rect">
            <a:avLst/>
          </a:prstGeom>
          <a:noFill/>
          <a:ln w="19050" cmpd="sng">
            <a:solidFill>
              <a:srgbClr val="000000"/>
            </a:solidFill>
            <a:miter lim="800000"/>
            <a:headEnd/>
            <a:tailEnd/>
          </a:ln>
          <a:effectLst/>
        </p:spPr>
      </p:pic>
    </p:spTree>
    <p:extLst>
      <p:ext uri="{BB962C8B-B14F-4D97-AF65-F5344CB8AC3E}">
        <p14:creationId xmlns:p14="http://schemas.microsoft.com/office/powerpoint/2010/main" val="325641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65C7B-C61A-FBF6-B636-8D4FB48AA4A8}"/>
              </a:ext>
            </a:extLst>
          </p:cNvPr>
          <p:cNvSpPr>
            <a:spLocks noGrp="1"/>
          </p:cNvSpPr>
          <p:nvPr>
            <p:ph type="title"/>
          </p:nvPr>
        </p:nvSpPr>
        <p:spPr>
          <a:xfrm>
            <a:off x="735062" y="567069"/>
            <a:ext cx="9221689" cy="548505"/>
          </a:xfrm>
        </p:spPr>
        <p:txBody>
          <a:bodyPr/>
          <a:lstStyle/>
          <a:p>
            <a:r>
              <a:rPr lang="fr-FR" dirty="0"/>
              <a:t>CS- 27 Small </a:t>
            </a:r>
            <a:r>
              <a:rPr lang="fr-FR" dirty="0" err="1"/>
              <a:t>Rotorcraft</a:t>
            </a:r>
            <a:endParaRPr lang="fr-FR" dirty="0"/>
          </a:p>
        </p:txBody>
      </p:sp>
      <p:sp>
        <p:nvSpPr>
          <p:cNvPr id="3" name="Espace réservé du contenu 2">
            <a:extLst>
              <a:ext uri="{FF2B5EF4-FFF2-40B4-BE49-F238E27FC236}">
                <a16:creationId xmlns:a16="http://schemas.microsoft.com/office/drawing/2014/main" id="{252E5C08-18AB-A3EA-2433-3FDF3954A54C}"/>
              </a:ext>
            </a:extLst>
          </p:cNvPr>
          <p:cNvSpPr>
            <a:spLocks noGrp="1"/>
          </p:cNvSpPr>
          <p:nvPr>
            <p:ph idx="1"/>
          </p:nvPr>
        </p:nvSpPr>
        <p:spPr/>
        <p:txBody>
          <a:bodyPr>
            <a:normAutofit/>
          </a:bodyPr>
          <a:lstStyle/>
          <a:p>
            <a:pPr marL="0" indent="0">
              <a:buNone/>
            </a:pPr>
            <a:r>
              <a:rPr lang="en-US" sz="1800" i="1" dirty="0"/>
              <a:t>(refer to </a:t>
            </a:r>
            <a:r>
              <a:rPr lang="fr-FR" sz="1800" dirty="0"/>
              <a:t>cs_27_amendment_10.pdf or change_information_-_cs-27_amendment_10.pdf)</a:t>
            </a:r>
          </a:p>
        </p:txBody>
      </p:sp>
      <p:sp>
        <p:nvSpPr>
          <p:cNvPr id="4" name="Espace réservé du numéro de diapositive 3">
            <a:extLst>
              <a:ext uri="{FF2B5EF4-FFF2-40B4-BE49-F238E27FC236}">
                <a16:creationId xmlns:a16="http://schemas.microsoft.com/office/drawing/2014/main" id="{10EEBEF3-EF8F-A3D5-2DEE-92B63F4F8BC0}"/>
              </a:ext>
            </a:extLst>
          </p:cNvPr>
          <p:cNvSpPr>
            <a:spLocks noGrp="1"/>
          </p:cNvSpPr>
          <p:nvPr>
            <p:ph type="sldNum" sz="quarter" idx="10"/>
          </p:nvPr>
        </p:nvSpPr>
        <p:spPr/>
        <p:txBody>
          <a:bodyPr/>
          <a:lstStyle/>
          <a:p>
            <a:fld id="{100358BD-8424-384F-809F-95A4D502BF26}" type="slidenum">
              <a:rPr lang="fr-FR" smtClean="0"/>
              <a:pPr/>
              <a:t>12</a:t>
            </a:fld>
            <a:endParaRPr lang="fr-FR" dirty="0"/>
          </a:p>
        </p:txBody>
      </p:sp>
      <p:sp>
        <p:nvSpPr>
          <p:cNvPr id="5" name="Espace réservé du contenu 2">
            <a:extLst>
              <a:ext uri="{FF2B5EF4-FFF2-40B4-BE49-F238E27FC236}">
                <a16:creationId xmlns:a16="http://schemas.microsoft.com/office/drawing/2014/main" id="{D7A7C176-7732-B9DB-70CD-4551DA6FDBDD}"/>
              </a:ext>
            </a:extLst>
          </p:cNvPr>
          <p:cNvSpPr txBox="1">
            <a:spLocks/>
          </p:cNvSpPr>
          <p:nvPr/>
        </p:nvSpPr>
        <p:spPr>
          <a:xfrm>
            <a:off x="735061" y="1976933"/>
            <a:ext cx="6401235" cy="4796544"/>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2000" dirty="0"/>
              <a:t>Certification Specifications, Acceptable Means of Compliance and Guidance Materiel (Amendment 10, 27th January 2023)</a:t>
            </a:r>
          </a:p>
          <a:p>
            <a:endParaRPr lang="en-US" sz="2000" dirty="0"/>
          </a:p>
          <a:p>
            <a:r>
              <a:rPr lang="en-US" sz="2000" dirty="0"/>
              <a:t>Small Rotorcraft: Mini-Bee with its multiple propellers on the top operates like one small rotorcraft</a:t>
            </a:r>
          </a:p>
          <a:p>
            <a:r>
              <a:rPr lang="en-US" sz="2000" dirty="0"/>
              <a:t>Weight / Occupants: consideration max weight 3750kg and 4 occupants</a:t>
            </a:r>
          </a:p>
          <a:p>
            <a:r>
              <a:rPr lang="en-US" sz="2000" dirty="0"/>
              <a:t>Occupants: from 1 to 4</a:t>
            </a:r>
          </a:p>
          <a:p>
            <a:endParaRPr lang="fr-FR" sz="2000" dirty="0"/>
          </a:p>
        </p:txBody>
      </p:sp>
      <p:pic>
        <p:nvPicPr>
          <p:cNvPr id="6" name="Image 5">
            <a:extLst>
              <a:ext uri="{FF2B5EF4-FFF2-40B4-BE49-F238E27FC236}">
                <a16:creationId xmlns:a16="http://schemas.microsoft.com/office/drawing/2014/main" id="{AF25012C-B893-131B-6D6D-98774D2315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6296" y="1837509"/>
            <a:ext cx="3359426" cy="5075392"/>
          </a:xfrm>
          <a:prstGeom prst="rect">
            <a:avLst/>
          </a:prstGeom>
          <a:noFill/>
          <a:ln w="19050" cmpd="sng">
            <a:solidFill>
              <a:srgbClr val="000000"/>
            </a:solidFill>
            <a:miter lim="800000"/>
            <a:headEnd/>
            <a:tailEnd/>
          </a:ln>
          <a:effectLst/>
        </p:spPr>
      </p:pic>
    </p:spTree>
    <p:extLst>
      <p:ext uri="{BB962C8B-B14F-4D97-AF65-F5344CB8AC3E}">
        <p14:creationId xmlns:p14="http://schemas.microsoft.com/office/powerpoint/2010/main" val="333023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1C382-FE30-E778-B301-F69199C94256}"/>
              </a:ext>
            </a:extLst>
          </p:cNvPr>
          <p:cNvSpPr>
            <a:spLocks noGrp="1"/>
          </p:cNvSpPr>
          <p:nvPr>
            <p:ph type="title"/>
          </p:nvPr>
        </p:nvSpPr>
        <p:spPr/>
        <p:txBody>
          <a:bodyPr/>
          <a:lstStyle/>
          <a:p>
            <a:r>
              <a:rPr lang="fr-FR" dirty="0" err="1"/>
              <a:t>ToR</a:t>
            </a:r>
            <a:r>
              <a:rPr lang="fr-FR" dirty="0"/>
              <a:t> RMT.0134 (27&amp;29.029)</a:t>
            </a:r>
          </a:p>
        </p:txBody>
      </p:sp>
      <p:sp>
        <p:nvSpPr>
          <p:cNvPr id="3" name="Espace réservé du contenu 2">
            <a:extLst>
              <a:ext uri="{FF2B5EF4-FFF2-40B4-BE49-F238E27FC236}">
                <a16:creationId xmlns:a16="http://schemas.microsoft.com/office/drawing/2014/main" id="{597FA641-DFDB-1C4E-0DAE-2EB6DBA50B05}"/>
              </a:ext>
            </a:extLst>
          </p:cNvPr>
          <p:cNvSpPr>
            <a:spLocks noGrp="1"/>
          </p:cNvSpPr>
          <p:nvPr>
            <p:ph idx="1"/>
          </p:nvPr>
        </p:nvSpPr>
        <p:spPr/>
        <p:txBody>
          <a:bodyPr>
            <a:normAutofit fontScale="62500" lnSpcReduction="20000"/>
          </a:bodyPr>
          <a:lstStyle/>
          <a:p>
            <a:pPr marL="0" indent="0">
              <a:buNone/>
            </a:pPr>
            <a:r>
              <a:rPr lang="en-US" dirty="0"/>
              <a:t>Regular update of rotorcraft AMC, 11 September 2017</a:t>
            </a:r>
            <a:endParaRPr lang="fr-FR" dirty="0"/>
          </a:p>
          <a:p>
            <a:pPr marL="0" indent="0">
              <a:buNone/>
            </a:pPr>
            <a:r>
              <a:rPr lang="en-US" dirty="0"/>
              <a:t>The EASA rotorcraft certification specifications (CS-VLR, CS-27 and CS-29) are unique in the EASA regulatory framework in which the acceptable means of compliance (AMC) contained in Book 2 of the certification specifications (CS-VLR, CS-27 and CS-29) directly refer to the respective FAA Advisory Circulars (ACs). The FAA regularly reviews and updates the advisory circular (AC) material to maintain their relevance and improve the certification process. There is a need for EASA to keep abreast of these changes in order to ensure that they can be accepted as AMC in Book 2 of the CSs.</a:t>
            </a:r>
          </a:p>
          <a:p>
            <a:endParaRPr lang="en-US" dirty="0"/>
          </a:p>
          <a:p>
            <a:pPr marL="0" indent="0">
              <a:buNone/>
            </a:pPr>
            <a:r>
              <a:rPr lang="en-US" i="1" dirty="0"/>
              <a:t>(refer to </a:t>
            </a:r>
            <a:r>
              <a:rPr lang="en-US" i="1" dirty="0" err="1"/>
              <a:t>ToR</a:t>
            </a:r>
            <a:r>
              <a:rPr lang="en-US" i="1" dirty="0"/>
              <a:t> RMT.0134 (27&amp;29.029) Issue 2.pdf)</a:t>
            </a:r>
          </a:p>
          <a:p>
            <a:pPr marL="0" indent="0">
              <a:buNone/>
            </a:pPr>
            <a:r>
              <a:rPr lang="en-US" dirty="0"/>
              <a:t>Process is largely finished, Q4 2017.</a:t>
            </a:r>
          </a:p>
          <a:p>
            <a:pPr marL="0" indent="0">
              <a:buNone/>
            </a:pPr>
            <a:r>
              <a:rPr lang="en-US" dirty="0"/>
              <a:t>Main reason for that </a:t>
            </a:r>
            <a:r>
              <a:rPr lang="en-US" dirty="0" err="1"/>
              <a:t>ToR</a:t>
            </a:r>
            <a:r>
              <a:rPr lang="en-US" dirty="0"/>
              <a:t> RMT : “The EASA rotorcraft certification specifications (CS-VLR, CS-27 and CS-29) are unique in the EASA regulatory framework in which the AMC contained in Book 2 of the CSs directly refer to the respective FAA Advisory Circulars (ACs). FAA AC 27-1B has been adopted by EASA as Book 2 to CS-VLR and CS-27, and AC 29-2C has been adopted as Book 2 to CS-29.” (refer to 1. Why we need to change the rules issue/rationale)</a:t>
            </a:r>
          </a:p>
        </p:txBody>
      </p:sp>
      <p:sp>
        <p:nvSpPr>
          <p:cNvPr id="4" name="Espace réservé du numéro de diapositive 3">
            <a:extLst>
              <a:ext uri="{FF2B5EF4-FFF2-40B4-BE49-F238E27FC236}">
                <a16:creationId xmlns:a16="http://schemas.microsoft.com/office/drawing/2014/main" id="{065BE6FB-DFD3-DA45-0219-E8A23E3B777C}"/>
              </a:ext>
            </a:extLst>
          </p:cNvPr>
          <p:cNvSpPr>
            <a:spLocks noGrp="1"/>
          </p:cNvSpPr>
          <p:nvPr>
            <p:ph type="sldNum" sz="quarter" idx="10"/>
          </p:nvPr>
        </p:nvSpPr>
        <p:spPr/>
        <p:txBody>
          <a:bodyPr/>
          <a:lstStyle/>
          <a:p>
            <a:fld id="{100358BD-8424-384F-809F-95A4D502BF26}" type="slidenum">
              <a:rPr lang="fr-FR" smtClean="0"/>
              <a:pPr/>
              <a:t>13</a:t>
            </a:fld>
            <a:endParaRPr lang="fr-FR" dirty="0"/>
          </a:p>
        </p:txBody>
      </p:sp>
      <p:sp>
        <p:nvSpPr>
          <p:cNvPr id="5" name="Rectangle : coins arrondis 4">
            <a:extLst>
              <a:ext uri="{FF2B5EF4-FFF2-40B4-BE49-F238E27FC236}">
                <a16:creationId xmlns:a16="http://schemas.microsoft.com/office/drawing/2014/main" id="{0F7F9244-9C14-6BBB-BC10-FDD85D375D7D}"/>
              </a:ext>
            </a:extLst>
          </p:cNvPr>
          <p:cNvSpPr/>
          <p:nvPr/>
        </p:nvSpPr>
        <p:spPr>
          <a:xfrm>
            <a:off x="1941754" y="5734878"/>
            <a:ext cx="8345246" cy="1182757"/>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000" b="1" dirty="0">
                <a:solidFill>
                  <a:schemeClr val="accent5">
                    <a:lumMod val="50000"/>
                  </a:schemeClr>
                </a:solidFill>
              </a:rPr>
              <a:t>Design of Mini-Bee </a:t>
            </a:r>
            <a:r>
              <a:rPr lang="fr-FR" sz="2000" b="1" dirty="0" err="1">
                <a:solidFill>
                  <a:schemeClr val="accent5">
                    <a:lumMod val="50000"/>
                  </a:schemeClr>
                </a:solidFill>
              </a:rPr>
              <a:t>oscilliates</a:t>
            </a:r>
            <a:r>
              <a:rPr lang="fr-FR" sz="2000" b="1" dirty="0">
                <a:solidFill>
                  <a:schemeClr val="accent5">
                    <a:lumMod val="50000"/>
                  </a:schemeClr>
                </a:solidFill>
              </a:rPr>
              <a:t> </a:t>
            </a:r>
            <a:r>
              <a:rPr lang="fr-FR" sz="2000" b="1" dirty="0" err="1">
                <a:solidFill>
                  <a:schemeClr val="accent5">
                    <a:lumMod val="50000"/>
                  </a:schemeClr>
                </a:solidFill>
              </a:rPr>
              <a:t>between</a:t>
            </a:r>
            <a:r>
              <a:rPr lang="fr-FR" sz="2000" b="1" dirty="0">
                <a:solidFill>
                  <a:schemeClr val="accent5">
                    <a:lumMod val="50000"/>
                  </a:schemeClr>
                </a:solidFill>
              </a:rPr>
              <a:t> CS-VLR, CS-27 or CS-29 </a:t>
            </a:r>
            <a:r>
              <a:rPr lang="fr-FR" sz="2000" b="1" dirty="0" err="1">
                <a:solidFill>
                  <a:schemeClr val="accent5">
                    <a:lumMod val="50000"/>
                  </a:schemeClr>
                </a:solidFill>
              </a:rPr>
              <a:t>whenever</a:t>
            </a:r>
            <a:r>
              <a:rPr lang="fr-FR" sz="2000" b="1" dirty="0">
                <a:solidFill>
                  <a:schemeClr val="accent5">
                    <a:lumMod val="50000"/>
                  </a:schemeClr>
                </a:solidFill>
              </a:rPr>
              <a:t> the </a:t>
            </a:r>
            <a:r>
              <a:rPr lang="fr-FR" sz="2000" b="1" dirty="0" err="1">
                <a:solidFill>
                  <a:schemeClr val="accent5">
                    <a:lumMod val="50000"/>
                  </a:schemeClr>
                </a:solidFill>
              </a:rPr>
              <a:t>most</a:t>
            </a:r>
            <a:r>
              <a:rPr lang="fr-FR" sz="2000" b="1" dirty="0">
                <a:solidFill>
                  <a:schemeClr val="accent5">
                    <a:lumMod val="50000"/>
                  </a:schemeClr>
                </a:solidFill>
              </a:rPr>
              <a:t> </a:t>
            </a:r>
            <a:r>
              <a:rPr lang="fr-FR" sz="2000" b="1" dirty="0" err="1">
                <a:solidFill>
                  <a:schemeClr val="accent5">
                    <a:lumMod val="50000"/>
                  </a:schemeClr>
                </a:solidFill>
              </a:rPr>
              <a:t>adapted</a:t>
            </a:r>
            <a:r>
              <a:rPr lang="fr-FR" sz="2000" b="1" dirty="0">
                <a:solidFill>
                  <a:schemeClr val="accent5">
                    <a:lumMod val="50000"/>
                  </a:schemeClr>
                </a:solidFill>
              </a:rPr>
              <a:t> to the </a:t>
            </a:r>
            <a:r>
              <a:rPr lang="fr-FR" sz="2000" b="1" dirty="0" err="1">
                <a:solidFill>
                  <a:schemeClr val="accent5">
                    <a:lumMod val="50000"/>
                  </a:schemeClr>
                </a:solidFill>
              </a:rPr>
              <a:t>proposed</a:t>
            </a:r>
            <a:r>
              <a:rPr lang="fr-FR" sz="2000" b="1" dirty="0">
                <a:solidFill>
                  <a:schemeClr val="accent5">
                    <a:lumMod val="50000"/>
                  </a:schemeClr>
                </a:solidFill>
              </a:rPr>
              <a:t> design </a:t>
            </a:r>
          </a:p>
        </p:txBody>
      </p:sp>
    </p:spTree>
    <p:extLst>
      <p:ext uri="{BB962C8B-B14F-4D97-AF65-F5344CB8AC3E}">
        <p14:creationId xmlns:p14="http://schemas.microsoft.com/office/powerpoint/2010/main" val="203039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933AE4-410E-F398-948D-B3CE4C3B02DC}"/>
              </a:ext>
            </a:extLst>
          </p:cNvPr>
          <p:cNvSpPr>
            <a:spLocks noGrp="1"/>
          </p:cNvSpPr>
          <p:nvPr>
            <p:ph type="title"/>
          </p:nvPr>
        </p:nvSpPr>
        <p:spPr/>
        <p:txBody>
          <a:bodyPr/>
          <a:lstStyle/>
          <a:p>
            <a:r>
              <a:rPr lang="en-US" dirty="0"/>
              <a:t>CS-VLR – CS for Very Light Rotorcraft</a:t>
            </a:r>
            <a:endParaRPr lang="fr-FR" dirty="0"/>
          </a:p>
        </p:txBody>
      </p:sp>
      <p:sp>
        <p:nvSpPr>
          <p:cNvPr id="3" name="Espace réservé du contenu 2">
            <a:extLst>
              <a:ext uri="{FF2B5EF4-FFF2-40B4-BE49-F238E27FC236}">
                <a16:creationId xmlns:a16="http://schemas.microsoft.com/office/drawing/2014/main" id="{AD7814FB-B812-B487-239D-5E683C7889A0}"/>
              </a:ext>
            </a:extLst>
          </p:cNvPr>
          <p:cNvSpPr>
            <a:spLocks noGrp="1"/>
          </p:cNvSpPr>
          <p:nvPr>
            <p:ph idx="1"/>
          </p:nvPr>
        </p:nvSpPr>
        <p:spPr/>
        <p:txBody>
          <a:bodyPr>
            <a:normAutofit fontScale="55000" lnSpcReduction="20000"/>
          </a:bodyPr>
          <a:lstStyle/>
          <a:p>
            <a:pPr marL="0" indent="0">
              <a:buNone/>
            </a:pPr>
            <a:r>
              <a:rPr lang="fr-FR" i="1" dirty="0"/>
              <a:t>(</a:t>
            </a:r>
            <a:r>
              <a:rPr lang="fr-FR" i="1" dirty="0" err="1"/>
              <a:t>refer</a:t>
            </a:r>
            <a:r>
              <a:rPr lang="fr-FR" i="1" dirty="0"/>
              <a:t> to cs_vlr_amdt3.pdf)</a:t>
            </a:r>
            <a:endParaRPr lang="fr-FR" dirty="0"/>
          </a:p>
          <a:p>
            <a:pPr marL="0" indent="0">
              <a:buNone/>
            </a:pPr>
            <a:r>
              <a:rPr lang="fr-FR" dirty="0"/>
              <a:t>CS-VLR (</a:t>
            </a:r>
            <a:r>
              <a:rPr lang="fr-FR" dirty="0" err="1"/>
              <a:t>Amendment</a:t>
            </a:r>
            <a:r>
              <a:rPr lang="fr-FR" dirty="0"/>
              <a:t> 3, 17/12/2018)</a:t>
            </a:r>
          </a:p>
          <a:p>
            <a:pPr marL="0" indent="0">
              <a:buNone/>
            </a:pPr>
            <a:r>
              <a:rPr lang="fr-FR" dirty="0"/>
              <a:t>ED </a:t>
            </a:r>
            <a:r>
              <a:rPr lang="fr-FR" dirty="0" err="1"/>
              <a:t>Decision</a:t>
            </a:r>
            <a:r>
              <a:rPr lang="fr-FR" dirty="0"/>
              <a:t> 2018-015-R (CS-VLR-27-29 </a:t>
            </a:r>
            <a:r>
              <a:rPr lang="fr-FR" dirty="0" err="1"/>
              <a:t>Amdt</a:t>
            </a:r>
            <a:r>
              <a:rPr lang="fr-FR" dirty="0"/>
              <a:t>), and EN to ED </a:t>
            </a:r>
            <a:r>
              <a:rPr lang="fr-FR" dirty="0" err="1"/>
              <a:t>Decision</a:t>
            </a:r>
            <a:r>
              <a:rPr lang="fr-FR" dirty="0"/>
              <a:t> 2018-015-R (CS-VLR-27-29) : </a:t>
            </a:r>
            <a:r>
              <a:rPr lang="fr-FR" dirty="0" err="1"/>
              <a:t>precising</a:t>
            </a:r>
            <a:r>
              <a:rPr lang="fr-FR" dirty="0"/>
              <a:t> intentions and </a:t>
            </a:r>
            <a:r>
              <a:rPr lang="fr-FR" dirty="0" err="1"/>
              <a:t>consequent</a:t>
            </a:r>
            <a:r>
              <a:rPr lang="fr-FR" dirty="0"/>
              <a:t> modifications of CS-VLR amdt3 and CS-27 </a:t>
            </a:r>
            <a:r>
              <a:rPr lang="fr-FR" dirty="0" err="1"/>
              <a:t>amdt</a:t>
            </a:r>
            <a:r>
              <a:rPr lang="fr-FR" dirty="0"/>
              <a:t> 6 (</a:t>
            </a:r>
            <a:r>
              <a:rPr lang="fr-FR" dirty="0" err="1"/>
              <a:t>also</a:t>
            </a:r>
            <a:r>
              <a:rPr lang="fr-FR" dirty="0"/>
              <a:t> CS-29 </a:t>
            </a:r>
            <a:r>
              <a:rPr lang="fr-FR" dirty="0" err="1"/>
              <a:t>amdt</a:t>
            </a:r>
            <a:r>
              <a:rPr lang="fr-FR" dirty="0"/>
              <a:t> 6) </a:t>
            </a:r>
            <a:r>
              <a:rPr lang="fr-FR" dirty="0" err="1"/>
              <a:t>defined</a:t>
            </a:r>
            <a:r>
              <a:rPr lang="fr-FR" dirty="0"/>
              <a:t> in documents (</a:t>
            </a:r>
            <a:r>
              <a:rPr lang="fr-FR" dirty="0" err="1"/>
              <a:t>below</a:t>
            </a:r>
            <a:r>
              <a:rPr lang="fr-FR" dirty="0"/>
              <a:t>) Change information - CS-VLR </a:t>
            </a:r>
            <a:r>
              <a:rPr lang="fr-FR" dirty="0" err="1"/>
              <a:t>Amdt</a:t>
            </a:r>
            <a:r>
              <a:rPr lang="fr-FR" dirty="0"/>
              <a:t> 3.pdf and Change information - CS-27 </a:t>
            </a:r>
            <a:r>
              <a:rPr lang="fr-FR" dirty="0" err="1"/>
              <a:t>Amdt</a:t>
            </a:r>
            <a:r>
              <a:rPr lang="fr-FR" dirty="0"/>
              <a:t> 6.pdf (</a:t>
            </a:r>
            <a:r>
              <a:rPr lang="fr-FR" dirty="0" err="1"/>
              <a:t>also</a:t>
            </a:r>
            <a:r>
              <a:rPr lang="fr-FR" dirty="0"/>
              <a:t> Change information - CS-29 </a:t>
            </a:r>
            <a:r>
              <a:rPr lang="fr-FR" dirty="0" err="1"/>
              <a:t>Amdt</a:t>
            </a:r>
            <a:r>
              <a:rPr lang="fr-FR" dirty="0"/>
              <a:t> 6.pdf)</a:t>
            </a:r>
          </a:p>
          <a:p>
            <a:endParaRPr lang="fr-FR" dirty="0"/>
          </a:p>
          <a:p>
            <a:pPr marL="0" indent="0">
              <a:buNone/>
            </a:pPr>
            <a:r>
              <a:rPr lang="fr-FR" dirty="0"/>
              <a:t>Change information - CS-VLR </a:t>
            </a:r>
            <a:r>
              <a:rPr lang="fr-FR" dirty="0" err="1"/>
              <a:t>Amdt</a:t>
            </a:r>
            <a:r>
              <a:rPr lang="fr-FR" dirty="0"/>
              <a:t> 3.pdf</a:t>
            </a:r>
          </a:p>
          <a:p>
            <a:r>
              <a:rPr lang="fr-FR" dirty="0"/>
              <a:t>BOOK2CS-VLR </a:t>
            </a:r>
            <a:r>
              <a:rPr lang="fr-FR" b="1" dirty="0"/>
              <a:t>BOOK 2</a:t>
            </a:r>
            <a:r>
              <a:rPr lang="fr-FR" dirty="0"/>
              <a:t> —ACCEPTABLE MEANS OF COMPLIANCE </a:t>
            </a:r>
            <a:r>
              <a:rPr lang="fr-FR" i="1" dirty="0"/>
              <a:t>(as </a:t>
            </a:r>
            <a:r>
              <a:rPr lang="fr-FR" i="1" dirty="0" err="1"/>
              <a:t>refered</a:t>
            </a:r>
            <a:r>
              <a:rPr lang="fr-FR" i="1" dirty="0"/>
              <a:t> in </a:t>
            </a:r>
            <a:r>
              <a:rPr lang="fr-FR" i="1" dirty="0" err="1"/>
              <a:t>previous</a:t>
            </a:r>
            <a:r>
              <a:rPr lang="fr-FR" i="1" dirty="0"/>
              <a:t> slide)</a:t>
            </a:r>
          </a:p>
          <a:p>
            <a:r>
              <a:rPr lang="fr-FR" dirty="0"/>
              <a:t>AMC VLR General</a:t>
            </a:r>
          </a:p>
          <a:p>
            <a:r>
              <a:rPr lang="fr-FR" dirty="0"/>
              <a:t>AC 27-1B Change 7, </a:t>
            </a:r>
            <a:r>
              <a:rPr lang="fr-FR" dirty="0" err="1"/>
              <a:t>dated</a:t>
            </a:r>
            <a:r>
              <a:rPr lang="fr-FR" dirty="0"/>
              <a:t> 4 </a:t>
            </a:r>
            <a:r>
              <a:rPr lang="fr-FR" dirty="0" err="1"/>
              <a:t>February</a:t>
            </a:r>
            <a:r>
              <a:rPr lang="fr-FR" dirty="0"/>
              <a:t> 2016</a:t>
            </a:r>
          </a:p>
          <a:p>
            <a:endParaRPr lang="fr-FR" dirty="0"/>
          </a:p>
          <a:p>
            <a:pPr marL="0" indent="0">
              <a:buNone/>
            </a:pPr>
            <a:r>
              <a:rPr lang="fr-FR" dirty="0"/>
              <a:t>Change information - CS-27 </a:t>
            </a:r>
            <a:r>
              <a:rPr lang="fr-FR" dirty="0" err="1"/>
              <a:t>Amdt</a:t>
            </a:r>
            <a:r>
              <a:rPr lang="fr-FR" dirty="0"/>
              <a:t> 6.pdf</a:t>
            </a:r>
          </a:p>
          <a:p>
            <a:r>
              <a:rPr lang="fr-FR" b="1" dirty="0"/>
              <a:t>All </a:t>
            </a:r>
            <a:r>
              <a:rPr lang="fr-FR" b="1" dirty="0" err="1"/>
              <a:t>additional</a:t>
            </a:r>
            <a:r>
              <a:rPr lang="fr-FR" b="1" dirty="0"/>
              <a:t> and </a:t>
            </a:r>
            <a:r>
              <a:rPr lang="fr-FR" b="1" dirty="0" err="1"/>
              <a:t>removal</a:t>
            </a:r>
            <a:r>
              <a:rPr lang="fr-FR" b="1" dirty="0"/>
              <a:t> </a:t>
            </a:r>
            <a:r>
              <a:rPr lang="fr-FR" b="1" dirty="0" err="1"/>
              <a:t>amendments</a:t>
            </a:r>
            <a:r>
              <a:rPr lang="fr-FR" b="1" dirty="0"/>
              <a:t> are </a:t>
            </a:r>
            <a:r>
              <a:rPr lang="fr-FR" b="1" dirty="0" err="1"/>
              <a:t>largely</a:t>
            </a:r>
            <a:r>
              <a:rPr lang="fr-FR" b="1" dirty="0"/>
              <a:t> </a:t>
            </a:r>
            <a:r>
              <a:rPr lang="fr-FR" b="1" dirty="0" err="1"/>
              <a:t>incorporated</a:t>
            </a:r>
            <a:r>
              <a:rPr lang="fr-FR" b="1" dirty="0"/>
              <a:t> in CS-27 </a:t>
            </a:r>
            <a:r>
              <a:rPr lang="fr-FR" b="1" dirty="0" err="1"/>
              <a:t>Amendment</a:t>
            </a:r>
            <a:r>
              <a:rPr lang="fr-FR" b="1" dirty="0"/>
              <a:t> 10 </a:t>
            </a:r>
            <a:r>
              <a:rPr lang="fr-FR" dirty="0"/>
              <a:t>(AC 27-1B </a:t>
            </a:r>
            <a:r>
              <a:rPr lang="fr-FR" dirty="0" err="1"/>
              <a:t>incorporated</a:t>
            </a:r>
            <a:r>
              <a:rPr lang="fr-FR" dirty="0"/>
              <a:t> </a:t>
            </a:r>
            <a:r>
              <a:rPr lang="fr-FR" dirty="0" err="1"/>
              <a:t>into</a:t>
            </a:r>
            <a:r>
              <a:rPr lang="fr-FR" dirty="0"/>
              <a:t> CS-27 </a:t>
            </a:r>
            <a:r>
              <a:rPr lang="fr-FR" dirty="0" err="1"/>
              <a:t>under</a:t>
            </a:r>
            <a:r>
              <a:rPr lang="fr-FR" dirty="0"/>
              <a:t> </a:t>
            </a:r>
            <a:r>
              <a:rPr lang="fr-FR" dirty="0" err="1"/>
              <a:t>AMCs</a:t>
            </a:r>
            <a:r>
              <a:rPr lang="fr-FR" dirty="0"/>
              <a:t>)</a:t>
            </a:r>
          </a:p>
        </p:txBody>
      </p:sp>
      <p:sp>
        <p:nvSpPr>
          <p:cNvPr id="4" name="Espace réservé du numéro de diapositive 3">
            <a:extLst>
              <a:ext uri="{FF2B5EF4-FFF2-40B4-BE49-F238E27FC236}">
                <a16:creationId xmlns:a16="http://schemas.microsoft.com/office/drawing/2014/main" id="{62020EC4-51FA-09AB-0A5D-85DE687F1FCC}"/>
              </a:ext>
            </a:extLst>
          </p:cNvPr>
          <p:cNvSpPr>
            <a:spLocks noGrp="1"/>
          </p:cNvSpPr>
          <p:nvPr>
            <p:ph type="sldNum" sz="quarter" idx="10"/>
          </p:nvPr>
        </p:nvSpPr>
        <p:spPr/>
        <p:txBody>
          <a:bodyPr/>
          <a:lstStyle/>
          <a:p>
            <a:fld id="{100358BD-8424-384F-809F-95A4D502BF26}" type="slidenum">
              <a:rPr lang="fr-FR" smtClean="0"/>
              <a:pPr/>
              <a:t>14</a:t>
            </a:fld>
            <a:endParaRPr lang="fr-FR" dirty="0"/>
          </a:p>
        </p:txBody>
      </p:sp>
      <p:sp>
        <p:nvSpPr>
          <p:cNvPr id="5" name="Rectangle : coins arrondis 4">
            <a:extLst>
              <a:ext uri="{FF2B5EF4-FFF2-40B4-BE49-F238E27FC236}">
                <a16:creationId xmlns:a16="http://schemas.microsoft.com/office/drawing/2014/main" id="{7FAE1765-BBDD-C025-4F99-20A3A07A7B03}"/>
              </a:ext>
            </a:extLst>
          </p:cNvPr>
          <p:cNvSpPr/>
          <p:nvPr/>
        </p:nvSpPr>
        <p:spPr>
          <a:xfrm>
            <a:off x="1941754" y="5734878"/>
            <a:ext cx="8345246" cy="1182757"/>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000" b="1" dirty="0">
                <a:solidFill>
                  <a:schemeClr val="accent5">
                    <a:lumMod val="50000"/>
                  </a:schemeClr>
                </a:solidFill>
              </a:rPr>
              <a:t>VLR </a:t>
            </a:r>
            <a:r>
              <a:rPr lang="fr-FR" sz="2000" b="1" dirty="0" err="1">
                <a:solidFill>
                  <a:schemeClr val="accent5">
                    <a:lumMod val="50000"/>
                  </a:schemeClr>
                </a:solidFill>
              </a:rPr>
              <a:t>refers</a:t>
            </a:r>
            <a:r>
              <a:rPr lang="fr-FR" sz="2000" b="1" dirty="0">
                <a:solidFill>
                  <a:schemeClr val="accent5">
                    <a:lumMod val="50000"/>
                  </a:schemeClr>
                </a:solidFill>
              </a:rPr>
              <a:t> to : simple design, 2 occupants max, not </a:t>
            </a:r>
            <a:r>
              <a:rPr lang="fr-FR" sz="2000" b="1" dirty="0" err="1">
                <a:solidFill>
                  <a:schemeClr val="accent5">
                    <a:lumMod val="50000"/>
                  </a:schemeClr>
                </a:solidFill>
              </a:rPr>
              <a:t>powered</a:t>
            </a:r>
            <a:r>
              <a:rPr lang="fr-FR" sz="2000" b="1" dirty="0">
                <a:solidFill>
                  <a:schemeClr val="accent5">
                    <a:lumMod val="50000"/>
                  </a:schemeClr>
                </a:solidFill>
              </a:rPr>
              <a:t> by turbine or rocket engine, VFR </a:t>
            </a:r>
            <a:r>
              <a:rPr lang="fr-FR" sz="2000" b="1" dirty="0" err="1">
                <a:solidFill>
                  <a:schemeClr val="accent5">
                    <a:lumMod val="50000"/>
                  </a:schemeClr>
                </a:solidFill>
              </a:rPr>
              <a:t>day</a:t>
            </a:r>
            <a:r>
              <a:rPr lang="fr-FR" sz="2000" b="1" dirty="0">
                <a:solidFill>
                  <a:schemeClr val="accent5">
                    <a:lumMod val="50000"/>
                  </a:schemeClr>
                </a:solidFill>
              </a:rPr>
              <a:t> </a:t>
            </a:r>
            <a:r>
              <a:rPr lang="fr-FR" sz="2000" b="1" dirty="0" err="1">
                <a:solidFill>
                  <a:schemeClr val="accent5">
                    <a:lumMod val="50000"/>
                  </a:schemeClr>
                </a:solidFill>
              </a:rPr>
              <a:t>ops</a:t>
            </a:r>
            <a:r>
              <a:rPr lang="fr-FR" sz="2000" b="1" dirty="0">
                <a:solidFill>
                  <a:schemeClr val="accent5">
                    <a:lumMod val="50000"/>
                  </a:schemeClr>
                </a:solidFill>
              </a:rPr>
              <a:t> </a:t>
            </a:r>
            <a:r>
              <a:rPr lang="fr-FR" sz="2000" b="1" dirty="0" err="1">
                <a:solidFill>
                  <a:schemeClr val="accent5">
                    <a:lumMod val="50000"/>
                  </a:schemeClr>
                </a:solidFill>
              </a:rPr>
              <a:t>only</a:t>
            </a:r>
            <a:r>
              <a:rPr lang="fr-FR" sz="2000" b="1" dirty="0">
                <a:solidFill>
                  <a:schemeClr val="accent5">
                    <a:lumMod val="50000"/>
                  </a:schemeClr>
                </a:solidFill>
              </a:rPr>
              <a:t> (MB ok check mass)</a:t>
            </a:r>
          </a:p>
        </p:txBody>
      </p:sp>
    </p:spTree>
    <p:extLst>
      <p:ext uri="{BB962C8B-B14F-4D97-AF65-F5344CB8AC3E}">
        <p14:creationId xmlns:p14="http://schemas.microsoft.com/office/powerpoint/2010/main" val="3068431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1C911E-4CA6-AC0E-6463-2315D0EB6093}"/>
              </a:ext>
            </a:extLst>
          </p:cNvPr>
          <p:cNvSpPr>
            <a:spLocks noGrp="1"/>
          </p:cNvSpPr>
          <p:nvPr>
            <p:ph type="title"/>
          </p:nvPr>
        </p:nvSpPr>
        <p:spPr/>
        <p:txBody>
          <a:bodyPr/>
          <a:lstStyle/>
          <a:p>
            <a:r>
              <a:rPr lang="fr-FR" dirty="0"/>
              <a:t>CS-29 – Large </a:t>
            </a:r>
            <a:r>
              <a:rPr lang="fr-FR" dirty="0" err="1"/>
              <a:t>Rotorcraft</a:t>
            </a:r>
            <a:endParaRPr lang="fr-FR" dirty="0"/>
          </a:p>
        </p:txBody>
      </p:sp>
      <p:sp>
        <p:nvSpPr>
          <p:cNvPr id="3" name="Espace réservé du contenu 2">
            <a:extLst>
              <a:ext uri="{FF2B5EF4-FFF2-40B4-BE49-F238E27FC236}">
                <a16:creationId xmlns:a16="http://schemas.microsoft.com/office/drawing/2014/main" id="{D9DDF3A4-02AF-FB55-4732-0359B1822364}"/>
              </a:ext>
            </a:extLst>
          </p:cNvPr>
          <p:cNvSpPr>
            <a:spLocks noGrp="1"/>
          </p:cNvSpPr>
          <p:nvPr>
            <p:ph idx="1"/>
          </p:nvPr>
        </p:nvSpPr>
        <p:spPr>
          <a:xfrm>
            <a:off x="735062" y="1463774"/>
            <a:ext cx="9221689" cy="4261165"/>
          </a:xfrm>
        </p:spPr>
        <p:txBody>
          <a:bodyPr>
            <a:noAutofit/>
          </a:bodyPr>
          <a:lstStyle/>
          <a:p>
            <a:pPr marL="0" indent="0">
              <a:buNone/>
            </a:pPr>
            <a:r>
              <a:rPr lang="en-US" sz="1600" i="1" dirty="0"/>
              <a:t>(refer to CS-29 Amendment 9 (corrected).pdf)</a:t>
            </a:r>
          </a:p>
          <a:p>
            <a:pPr marL="0" indent="0">
              <a:buNone/>
            </a:pPr>
            <a:r>
              <a:rPr lang="en-US" sz="1600" dirty="0"/>
              <a:t>Certification Specifications, Acceptable Means of Compliance and Guidance Material for Large Rotorcraft, Amendment 9, 14 June 2021</a:t>
            </a:r>
          </a:p>
          <a:p>
            <a:endParaRPr lang="en-US" sz="1600" dirty="0"/>
          </a:p>
          <a:p>
            <a:pPr marL="0" indent="0">
              <a:buNone/>
            </a:pPr>
            <a:r>
              <a:rPr lang="en-US" sz="1600" dirty="0"/>
              <a:t>What to consider in CS-29, mainly:</a:t>
            </a:r>
          </a:p>
          <a:p>
            <a:r>
              <a:rPr lang="en-US" sz="1600" dirty="0"/>
              <a:t>Major difference with CS-27 : multi-engine power and/or maximum weight (including combination with number of occupants)</a:t>
            </a:r>
          </a:p>
          <a:p>
            <a:r>
              <a:rPr lang="en-US" sz="1600" dirty="0"/>
              <a:t>Specific Equipment and Operations covered by CS and AMC 29 (mainly for Public Transportation destination)</a:t>
            </a:r>
          </a:p>
          <a:p>
            <a:endParaRPr lang="en-US" sz="1600" dirty="0"/>
          </a:p>
          <a:p>
            <a:pPr marL="0" indent="0">
              <a:buNone/>
            </a:pPr>
            <a:r>
              <a:rPr lang="en-US" sz="1600" dirty="0"/>
              <a:t>Why considering CS-29 when designing under CS-VLR, CS-27 and/or SC-VTOL:</a:t>
            </a:r>
          </a:p>
          <a:p>
            <a:r>
              <a:rPr lang="en-US" sz="1600" dirty="0"/>
              <a:t>Remind of CS-21 : an ‘equivalent airworthiness code’, any specification of the designed rotorcraft could bring it to have to comply with Specifications included in CS-29 (night operations, flying over sea, weight overpassing, complex system, …)</a:t>
            </a:r>
          </a:p>
          <a:p>
            <a:endParaRPr lang="fr-FR" sz="1600" dirty="0"/>
          </a:p>
        </p:txBody>
      </p:sp>
      <p:sp>
        <p:nvSpPr>
          <p:cNvPr id="4" name="Espace réservé du numéro de diapositive 3">
            <a:extLst>
              <a:ext uri="{FF2B5EF4-FFF2-40B4-BE49-F238E27FC236}">
                <a16:creationId xmlns:a16="http://schemas.microsoft.com/office/drawing/2014/main" id="{28413CD7-C8A8-3225-F63B-0DFC0117BE2C}"/>
              </a:ext>
            </a:extLst>
          </p:cNvPr>
          <p:cNvSpPr>
            <a:spLocks noGrp="1"/>
          </p:cNvSpPr>
          <p:nvPr>
            <p:ph type="sldNum" sz="quarter" idx="10"/>
          </p:nvPr>
        </p:nvSpPr>
        <p:spPr/>
        <p:txBody>
          <a:bodyPr/>
          <a:lstStyle/>
          <a:p>
            <a:fld id="{100358BD-8424-384F-809F-95A4D502BF26}" type="slidenum">
              <a:rPr lang="fr-FR" smtClean="0"/>
              <a:pPr/>
              <a:t>15</a:t>
            </a:fld>
            <a:endParaRPr lang="fr-FR" dirty="0"/>
          </a:p>
        </p:txBody>
      </p:sp>
      <p:sp>
        <p:nvSpPr>
          <p:cNvPr id="5" name="Rectangle : coins arrondis 4">
            <a:extLst>
              <a:ext uri="{FF2B5EF4-FFF2-40B4-BE49-F238E27FC236}">
                <a16:creationId xmlns:a16="http://schemas.microsoft.com/office/drawing/2014/main" id="{B4727948-ECF9-BFA1-A4A5-786A539E3715}"/>
              </a:ext>
            </a:extLst>
          </p:cNvPr>
          <p:cNvSpPr/>
          <p:nvPr/>
        </p:nvSpPr>
        <p:spPr>
          <a:xfrm>
            <a:off x="1749287" y="5973418"/>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000" b="1" dirty="0" err="1">
                <a:solidFill>
                  <a:schemeClr val="accent5">
                    <a:lumMod val="50000"/>
                  </a:schemeClr>
                </a:solidFill>
              </a:rPr>
              <a:t>Candidate’s</a:t>
            </a:r>
            <a:r>
              <a:rPr lang="fr-FR" sz="2000" b="1" dirty="0">
                <a:solidFill>
                  <a:schemeClr val="accent5">
                    <a:lumMod val="50000"/>
                  </a:schemeClr>
                </a:solidFill>
              </a:rPr>
              <a:t> design </a:t>
            </a:r>
            <a:r>
              <a:rPr lang="fr-FR" sz="2000" b="1" dirty="0" err="1">
                <a:solidFill>
                  <a:schemeClr val="accent5">
                    <a:lumMod val="50000"/>
                  </a:schemeClr>
                </a:solidFill>
              </a:rPr>
              <a:t>under</a:t>
            </a:r>
            <a:r>
              <a:rPr lang="fr-FR" sz="2000" b="1" dirty="0">
                <a:solidFill>
                  <a:schemeClr val="accent5">
                    <a:lumMod val="50000"/>
                  </a:schemeClr>
                </a:solidFill>
              </a:rPr>
              <a:t> CS-27 can </a:t>
            </a:r>
            <a:r>
              <a:rPr lang="fr-FR" sz="2000" b="1" dirty="0" err="1">
                <a:solidFill>
                  <a:schemeClr val="accent5">
                    <a:lumMod val="50000"/>
                  </a:schemeClr>
                </a:solidFill>
              </a:rPr>
              <a:t>be</a:t>
            </a:r>
            <a:r>
              <a:rPr lang="fr-FR" sz="2000" b="1" dirty="0">
                <a:solidFill>
                  <a:schemeClr val="accent5">
                    <a:lumMod val="50000"/>
                  </a:schemeClr>
                </a:solidFill>
              </a:rPr>
              <a:t> </a:t>
            </a:r>
            <a:r>
              <a:rPr lang="fr-FR" sz="2000" b="1" dirty="0" err="1">
                <a:solidFill>
                  <a:schemeClr val="accent5">
                    <a:lumMod val="50000"/>
                  </a:schemeClr>
                </a:solidFill>
              </a:rPr>
              <a:t>brought</a:t>
            </a:r>
            <a:r>
              <a:rPr lang="fr-FR" sz="2000" b="1" dirty="0">
                <a:solidFill>
                  <a:schemeClr val="accent5">
                    <a:lumMod val="50000"/>
                  </a:schemeClr>
                </a:solidFill>
              </a:rPr>
              <a:t> to </a:t>
            </a:r>
            <a:r>
              <a:rPr lang="fr-FR" sz="2000" b="1" dirty="0" err="1">
                <a:solidFill>
                  <a:schemeClr val="accent5">
                    <a:lumMod val="50000"/>
                  </a:schemeClr>
                </a:solidFill>
              </a:rPr>
              <a:t>comply</a:t>
            </a:r>
            <a:r>
              <a:rPr lang="fr-FR" sz="2000" b="1" dirty="0">
                <a:solidFill>
                  <a:schemeClr val="accent5">
                    <a:lumMod val="50000"/>
                  </a:schemeClr>
                </a:solidFill>
              </a:rPr>
              <a:t> </a:t>
            </a:r>
            <a:r>
              <a:rPr lang="fr-FR" sz="2000" b="1" dirty="0" err="1">
                <a:solidFill>
                  <a:schemeClr val="accent5">
                    <a:lumMod val="50000"/>
                  </a:schemeClr>
                </a:solidFill>
              </a:rPr>
              <a:t>with</a:t>
            </a:r>
            <a:r>
              <a:rPr lang="fr-FR" sz="2000" b="1" dirty="0">
                <a:solidFill>
                  <a:schemeClr val="accent5">
                    <a:lumMod val="50000"/>
                  </a:schemeClr>
                </a:solidFill>
              </a:rPr>
              <a:t> CS-29 if </a:t>
            </a:r>
            <a:r>
              <a:rPr lang="fr-FR" sz="2000" b="1" dirty="0" err="1">
                <a:solidFill>
                  <a:schemeClr val="accent5">
                    <a:lumMod val="50000"/>
                  </a:schemeClr>
                </a:solidFill>
              </a:rPr>
              <a:t>its</a:t>
            </a:r>
            <a:r>
              <a:rPr lang="fr-FR" sz="2000" b="1" dirty="0">
                <a:solidFill>
                  <a:schemeClr val="accent5">
                    <a:lumMod val="50000"/>
                  </a:schemeClr>
                </a:solidFill>
              </a:rPr>
              <a:t> design exits </a:t>
            </a:r>
            <a:r>
              <a:rPr lang="fr-FR" sz="2000" b="1" dirty="0" err="1">
                <a:solidFill>
                  <a:schemeClr val="accent5">
                    <a:lumMod val="50000"/>
                  </a:schemeClr>
                </a:solidFill>
              </a:rPr>
              <a:t>bounders</a:t>
            </a:r>
            <a:r>
              <a:rPr lang="fr-FR" sz="2000" b="1" dirty="0">
                <a:solidFill>
                  <a:schemeClr val="accent5">
                    <a:lumMod val="50000"/>
                  </a:schemeClr>
                </a:solidFill>
              </a:rPr>
              <a:t> of CS-27 (</a:t>
            </a:r>
            <a:r>
              <a:rPr lang="fr-FR" sz="2000" b="1" dirty="0" err="1">
                <a:solidFill>
                  <a:schemeClr val="accent5">
                    <a:lumMod val="50000"/>
                  </a:schemeClr>
                </a:solidFill>
              </a:rPr>
              <a:t>risk</a:t>
            </a:r>
            <a:r>
              <a:rPr lang="fr-FR" sz="2000" b="1" dirty="0">
                <a:solidFill>
                  <a:schemeClr val="accent5">
                    <a:lumMod val="50000"/>
                  </a:schemeClr>
                </a:solidFill>
              </a:rPr>
              <a:t> to </a:t>
            </a:r>
            <a:r>
              <a:rPr lang="fr-FR" sz="2000" b="1" dirty="0" err="1">
                <a:solidFill>
                  <a:schemeClr val="accent5">
                    <a:lumMod val="50000"/>
                  </a:schemeClr>
                </a:solidFill>
              </a:rPr>
              <a:t>be</a:t>
            </a:r>
            <a:r>
              <a:rPr lang="fr-FR" sz="2000" b="1" dirty="0">
                <a:solidFill>
                  <a:schemeClr val="accent5">
                    <a:lumMod val="50000"/>
                  </a:schemeClr>
                </a:solidFill>
              </a:rPr>
              <a:t> </a:t>
            </a:r>
            <a:r>
              <a:rPr lang="fr-FR" sz="2000" b="1" dirty="0" err="1">
                <a:solidFill>
                  <a:schemeClr val="accent5">
                    <a:lumMod val="50000"/>
                  </a:schemeClr>
                </a:solidFill>
              </a:rPr>
              <a:t>considered</a:t>
            </a:r>
            <a:r>
              <a:rPr lang="fr-FR" sz="2000" b="1" dirty="0">
                <a:solidFill>
                  <a:schemeClr val="accent5">
                    <a:lumMod val="50000"/>
                  </a:schemeClr>
                </a:solidFill>
              </a:rPr>
              <a:t>)</a:t>
            </a:r>
          </a:p>
        </p:txBody>
      </p:sp>
    </p:spTree>
    <p:extLst>
      <p:ext uri="{BB962C8B-B14F-4D97-AF65-F5344CB8AC3E}">
        <p14:creationId xmlns:p14="http://schemas.microsoft.com/office/powerpoint/2010/main" val="1189531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D6DD1D-3EA5-A3C9-5191-5441D5E6ECA5}"/>
              </a:ext>
            </a:extLst>
          </p:cNvPr>
          <p:cNvSpPr>
            <a:spLocks noGrp="1"/>
          </p:cNvSpPr>
          <p:nvPr>
            <p:ph type="title"/>
          </p:nvPr>
        </p:nvSpPr>
        <p:spPr>
          <a:xfrm>
            <a:off x="735062" y="345470"/>
            <a:ext cx="9221689" cy="991703"/>
          </a:xfrm>
        </p:spPr>
        <p:txBody>
          <a:bodyPr/>
          <a:lstStyle/>
          <a:p>
            <a:r>
              <a:rPr lang="fr-FR" dirty="0"/>
              <a:t>Conclusion – CS-27, SC-VTOL-capable, CS-29 and CS-VLR</a:t>
            </a:r>
          </a:p>
        </p:txBody>
      </p:sp>
      <p:sp>
        <p:nvSpPr>
          <p:cNvPr id="3" name="Espace réservé du contenu 2">
            <a:extLst>
              <a:ext uri="{FF2B5EF4-FFF2-40B4-BE49-F238E27FC236}">
                <a16:creationId xmlns:a16="http://schemas.microsoft.com/office/drawing/2014/main" id="{BC408A42-F532-891A-69A3-D9E90F4C1F04}"/>
              </a:ext>
            </a:extLst>
          </p:cNvPr>
          <p:cNvSpPr>
            <a:spLocks noGrp="1"/>
          </p:cNvSpPr>
          <p:nvPr>
            <p:ph idx="1"/>
          </p:nvPr>
        </p:nvSpPr>
        <p:spPr>
          <a:xfrm>
            <a:off x="735062" y="1463773"/>
            <a:ext cx="9221689" cy="5433983"/>
          </a:xfrm>
        </p:spPr>
        <p:txBody>
          <a:bodyPr>
            <a:noAutofit/>
          </a:bodyPr>
          <a:lstStyle/>
          <a:p>
            <a:pPr marL="0" indent="0">
              <a:buNone/>
            </a:pPr>
            <a:r>
              <a:rPr lang="fr-FR" sz="2000" dirty="0"/>
              <a:t>Candidates to certification </a:t>
            </a:r>
            <a:r>
              <a:rPr lang="fr-FR" sz="2000" dirty="0" err="1"/>
              <a:t>shall</a:t>
            </a:r>
            <a:r>
              <a:rPr lang="fr-FR" sz="2000" dirty="0"/>
              <a:t> </a:t>
            </a:r>
            <a:r>
              <a:rPr lang="fr-FR" sz="2000" dirty="0" err="1"/>
              <a:t>pay</a:t>
            </a:r>
            <a:r>
              <a:rPr lang="fr-FR" sz="2000" dirty="0"/>
              <a:t> attention to :</a:t>
            </a:r>
          </a:p>
          <a:p>
            <a:r>
              <a:rPr lang="fr-FR" sz="2000" dirty="0" err="1"/>
              <a:t>Consider</a:t>
            </a:r>
            <a:r>
              <a:rPr lang="fr-FR" sz="2000" dirty="0"/>
              <a:t> </a:t>
            </a:r>
            <a:r>
              <a:rPr lang="fr-FR" sz="2000" dirty="0" err="1"/>
              <a:t>their</a:t>
            </a:r>
            <a:r>
              <a:rPr lang="fr-FR" sz="2000" dirty="0"/>
              <a:t> certification </a:t>
            </a:r>
            <a:r>
              <a:rPr lang="fr-FR" sz="2000" dirty="0" err="1"/>
              <a:t>framework</a:t>
            </a:r>
            <a:r>
              <a:rPr lang="fr-FR" sz="2000" dirty="0"/>
              <a:t> and</a:t>
            </a:r>
          </a:p>
          <a:p>
            <a:r>
              <a:rPr lang="fr-FR" sz="2000" dirty="0" err="1"/>
              <a:t>Demonstrate</a:t>
            </a:r>
            <a:r>
              <a:rPr lang="fr-FR" sz="2000" dirty="0"/>
              <a:t> design </a:t>
            </a:r>
            <a:r>
              <a:rPr lang="fr-FR" sz="2000" dirty="0" err="1"/>
              <a:t>enters</a:t>
            </a:r>
            <a:r>
              <a:rPr lang="fr-FR" sz="2000" dirty="0"/>
              <a:t> (</a:t>
            </a:r>
            <a:r>
              <a:rPr lang="fr-FR" sz="2000" dirty="0" err="1"/>
              <a:t>under</a:t>
            </a:r>
            <a:r>
              <a:rPr lang="fr-FR" sz="2000" dirty="0"/>
              <a:t> </a:t>
            </a:r>
            <a:r>
              <a:rPr lang="fr-FR" sz="2000" dirty="0" err="1"/>
              <a:t>reserve</a:t>
            </a:r>
            <a:r>
              <a:rPr lang="fr-FR" sz="2000" dirty="0"/>
              <a:t> to </a:t>
            </a:r>
            <a:r>
              <a:rPr lang="fr-FR" sz="2000" dirty="0" err="1"/>
              <a:t>be</a:t>
            </a:r>
            <a:r>
              <a:rPr lang="fr-FR" sz="2000" dirty="0"/>
              <a:t> </a:t>
            </a:r>
            <a:r>
              <a:rPr lang="fr-FR" sz="2000" dirty="0" err="1"/>
              <a:t>reclassified</a:t>
            </a:r>
            <a:r>
              <a:rPr lang="fr-FR" sz="2000" dirty="0"/>
              <a:t>).</a:t>
            </a:r>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pPr marL="0" indent="0">
              <a:buNone/>
            </a:pPr>
            <a:endParaRPr lang="fr-FR" sz="2000" dirty="0"/>
          </a:p>
          <a:p>
            <a:pPr marL="0" indent="0">
              <a:buNone/>
            </a:pPr>
            <a:r>
              <a:rPr lang="fr-FR" sz="2000" i="1" dirty="0"/>
              <a:t>To </a:t>
            </a:r>
            <a:r>
              <a:rPr lang="en-US" sz="2000" i="1" dirty="0"/>
              <a:t>go further with Continuing Airworthiness, refer to :</a:t>
            </a:r>
            <a:endParaRPr lang="fr-FR" sz="2000" i="1" dirty="0"/>
          </a:p>
          <a:p>
            <a:r>
              <a:rPr lang="en-US" sz="2000" i="1" dirty="0"/>
              <a:t>Easy Access Rules for Continuing Airworthiness</a:t>
            </a:r>
            <a:endParaRPr lang="fr-FR" sz="2000" i="1" dirty="0"/>
          </a:p>
        </p:txBody>
      </p:sp>
      <p:sp>
        <p:nvSpPr>
          <p:cNvPr id="4" name="Espace réservé du numéro de diapositive 3">
            <a:extLst>
              <a:ext uri="{FF2B5EF4-FFF2-40B4-BE49-F238E27FC236}">
                <a16:creationId xmlns:a16="http://schemas.microsoft.com/office/drawing/2014/main" id="{EE2F97EA-B9DA-FE9A-421B-23C3FAFC07C2}"/>
              </a:ext>
            </a:extLst>
          </p:cNvPr>
          <p:cNvSpPr>
            <a:spLocks noGrp="1"/>
          </p:cNvSpPr>
          <p:nvPr>
            <p:ph type="sldNum" sz="quarter" idx="10"/>
          </p:nvPr>
        </p:nvSpPr>
        <p:spPr/>
        <p:txBody>
          <a:bodyPr/>
          <a:lstStyle/>
          <a:p>
            <a:fld id="{100358BD-8424-384F-809F-95A4D502BF26}" type="slidenum">
              <a:rPr lang="fr-FR" smtClean="0"/>
              <a:pPr/>
              <a:t>16</a:t>
            </a:fld>
            <a:endParaRPr lang="fr-FR" dirty="0"/>
          </a:p>
        </p:txBody>
      </p:sp>
      <p:sp>
        <p:nvSpPr>
          <p:cNvPr id="5" name="Rectangle : coins arrondis 4">
            <a:extLst>
              <a:ext uri="{FF2B5EF4-FFF2-40B4-BE49-F238E27FC236}">
                <a16:creationId xmlns:a16="http://schemas.microsoft.com/office/drawing/2014/main" id="{407B213D-FA66-234F-865B-36B8EB1AB157}"/>
              </a:ext>
            </a:extLst>
          </p:cNvPr>
          <p:cNvSpPr/>
          <p:nvPr/>
        </p:nvSpPr>
        <p:spPr>
          <a:xfrm>
            <a:off x="1941754" y="2866534"/>
            <a:ext cx="8345246" cy="2957796"/>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000" b="1" dirty="0">
                <a:solidFill>
                  <a:schemeClr val="accent5">
                    <a:lumMod val="50000"/>
                  </a:schemeClr>
                </a:solidFill>
              </a:rPr>
              <a:t>Mini-Bee </a:t>
            </a:r>
            <a:r>
              <a:rPr lang="fr-FR" sz="2000" b="1" dirty="0" err="1">
                <a:solidFill>
                  <a:schemeClr val="accent5">
                    <a:lumMod val="50000"/>
                  </a:schemeClr>
                </a:solidFill>
              </a:rPr>
              <a:t>shall</a:t>
            </a:r>
            <a:r>
              <a:rPr lang="fr-FR" sz="2000" b="1" dirty="0">
                <a:solidFill>
                  <a:schemeClr val="accent5">
                    <a:lumMod val="50000"/>
                  </a:schemeClr>
                </a:solidFill>
              </a:rPr>
              <a:t> </a:t>
            </a:r>
            <a:r>
              <a:rPr lang="fr-FR" sz="2000" b="1" dirty="0" err="1">
                <a:solidFill>
                  <a:schemeClr val="accent5">
                    <a:lumMod val="50000"/>
                  </a:schemeClr>
                </a:solidFill>
              </a:rPr>
              <a:t>comply</a:t>
            </a:r>
            <a:r>
              <a:rPr lang="fr-FR" sz="2000" b="1" dirty="0">
                <a:solidFill>
                  <a:schemeClr val="accent5">
                    <a:lumMod val="50000"/>
                  </a:schemeClr>
                </a:solidFill>
              </a:rPr>
              <a:t> </a:t>
            </a:r>
            <a:r>
              <a:rPr lang="fr-FR" sz="2000" b="1" dirty="0" err="1">
                <a:solidFill>
                  <a:schemeClr val="accent5">
                    <a:lumMod val="50000"/>
                  </a:schemeClr>
                </a:solidFill>
              </a:rPr>
              <a:t>with</a:t>
            </a:r>
            <a:r>
              <a:rPr lang="fr-FR" sz="2000" b="1" dirty="0">
                <a:solidFill>
                  <a:schemeClr val="accent5">
                    <a:lumMod val="50000"/>
                  </a:schemeClr>
                </a:solidFill>
              </a:rPr>
              <a:t> </a:t>
            </a:r>
            <a:r>
              <a:rPr lang="fr-FR" sz="2000" b="1" dirty="0" err="1">
                <a:solidFill>
                  <a:schemeClr val="accent5">
                    <a:lumMod val="50000"/>
                  </a:schemeClr>
                </a:solidFill>
              </a:rPr>
              <a:t>requirements</a:t>
            </a:r>
            <a:r>
              <a:rPr lang="fr-FR" sz="2000" b="1" dirty="0">
                <a:solidFill>
                  <a:schemeClr val="accent5">
                    <a:lumMod val="50000"/>
                  </a:schemeClr>
                </a:solidFill>
              </a:rPr>
              <a:t> of:</a:t>
            </a:r>
          </a:p>
          <a:p>
            <a:pPr marL="342900" indent="-342900" algn="just">
              <a:buFontTx/>
              <a:buChar char="-"/>
            </a:pPr>
            <a:r>
              <a:rPr lang="fr-FR" sz="2000" b="1" dirty="0">
                <a:solidFill>
                  <a:schemeClr val="accent5">
                    <a:lumMod val="50000"/>
                  </a:schemeClr>
                </a:solidFill>
              </a:rPr>
              <a:t>CS-27 Small </a:t>
            </a:r>
            <a:r>
              <a:rPr lang="fr-FR" sz="2000" b="1" dirty="0" err="1">
                <a:solidFill>
                  <a:schemeClr val="accent5">
                    <a:lumMod val="50000"/>
                  </a:schemeClr>
                </a:solidFill>
              </a:rPr>
              <a:t>Rotorcraft</a:t>
            </a:r>
            <a:r>
              <a:rPr lang="fr-FR" sz="2000" b="1" dirty="0">
                <a:solidFill>
                  <a:schemeClr val="accent5">
                    <a:lumMod val="50000"/>
                  </a:schemeClr>
                </a:solidFill>
              </a:rPr>
              <a:t> as a Small </a:t>
            </a:r>
            <a:r>
              <a:rPr lang="fr-FR" sz="2000" b="1" dirty="0" err="1">
                <a:solidFill>
                  <a:schemeClr val="accent5">
                    <a:lumMod val="50000"/>
                  </a:schemeClr>
                </a:solidFill>
              </a:rPr>
              <a:t>Helicopter</a:t>
            </a:r>
            <a:r>
              <a:rPr lang="fr-FR" sz="2000" b="1" dirty="0">
                <a:solidFill>
                  <a:schemeClr val="accent5">
                    <a:lumMod val="50000"/>
                  </a:schemeClr>
                </a:solidFill>
              </a:rPr>
              <a:t> (in </a:t>
            </a:r>
            <a:r>
              <a:rPr lang="fr-FR" sz="2000" b="1" dirty="0" err="1">
                <a:solidFill>
                  <a:schemeClr val="accent5">
                    <a:lumMod val="50000"/>
                  </a:schemeClr>
                </a:solidFill>
              </a:rPr>
              <a:t>its</a:t>
            </a:r>
            <a:r>
              <a:rPr lang="fr-FR" sz="2000" b="1" dirty="0">
                <a:solidFill>
                  <a:schemeClr val="accent5">
                    <a:lumMod val="50000"/>
                  </a:schemeClr>
                </a:solidFill>
              </a:rPr>
              <a:t> </a:t>
            </a:r>
            <a:r>
              <a:rPr lang="fr-FR" sz="2000" b="1" dirty="0" err="1">
                <a:solidFill>
                  <a:schemeClr val="accent5">
                    <a:lumMod val="50000"/>
                  </a:schemeClr>
                </a:solidFill>
              </a:rPr>
              <a:t>general</a:t>
            </a:r>
            <a:r>
              <a:rPr lang="fr-FR" sz="2000" b="1" dirty="0">
                <a:solidFill>
                  <a:schemeClr val="accent5">
                    <a:lumMod val="50000"/>
                  </a:schemeClr>
                </a:solidFill>
              </a:rPr>
              <a:t> design and </a:t>
            </a:r>
            <a:r>
              <a:rPr lang="fr-FR" sz="2000" b="1" dirty="0" err="1">
                <a:solidFill>
                  <a:schemeClr val="accent5">
                    <a:lumMod val="50000"/>
                  </a:schemeClr>
                </a:solidFill>
              </a:rPr>
              <a:t>behavior</a:t>
            </a:r>
            <a:r>
              <a:rPr lang="fr-FR" sz="2000" b="1" dirty="0">
                <a:solidFill>
                  <a:schemeClr val="accent5">
                    <a:lumMod val="50000"/>
                  </a:schemeClr>
                </a:solidFill>
              </a:rPr>
              <a:t>)</a:t>
            </a:r>
          </a:p>
          <a:p>
            <a:pPr marL="342900" indent="-342900" algn="just">
              <a:buFontTx/>
              <a:buChar char="-"/>
            </a:pPr>
            <a:r>
              <a:rPr lang="fr-FR" sz="2000" b="1" dirty="0">
                <a:solidFill>
                  <a:schemeClr val="accent5">
                    <a:lumMod val="50000"/>
                  </a:schemeClr>
                </a:solidFill>
              </a:rPr>
              <a:t>SC VTOL-capable for </a:t>
            </a:r>
            <a:r>
              <a:rPr lang="fr-FR" sz="2000" b="1" dirty="0" err="1">
                <a:solidFill>
                  <a:schemeClr val="accent5">
                    <a:lumMod val="50000"/>
                  </a:schemeClr>
                </a:solidFill>
              </a:rPr>
              <a:t>special</a:t>
            </a:r>
            <a:r>
              <a:rPr lang="fr-FR" sz="2000" b="1" dirty="0">
                <a:solidFill>
                  <a:schemeClr val="accent5">
                    <a:lumMod val="50000"/>
                  </a:schemeClr>
                </a:solidFill>
              </a:rPr>
              <a:t> aspects </a:t>
            </a:r>
            <a:r>
              <a:rPr lang="fr-FR" sz="2000" b="1" dirty="0" err="1">
                <a:solidFill>
                  <a:schemeClr val="accent5">
                    <a:lumMod val="50000"/>
                  </a:schemeClr>
                </a:solidFill>
              </a:rPr>
              <a:t>that</a:t>
            </a:r>
            <a:r>
              <a:rPr lang="fr-FR" sz="2000" b="1" dirty="0">
                <a:solidFill>
                  <a:schemeClr val="accent5">
                    <a:lumMod val="50000"/>
                  </a:schemeClr>
                </a:solidFill>
              </a:rPr>
              <a:t> are not </a:t>
            </a:r>
            <a:r>
              <a:rPr lang="fr-FR" sz="2000" b="1" dirty="0" err="1">
                <a:solidFill>
                  <a:schemeClr val="accent5">
                    <a:lumMod val="50000"/>
                  </a:schemeClr>
                </a:solidFill>
              </a:rPr>
              <a:t>yet</a:t>
            </a:r>
            <a:r>
              <a:rPr lang="fr-FR" sz="2000" b="1" dirty="0">
                <a:solidFill>
                  <a:schemeClr val="accent5">
                    <a:lumMod val="50000"/>
                  </a:schemeClr>
                </a:solidFill>
              </a:rPr>
              <a:t> </a:t>
            </a:r>
            <a:r>
              <a:rPr lang="fr-FR" sz="2000" b="1" dirty="0" err="1">
                <a:solidFill>
                  <a:schemeClr val="accent5">
                    <a:lumMod val="50000"/>
                  </a:schemeClr>
                </a:solidFill>
              </a:rPr>
              <a:t>covered</a:t>
            </a:r>
            <a:r>
              <a:rPr lang="fr-FR" sz="2000" b="1" dirty="0">
                <a:solidFill>
                  <a:schemeClr val="accent5">
                    <a:lumMod val="50000"/>
                  </a:schemeClr>
                </a:solidFill>
              </a:rPr>
              <a:t> by CS-27 (like power system and lift/</a:t>
            </a:r>
            <a:r>
              <a:rPr lang="fr-FR" sz="2000" b="1" dirty="0" err="1">
                <a:solidFill>
                  <a:schemeClr val="accent5">
                    <a:lumMod val="50000"/>
                  </a:schemeClr>
                </a:solidFill>
              </a:rPr>
              <a:t>thrust</a:t>
            </a:r>
            <a:r>
              <a:rPr lang="fr-FR" sz="2000" b="1" dirty="0">
                <a:solidFill>
                  <a:schemeClr val="accent5">
                    <a:lumMod val="50000"/>
                  </a:schemeClr>
                </a:solidFill>
              </a:rPr>
              <a:t> system)</a:t>
            </a:r>
          </a:p>
          <a:p>
            <a:pPr marL="342900" indent="-342900" algn="just">
              <a:buFontTx/>
              <a:buChar char="-"/>
            </a:pPr>
            <a:r>
              <a:rPr lang="fr-FR" sz="2000" b="1" dirty="0">
                <a:solidFill>
                  <a:schemeClr val="accent5">
                    <a:lumMod val="50000"/>
                  </a:schemeClr>
                </a:solidFill>
              </a:rPr>
              <a:t>CS-29 Large </a:t>
            </a:r>
            <a:r>
              <a:rPr lang="fr-FR" sz="2000" b="1" dirty="0" err="1">
                <a:solidFill>
                  <a:schemeClr val="accent5">
                    <a:lumMod val="50000"/>
                  </a:schemeClr>
                </a:solidFill>
              </a:rPr>
              <a:t>Rotorcraft</a:t>
            </a:r>
            <a:r>
              <a:rPr lang="fr-FR" sz="2000" b="1" dirty="0">
                <a:solidFill>
                  <a:schemeClr val="accent5">
                    <a:lumMod val="50000"/>
                  </a:schemeClr>
                </a:solidFill>
              </a:rPr>
              <a:t> as an </a:t>
            </a:r>
            <a:r>
              <a:rPr lang="fr-FR" sz="2000" b="1" dirty="0" err="1">
                <a:solidFill>
                  <a:schemeClr val="accent5">
                    <a:lumMod val="50000"/>
                  </a:schemeClr>
                </a:solidFill>
              </a:rPr>
              <a:t>advice</a:t>
            </a:r>
            <a:r>
              <a:rPr lang="fr-FR" sz="2000" b="1" dirty="0">
                <a:solidFill>
                  <a:schemeClr val="accent5">
                    <a:lumMod val="50000"/>
                  </a:schemeClr>
                </a:solidFill>
              </a:rPr>
              <a:t> for </a:t>
            </a:r>
            <a:r>
              <a:rPr lang="fr-FR" sz="2000" b="1" dirty="0" err="1">
                <a:solidFill>
                  <a:schemeClr val="accent5">
                    <a:lumMod val="50000"/>
                  </a:schemeClr>
                </a:solidFill>
              </a:rPr>
              <a:t>some</a:t>
            </a:r>
            <a:r>
              <a:rPr lang="fr-FR" sz="2000" b="1" dirty="0">
                <a:solidFill>
                  <a:schemeClr val="accent5">
                    <a:lumMod val="50000"/>
                  </a:schemeClr>
                </a:solidFill>
              </a:rPr>
              <a:t> design drivers (</a:t>
            </a:r>
            <a:r>
              <a:rPr lang="fr-FR" sz="2000" b="1" dirty="0" err="1">
                <a:solidFill>
                  <a:schemeClr val="accent5">
                    <a:lumMod val="50000"/>
                  </a:schemeClr>
                </a:solidFill>
              </a:rPr>
              <a:t>especially</a:t>
            </a:r>
            <a:r>
              <a:rPr lang="fr-FR" sz="2000" b="1" dirty="0">
                <a:solidFill>
                  <a:schemeClr val="accent5">
                    <a:lumMod val="50000"/>
                  </a:schemeClr>
                </a:solidFill>
              </a:rPr>
              <a:t> BOOK2 and Human </a:t>
            </a:r>
            <a:r>
              <a:rPr lang="fr-FR" sz="2000" b="1" dirty="0" err="1">
                <a:solidFill>
                  <a:schemeClr val="accent5">
                    <a:lumMod val="50000"/>
                  </a:schemeClr>
                </a:solidFill>
              </a:rPr>
              <a:t>Factors</a:t>
            </a:r>
            <a:r>
              <a:rPr lang="fr-FR" sz="2000" b="1" dirty="0">
                <a:solidFill>
                  <a:schemeClr val="accent5">
                    <a:lumMod val="50000"/>
                  </a:schemeClr>
                </a:solidFill>
              </a:rPr>
              <a:t> </a:t>
            </a:r>
            <a:r>
              <a:rPr lang="fr-FR" sz="2000" b="1" dirty="0" err="1">
                <a:solidFill>
                  <a:schemeClr val="accent5">
                    <a:lumMod val="50000"/>
                  </a:schemeClr>
                </a:solidFill>
              </a:rPr>
              <a:t>aspetcs</a:t>
            </a:r>
            <a:r>
              <a:rPr lang="fr-FR" sz="2000" b="1" dirty="0">
                <a:solidFill>
                  <a:schemeClr val="accent5">
                    <a:lumMod val="50000"/>
                  </a:schemeClr>
                </a:solidFill>
              </a:rPr>
              <a:t>) or in case of </a:t>
            </a:r>
            <a:r>
              <a:rPr lang="fr-FR" sz="2000" b="1" dirty="0" err="1">
                <a:solidFill>
                  <a:schemeClr val="accent5">
                    <a:lumMod val="50000"/>
                  </a:schemeClr>
                </a:solidFill>
              </a:rPr>
              <a:t>infringment</a:t>
            </a:r>
            <a:r>
              <a:rPr lang="fr-FR" sz="2000" b="1" dirty="0">
                <a:solidFill>
                  <a:schemeClr val="accent5">
                    <a:lumMod val="50000"/>
                  </a:schemeClr>
                </a:solidFill>
              </a:rPr>
              <a:t> of design (not </a:t>
            </a:r>
            <a:r>
              <a:rPr lang="fr-FR" sz="2000" b="1" dirty="0" err="1">
                <a:solidFill>
                  <a:schemeClr val="accent5">
                    <a:lumMod val="50000"/>
                  </a:schemeClr>
                </a:solidFill>
              </a:rPr>
              <a:t>covered</a:t>
            </a:r>
            <a:r>
              <a:rPr lang="fr-FR" sz="2000" b="1" dirty="0">
                <a:solidFill>
                  <a:schemeClr val="accent5">
                    <a:lumMod val="50000"/>
                  </a:schemeClr>
                </a:solidFill>
              </a:rPr>
              <a:t> by CS-27 </a:t>
            </a:r>
            <a:r>
              <a:rPr lang="fr-FR" sz="2000" b="1" dirty="0" err="1">
                <a:solidFill>
                  <a:schemeClr val="accent5">
                    <a:lumMod val="50000"/>
                  </a:schemeClr>
                </a:solidFill>
              </a:rPr>
              <a:t>itself</a:t>
            </a:r>
            <a:r>
              <a:rPr lang="fr-FR" sz="2000" b="1" dirty="0">
                <a:solidFill>
                  <a:schemeClr val="accent5">
                    <a:lumMod val="50000"/>
                  </a:schemeClr>
                </a:solidFill>
              </a:rPr>
              <a:t>)</a:t>
            </a:r>
          </a:p>
          <a:p>
            <a:pPr marL="342900" indent="-342900" algn="just">
              <a:buFontTx/>
              <a:buChar char="-"/>
            </a:pPr>
            <a:r>
              <a:rPr lang="fr-FR" sz="2000" b="1" dirty="0">
                <a:solidFill>
                  <a:schemeClr val="accent5">
                    <a:lumMod val="50000"/>
                  </a:schemeClr>
                </a:solidFill>
              </a:rPr>
              <a:t>VLR </a:t>
            </a:r>
            <a:r>
              <a:rPr lang="fr-FR" sz="2000" b="1" dirty="0" err="1">
                <a:solidFill>
                  <a:schemeClr val="accent5">
                    <a:lumMod val="50000"/>
                  </a:schemeClr>
                </a:solidFill>
              </a:rPr>
              <a:t>only</a:t>
            </a:r>
            <a:r>
              <a:rPr lang="fr-FR" sz="2000" b="1" dirty="0">
                <a:solidFill>
                  <a:schemeClr val="accent5">
                    <a:lumMod val="50000"/>
                  </a:schemeClr>
                </a:solidFill>
              </a:rPr>
              <a:t> if design </a:t>
            </a:r>
            <a:r>
              <a:rPr lang="fr-FR" sz="2000" b="1" dirty="0" err="1">
                <a:solidFill>
                  <a:schemeClr val="accent5">
                    <a:lumMod val="50000"/>
                  </a:schemeClr>
                </a:solidFill>
              </a:rPr>
              <a:t>enters</a:t>
            </a:r>
            <a:r>
              <a:rPr lang="fr-FR" sz="2000" b="1" dirty="0">
                <a:solidFill>
                  <a:schemeClr val="accent5">
                    <a:lumMod val="50000"/>
                  </a:schemeClr>
                </a:solidFill>
              </a:rPr>
              <a:t> frame of restrictions (mass, occupants, …)</a:t>
            </a:r>
          </a:p>
        </p:txBody>
      </p:sp>
    </p:spTree>
    <p:extLst>
      <p:ext uri="{BB962C8B-B14F-4D97-AF65-F5344CB8AC3E}">
        <p14:creationId xmlns:p14="http://schemas.microsoft.com/office/powerpoint/2010/main" val="403090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1BEA6F-81DB-20AB-03D9-6D2DB137FDB3}"/>
              </a:ext>
            </a:extLst>
          </p:cNvPr>
          <p:cNvSpPr/>
          <p:nvPr/>
        </p:nvSpPr>
        <p:spPr>
          <a:xfrm rot="19651430">
            <a:off x="-631033" y="3067019"/>
            <a:ext cx="11647612"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No longer </a:t>
            </a:r>
            <a:r>
              <a:rPr lang="fr-FR" sz="5400" b="1" cap="none" spc="0" dirty="0" err="1">
                <a:ln w="22225">
                  <a:solidFill>
                    <a:schemeClr val="accent2"/>
                  </a:solidFill>
                  <a:prstDash val="solid"/>
                </a:ln>
                <a:solidFill>
                  <a:schemeClr val="accent2">
                    <a:lumMod val="40000"/>
                    <a:lumOff val="60000"/>
                  </a:schemeClr>
                </a:solidFill>
                <a:effectLst/>
              </a:rPr>
              <a:t>valid</a:t>
            </a:r>
            <a:r>
              <a:rPr lang="fr-FR" sz="5400" b="1" cap="none" spc="0" dirty="0">
                <a:ln w="22225">
                  <a:solidFill>
                    <a:schemeClr val="accent2"/>
                  </a:solidFill>
                  <a:prstDash val="solid"/>
                </a:ln>
                <a:solidFill>
                  <a:schemeClr val="accent2">
                    <a:lumMod val="40000"/>
                    <a:lumOff val="60000"/>
                  </a:schemeClr>
                </a:solidFill>
                <a:effectLst/>
              </a:rPr>
              <a:t>, </a:t>
            </a:r>
            <a:r>
              <a:rPr lang="fr-FR" sz="5400" b="1" cap="none" spc="0" dirty="0" err="1">
                <a:ln w="22225">
                  <a:solidFill>
                    <a:schemeClr val="accent2"/>
                  </a:solidFill>
                  <a:prstDash val="solid"/>
                </a:ln>
                <a:solidFill>
                  <a:schemeClr val="accent2">
                    <a:lumMod val="40000"/>
                    <a:lumOff val="60000"/>
                  </a:schemeClr>
                </a:solidFill>
                <a:effectLst/>
              </a:rPr>
              <a:t>only</a:t>
            </a:r>
            <a:r>
              <a:rPr lang="fr-FR" sz="5400" b="1" cap="none" spc="0" dirty="0">
                <a:ln w="22225">
                  <a:solidFill>
                    <a:schemeClr val="accent2"/>
                  </a:solidFill>
                  <a:prstDash val="solid"/>
                </a:ln>
                <a:solidFill>
                  <a:schemeClr val="accent2">
                    <a:lumMod val="40000"/>
                    <a:lumOff val="60000"/>
                  </a:schemeClr>
                </a:solidFill>
                <a:effectLst/>
              </a:rPr>
              <a:t> </a:t>
            </a:r>
            <a:r>
              <a:rPr lang="fr-FR" sz="5400" b="1" cap="none" spc="0" dirty="0" err="1">
                <a:ln w="22225">
                  <a:solidFill>
                    <a:schemeClr val="accent2"/>
                  </a:solidFill>
                  <a:prstDash val="solid"/>
                </a:ln>
                <a:solidFill>
                  <a:schemeClr val="accent2">
                    <a:lumMod val="40000"/>
                    <a:lumOff val="60000"/>
                  </a:schemeClr>
                </a:solidFill>
                <a:effectLst/>
              </a:rPr>
              <a:t>consider</a:t>
            </a:r>
            <a:r>
              <a:rPr lang="fr-FR" sz="5400" b="1" cap="none" spc="0" dirty="0">
                <a:ln w="22225">
                  <a:solidFill>
                    <a:schemeClr val="accent2"/>
                  </a:solidFill>
                  <a:prstDash val="solid"/>
                </a:ln>
                <a:solidFill>
                  <a:schemeClr val="accent2">
                    <a:lumMod val="40000"/>
                    <a:lumOff val="60000"/>
                  </a:schemeClr>
                </a:solidFill>
                <a:effectLst/>
              </a:rPr>
              <a:t> </a:t>
            </a:r>
            <a:r>
              <a:rPr lang="fr-FR" sz="5400" b="1" cap="none" spc="0" dirty="0" err="1">
                <a:ln w="22225">
                  <a:solidFill>
                    <a:schemeClr val="accent2"/>
                  </a:solidFill>
                  <a:prstDash val="solid"/>
                </a:ln>
                <a:solidFill>
                  <a:schemeClr val="accent2">
                    <a:lumMod val="40000"/>
                    <a:lumOff val="60000"/>
                  </a:schemeClr>
                </a:solidFill>
                <a:effectLst/>
              </a:rPr>
              <a:t>principles</a:t>
            </a:r>
            <a:endParaRPr lang="fr-FR" sz="5400" b="1" cap="none" spc="0" dirty="0">
              <a:ln w="22225">
                <a:solidFill>
                  <a:schemeClr val="accent2"/>
                </a:solidFill>
                <a:prstDash val="solid"/>
              </a:ln>
              <a:solidFill>
                <a:schemeClr val="accent2">
                  <a:lumMod val="40000"/>
                  <a:lumOff val="60000"/>
                </a:schemeClr>
              </a:solidFill>
              <a:effectLst/>
            </a:endParaRPr>
          </a:p>
        </p:txBody>
      </p:sp>
      <p:sp>
        <p:nvSpPr>
          <p:cNvPr id="2" name="Titre 1">
            <a:extLst>
              <a:ext uri="{FF2B5EF4-FFF2-40B4-BE49-F238E27FC236}">
                <a16:creationId xmlns:a16="http://schemas.microsoft.com/office/drawing/2014/main" id="{E7795D62-659A-551C-8195-DDA661F98E4B}"/>
              </a:ext>
            </a:extLst>
          </p:cNvPr>
          <p:cNvSpPr>
            <a:spLocks noGrp="1"/>
          </p:cNvSpPr>
          <p:nvPr>
            <p:ph type="title"/>
          </p:nvPr>
        </p:nvSpPr>
        <p:spPr/>
        <p:txBody>
          <a:bodyPr/>
          <a:lstStyle/>
          <a:p>
            <a:r>
              <a:rPr lang="fr-FR" dirty="0"/>
              <a:t>DOARI 2021-01 Consultation (1/3)</a:t>
            </a:r>
          </a:p>
        </p:txBody>
      </p:sp>
      <p:sp>
        <p:nvSpPr>
          <p:cNvPr id="3" name="Espace réservé du contenu 2">
            <a:extLst>
              <a:ext uri="{FF2B5EF4-FFF2-40B4-BE49-F238E27FC236}">
                <a16:creationId xmlns:a16="http://schemas.microsoft.com/office/drawing/2014/main" id="{021ADF5D-60E3-4551-601E-85A1B2F69F8D}"/>
              </a:ext>
            </a:extLst>
          </p:cNvPr>
          <p:cNvSpPr>
            <a:spLocks noGrp="1"/>
          </p:cNvSpPr>
          <p:nvPr>
            <p:ph idx="1"/>
          </p:nvPr>
        </p:nvSpPr>
        <p:spPr/>
        <p:txBody>
          <a:bodyPr>
            <a:normAutofit/>
          </a:bodyPr>
          <a:lstStyle/>
          <a:p>
            <a:pPr marL="0" indent="0">
              <a:buNone/>
            </a:pPr>
            <a:r>
              <a:rPr lang="en-US" sz="2000" i="1" dirty="0"/>
              <a:t>Competence of flight test crew involved in VTOL flight test activities (30 June 2021)</a:t>
            </a:r>
          </a:p>
          <a:p>
            <a:pPr marL="0" indent="0">
              <a:buNone/>
            </a:pPr>
            <a:r>
              <a:rPr lang="en-US" sz="2000" dirty="0"/>
              <a:t>This DOARI is intended to address competences of flight test crew involved in flight test activities on aircraft that meet the applicability criteria of SC-VTOL-01 i.e.: </a:t>
            </a:r>
          </a:p>
          <a:p>
            <a:r>
              <a:rPr lang="en-US" sz="2000" dirty="0"/>
              <a:t>a person-carrying vertical take-off and landing (VTOL) heavier-than-air aircraft in the small category, with lift/thrust units used to generate powered lift and control;</a:t>
            </a:r>
          </a:p>
          <a:p>
            <a:r>
              <a:rPr lang="en-US" sz="2000" dirty="0"/>
              <a:t>distinct from conventional </a:t>
            </a:r>
            <a:r>
              <a:rPr lang="en-US" sz="2000" dirty="0" err="1"/>
              <a:t>aeroplanes</a:t>
            </a:r>
            <a:r>
              <a:rPr lang="en-US" sz="2000" dirty="0"/>
              <a:t> by its VTOL capability or;</a:t>
            </a:r>
          </a:p>
          <a:p>
            <a:r>
              <a:rPr lang="en-US" sz="2000" dirty="0"/>
              <a:t>distinct from conventional rotorcraft by the use of distributed propulsion; </a:t>
            </a:r>
          </a:p>
          <a:p>
            <a:r>
              <a:rPr lang="en-US" sz="2000" dirty="0"/>
              <a:t>with a passenger seating configuration of 9 or less and;</a:t>
            </a:r>
          </a:p>
          <a:p>
            <a:r>
              <a:rPr lang="en-US" sz="2000" dirty="0"/>
              <a:t>a maximum certified take-off mass of 3 175 kg (7 000 </a:t>
            </a:r>
            <a:r>
              <a:rPr lang="en-US" sz="2000" dirty="0" err="1"/>
              <a:t>lbs</a:t>
            </a:r>
            <a:r>
              <a:rPr lang="en-US" sz="2000" dirty="0"/>
              <a:t>) or less.</a:t>
            </a:r>
          </a:p>
          <a:p>
            <a:pPr marL="0" indent="0">
              <a:buNone/>
            </a:pPr>
            <a:endParaRPr lang="fr-FR" sz="2000" dirty="0"/>
          </a:p>
        </p:txBody>
      </p:sp>
      <p:sp>
        <p:nvSpPr>
          <p:cNvPr id="4" name="Espace réservé du numéro de diapositive 3">
            <a:extLst>
              <a:ext uri="{FF2B5EF4-FFF2-40B4-BE49-F238E27FC236}">
                <a16:creationId xmlns:a16="http://schemas.microsoft.com/office/drawing/2014/main" id="{D45D60CF-3C52-7216-9B1C-CF9DC81D2903}"/>
              </a:ext>
            </a:extLst>
          </p:cNvPr>
          <p:cNvSpPr>
            <a:spLocks noGrp="1"/>
          </p:cNvSpPr>
          <p:nvPr>
            <p:ph type="sldNum" sz="quarter" idx="10"/>
          </p:nvPr>
        </p:nvSpPr>
        <p:spPr/>
        <p:txBody>
          <a:bodyPr/>
          <a:lstStyle/>
          <a:p>
            <a:fld id="{100358BD-8424-384F-809F-95A4D502BF26}" type="slidenum">
              <a:rPr lang="fr-FR" smtClean="0"/>
              <a:pPr/>
              <a:t>17</a:t>
            </a:fld>
            <a:endParaRPr lang="fr-FR" dirty="0"/>
          </a:p>
        </p:txBody>
      </p:sp>
      <p:sp>
        <p:nvSpPr>
          <p:cNvPr id="5" name="Rectangle : coins arrondis 4">
            <a:extLst>
              <a:ext uri="{FF2B5EF4-FFF2-40B4-BE49-F238E27FC236}">
                <a16:creationId xmlns:a16="http://schemas.microsoft.com/office/drawing/2014/main" id="{C6707463-4BD2-FD1E-A6A9-0005B026472D}"/>
              </a:ext>
            </a:extLst>
          </p:cNvPr>
          <p:cNvSpPr/>
          <p:nvPr/>
        </p:nvSpPr>
        <p:spPr>
          <a:xfrm>
            <a:off x="1749287" y="5046848"/>
            <a:ext cx="8537713" cy="1625476"/>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5">
                    <a:lumMod val="50000"/>
                  </a:schemeClr>
                </a:solidFill>
              </a:rPr>
              <a:t>Those considerations about Flight Test Crewing in matter of Flight Test Conditions, Airworthiness Equivalent Level and Licensing reminds us to suggest design that matches and/or fits the better current requirements, despite some lacks or discontinuities in regulations.</a:t>
            </a:r>
          </a:p>
        </p:txBody>
      </p:sp>
    </p:spTree>
    <p:extLst>
      <p:ext uri="{BB962C8B-B14F-4D97-AF65-F5344CB8AC3E}">
        <p14:creationId xmlns:p14="http://schemas.microsoft.com/office/powerpoint/2010/main" val="419157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2E1667-24AB-AE94-D7B2-8C2B17BB9D0C}"/>
              </a:ext>
            </a:extLst>
          </p:cNvPr>
          <p:cNvSpPr/>
          <p:nvPr/>
        </p:nvSpPr>
        <p:spPr>
          <a:xfrm rot="19651430">
            <a:off x="-631033" y="3067019"/>
            <a:ext cx="11647612"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No longer </a:t>
            </a:r>
            <a:r>
              <a:rPr lang="fr-FR" sz="5400" b="1" cap="none" spc="0" dirty="0" err="1">
                <a:ln w="22225">
                  <a:solidFill>
                    <a:schemeClr val="accent2"/>
                  </a:solidFill>
                  <a:prstDash val="solid"/>
                </a:ln>
                <a:solidFill>
                  <a:schemeClr val="accent2">
                    <a:lumMod val="40000"/>
                    <a:lumOff val="60000"/>
                  </a:schemeClr>
                </a:solidFill>
                <a:effectLst/>
              </a:rPr>
              <a:t>valid</a:t>
            </a:r>
            <a:r>
              <a:rPr lang="fr-FR" sz="5400" b="1" cap="none" spc="0" dirty="0">
                <a:ln w="22225">
                  <a:solidFill>
                    <a:schemeClr val="accent2"/>
                  </a:solidFill>
                  <a:prstDash val="solid"/>
                </a:ln>
                <a:solidFill>
                  <a:schemeClr val="accent2">
                    <a:lumMod val="40000"/>
                    <a:lumOff val="60000"/>
                  </a:schemeClr>
                </a:solidFill>
                <a:effectLst/>
              </a:rPr>
              <a:t>, </a:t>
            </a:r>
            <a:r>
              <a:rPr lang="fr-FR" sz="5400" b="1" cap="none" spc="0" dirty="0" err="1">
                <a:ln w="22225">
                  <a:solidFill>
                    <a:schemeClr val="accent2"/>
                  </a:solidFill>
                  <a:prstDash val="solid"/>
                </a:ln>
                <a:solidFill>
                  <a:schemeClr val="accent2">
                    <a:lumMod val="40000"/>
                    <a:lumOff val="60000"/>
                  </a:schemeClr>
                </a:solidFill>
                <a:effectLst/>
              </a:rPr>
              <a:t>only</a:t>
            </a:r>
            <a:r>
              <a:rPr lang="fr-FR" sz="5400" b="1" cap="none" spc="0" dirty="0">
                <a:ln w="22225">
                  <a:solidFill>
                    <a:schemeClr val="accent2"/>
                  </a:solidFill>
                  <a:prstDash val="solid"/>
                </a:ln>
                <a:solidFill>
                  <a:schemeClr val="accent2">
                    <a:lumMod val="40000"/>
                    <a:lumOff val="60000"/>
                  </a:schemeClr>
                </a:solidFill>
                <a:effectLst/>
              </a:rPr>
              <a:t> </a:t>
            </a:r>
            <a:r>
              <a:rPr lang="fr-FR" sz="5400" b="1" cap="none" spc="0" dirty="0" err="1">
                <a:ln w="22225">
                  <a:solidFill>
                    <a:schemeClr val="accent2"/>
                  </a:solidFill>
                  <a:prstDash val="solid"/>
                </a:ln>
                <a:solidFill>
                  <a:schemeClr val="accent2">
                    <a:lumMod val="40000"/>
                    <a:lumOff val="60000"/>
                  </a:schemeClr>
                </a:solidFill>
                <a:effectLst/>
              </a:rPr>
              <a:t>consider</a:t>
            </a:r>
            <a:r>
              <a:rPr lang="fr-FR" sz="5400" b="1" cap="none" spc="0" dirty="0">
                <a:ln w="22225">
                  <a:solidFill>
                    <a:schemeClr val="accent2"/>
                  </a:solidFill>
                  <a:prstDash val="solid"/>
                </a:ln>
                <a:solidFill>
                  <a:schemeClr val="accent2">
                    <a:lumMod val="40000"/>
                    <a:lumOff val="60000"/>
                  </a:schemeClr>
                </a:solidFill>
                <a:effectLst/>
              </a:rPr>
              <a:t> </a:t>
            </a:r>
            <a:r>
              <a:rPr lang="fr-FR" sz="5400" b="1" cap="none" spc="0" dirty="0" err="1">
                <a:ln w="22225">
                  <a:solidFill>
                    <a:schemeClr val="accent2"/>
                  </a:solidFill>
                  <a:prstDash val="solid"/>
                </a:ln>
                <a:solidFill>
                  <a:schemeClr val="accent2">
                    <a:lumMod val="40000"/>
                    <a:lumOff val="60000"/>
                  </a:schemeClr>
                </a:solidFill>
                <a:effectLst/>
              </a:rPr>
              <a:t>principles</a:t>
            </a:r>
            <a:endParaRPr lang="fr-FR" sz="5400" b="1" cap="none" spc="0" dirty="0">
              <a:ln w="22225">
                <a:solidFill>
                  <a:schemeClr val="accent2"/>
                </a:solidFill>
                <a:prstDash val="solid"/>
              </a:ln>
              <a:solidFill>
                <a:schemeClr val="accent2">
                  <a:lumMod val="40000"/>
                  <a:lumOff val="60000"/>
                </a:schemeClr>
              </a:solidFill>
              <a:effectLst/>
            </a:endParaRPr>
          </a:p>
        </p:txBody>
      </p:sp>
      <p:sp>
        <p:nvSpPr>
          <p:cNvPr id="2" name="Titre 1">
            <a:extLst>
              <a:ext uri="{FF2B5EF4-FFF2-40B4-BE49-F238E27FC236}">
                <a16:creationId xmlns:a16="http://schemas.microsoft.com/office/drawing/2014/main" id="{E7795D62-659A-551C-8195-DDA661F98E4B}"/>
              </a:ext>
            </a:extLst>
          </p:cNvPr>
          <p:cNvSpPr>
            <a:spLocks noGrp="1"/>
          </p:cNvSpPr>
          <p:nvPr>
            <p:ph type="title"/>
          </p:nvPr>
        </p:nvSpPr>
        <p:spPr/>
        <p:txBody>
          <a:bodyPr/>
          <a:lstStyle/>
          <a:p>
            <a:r>
              <a:rPr lang="fr-FR" dirty="0"/>
              <a:t>DOARI 2021-01 Consultation (2/3)</a:t>
            </a:r>
          </a:p>
        </p:txBody>
      </p:sp>
      <p:sp>
        <p:nvSpPr>
          <p:cNvPr id="3" name="Espace réservé du contenu 2">
            <a:extLst>
              <a:ext uri="{FF2B5EF4-FFF2-40B4-BE49-F238E27FC236}">
                <a16:creationId xmlns:a16="http://schemas.microsoft.com/office/drawing/2014/main" id="{021ADF5D-60E3-4551-601E-85A1B2F69F8D}"/>
              </a:ext>
            </a:extLst>
          </p:cNvPr>
          <p:cNvSpPr>
            <a:spLocks noGrp="1"/>
          </p:cNvSpPr>
          <p:nvPr>
            <p:ph idx="1"/>
          </p:nvPr>
        </p:nvSpPr>
        <p:spPr/>
        <p:txBody>
          <a:bodyPr>
            <a:normAutofit lnSpcReduction="10000"/>
          </a:bodyPr>
          <a:lstStyle/>
          <a:p>
            <a:pPr marL="0" indent="0">
              <a:buNone/>
            </a:pPr>
            <a:r>
              <a:rPr lang="en-US" sz="2000" i="1" dirty="0"/>
              <a:t>(refer to doari_2021-01_consultation_paper.pdf)</a:t>
            </a:r>
          </a:p>
          <a:p>
            <a:pPr marL="0" indent="0">
              <a:buNone/>
            </a:pPr>
            <a:r>
              <a:rPr lang="en-US" sz="2000" dirty="0"/>
              <a:t>DOARI 2021-01 Consultation Paper refers to deviation that could be possible to applicable airworthiness codes, certifications or specifications, especially here Part21, FCL / Aircrew and CS-23/25/27/29.</a:t>
            </a:r>
          </a:p>
          <a:p>
            <a:pPr marL="0" indent="0">
              <a:buNone/>
            </a:pPr>
            <a:r>
              <a:rPr lang="en-US" sz="2000" dirty="0"/>
              <a:t>3 Problems to keep at mind :</a:t>
            </a:r>
          </a:p>
          <a:p>
            <a:r>
              <a:rPr lang="en-US" sz="2000" dirty="0"/>
              <a:t>Designers having DOA (Design </a:t>
            </a:r>
            <a:r>
              <a:rPr lang="en-US" sz="2000" dirty="0" err="1"/>
              <a:t>Organisation</a:t>
            </a:r>
            <a:r>
              <a:rPr lang="en-US" sz="2000" dirty="0"/>
              <a:t> Approval) shall provide a FTOM (Flight Test Operations Manual) in </a:t>
            </a:r>
            <a:r>
              <a:rPr lang="en-US" sz="2000" b="1" dirty="0"/>
              <a:t>Appendix XII to Part 21</a:t>
            </a:r>
          </a:p>
          <a:p>
            <a:r>
              <a:rPr lang="en-US" sz="2000" dirty="0"/>
              <a:t>SC-VTOL should be considered an ‘equivalent airworthiness code’ as addressed in Appendix XII, to understand the applicability of the Appendix = meaning is clarified in </a:t>
            </a:r>
            <a:r>
              <a:rPr lang="en-US" sz="2000" b="1" dirty="0"/>
              <a:t>5 EASA position - a</a:t>
            </a:r>
          </a:p>
          <a:p>
            <a:r>
              <a:rPr lang="en-US" sz="2000" dirty="0"/>
              <a:t>Align aircraft to be certified </a:t>
            </a:r>
            <a:r>
              <a:rPr lang="en-US" sz="2000" dirty="0" err="1"/>
              <a:t>i.a.w</a:t>
            </a:r>
            <a:r>
              <a:rPr lang="en-US" sz="2000" dirty="0"/>
              <a:t>. SC-VTOL with the current Part FCL categorization into ‘</a:t>
            </a:r>
            <a:r>
              <a:rPr lang="en-US" sz="2000" dirty="0" err="1"/>
              <a:t>aeroplanes</a:t>
            </a:r>
            <a:r>
              <a:rPr lang="en-US" sz="2000" dirty="0"/>
              <a:t>’, ‘helicopters’ and ‘powered-lift aircraft’ to establish minimum flight crew </a:t>
            </a:r>
            <a:r>
              <a:rPr lang="en-US" sz="2000" dirty="0" err="1"/>
              <a:t>licence</a:t>
            </a:r>
            <a:r>
              <a:rPr lang="en-US" sz="2000" dirty="0"/>
              <a:t> requirement = constant question of FCL to be aligned with new design (EASA) or design to be aligned with current requirements in FCL (DOA) in </a:t>
            </a:r>
            <a:r>
              <a:rPr lang="en-US" sz="2000" b="1" dirty="0"/>
              <a:t>5 EASA position – b and c </a:t>
            </a:r>
            <a:r>
              <a:rPr lang="en-US" sz="2000" dirty="0"/>
              <a:t>(also refer to specifically FCL.010, and more generally Annex IV to Regulation (EU) 2018/1139)</a:t>
            </a:r>
          </a:p>
          <a:p>
            <a:pPr marL="0" indent="0">
              <a:buNone/>
            </a:pPr>
            <a:endParaRPr lang="fr-FR" sz="2000" dirty="0"/>
          </a:p>
        </p:txBody>
      </p:sp>
      <p:sp>
        <p:nvSpPr>
          <p:cNvPr id="4" name="Espace réservé du numéro de diapositive 3">
            <a:extLst>
              <a:ext uri="{FF2B5EF4-FFF2-40B4-BE49-F238E27FC236}">
                <a16:creationId xmlns:a16="http://schemas.microsoft.com/office/drawing/2014/main" id="{D45D60CF-3C52-7216-9B1C-CF9DC81D2903}"/>
              </a:ext>
            </a:extLst>
          </p:cNvPr>
          <p:cNvSpPr>
            <a:spLocks noGrp="1"/>
          </p:cNvSpPr>
          <p:nvPr>
            <p:ph type="sldNum" sz="quarter" idx="10"/>
          </p:nvPr>
        </p:nvSpPr>
        <p:spPr/>
        <p:txBody>
          <a:bodyPr/>
          <a:lstStyle/>
          <a:p>
            <a:fld id="{100358BD-8424-384F-809F-95A4D502BF26}" type="slidenum">
              <a:rPr lang="fr-FR" smtClean="0"/>
              <a:pPr/>
              <a:t>18</a:t>
            </a:fld>
            <a:endParaRPr lang="fr-FR" dirty="0"/>
          </a:p>
        </p:txBody>
      </p:sp>
    </p:spTree>
    <p:extLst>
      <p:ext uri="{BB962C8B-B14F-4D97-AF65-F5344CB8AC3E}">
        <p14:creationId xmlns:p14="http://schemas.microsoft.com/office/powerpoint/2010/main" val="2709125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A01010-DF3A-C603-4736-5BCE7618DF4E}"/>
              </a:ext>
            </a:extLst>
          </p:cNvPr>
          <p:cNvSpPr>
            <a:spLocks noGrp="1"/>
          </p:cNvSpPr>
          <p:nvPr>
            <p:ph type="title"/>
          </p:nvPr>
        </p:nvSpPr>
        <p:spPr/>
        <p:txBody>
          <a:bodyPr/>
          <a:lstStyle/>
          <a:p>
            <a:r>
              <a:rPr lang="fr-FR" dirty="0"/>
              <a:t>DOARI 2021-01 Consultation (3/3)</a:t>
            </a:r>
          </a:p>
        </p:txBody>
      </p:sp>
      <p:sp>
        <p:nvSpPr>
          <p:cNvPr id="3" name="Espace réservé du contenu 2">
            <a:extLst>
              <a:ext uri="{FF2B5EF4-FFF2-40B4-BE49-F238E27FC236}">
                <a16:creationId xmlns:a16="http://schemas.microsoft.com/office/drawing/2014/main" id="{C94B0BAE-052F-36FA-1775-82CDCAA6BAE9}"/>
              </a:ext>
            </a:extLst>
          </p:cNvPr>
          <p:cNvSpPr>
            <a:spLocks noGrp="1"/>
          </p:cNvSpPr>
          <p:nvPr>
            <p:ph idx="1"/>
          </p:nvPr>
        </p:nvSpPr>
        <p:spPr>
          <a:xfrm>
            <a:off x="735062" y="1463774"/>
            <a:ext cx="9221689" cy="5528832"/>
          </a:xfrm>
        </p:spPr>
        <p:txBody>
          <a:bodyPr>
            <a:normAutofit/>
          </a:bodyPr>
          <a:lstStyle/>
          <a:p>
            <a:pPr marL="0" indent="0">
              <a:buNone/>
            </a:pPr>
            <a:r>
              <a:rPr lang="fr-FR" sz="2000" dirty="0"/>
              <a:t>Conclusions of </a:t>
            </a:r>
            <a:r>
              <a:rPr lang="fr-FR" sz="2000" dirty="0" err="1"/>
              <a:t>such</a:t>
            </a:r>
            <a:r>
              <a:rPr lang="fr-FR" sz="2000" dirty="0"/>
              <a:t> </a:t>
            </a:r>
            <a:r>
              <a:rPr lang="fr-FR" sz="2000" dirty="0" err="1"/>
              <a:t>enhancement</a:t>
            </a:r>
            <a:r>
              <a:rPr lang="fr-FR" sz="2000" dirty="0"/>
              <a:t> about Test Crew Conditions fixes on </a:t>
            </a:r>
            <a:r>
              <a:rPr lang="fr-FR" sz="2000" dirty="0" err="1"/>
              <a:t>driving</a:t>
            </a:r>
            <a:r>
              <a:rPr lang="fr-FR" sz="2000" dirty="0"/>
              <a:t> </a:t>
            </a:r>
            <a:r>
              <a:rPr lang="fr-FR" sz="2000" dirty="0" err="1"/>
              <a:t>principle</a:t>
            </a:r>
            <a:r>
              <a:rPr lang="fr-FR" sz="2000" dirty="0"/>
              <a:t> for </a:t>
            </a:r>
            <a:r>
              <a:rPr lang="fr-FR" sz="2000" dirty="0" err="1"/>
              <a:t>our</a:t>
            </a:r>
            <a:r>
              <a:rPr lang="fr-FR" sz="2000" dirty="0"/>
              <a:t> design*.</a:t>
            </a:r>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r>
              <a:rPr lang="fr-FR" sz="1600" i="1" dirty="0"/>
              <a:t>*</a:t>
            </a:r>
            <a:r>
              <a:rPr lang="fr-FR" sz="1600" i="1" dirty="0" err="1"/>
              <a:t>Despite</a:t>
            </a:r>
            <a:r>
              <a:rPr lang="fr-FR" sz="1600" i="1" dirty="0"/>
              <a:t> </a:t>
            </a:r>
            <a:r>
              <a:rPr lang="fr-FR" sz="1600" i="1" dirty="0" err="1"/>
              <a:t>interesting</a:t>
            </a:r>
            <a:r>
              <a:rPr lang="fr-FR" sz="1600" i="1" dirty="0"/>
              <a:t>, the DOARI </a:t>
            </a:r>
            <a:r>
              <a:rPr lang="fr-FR" sz="1600" i="1" dirty="0" err="1"/>
              <a:t>is</a:t>
            </a:r>
            <a:r>
              <a:rPr lang="fr-FR" sz="1600" i="1" dirty="0"/>
              <a:t> no longer </a:t>
            </a:r>
            <a:r>
              <a:rPr lang="fr-FR" sz="1600" i="1" dirty="0" err="1"/>
              <a:t>valid</a:t>
            </a:r>
            <a:r>
              <a:rPr lang="fr-FR" sz="1600" i="1" dirty="0"/>
              <a:t> as </a:t>
            </a:r>
            <a:r>
              <a:rPr lang="fr-FR" sz="1600" i="1" dirty="0" err="1"/>
              <a:t>it</a:t>
            </a:r>
            <a:r>
              <a:rPr lang="fr-FR" sz="1600" i="1" dirty="0"/>
              <a:t> </a:t>
            </a:r>
            <a:r>
              <a:rPr lang="fr-FR" sz="1600" i="1" dirty="0" err="1"/>
              <a:t>tackled</a:t>
            </a:r>
            <a:r>
              <a:rPr lang="fr-FR" sz="1600" i="1" dirty="0"/>
              <a:t> </a:t>
            </a:r>
            <a:r>
              <a:rPr lang="fr-FR" sz="1600" i="1" dirty="0" err="1"/>
              <a:t>with</a:t>
            </a:r>
            <a:r>
              <a:rPr lang="fr-FR" sz="1600" i="1" dirty="0"/>
              <a:t> Part21-AMC/GM-ELA </a:t>
            </a:r>
            <a:r>
              <a:rPr lang="fr-FR" sz="1600" i="1" dirty="0" err="1"/>
              <a:t>that</a:t>
            </a:r>
            <a:r>
              <a:rPr lang="fr-FR" sz="1600" i="1" dirty="0"/>
              <a:t> has been </a:t>
            </a:r>
            <a:r>
              <a:rPr lang="fr-FR" sz="1600" i="1" dirty="0" err="1"/>
              <a:t>deleted</a:t>
            </a:r>
            <a:r>
              <a:rPr lang="fr-FR" sz="1600" i="1" dirty="0"/>
              <a:t> </a:t>
            </a:r>
            <a:r>
              <a:rPr lang="fr-FR" sz="1600" i="1" dirty="0" err="1"/>
              <a:t>from</a:t>
            </a:r>
            <a:r>
              <a:rPr lang="fr-FR" sz="1600" i="1" dirty="0"/>
              <a:t> Part21-AMC/GM. (</a:t>
            </a:r>
            <a:r>
              <a:rPr lang="fr-FR" sz="1600" i="1" dirty="0" err="1"/>
              <a:t>refer</a:t>
            </a:r>
            <a:r>
              <a:rPr lang="fr-FR" sz="1600" i="1" dirty="0"/>
              <a:t> to Part21 issue02 amendment16)</a:t>
            </a:r>
          </a:p>
        </p:txBody>
      </p:sp>
      <p:sp>
        <p:nvSpPr>
          <p:cNvPr id="4" name="Espace réservé du numéro de diapositive 3">
            <a:extLst>
              <a:ext uri="{FF2B5EF4-FFF2-40B4-BE49-F238E27FC236}">
                <a16:creationId xmlns:a16="http://schemas.microsoft.com/office/drawing/2014/main" id="{743F5B32-C891-1750-C54F-E30CDF7A0517}"/>
              </a:ext>
            </a:extLst>
          </p:cNvPr>
          <p:cNvSpPr>
            <a:spLocks noGrp="1"/>
          </p:cNvSpPr>
          <p:nvPr>
            <p:ph type="sldNum" sz="quarter" idx="10"/>
          </p:nvPr>
        </p:nvSpPr>
        <p:spPr/>
        <p:txBody>
          <a:bodyPr/>
          <a:lstStyle/>
          <a:p>
            <a:fld id="{100358BD-8424-384F-809F-95A4D502BF26}" type="slidenum">
              <a:rPr lang="fr-FR" smtClean="0"/>
              <a:pPr/>
              <a:t>19</a:t>
            </a:fld>
            <a:endParaRPr lang="fr-FR" dirty="0"/>
          </a:p>
        </p:txBody>
      </p:sp>
      <p:sp>
        <p:nvSpPr>
          <p:cNvPr id="5" name="Rectangle : coins arrondis 4">
            <a:extLst>
              <a:ext uri="{FF2B5EF4-FFF2-40B4-BE49-F238E27FC236}">
                <a16:creationId xmlns:a16="http://schemas.microsoft.com/office/drawing/2014/main" id="{1AFEE6D4-2011-351C-567A-79A19D5008FC}"/>
              </a:ext>
            </a:extLst>
          </p:cNvPr>
          <p:cNvSpPr/>
          <p:nvPr/>
        </p:nvSpPr>
        <p:spPr>
          <a:xfrm>
            <a:off x="1749287" y="2146249"/>
            <a:ext cx="8537713" cy="3756988"/>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5">
                    <a:lumMod val="50000"/>
                  </a:schemeClr>
                </a:solidFill>
              </a:rPr>
              <a:t>Design thinking should be based on :</a:t>
            </a:r>
          </a:p>
          <a:p>
            <a:pPr marL="342900" indent="-342900" algn="just">
              <a:buFontTx/>
              <a:buChar char="-"/>
            </a:pPr>
            <a:r>
              <a:rPr lang="en-US" sz="2000" b="1" dirty="0">
                <a:solidFill>
                  <a:schemeClr val="accent5">
                    <a:lumMod val="50000"/>
                  </a:schemeClr>
                </a:solidFill>
              </a:rPr>
              <a:t>Preparation of the Flight Test Operations, so that showing design enters the frames of certification being candidate to,</a:t>
            </a:r>
          </a:p>
          <a:p>
            <a:pPr marL="342900" indent="-342900" algn="just">
              <a:buFontTx/>
              <a:buChar char="-"/>
            </a:pPr>
            <a:r>
              <a:rPr lang="en-US" sz="2000" b="1" dirty="0">
                <a:solidFill>
                  <a:schemeClr val="accent5">
                    <a:lumMod val="50000"/>
                  </a:schemeClr>
                </a:solidFill>
              </a:rPr>
              <a:t>VTOL aircraft like Mini-Bee are assimilated to CS-27 rotorcraft as a base (in matter of technical specifications), so design of flying (controls, handling qualities, performances, …) shall be matching CS-27, and</a:t>
            </a:r>
          </a:p>
          <a:p>
            <a:pPr marL="342900" indent="-342900" algn="just">
              <a:buFontTx/>
              <a:buChar char="-"/>
            </a:pPr>
            <a:r>
              <a:rPr lang="en-US" sz="2000" b="1" dirty="0">
                <a:solidFill>
                  <a:schemeClr val="accent5">
                    <a:lumMod val="50000"/>
                  </a:schemeClr>
                </a:solidFill>
              </a:rPr>
              <a:t>VTOL aircraft like Mini-Bee are assimilated to CS-27 as a category of aircraft for Licensing in reference to Aircrew, so that training methods and principles of flight should / shall be similar (as a remind for the design choices too / philosophy of flight).</a:t>
            </a:r>
          </a:p>
        </p:txBody>
      </p:sp>
      <p:sp>
        <p:nvSpPr>
          <p:cNvPr id="6" name="Rectangle 5">
            <a:extLst>
              <a:ext uri="{FF2B5EF4-FFF2-40B4-BE49-F238E27FC236}">
                <a16:creationId xmlns:a16="http://schemas.microsoft.com/office/drawing/2014/main" id="{49165AA5-3052-434B-67F9-BFB0DD88292E}"/>
              </a:ext>
            </a:extLst>
          </p:cNvPr>
          <p:cNvSpPr/>
          <p:nvPr/>
        </p:nvSpPr>
        <p:spPr>
          <a:xfrm rot="19651430">
            <a:off x="-631033" y="3067019"/>
            <a:ext cx="11647612"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No longer </a:t>
            </a:r>
            <a:r>
              <a:rPr lang="fr-FR" sz="5400" b="1" cap="none" spc="0" dirty="0" err="1">
                <a:ln w="22225">
                  <a:solidFill>
                    <a:schemeClr val="accent2"/>
                  </a:solidFill>
                  <a:prstDash val="solid"/>
                </a:ln>
                <a:solidFill>
                  <a:schemeClr val="accent2">
                    <a:lumMod val="40000"/>
                    <a:lumOff val="60000"/>
                  </a:schemeClr>
                </a:solidFill>
                <a:effectLst/>
              </a:rPr>
              <a:t>valid</a:t>
            </a:r>
            <a:r>
              <a:rPr lang="fr-FR" sz="5400" b="1" cap="none" spc="0" dirty="0">
                <a:ln w="22225">
                  <a:solidFill>
                    <a:schemeClr val="accent2"/>
                  </a:solidFill>
                  <a:prstDash val="solid"/>
                </a:ln>
                <a:solidFill>
                  <a:schemeClr val="accent2">
                    <a:lumMod val="40000"/>
                    <a:lumOff val="60000"/>
                  </a:schemeClr>
                </a:solidFill>
                <a:effectLst/>
              </a:rPr>
              <a:t>, </a:t>
            </a:r>
            <a:r>
              <a:rPr lang="fr-FR" sz="5400" b="1" cap="none" spc="0" dirty="0" err="1">
                <a:ln w="22225">
                  <a:solidFill>
                    <a:schemeClr val="accent2"/>
                  </a:solidFill>
                  <a:prstDash val="solid"/>
                </a:ln>
                <a:solidFill>
                  <a:schemeClr val="accent2">
                    <a:lumMod val="40000"/>
                    <a:lumOff val="60000"/>
                  </a:schemeClr>
                </a:solidFill>
                <a:effectLst/>
              </a:rPr>
              <a:t>only</a:t>
            </a:r>
            <a:r>
              <a:rPr lang="fr-FR" sz="5400" b="1" cap="none" spc="0" dirty="0">
                <a:ln w="22225">
                  <a:solidFill>
                    <a:schemeClr val="accent2"/>
                  </a:solidFill>
                  <a:prstDash val="solid"/>
                </a:ln>
                <a:solidFill>
                  <a:schemeClr val="accent2">
                    <a:lumMod val="40000"/>
                    <a:lumOff val="60000"/>
                  </a:schemeClr>
                </a:solidFill>
                <a:effectLst/>
              </a:rPr>
              <a:t> </a:t>
            </a:r>
            <a:r>
              <a:rPr lang="fr-FR" sz="5400" b="1" cap="none" spc="0" dirty="0" err="1">
                <a:ln w="22225">
                  <a:solidFill>
                    <a:schemeClr val="accent2"/>
                  </a:solidFill>
                  <a:prstDash val="solid"/>
                </a:ln>
                <a:solidFill>
                  <a:schemeClr val="accent2">
                    <a:lumMod val="40000"/>
                    <a:lumOff val="60000"/>
                  </a:schemeClr>
                </a:solidFill>
                <a:effectLst/>
              </a:rPr>
              <a:t>consider</a:t>
            </a:r>
            <a:r>
              <a:rPr lang="fr-FR" sz="5400" b="1" cap="none" spc="0" dirty="0">
                <a:ln w="22225">
                  <a:solidFill>
                    <a:schemeClr val="accent2"/>
                  </a:solidFill>
                  <a:prstDash val="solid"/>
                </a:ln>
                <a:solidFill>
                  <a:schemeClr val="accent2">
                    <a:lumMod val="40000"/>
                    <a:lumOff val="60000"/>
                  </a:schemeClr>
                </a:solidFill>
                <a:effectLst/>
              </a:rPr>
              <a:t> </a:t>
            </a:r>
            <a:r>
              <a:rPr lang="fr-FR" sz="5400" b="1" cap="none" spc="0" dirty="0" err="1">
                <a:ln w="22225">
                  <a:solidFill>
                    <a:schemeClr val="accent2"/>
                  </a:solidFill>
                  <a:prstDash val="solid"/>
                </a:ln>
                <a:solidFill>
                  <a:schemeClr val="accent2">
                    <a:lumMod val="40000"/>
                    <a:lumOff val="60000"/>
                  </a:schemeClr>
                </a:solidFill>
                <a:effectLst/>
              </a:rPr>
              <a:t>principles</a:t>
            </a:r>
            <a:endParaRPr lang="fr-F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48982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10490-75F1-7434-B26F-364F6F860B4A}"/>
              </a:ext>
            </a:extLst>
          </p:cNvPr>
          <p:cNvSpPr>
            <a:spLocks noGrp="1"/>
          </p:cNvSpPr>
          <p:nvPr>
            <p:ph type="title"/>
          </p:nvPr>
        </p:nvSpPr>
        <p:spPr/>
        <p:txBody>
          <a:bodyPr/>
          <a:lstStyle/>
          <a:p>
            <a:r>
              <a:rPr lang="fr-FR" dirty="0"/>
              <a:t>Agenda (1/2)</a:t>
            </a:r>
          </a:p>
        </p:txBody>
      </p:sp>
      <p:sp>
        <p:nvSpPr>
          <p:cNvPr id="3" name="Espace réservé du contenu 2">
            <a:extLst>
              <a:ext uri="{FF2B5EF4-FFF2-40B4-BE49-F238E27FC236}">
                <a16:creationId xmlns:a16="http://schemas.microsoft.com/office/drawing/2014/main" id="{32370269-8C4D-E201-C95A-C4BAA12470AE}"/>
              </a:ext>
            </a:extLst>
          </p:cNvPr>
          <p:cNvSpPr>
            <a:spLocks noGrp="1"/>
          </p:cNvSpPr>
          <p:nvPr>
            <p:ph idx="1"/>
          </p:nvPr>
        </p:nvSpPr>
        <p:spPr>
          <a:xfrm>
            <a:off x="735062" y="1463773"/>
            <a:ext cx="9221689" cy="5334591"/>
          </a:xfrm>
        </p:spPr>
        <p:txBody>
          <a:bodyPr>
            <a:normAutofit/>
          </a:bodyPr>
          <a:lstStyle/>
          <a:p>
            <a:r>
              <a:rPr lang="en-US" sz="2000" dirty="0"/>
              <a:t>Objectives</a:t>
            </a:r>
          </a:p>
          <a:p>
            <a:r>
              <a:rPr lang="fr-FR" sz="2000" dirty="0"/>
              <a:t>High </a:t>
            </a:r>
            <a:r>
              <a:rPr lang="fr-FR" sz="2000" dirty="0" err="1"/>
              <a:t>Level</a:t>
            </a:r>
            <a:r>
              <a:rPr lang="fr-FR" sz="2000" dirty="0"/>
              <a:t> Certification Framework</a:t>
            </a:r>
            <a:endParaRPr lang="en-US" sz="2000" dirty="0"/>
          </a:p>
          <a:p>
            <a:pPr lvl="1"/>
            <a:r>
              <a:rPr lang="en-US" sz="1560" dirty="0"/>
              <a:t>EASA - European Aviation Safety Agency</a:t>
            </a:r>
          </a:p>
          <a:p>
            <a:pPr lvl="1"/>
            <a:r>
              <a:rPr lang="fr-FR" sz="1560" dirty="0"/>
              <a:t>High </a:t>
            </a:r>
            <a:r>
              <a:rPr lang="fr-FR" sz="1560" dirty="0" err="1"/>
              <a:t>Level</a:t>
            </a:r>
            <a:r>
              <a:rPr lang="fr-FR" sz="1560" dirty="0"/>
              <a:t> Certification Framework</a:t>
            </a:r>
          </a:p>
          <a:p>
            <a:pPr lvl="1"/>
            <a:r>
              <a:rPr lang="en-US" sz="1560" dirty="0"/>
              <a:t>SC-VTOL-02 Small-Category VTOL-Capable Aircraft</a:t>
            </a:r>
            <a:endParaRPr lang="fr-FR" sz="1560" dirty="0"/>
          </a:p>
          <a:p>
            <a:pPr lvl="1"/>
            <a:r>
              <a:rPr lang="en-US" sz="1560" dirty="0"/>
              <a:t>CS- 27 Small Rotorcraft</a:t>
            </a:r>
          </a:p>
          <a:p>
            <a:pPr lvl="1"/>
            <a:r>
              <a:rPr lang="fr-FR" sz="1560" dirty="0" err="1"/>
              <a:t>ToR</a:t>
            </a:r>
            <a:r>
              <a:rPr lang="fr-FR" sz="1560" dirty="0"/>
              <a:t> RMT.0134 (27&amp;29.029)</a:t>
            </a:r>
          </a:p>
          <a:p>
            <a:pPr lvl="1"/>
            <a:r>
              <a:rPr lang="en-US" sz="1560" dirty="0"/>
              <a:t>CS-VLR – CS for Very Light Rotorcraft</a:t>
            </a:r>
          </a:p>
          <a:p>
            <a:pPr lvl="1"/>
            <a:r>
              <a:rPr lang="fr-FR" sz="1560" dirty="0"/>
              <a:t>CS-29 – Large </a:t>
            </a:r>
            <a:r>
              <a:rPr lang="fr-FR" sz="1560" dirty="0" err="1"/>
              <a:t>Rotorcraft</a:t>
            </a:r>
            <a:endParaRPr lang="fr-FR" sz="1560" dirty="0"/>
          </a:p>
          <a:p>
            <a:pPr lvl="1"/>
            <a:r>
              <a:rPr lang="en-US" sz="1560" dirty="0"/>
              <a:t>Conclusion – CS-27, SC-VTOL-capable, CS-29 and CS-VLR</a:t>
            </a:r>
          </a:p>
          <a:p>
            <a:pPr lvl="1"/>
            <a:r>
              <a:rPr lang="fr-FR" sz="1560" dirty="0"/>
              <a:t>DOARI 2021-01 Consultation</a:t>
            </a:r>
          </a:p>
          <a:p>
            <a:r>
              <a:rPr lang="fr-FR" sz="2000" dirty="0"/>
              <a:t>System &amp; </a:t>
            </a:r>
            <a:r>
              <a:rPr lang="fr-FR" sz="2000" dirty="0" err="1"/>
              <a:t>Sub</a:t>
            </a:r>
            <a:r>
              <a:rPr lang="fr-FR" sz="2000" dirty="0"/>
              <a:t>-System Certification Framework</a:t>
            </a:r>
          </a:p>
          <a:p>
            <a:pPr lvl="1"/>
            <a:r>
              <a:rPr lang="fr-FR" sz="1560" dirty="0"/>
              <a:t>CS-E Engines</a:t>
            </a:r>
          </a:p>
          <a:p>
            <a:pPr lvl="1"/>
            <a:r>
              <a:rPr lang="en-US" sz="1560" dirty="0"/>
              <a:t>SC E-19 Electric/Hybrid Propulsion System</a:t>
            </a:r>
          </a:p>
          <a:p>
            <a:pPr lvl="1"/>
            <a:r>
              <a:rPr lang="fr-FR" sz="1560" dirty="0"/>
              <a:t>CS-P </a:t>
            </a:r>
            <a:r>
              <a:rPr lang="fr-FR" sz="1560" dirty="0" err="1"/>
              <a:t>Propellers</a:t>
            </a:r>
            <a:endParaRPr lang="fr-FR" sz="1560" dirty="0"/>
          </a:p>
          <a:p>
            <a:pPr lvl="1"/>
            <a:r>
              <a:rPr lang="en-US" sz="1560" dirty="0"/>
              <a:t>CS-26 - Additional airworthiness specifications for operations</a:t>
            </a:r>
            <a:endParaRPr lang="fr-FR" sz="2000" dirty="0"/>
          </a:p>
          <a:p>
            <a:pPr lvl="1"/>
            <a:r>
              <a:rPr lang="en-US" sz="1560" dirty="0"/>
              <a:t>AMC-20 - Products, Parts and Appliances</a:t>
            </a:r>
            <a:endParaRPr lang="fr-FR" sz="1560" dirty="0"/>
          </a:p>
        </p:txBody>
      </p:sp>
      <p:sp>
        <p:nvSpPr>
          <p:cNvPr id="4" name="Espace réservé du numéro de diapositive 3">
            <a:extLst>
              <a:ext uri="{FF2B5EF4-FFF2-40B4-BE49-F238E27FC236}">
                <a16:creationId xmlns:a16="http://schemas.microsoft.com/office/drawing/2014/main" id="{204D22F8-CC29-7EFA-32D9-2E7F0F6D4320}"/>
              </a:ext>
            </a:extLst>
          </p:cNvPr>
          <p:cNvSpPr>
            <a:spLocks noGrp="1"/>
          </p:cNvSpPr>
          <p:nvPr>
            <p:ph type="sldNum" sz="quarter" idx="10"/>
          </p:nvPr>
        </p:nvSpPr>
        <p:spPr/>
        <p:txBody>
          <a:bodyPr/>
          <a:lstStyle/>
          <a:p>
            <a:fld id="{100358BD-8424-384F-809F-95A4D502BF26}" type="slidenum">
              <a:rPr lang="fr-FR" smtClean="0"/>
              <a:pPr/>
              <a:t>2</a:t>
            </a:fld>
            <a:endParaRPr lang="fr-FR" dirty="0"/>
          </a:p>
        </p:txBody>
      </p:sp>
    </p:spTree>
    <p:extLst>
      <p:ext uri="{BB962C8B-B14F-4D97-AF65-F5344CB8AC3E}">
        <p14:creationId xmlns:p14="http://schemas.microsoft.com/office/powerpoint/2010/main" val="3934354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939A6-374A-1F4C-360E-BB93EF5EF916}"/>
              </a:ext>
            </a:extLst>
          </p:cNvPr>
          <p:cNvSpPr>
            <a:spLocks noGrp="1"/>
          </p:cNvSpPr>
          <p:nvPr>
            <p:ph type="title"/>
          </p:nvPr>
        </p:nvSpPr>
        <p:spPr/>
        <p:txBody>
          <a:bodyPr/>
          <a:lstStyle/>
          <a:p>
            <a:r>
              <a:rPr lang="fr-FR" dirty="0"/>
              <a:t>System &amp; </a:t>
            </a:r>
            <a:r>
              <a:rPr lang="fr-FR" dirty="0" err="1"/>
              <a:t>Sub</a:t>
            </a:r>
            <a:r>
              <a:rPr lang="fr-FR" dirty="0"/>
              <a:t>-System Certification Framework</a:t>
            </a:r>
          </a:p>
        </p:txBody>
      </p:sp>
      <p:sp>
        <p:nvSpPr>
          <p:cNvPr id="3" name="Espace réservé du contenu 2">
            <a:extLst>
              <a:ext uri="{FF2B5EF4-FFF2-40B4-BE49-F238E27FC236}">
                <a16:creationId xmlns:a16="http://schemas.microsoft.com/office/drawing/2014/main" id="{96822D25-1DAC-B270-02C6-8DDCBBED7D1A}"/>
              </a:ext>
            </a:extLst>
          </p:cNvPr>
          <p:cNvSpPr>
            <a:spLocks noGrp="1"/>
          </p:cNvSpPr>
          <p:nvPr>
            <p:ph idx="1"/>
          </p:nvPr>
        </p:nvSpPr>
        <p:spPr/>
        <p:txBody>
          <a:bodyPr/>
          <a:lstStyle/>
          <a:p>
            <a:r>
              <a:rPr lang="fr-FR" dirty="0"/>
              <a:t>Certification applicable to </a:t>
            </a:r>
            <a:r>
              <a:rPr lang="fr-FR" dirty="0" err="1"/>
              <a:t>any</a:t>
            </a:r>
            <a:r>
              <a:rPr lang="fr-FR" dirty="0"/>
              <a:t> system and </a:t>
            </a:r>
            <a:r>
              <a:rPr lang="fr-FR" dirty="0" err="1"/>
              <a:t>sub</a:t>
            </a:r>
            <a:r>
              <a:rPr lang="fr-FR" dirty="0"/>
              <a:t>-system (as </a:t>
            </a:r>
            <a:r>
              <a:rPr lang="fr-FR" dirty="0" err="1"/>
              <a:t>described</a:t>
            </a:r>
            <a:r>
              <a:rPr lang="fr-FR" dirty="0"/>
              <a:t> in SC-VTOL-02)</a:t>
            </a:r>
          </a:p>
          <a:p>
            <a:r>
              <a:rPr lang="fr-FR" dirty="0"/>
              <a:t>Enables to </a:t>
            </a:r>
            <a:r>
              <a:rPr lang="fr-FR" dirty="0" err="1"/>
              <a:t>define</a:t>
            </a:r>
            <a:r>
              <a:rPr lang="fr-FR" dirty="0"/>
              <a:t> limitation of the concept </a:t>
            </a:r>
            <a:r>
              <a:rPr lang="fr-FR" dirty="0" err="1"/>
              <a:t>regarding</a:t>
            </a:r>
            <a:r>
              <a:rPr lang="fr-FR" dirty="0"/>
              <a:t> </a:t>
            </a:r>
            <a:r>
              <a:rPr lang="fr-FR" dirty="0" err="1"/>
              <a:t>operations</a:t>
            </a:r>
            <a:endParaRPr lang="fr-FR" dirty="0"/>
          </a:p>
        </p:txBody>
      </p:sp>
      <p:sp>
        <p:nvSpPr>
          <p:cNvPr id="4" name="Espace réservé du numéro de diapositive 3">
            <a:extLst>
              <a:ext uri="{FF2B5EF4-FFF2-40B4-BE49-F238E27FC236}">
                <a16:creationId xmlns:a16="http://schemas.microsoft.com/office/drawing/2014/main" id="{F0521D35-93B8-9C21-F4DB-C163EFCF1CC9}"/>
              </a:ext>
            </a:extLst>
          </p:cNvPr>
          <p:cNvSpPr>
            <a:spLocks noGrp="1"/>
          </p:cNvSpPr>
          <p:nvPr>
            <p:ph type="sldNum" sz="quarter" idx="10"/>
          </p:nvPr>
        </p:nvSpPr>
        <p:spPr/>
        <p:txBody>
          <a:bodyPr/>
          <a:lstStyle/>
          <a:p>
            <a:fld id="{100358BD-8424-384F-809F-95A4D502BF26}" type="slidenum">
              <a:rPr lang="fr-FR" smtClean="0"/>
              <a:pPr/>
              <a:t>20</a:t>
            </a:fld>
            <a:endParaRPr lang="fr-FR" dirty="0"/>
          </a:p>
        </p:txBody>
      </p:sp>
    </p:spTree>
    <p:extLst>
      <p:ext uri="{BB962C8B-B14F-4D97-AF65-F5344CB8AC3E}">
        <p14:creationId xmlns:p14="http://schemas.microsoft.com/office/powerpoint/2010/main" val="2052448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8EA860-4124-00D3-F6E9-371306801821}"/>
              </a:ext>
            </a:extLst>
          </p:cNvPr>
          <p:cNvSpPr>
            <a:spLocks noGrp="1"/>
          </p:cNvSpPr>
          <p:nvPr>
            <p:ph type="title"/>
          </p:nvPr>
        </p:nvSpPr>
        <p:spPr/>
        <p:txBody>
          <a:bodyPr/>
          <a:lstStyle/>
          <a:p>
            <a:r>
              <a:rPr lang="fr-FR" dirty="0"/>
              <a:t>CS-E Engines (1/2)</a:t>
            </a:r>
          </a:p>
        </p:txBody>
      </p:sp>
      <p:sp>
        <p:nvSpPr>
          <p:cNvPr id="3" name="Espace réservé du contenu 2">
            <a:extLst>
              <a:ext uri="{FF2B5EF4-FFF2-40B4-BE49-F238E27FC236}">
                <a16:creationId xmlns:a16="http://schemas.microsoft.com/office/drawing/2014/main" id="{EA485E83-995E-AF31-CBDB-279B62FCEA48}"/>
              </a:ext>
            </a:extLst>
          </p:cNvPr>
          <p:cNvSpPr>
            <a:spLocks noGrp="1"/>
          </p:cNvSpPr>
          <p:nvPr>
            <p:ph idx="1"/>
          </p:nvPr>
        </p:nvSpPr>
        <p:spPr>
          <a:xfrm>
            <a:off x="735062" y="1463773"/>
            <a:ext cx="9221689" cy="5453861"/>
          </a:xfrm>
        </p:spPr>
        <p:txBody>
          <a:bodyPr>
            <a:normAutofit lnSpcReduction="10000"/>
          </a:bodyPr>
          <a:lstStyle/>
          <a:p>
            <a:pPr marL="0" indent="0">
              <a:buNone/>
            </a:pP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(refer to crd_master_-_sc_e-19_2021-04-07.pdf)</a:t>
            </a:r>
            <a:endParaRPr lang="fr-FR" sz="16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Provides details of discussions and suggestions on the SC-E-19 between Industrials and EASA, opportunity for Industrial to orient certification I the direction of their expectations</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Examples of [Industrial] Comment / Suggestion and [EASA] Response</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Serie or Parallel hybrid?</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[J.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Buttner</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Comment “Changes of requirements comparing serial hybrid with parallel hybrid propulsion?”</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[EASA] Response “Requirements provided in the SC E-19 are deemed to be technology agnostic. Specific Means of Compliance may however be proposed for a kind a hybrid propulsion architecture.”</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Which voltage? More that 320V?</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[Rolls Royce] Comment “AMC EHPS.330(d) &amp; Associated AMC should at least cover CS-E 80 (equipment) and its AMC and the use of DO-160”</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[Rolls Royce] Suggestion “DO-160 EMC effects is just covering electrical systems up to 270V dc, max 320V, surge voltage 425V. EHPS systems of significantly higher voltage require a new test definition concerning EMC.”</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Arial" panose="020B0604020202020204" pitchFamily="34" charset="0"/>
              <a:buChar char="•"/>
              <a:tabLst>
                <a:tab pos="1371600" algn="l"/>
              </a:tabLs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[EASA] Response “Dedicated working groups in several standardization bodies are currently working on the topic. The results of these WG is intended to be used as a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MoC</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4000" dirty="0"/>
          </a:p>
        </p:txBody>
      </p:sp>
      <p:sp>
        <p:nvSpPr>
          <p:cNvPr id="4" name="Espace réservé du numéro de diapositive 3">
            <a:extLst>
              <a:ext uri="{FF2B5EF4-FFF2-40B4-BE49-F238E27FC236}">
                <a16:creationId xmlns:a16="http://schemas.microsoft.com/office/drawing/2014/main" id="{FE648C8C-A4C6-CE00-5605-300B83E20892}"/>
              </a:ext>
            </a:extLst>
          </p:cNvPr>
          <p:cNvSpPr>
            <a:spLocks noGrp="1"/>
          </p:cNvSpPr>
          <p:nvPr>
            <p:ph type="sldNum" sz="quarter" idx="10"/>
          </p:nvPr>
        </p:nvSpPr>
        <p:spPr/>
        <p:txBody>
          <a:bodyPr/>
          <a:lstStyle/>
          <a:p>
            <a:fld id="{100358BD-8424-384F-809F-95A4D502BF26}" type="slidenum">
              <a:rPr lang="fr-FR" smtClean="0"/>
              <a:pPr/>
              <a:t>21</a:t>
            </a:fld>
            <a:endParaRPr lang="fr-FR" dirty="0"/>
          </a:p>
        </p:txBody>
      </p:sp>
    </p:spTree>
    <p:extLst>
      <p:ext uri="{BB962C8B-B14F-4D97-AF65-F5344CB8AC3E}">
        <p14:creationId xmlns:p14="http://schemas.microsoft.com/office/powerpoint/2010/main" val="2685385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10469-3C82-2FF9-31B9-A114AD9165D5}"/>
              </a:ext>
            </a:extLst>
          </p:cNvPr>
          <p:cNvSpPr>
            <a:spLocks noGrp="1"/>
          </p:cNvSpPr>
          <p:nvPr>
            <p:ph type="title"/>
          </p:nvPr>
        </p:nvSpPr>
        <p:spPr/>
        <p:txBody>
          <a:bodyPr/>
          <a:lstStyle/>
          <a:p>
            <a:r>
              <a:rPr lang="fr-FR" dirty="0"/>
              <a:t>CS-E Engines (2/2)</a:t>
            </a:r>
          </a:p>
        </p:txBody>
      </p:sp>
      <p:sp>
        <p:nvSpPr>
          <p:cNvPr id="3" name="Espace réservé du contenu 2">
            <a:extLst>
              <a:ext uri="{FF2B5EF4-FFF2-40B4-BE49-F238E27FC236}">
                <a16:creationId xmlns:a16="http://schemas.microsoft.com/office/drawing/2014/main" id="{7B3EAFFD-781A-D218-165D-09CA53066590}"/>
              </a:ext>
            </a:extLst>
          </p:cNvPr>
          <p:cNvSpPr>
            <a:spLocks noGrp="1"/>
          </p:cNvSpPr>
          <p:nvPr>
            <p:ph idx="1"/>
          </p:nvPr>
        </p:nvSpPr>
        <p:spPr>
          <a:xfrm>
            <a:off x="735062" y="1463774"/>
            <a:ext cx="9221689" cy="5528832"/>
          </a:xfrm>
        </p:spPr>
        <p:txBody>
          <a:bodyPr>
            <a:normAutofit/>
          </a:bodyPr>
          <a:lstStyle/>
          <a:p>
            <a:pPr marL="0" indent="0">
              <a:buNone/>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(refer to cs-e_amendment_7.pdf)</a:t>
            </a:r>
            <a:endParaRPr lang="fr-FR"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CS-E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(amendment 7, 15/12/2023)</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Certification Specifications and Acceptable Means of Compliance for Engines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Piston Engine :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covered by Subpart B and Subpart C</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Should be complied through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integration of a certified aeronautic engine (ex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Rotax</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Instead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 shall have to comply with each of the requirements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pPr marL="0" indent="0">
              <a:buNone/>
            </a:pPr>
            <a:endParaRPr lang="fr-FR" dirty="0"/>
          </a:p>
          <a:p>
            <a:pPr marL="0" indent="0">
              <a:buNone/>
            </a:pPr>
            <a:endParaRPr lang="en-US" sz="2000" dirty="0"/>
          </a:p>
          <a:p>
            <a:pPr marL="0" indent="0">
              <a:buNone/>
            </a:pPr>
            <a:r>
              <a:rPr lang="en-US" sz="2000" i="1" dirty="0"/>
              <a:t>To go further with CS-E Engines, refer to :</a:t>
            </a:r>
          </a:p>
          <a:p>
            <a:r>
              <a:rPr lang="en-US" sz="2000" i="1" dirty="0"/>
              <a:t>Special Condition Time Limited Dispatch (TLD) for Piston Engines</a:t>
            </a:r>
          </a:p>
          <a:p>
            <a:r>
              <a:rPr lang="en-US" sz="2000" i="1" dirty="0"/>
              <a:t>Easy Access Rules for Engines (CS-E)</a:t>
            </a:r>
          </a:p>
        </p:txBody>
      </p:sp>
      <p:sp>
        <p:nvSpPr>
          <p:cNvPr id="4" name="Espace réservé du numéro de diapositive 3">
            <a:extLst>
              <a:ext uri="{FF2B5EF4-FFF2-40B4-BE49-F238E27FC236}">
                <a16:creationId xmlns:a16="http://schemas.microsoft.com/office/drawing/2014/main" id="{52DBE807-E33A-9C93-DC68-92ABE3C5EB0C}"/>
              </a:ext>
            </a:extLst>
          </p:cNvPr>
          <p:cNvSpPr>
            <a:spLocks noGrp="1"/>
          </p:cNvSpPr>
          <p:nvPr>
            <p:ph type="sldNum" sz="quarter" idx="10"/>
          </p:nvPr>
        </p:nvSpPr>
        <p:spPr/>
        <p:txBody>
          <a:bodyPr/>
          <a:lstStyle/>
          <a:p>
            <a:fld id="{100358BD-8424-384F-809F-95A4D502BF26}" type="slidenum">
              <a:rPr lang="fr-FR" smtClean="0"/>
              <a:pPr/>
              <a:t>22</a:t>
            </a:fld>
            <a:endParaRPr lang="fr-FR" dirty="0"/>
          </a:p>
        </p:txBody>
      </p:sp>
      <p:sp>
        <p:nvSpPr>
          <p:cNvPr id="6" name="Rectangle : coins arrondis 5">
            <a:extLst>
              <a:ext uri="{FF2B5EF4-FFF2-40B4-BE49-F238E27FC236}">
                <a16:creationId xmlns:a16="http://schemas.microsoft.com/office/drawing/2014/main" id="{13ADE3E8-9481-D2A6-413F-E59FD9890877}"/>
              </a:ext>
            </a:extLst>
          </p:cNvPr>
          <p:cNvSpPr/>
          <p:nvPr/>
        </p:nvSpPr>
        <p:spPr>
          <a:xfrm>
            <a:off x="1749287" y="4422918"/>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GB" sz="2000" b="1" dirty="0">
                <a:solidFill>
                  <a:schemeClr val="accent5">
                    <a:lumMod val="50000"/>
                  </a:schemeClr>
                </a:solidFill>
              </a:rPr>
              <a:t>As a reminder : Engine is part of the Lift / Thrust System</a:t>
            </a:r>
          </a:p>
          <a:p>
            <a:pPr marL="0" indent="0">
              <a:buNone/>
            </a:pPr>
            <a:r>
              <a:rPr lang="en-GB" sz="2000" b="1" dirty="0">
                <a:solidFill>
                  <a:schemeClr val="accent5">
                    <a:lumMod val="50000"/>
                  </a:schemeClr>
                </a:solidFill>
              </a:rPr>
              <a:t>(refer to VTOL.2400 (a) to (f))</a:t>
            </a:r>
            <a:endParaRPr lang="fr-FR" sz="2000" b="1" dirty="0">
              <a:solidFill>
                <a:schemeClr val="accent5">
                  <a:lumMod val="50000"/>
                </a:schemeClr>
              </a:solidFill>
            </a:endParaRPr>
          </a:p>
        </p:txBody>
      </p:sp>
    </p:spTree>
    <p:extLst>
      <p:ext uri="{BB962C8B-B14F-4D97-AF65-F5344CB8AC3E}">
        <p14:creationId xmlns:p14="http://schemas.microsoft.com/office/powerpoint/2010/main" val="3163276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5FF19-DBB0-1D23-50CD-EDD4755F2FC6}"/>
              </a:ext>
            </a:extLst>
          </p:cNvPr>
          <p:cNvSpPr>
            <a:spLocks noGrp="1"/>
          </p:cNvSpPr>
          <p:nvPr>
            <p:ph type="title"/>
          </p:nvPr>
        </p:nvSpPr>
        <p:spPr>
          <a:xfrm>
            <a:off x="735062" y="345470"/>
            <a:ext cx="9323338" cy="991703"/>
          </a:xfrm>
        </p:spPr>
        <p:txBody>
          <a:bodyPr/>
          <a:lstStyle/>
          <a:p>
            <a:r>
              <a:rPr lang="fr-FR" dirty="0"/>
              <a:t>SC E-19 Electric/</a:t>
            </a:r>
            <a:r>
              <a:rPr lang="fr-FR" dirty="0" err="1"/>
              <a:t>Hybrid</a:t>
            </a:r>
            <a:r>
              <a:rPr lang="fr-FR" dirty="0"/>
              <a:t> Propulsion System (1/2)</a:t>
            </a:r>
          </a:p>
        </p:txBody>
      </p:sp>
      <p:sp>
        <p:nvSpPr>
          <p:cNvPr id="3" name="Espace réservé du contenu 2">
            <a:extLst>
              <a:ext uri="{FF2B5EF4-FFF2-40B4-BE49-F238E27FC236}">
                <a16:creationId xmlns:a16="http://schemas.microsoft.com/office/drawing/2014/main" id="{08166FD2-0FAE-D4DA-D3E2-393F99FCDC2F}"/>
              </a:ext>
            </a:extLst>
          </p:cNvPr>
          <p:cNvSpPr>
            <a:spLocks noGrp="1"/>
          </p:cNvSpPr>
          <p:nvPr>
            <p:ph idx="1"/>
          </p:nvPr>
        </p:nvSpPr>
        <p:spPr/>
        <p:txBody>
          <a:bodyPr>
            <a:normAutofit/>
          </a:bodyPr>
          <a:lstStyle/>
          <a:p>
            <a:pPr marL="0" indent="0">
              <a:buNone/>
            </a:pP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(refer to Consultation Paper SC_EHPS - 2020-01-24.pdf)</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Limit date for comments and suggestion was 06/03/2020</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Need to check next sessions to cease opportunity to make listen to constraints we would like to get incorporated</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6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(refer to sc_e-19_issue_1_electric_hybrid_propulsion_system_-_2021-04-07.pdf)</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Released version on the 7</a:t>
            </a:r>
            <a:r>
              <a:rPr lang="en-GB" sz="16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of April 2021 after consultation for SC-E-19 issue1 (including IM/AMC, Interpretative Material / Acceptable Means of Compliance)</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 - General</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B - Design and Construction</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C - Systems and Equipment</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D – Substantiation</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Associated Interpretative Material / Means of Compliance</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4000" dirty="0"/>
          </a:p>
        </p:txBody>
      </p:sp>
      <p:sp>
        <p:nvSpPr>
          <p:cNvPr id="4" name="Espace réservé du numéro de diapositive 3">
            <a:extLst>
              <a:ext uri="{FF2B5EF4-FFF2-40B4-BE49-F238E27FC236}">
                <a16:creationId xmlns:a16="http://schemas.microsoft.com/office/drawing/2014/main" id="{8D757C93-5E3F-AAE0-16BA-EB576FA881AA}"/>
              </a:ext>
            </a:extLst>
          </p:cNvPr>
          <p:cNvSpPr>
            <a:spLocks noGrp="1"/>
          </p:cNvSpPr>
          <p:nvPr>
            <p:ph type="sldNum" sz="quarter" idx="10"/>
          </p:nvPr>
        </p:nvSpPr>
        <p:spPr/>
        <p:txBody>
          <a:bodyPr/>
          <a:lstStyle/>
          <a:p>
            <a:fld id="{100358BD-8424-384F-809F-95A4D502BF26}" type="slidenum">
              <a:rPr lang="fr-FR" smtClean="0"/>
              <a:pPr/>
              <a:t>23</a:t>
            </a:fld>
            <a:endParaRPr lang="fr-FR" dirty="0"/>
          </a:p>
        </p:txBody>
      </p:sp>
      <p:sp>
        <p:nvSpPr>
          <p:cNvPr id="5" name="Rectangle : coins arrondis 4">
            <a:extLst>
              <a:ext uri="{FF2B5EF4-FFF2-40B4-BE49-F238E27FC236}">
                <a16:creationId xmlns:a16="http://schemas.microsoft.com/office/drawing/2014/main" id="{31E216D4-DBC0-3C40-7DD7-99BAB33AD16C}"/>
              </a:ext>
            </a:extLst>
          </p:cNvPr>
          <p:cNvSpPr/>
          <p:nvPr/>
        </p:nvSpPr>
        <p:spPr>
          <a:xfrm>
            <a:off x="1749287" y="5953540"/>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000" b="1" dirty="0" err="1">
                <a:solidFill>
                  <a:schemeClr val="accent5">
                    <a:lumMod val="50000"/>
                  </a:schemeClr>
                </a:solidFill>
              </a:rPr>
              <a:t>Many</a:t>
            </a:r>
            <a:r>
              <a:rPr lang="fr-FR" sz="2000" b="1" dirty="0">
                <a:solidFill>
                  <a:schemeClr val="accent5">
                    <a:lumMod val="50000"/>
                  </a:schemeClr>
                </a:solidFill>
              </a:rPr>
              <a:t> discussions on new power technologies for NAM and</a:t>
            </a:r>
          </a:p>
          <a:p>
            <a:pPr algn="just"/>
            <a:r>
              <a:rPr lang="fr-FR" sz="2000" b="1" dirty="0">
                <a:solidFill>
                  <a:schemeClr val="accent5">
                    <a:lumMod val="50000"/>
                  </a:schemeClr>
                </a:solidFill>
              </a:rPr>
              <a:t>One official </a:t>
            </a:r>
            <a:r>
              <a:rPr lang="fr-FR" sz="2000" b="1" dirty="0" err="1">
                <a:solidFill>
                  <a:schemeClr val="accent5">
                    <a:lumMod val="50000"/>
                  </a:schemeClr>
                </a:solidFill>
              </a:rPr>
              <a:t>referential</a:t>
            </a:r>
            <a:r>
              <a:rPr lang="fr-FR" sz="2000" b="1" dirty="0">
                <a:solidFill>
                  <a:schemeClr val="accent5">
                    <a:lumMod val="50000"/>
                  </a:schemeClr>
                </a:solidFill>
              </a:rPr>
              <a:t> : SC e-19</a:t>
            </a:r>
          </a:p>
        </p:txBody>
      </p:sp>
    </p:spTree>
    <p:extLst>
      <p:ext uri="{BB962C8B-B14F-4D97-AF65-F5344CB8AC3E}">
        <p14:creationId xmlns:p14="http://schemas.microsoft.com/office/powerpoint/2010/main" val="298456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5FF19-DBB0-1D23-50CD-EDD4755F2FC6}"/>
              </a:ext>
            </a:extLst>
          </p:cNvPr>
          <p:cNvSpPr>
            <a:spLocks noGrp="1"/>
          </p:cNvSpPr>
          <p:nvPr>
            <p:ph type="title"/>
          </p:nvPr>
        </p:nvSpPr>
        <p:spPr>
          <a:xfrm>
            <a:off x="735062" y="345470"/>
            <a:ext cx="9341999" cy="991703"/>
          </a:xfrm>
        </p:spPr>
        <p:txBody>
          <a:bodyPr/>
          <a:lstStyle/>
          <a:p>
            <a:r>
              <a:rPr lang="fr-FR" dirty="0"/>
              <a:t>SC E-19 Electric/</a:t>
            </a:r>
            <a:r>
              <a:rPr lang="fr-FR" dirty="0" err="1"/>
              <a:t>Hybrid</a:t>
            </a:r>
            <a:r>
              <a:rPr lang="fr-FR" dirty="0"/>
              <a:t> Propulsion System (2/2)</a:t>
            </a:r>
          </a:p>
        </p:txBody>
      </p:sp>
      <p:sp>
        <p:nvSpPr>
          <p:cNvPr id="3" name="Espace réservé du contenu 2">
            <a:extLst>
              <a:ext uri="{FF2B5EF4-FFF2-40B4-BE49-F238E27FC236}">
                <a16:creationId xmlns:a16="http://schemas.microsoft.com/office/drawing/2014/main" id="{08166FD2-0FAE-D4DA-D3E2-393F99FCDC2F}"/>
              </a:ext>
            </a:extLst>
          </p:cNvPr>
          <p:cNvSpPr>
            <a:spLocks noGrp="1"/>
          </p:cNvSpPr>
          <p:nvPr>
            <p:ph idx="1"/>
          </p:nvPr>
        </p:nvSpPr>
        <p:spPr/>
        <p:txBody>
          <a:bodyPr>
            <a:normAutofit/>
          </a:bodyPr>
          <a:lstStyle/>
          <a:p>
            <a:pPr marL="0" indent="0">
              <a:buNone/>
            </a:pP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(refer to </a:t>
            </a:r>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Certification_of_Electric_Hybrid_Propulsion_Systems_1722413016</a:t>
            </a: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.pdf)</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600" dirty="0"/>
          </a:p>
          <a:p>
            <a:pPr marL="0" indent="0">
              <a:buNone/>
            </a:pPr>
            <a:r>
              <a:rPr lang="fr-FR" sz="1600" dirty="0"/>
              <a:t>At the time, </a:t>
            </a:r>
            <a:r>
              <a:rPr lang="fr-FR" sz="1600" dirty="0" err="1"/>
              <a:t>we</a:t>
            </a:r>
            <a:r>
              <a:rPr lang="fr-FR" sz="1600" dirty="0"/>
              <a:t> are </a:t>
            </a:r>
            <a:r>
              <a:rPr lang="fr-FR" sz="1600" dirty="0" err="1"/>
              <a:t>writting</a:t>
            </a:r>
            <a:r>
              <a:rPr lang="fr-FR" sz="1600" dirty="0"/>
              <a:t> the document, EASA releases </a:t>
            </a:r>
            <a:r>
              <a:rPr lang="fr-FR" sz="1600" dirty="0" err="1"/>
              <a:t>that</a:t>
            </a:r>
            <a:r>
              <a:rPr lang="fr-FR" sz="1600" dirty="0"/>
              <a:t> CM for EHPS TC </a:t>
            </a:r>
            <a:r>
              <a:rPr lang="fr-FR" sz="1600" dirty="0" err="1"/>
              <a:t>with</a:t>
            </a:r>
            <a:r>
              <a:rPr lang="fr-FR" sz="1600" dirty="0"/>
              <a:t> 2 propositions:</a:t>
            </a:r>
          </a:p>
          <a:p>
            <a:pPr lvl="1"/>
            <a:r>
              <a:rPr lang="fr-FR" sz="1160" dirty="0"/>
              <a:t>Aircraft </a:t>
            </a:r>
            <a:r>
              <a:rPr lang="fr-FR" sz="1160" dirty="0" err="1"/>
              <a:t>approach</a:t>
            </a:r>
            <a:r>
              <a:rPr lang="fr-FR" sz="1160" dirty="0"/>
              <a:t>, or</a:t>
            </a:r>
          </a:p>
          <a:p>
            <a:pPr lvl="1"/>
            <a:r>
              <a:rPr lang="fr-FR" sz="1160" dirty="0"/>
              <a:t>Engine </a:t>
            </a:r>
            <a:r>
              <a:rPr lang="fr-FR" sz="1160" dirty="0" err="1"/>
              <a:t>Approach</a:t>
            </a:r>
            <a:r>
              <a:rPr lang="fr-FR" sz="1160" dirty="0"/>
              <a:t>.</a:t>
            </a:r>
          </a:p>
          <a:p>
            <a:pPr marL="0" indent="0">
              <a:buNone/>
            </a:pPr>
            <a:endParaRPr lang="fr-FR" sz="1600" dirty="0"/>
          </a:p>
          <a:p>
            <a:pPr marL="0" indent="0">
              <a:buNone/>
            </a:pPr>
            <a:r>
              <a:rPr lang="fr-FR" sz="1600" dirty="0" err="1"/>
              <a:t>Each</a:t>
            </a:r>
            <a:r>
              <a:rPr lang="fr-FR" sz="1600" dirty="0"/>
              <a:t> part can have </a:t>
            </a:r>
            <a:r>
              <a:rPr lang="fr-FR" sz="1600" dirty="0" err="1"/>
              <a:t>its</a:t>
            </a:r>
            <a:r>
              <a:rPr lang="fr-FR" sz="1600" dirty="0"/>
              <a:t> </a:t>
            </a:r>
            <a:r>
              <a:rPr lang="fr-FR" sz="1600" dirty="0" err="1"/>
              <a:t>own</a:t>
            </a:r>
            <a:r>
              <a:rPr lang="fr-FR" sz="1600" dirty="0"/>
              <a:t> TC or </a:t>
            </a:r>
            <a:r>
              <a:rPr lang="fr-FR" sz="1600" dirty="0" err="1"/>
              <a:t>be</a:t>
            </a:r>
            <a:r>
              <a:rPr lang="fr-FR" sz="1600" dirty="0"/>
              <a:t> </a:t>
            </a:r>
            <a:r>
              <a:rPr lang="fr-FR" sz="1600" dirty="0" err="1"/>
              <a:t>seen</a:t>
            </a:r>
            <a:r>
              <a:rPr lang="fr-FR" sz="1600" dirty="0"/>
              <a:t> as part of a more or </a:t>
            </a:r>
            <a:r>
              <a:rPr lang="fr-FR" sz="1600" dirty="0" err="1"/>
              <a:t>less</a:t>
            </a:r>
            <a:r>
              <a:rPr lang="fr-FR" sz="1600" dirty="0"/>
              <a:t> </a:t>
            </a:r>
            <a:r>
              <a:rPr lang="fr-FR" sz="1600" dirty="0" err="1"/>
              <a:t>integrated</a:t>
            </a:r>
            <a:r>
              <a:rPr lang="fr-FR" sz="1600" dirty="0"/>
              <a:t> system </a:t>
            </a:r>
            <a:r>
              <a:rPr lang="fr-FR" sz="1600" dirty="0" err="1"/>
              <a:t>candidating</a:t>
            </a:r>
            <a:r>
              <a:rPr lang="fr-FR" sz="1600" dirty="0"/>
              <a:t> for a TC.</a:t>
            </a:r>
          </a:p>
        </p:txBody>
      </p:sp>
      <p:sp>
        <p:nvSpPr>
          <p:cNvPr id="4" name="Espace réservé du numéro de diapositive 3">
            <a:extLst>
              <a:ext uri="{FF2B5EF4-FFF2-40B4-BE49-F238E27FC236}">
                <a16:creationId xmlns:a16="http://schemas.microsoft.com/office/drawing/2014/main" id="{8D757C93-5E3F-AAE0-16BA-EB576FA881AA}"/>
              </a:ext>
            </a:extLst>
          </p:cNvPr>
          <p:cNvSpPr>
            <a:spLocks noGrp="1"/>
          </p:cNvSpPr>
          <p:nvPr>
            <p:ph type="sldNum" sz="quarter" idx="10"/>
          </p:nvPr>
        </p:nvSpPr>
        <p:spPr/>
        <p:txBody>
          <a:bodyPr/>
          <a:lstStyle/>
          <a:p>
            <a:fld id="{100358BD-8424-384F-809F-95A4D502BF26}" type="slidenum">
              <a:rPr lang="fr-FR" smtClean="0"/>
              <a:pPr/>
              <a:t>24</a:t>
            </a:fld>
            <a:endParaRPr lang="fr-FR" dirty="0"/>
          </a:p>
        </p:txBody>
      </p:sp>
      <p:sp>
        <p:nvSpPr>
          <p:cNvPr id="5" name="Rectangle : coins arrondis 4">
            <a:extLst>
              <a:ext uri="{FF2B5EF4-FFF2-40B4-BE49-F238E27FC236}">
                <a16:creationId xmlns:a16="http://schemas.microsoft.com/office/drawing/2014/main" id="{31E216D4-DBC0-3C40-7DD7-99BAB33AD16C}"/>
              </a:ext>
            </a:extLst>
          </p:cNvPr>
          <p:cNvSpPr/>
          <p:nvPr/>
        </p:nvSpPr>
        <p:spPr>
          <a:xfrm>
            <a:off x="1749287" y="5673622"/>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000" b="1" dirty="0" err="1">
                <a:solidFill>
                  <a:schemeClr val="accent5">
                    <a:lumMod val="50000"/>
                  </a:schemeClr>
                </a:solidFill>
              </a:rPr>
              <a:t>Bringing</a:t>
            </a:r>
            <a:r>
              <a:rPr lang="fr-FR" sz="2000" b="1" dirty="0">
                <a:solidFill>
                  <a:schemeClr val="accent5">
                    <a:lumMod val="50000"/>
                  </a:schemeClr>
                </a:solidFill>
              </a:rPr>
              <a:t> </a:t>
            </a:r>
            <a:r>
              <a:rPr lang="fr-FR" sz="2000" b="1" dirty="0" err="1">
                <a:solidFill>
                  <a:schemeClr val="accent5">
                    <a:lumMod val="50000"/>
                  </a:schemeClr>
                </a:solidFill>
              </a:rPr>
              <a:t>better</a:t>
            </a:r>
            <a:r>
              <a:rPr lang="fr-FR" sz="2000" b="1" dirty="0">
                <a:solidFill>
                  <a:schemeClr val="accent5">
                    <a:lumMod val="50000"/>
                  </a:schemeClr>
                </a:solidFill>
              </a:rPr>
              <a:t> vision of certification process for </a:t>
            </a:r>
            <a:r>
              <a:rPr lang="fr-FR" sz="2000" b="1" dirty="0" err="1">
                <a:solidFill>
                  <a:schemeClr val="accent5">
                    <a:lumMod val="50000"/>
                  </a:schemeClr>
                </a:solidFill>
              </a:rPr>
              <a:t>integrated</a:t>
            </a:r>
            <a:r>
              <a:rPr lang="fr-FR" sz="2000" b="1" dirty="0">
                <a:solidFill>
                  <a:schemeClr val="accent5">
                    <a:lumMod val="50000"/>
                  </a:schemeClr>
                </a:solidFill>
              </a:rPr>
              <a:t> system (</a:t>
            </a:r>
            <a:r>
              <a:rPr lang="fr-FR" sz="2000" b="1" dirty="0" err="1">
                <a:solidFill>
                  <a:schemeClr val="accent5">
                    <a:lumMod val="50000"/>
                  </a:schemeClr>
                </a:solidFill>
              </a:rPr>
              <a:t>function</a:t>
            </a:r>
            <a:r>
              <a:rPr lang="fr-FR" sz="2000" b="1" dirty="0">
                <a:solidFill>
                  <a:schemeClr val="accent5">
                    <a:lumMod val="50000"/>
                  </a:schemeClr>
                </a:solidFill>
              </a:rPr>
              <a:t>, system, </a:t>
            </a:r>
            <a:r>
              <a:rPr lang="fr-FR" sz="2000" b="1" dirty="0" err="1">
                <a:solidFill>
                  <a:schemeClr val="accent5">
                    <a:lumMod val="50000"/>
                  </a:schemeClr>
                </a:solidFill>
              </a:rPr>
              <a:t>integration</a:t>
            </a:r>
            <a:r>
              <a:rPr lang="fr-FR" sz="2000" b="1" dirty="0">
                <a:solidFill>
                  <a:schemeClr val="accent5">
                    <a:lumMod val="50000"/>
                  </a:schemeClr>
                </a:solidFill>
              </a:rPr>
              <a:t>, </a:t>
            </a:r>
            <a:r>
              <a:rPr lang="fr-FR" sz="2000" b="1" dirty="0" err="1">
                <a:solidFill>
                  <a:schemeClr val="accent5">
                    <a:lumMod val="50000"/>
                  </a:schemeClr>
                </a:solidFill>
              </a:rPr>
              <a:t>airworthiness</a:t>
            </a:r>
            <a:r>
              <a:rPr lang="fr-FR" sz="2000" b="1" dirty="0">
                <a:solidFill>
                  <a:schemeClr val="accent5">
                    <a:lumMod val="50000"/>
                  </a:schemeClr>
                </a:solidFill>
              </a:rPr>
              <a:t>, </a:t>
            </a:r>
            <a:r>
              <a:rPr lang="fr-FR" sz="2000" b="1" dirty="0" err="1">
                <a:solidFill>
                  <a:schemeClr val="accent5">
                    <a:lumMod val="50000"/>
                  </a:schemeClr>
                </a:solidFill>
              </a:rPr>
              <a:t>crashworthiness</a:t>
            </a:r>
            <a:r>
              <a:rPr lang="fr-FR" sz="2000" b="1" dirty="0">
                <a:solidFill>
                  <a:schemeClr val="accent5">
                    <a:lumMod val="50000"/>
                  </a:schemeClr>
                </a:solidFill>
              </a:rPr>
              <a:t>, …)</a:t>
            </a:r>
          </a:p>
        </p:txBody>
      </p:sp>
    </p:spTree>
    <p:extLst>
      <p:ext uri="{BB962C8B-B14F-4D97-AF65-F5344CB8AC3E}">
        <p14:creationId xmlns:p14="http://schemas.microsoft.com/office/powerpoint/2010/main" val="3230614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210469-3C82-2FF9-31B9-A114AD9165D5}"/>
              </a:ext>
            </a:extLst>
          </p:cNvPr>
          <p:cNvSpPr>
            <a:spLocks noGrp="1"/>
          </p:cNvSpPr>
          <p:nvPr>
            <p:ph type="title"/>
          </p:nvPr>
        </p:nvSpPr>
        <p:spPr/>
        <p:txBody>
          <a:bodyPr/>
          <a:lstStyle/>
          <a:p>
            <a:r>
              <a:rPr lang="fr-FR" dirty="0"/>
              <a:t>CS-P </a:t>
            </a:r>
            <a:r>
              <a:rPr lang="fr-FR" dirty="0" err="1"/>
              <a:t>Propellers</a:t>
            </a:r>
            <a:endParaRPr lang="fr-FR" dirty="0"/>
          </a:p>
        </p:txBody>
      </p:sp>
      <p:sp>
        <p:nvSpPr>
          <p:cNvPr id="3" name="Espace réservé du contenu 2">
            <a:extLst>
              <a:ext uri="{FF2B5EF4-FFF2-40B4-BE49-F238E27FC236}">
                <a16:creationId xmlns:a16="http://schemas.microsoft.com/office/drawing/2014/main" id="{7B3EAFFD-781A-D218-165D-09CA53066590}"/>
              </a:ext>
            </a:extLst>
          </p:cNvPr>
          <p:cNvSpPr>
            <a:spLocks noGrp="1"/>
          </p:cNvSpPr>
          <p:nvPr>
            <p:ph idx="1"/>
          </p:nvPr>
        </p:nvSpPr>
        <p:spPr>
          <a:xfrm>
            <a:off x="735062" y="1463773"/>
            <a:ext cx="9221689" cy="5424043"/>
          </a:xfrm>
        </p:spPr>
        <p:txBody>
          <a:bodyPr>
            <a:normAutofit/>
          </a:bodyPr>
          <a:lstStyle/>
          <a:p>
            <a:pPr marL="0" indent="0">
              <a:buNone/>
            </a:pPr>
            <a:r>
              <a:rPr lang="en-GB" sz="2000" i="1" kern="100" dirty="0">
                <a:effectLst/>
                <a:latin typeface="Calibri" panose="020F0502020204030204" pitchFamily="34" charset="0"/>
                <a:ea typeface="Calibri" panose="020F0502020204030204" pitchFamily="34" charset="0"/>
                <a:cs typeface="Times New Roman" panose="02020603050405020304" pitchFamily="18" charset="0"/>
              </a:rPr>
              <a:t>(refer to cs-p_amendment_2.pdf)</a:t>
            </a:r>
            <a:endParaRPr lang="fr-FR" sz="20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CS-P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(amendment 2, 24/06/2020)</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Certification Specifications and Acceptable Means of Compliance for Propellers</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Propellers : </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covered by al Subpart : Subpart A, Subpart B, Subpart C and Subpart D.</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Should be complied through </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integration of certified aeronautic Propellers  (if available “on the shelf”)</a:t>
            </a:r>
          </a:p>
          <a:p>
            <a:pPr marL="0" indent="0">
              <a:buNone/>
            </a:pP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i="1" dirty="0"/>
              <a:t>To go further with CS-P Propellers, refer to :</a:t>
            </a:r>
          </a:p>
          <a:p>
            <a:r>
              <a:rPr lang="en-US" sz="2000" i="1" dirty="0"/>
              <a:t>Easy Access Rules for Propellers (CS-P)</a:t>
            </a:r>
          </a:p>
          <a:p>
            <a:pPr marL="0" indent="0">
              <a:buNone/>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52DBE807-E33A-9C93-DC68-92ABE3C5EB0C}"/>
              </a:ext>
            </a:extLst>
          </p:cNvPr>
          <p:cNvSpPr>
            <a:spLocks noGrp="1"/>
          </p:cNvSpPr>
          <p:nvPr>
            <p:ph type="sldNum" sz="quarter" idx="10"/>
          </p:nvPr>
        </p:nvSpPr>
        <p:spPr/>
        <p:txBody>
          <a:bodyPr/>
          <a:lstStyle/>
          <a:p>
            <a:fld id="{100358BD-8424-384F-809F-95A4D502BF26}" type="slidenum">
              <a:rPr lang="fr-FR" smtClean="0"/>
              <a:pPr/>
              <a:t>25</a:t>
            </a:fld>
            <a:endParaRPr lang="fr-FR" dirty="0"/>
          </a:p>
        </p:txBody>
      </p:sp>
      <p:sp>
        <p:nvSpPr>
          <p:cNvPr id="5" name="Rectangle : coins arrondis 4">
            <a:extLst>
              <a:ext uri="{FF2B5EF4-FFF2-40B4-BE49-F238E27FC236}">
                <a16:creationId xmlns:a16="http://schemas.microsoft.com/office/drawing/2014/main" id="{96719FF8-88CE-EA93-99B7-4C420A1B30D8}"/>
              </a:ext>
            </a:extLst>
          </p:cNvPr>
          <p:cNvSpPr/>
          <p:nvPr/>
        </p:nvSpPr>
        <p:spPr>
          <a:xfrm>
            <a:off x="1749287" y="4403039"/>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As a reminder : Propeller is part of the Lift / Thrust System</a:t>
            </a:r>
          </a:p>
          <a:p>
            <a:r>
              <a:rPr lang="en-GB" sz="2000" b="1" dirty="0">
                <a:solidFill>
                  <a:schemeClr val="accent5">
                    <a:lumMod val="50000"/>
                  </a:schemeClr>
                </a:solidFill>
              </a:rPr>
              <a:t>(refer to VTOL.2400 (a) to (f))</a:t>
            </a:r>
            <a:endParaRPr lang="fr-FR" sz="2000" b="1" dirty="0">
              <a:solidFill>
                <a:schemeClr val="accent5">
                  <a:lumMod val="50000"/>
                </a:schemeClr>
              </a:solidFill>
            </a:endParaRPr>
          </a:p>
        </p:txBody>
      </p:sp>
    </p:spTree>
    <p:extLst>
      <p:ext uri="{BB962C8B-B14F-4D97-AF65-F5344CB8AC3E}">
        <p14:creationId xmlns:p14="http://schemas.microsoft.com/office/powerpoint/2010/main" val="1621634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1ED4E6-FDFC-9896-B594-878AFCFE8ACE}"/>
              </a:ext>
            </a:extLst>
          </p:cNvPr>
          <p:cNvSpPr>
            <a:spLocks noGrp="1"/>
          </p:cNvSpPr>
          <p:nvPr>
            <p:ph type="title"/>
          </p:nvPr>
        </p:nvSpPr>
        <p:spPr>
          <a:xfrm>
            <a:off x="735062" y="345470"/>
            <a:ext cx="9221689" cy="991703"/>
          </a:xfrm>
        </p:spPr>
        <p:txBody>
          <a:bodyPr/>
          <a:lstStyle/>
          <a:p>
            <a:r>
              <a:rPr lang="en-US" dirty="0"/>
              <a:t>CS-26 - Additional airworthiness specifications for operations</a:t>
            </a:r>
            <a:endParaRPr lang="fr-FR" dirty="0"/>
          </a:p>
        </p:txBody>
      </p:sp>
      <p:sp>
        <p:nvSpPr>
          <p:cNvPr id="3" name="Espace réservé du contenu 2">
            <a:extLst>
              <a:ext uri="{FF2B5EF4-FFF2-40B4-BE49-F238E27FC236}">
                <a16:creationId xmlns:a16="http://schemas.microsoft.com/office/drawing/2014/main" id="{F1A62EEC-CF25-0ED0-F323-3E39A6C0824E}"/>
              </a:ext>
            </a:extLst>
          </p:cNvPr>
          <p:cNvSpPr>
            <a:spLocks noGrp="1"/>
          </p:cNvSpPr>
          <p:nvPr>
            <p:ph idx="1"/>
          </p:nvPr>
        </p:nvSpPr>
        <p:spPr/>
        <p:txBody>
          <a:bodyPr>
            <a:normAutofit/>
          </a:bodyPr>
          <a:lstStyle/>
          <a:p>
            <a:pPr marL="0" indent="0">
              <a:buNone/>
            </a:pPr>
            <a:r>
              <a:rPr lang="en-US" sz="2000" i="1" dirty="0"/>
              <a:t>(refer to cs-26_issue_4.pdf)</a:t>
            </a:r>
          </a:p>
          <a:p>
            <a:endParaRPr lang="en-US" sz="2000" dirty="0"/>
          </a:p>
          <a:p>
            <a:pPr marL="0" indent="0">
              <a:buNone/>
            </a:pPr>
            <a:r>
              <a:rPr lang="en-US" sz="2000" dirty="0"/>
              <a:t>CS-26 (Issue 4, 28 Sept 2022)</a:t>
            </a:r>
          </a:p>
          <a:p>
            <a:pPr marL="0" indent="0">
              <a:buNone/>
            </a:pPr>
            <a:r>
              <a:rPr lang="en-US" sz="2000" i="1" dirty="0"/>
              <a:t>Large </a:t>
            </a:r>
            <a:r>
              <a:rPr lang="en-US" sz="2000" i="1" dirty="0" err="1"/>
              <a:t>aeroplane</a:t>
            </a:r>
            <a:r>
              <a:rPr lang="en-US" sz="2000" i="1" dirty="0"/>
              <a:t> </a:t>
            </a:r>
            <a:r>
              <a:rPr lang="en-US" sz="2000" i="1" dirty="0" err="1"/>
              <a:t>tyre</a:t>
            </a:r>
            <a:r>
              <a:rPr lang="en-US" sz="2000" i="1" dirty="0"/>
              <a:t> pressure monitoring | Helicopter ditching and water impact occupant survivability</a:t>
            </a:r>
          </a:p>
          <a:p>
            <a:r>
              <a:rPr lang="en-US" sz="2000" dirty="0"/>
              <a:t>Specifications in Subpart-A</a:t>
            </a:r>
          </a:p>
          <a:p>
            <a:pPr lvl="1"/>
            <a:r>
              <a:rPr lang="en-US" sz="1560" dirty="0"/>
              <a:t>General, </a:t>
            </a:r>
          </a:p>
          <a:p>
            <a:pPr lvl="1"/>
            <a:r>
              <a:rPr lang="en-US" sz="1560" dirty="0"/>
              <a:t>Purpose and</a:t>
            </a:r>
          </a:p>
          <a:p>
            <a:pPr lvl="1"/>
            <a:r>
              <a:rPr lang="en-US" sz="1560" dirty="0"/>
              <a:t>Scope</a:t>
            </a:r>
          </a:p>
          <a:p>
            <a:r>
              <a:rPr lang="en-US" sz="2000" dirty="0"/>
              <a:t>Subpart C (Helicopters) </a:t>
            </a:r>
          </a:p>
          <a:p>
            <a:pPr lvl="1"/>
            <a:r>
              <a:rPr lang="en-US" sz="1560" dirty="0"/>
              <a:t>Fire Extinguishers, </a:t>
            </a:r>
          </a:p>
          <a:p>
            <a:pPr lvl="1"/>
            <a:r>
              <a:rPr lang="en-US" sz="1560" dirty="0"/>
              <a:t>Water Emergency Equipment (in different parts)</a:t>
            </a:r>
          </a:p>
          <a:p>
            <a:pPr lvl="1"/>
            <a:r>
              <a:rPr lang="en-US" sz="1560" dirty="0"/>
              <a:t>(also refer to Appendix F)</a:t>
            </a:r>
          </a:p>
          <a:p>
            <a:endParaRPr lang="en-US" sz="2000" dirty="0"/>
          </a:p>
          <a:p>
            <a:endParaRPr lang="fr-FR" sz="2000" dirty="0"/>
          </a:p>
        </p:txBody>
      </p:sp>
      <p:sp>
        <p:nvSpPr>
          <p:cNvPr id="4" name="Espace réservé du numéro de diapositive 3">
            <a:extLst>
              <a:ext uri="{FF2B5EF4-FFF2-40B4-BE49-F238E27FC236}">
                <a16:creationId xmlns:a16="http://schemas.microsoft.com/office/drawing/2014/main" id="{5653DD36-EA94-5A85-44A2-3D9C7C188BD7}"/>
              </a:ext>
            </a:extLst>
          </p:cNvPr>
          <p:cNvSpPr>
            <a:spLocks noGrp="1"/>
          </p:cNvSpPr>
          <p:nvPr>
            <p:ph type="sldNum" sz="quarter" idx="10"/>
          </p:nvPr>
        </p:nvSpPr>
        <p:spPr/>
        <p:txBody>
          <a:bodyPr/>
          <a:lstStyle/>
          <a:p>
            <a:fld id="{100358BD-8424-384F-809F-95A4D502BF26}" type="slidenum">
              <a:rPr lang="fr-FR" smtClean="0"/>
              <a:pPr/>
              <a:t>26</a:t>
            </a:fld>
            <a:endParaRPr lang="fr-FR" dirty="0"/>
          </a:p>
        </p:txBody>
      </p:sp>
      <p:sp>
        <p:nvSpPr>
          <p:cNvPr id="5" name="Rectangle : coins arrondis 4">
            <a:extLst>
              <a:ext uri="{FF2B5EF4-FFF2-40B4-BE49-F238E27FC236}">
                <a16:creationId xmlns:a16="http://schemas.microsoft.com/office/drawing/2014/main" id="{22426237-E270-6257-48BB-B471EDB094BC}"/>
              </a:ext>
            </a:extLst>
          </p:cNvPr>
          <p:cNvSpPr/>
          <p:nvPr/>
        </p:nvSpPr>
        <p:spPr>
          <a:xfrm>
            <a:off x="1749287" y="6003235"/>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Provision for Mini-Bee : case of special operations or public transportation</a:t>
            </a:r>
            <a:endParaRPr lang="fr-FR" sz="2000" b="1" dirty="0">
              <a:solidFill>
                <a:schemeClr val="accent5">
                  <a:lumMod val="50000"/>
                </a:schemeClr>
              </a:solidFill>
            </a:endParaRPr>
          </a:p>
        </p:txBody>
      </p:sp>
    </p:spTree>
    <p:extLst>
      <p:ext uri="{BB962C8B-B14F-4D97-AF65-F5344CB8AC3E}">
        <p14:creationId xmlns:p14="http://schemas.microsoft.com/office/powerpoint/2010/main" val="1230170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878E7-E1B6-430C-7ED6-086A9E3F1C37}"/>
              </a:ext>
            </a:extLst>
          </p:cNvPr>
          <p:cNvSpPr>
            <a:spLocks noGrp="1"/>
          </p:cNvSpPr>
          <p:nvPr>
            <p:ph type="title"/>
          </p:nvPr>
        </p:nvSpPr>
        <p:spPr/>
        <p:txBody>
          <a:bodyPr/>
          <a:lstStyle/>
          <a:p>
            <a:r>
              <a:rPr lang="en-US" dirty="0"/>
              <a:t>AMC-20 - Products, Parts and Appliances</a:t>
            </a:r>
            <a:endParaRPr lang="fr-FR" dirty="0"/>
          </a:p>
        </p:txBody>
      </p:sp>
      <p:sp>
        <p:nvSpPr>
          <p:cNvPr id="3" name="Espace réservé du contenu 2">
            <a:extLst>
              <a:ext uri="{FF2B5EF4-FFF2-40B4-BE49-F238E27FC236}">
                <a16:creationId xmlns:a16="http://schemas.microsoft.com/office/drawing/2014/main" id="{ECB1C561-5F57-4DD1-209C-8CF35719E633}"/>
              </a:ext>
            </a:extLst>
          </p:cNvPr>
          <p:cNvSpPr>
            <a:spLocks noGrp="1"/>
          </p:cNvSpPr>
          <p:nvPr>
            <p:ph idx="1"/>
          </p:nvPr>
        </p:nvSpPr>
        <p:spPr/>
        <p:txBody>
          <a:bodyPr>
            <a:normAutofit/>
          </a:bodyPr>
          <a:lstStyle/>
          <a:p>
            <a:pPr marL="0" indent="0">
              <a:buNone/>
            </a:pPr>
            <a:r>
              <a:rPr lang="en-US" sz="2000" i="1" dirty="0"/>
              <a:t>(refer to AMC-20 Amendment 21 (corrected on 11.05.2021).pdf)</a:t>
            </a:r>
          </a:p>
          <a:p>
            <a:endParaRPr lang="en-US" sz="2000" dirty="0"/>
          </a:p>
          <a:p>
            <a:pPr marL="0" indent="0">
              <a:buNone/>
            </a:pPr>
            <a:r>
              <a:rPr lang="en-US" sz="2000" dirty="0"/>
              <a:t>General Acceptable Means of Compliance for Airworthiness of Products, Parts and Appliances (Amendment 21, 21 April 2021, corrected on 11 May 2021)</a:t>
            </a:r>
          </a:p>
          <a:p>
            <a:r>
              <a:rPr lang="en-US" sz="2000" dirty="0"/>
              <a:t>2. RELEVANT SPECIFICATIONS / “For aircraft certification, some of the related CSs are : […] for rotorcraft: equivalent specifications in CS-27 and CS-29.”</a:t>
            </a:r>
          </a:p>
          <a:p>
            <a:endParaRPr lang="fr-FR" sz="2000" dirty="0"/>
          </a:p>
        </p:txBody>
      </p:sp>
      <p:sp>
        <p:nvSpPr>
          <p:cNvPr id="4" name="Espace réservé du numéro de diapositive 3">
            <a:extLst>
              <a:ext uri="{FF2B5EF4-FFF2-40B4-BE49-F238E27FC236}">
                <a16:creationId xmlns:a16="http://schemas.microsoft.com/office/drawing/2014/main" id="{6DE23E83-D316-4714-0117-E3E459786D32}"/>
              </a:ext>
            </a:extLst>
          </p:cNvPr>
          <p:cNvSpPr>
            <a:spLocks noGrp="1"/>
          </p:cNvSpPr>
          <p:nvPr>
            <p:ph type="sldNum" sz="quarter" idx="10"/>
          </p:nvPr>
        </p:nvSpPr>
        <p:spPr/>
        <p:txBody>
          <a:bodyPr/>
          <a:lstStyle/>
          <a:p>
            <a:fld id="{100358BD-8424-384F-809F-95A4D502BF26}" type="slidenum">
              <a:rPr lang="fr-FR" smtClean="0"/>
              <a:pPr/>
              <a:t>27</a:t>
            </a:fld>
            <a:endParaRPr lang="fr-FR" dirty="0"/>
          </a:p>
        </p:txBody>
      </p:sp>
      <p:sp>
        <p:nvSpPr>
          <p:cNvPr id="5" name="Rectangle : coins arrondis 4">
            <a:extLst>
              <a:ext uri="{FF2B5EF4-FFF2-40B4-BE49-F238E27FC236}">
                <a16:creationId xmlns:a16="http://schemas.microsoft.com/office/drawing/2014/main" id="{0AB9AF54-CBF1-1959-7722-DD4F69F901E2}"/>
              </a:ext>
            </a:extLst>
          </p:cNvPr>
          <p:cNvSpPr/>
          <p:nvPr/>
        </p:nvSpPr>
        <p:spPr>
          <a:xfrm>
            <a:off x="1749287" y="5426765"/>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Consideration of bridges between certification </a:t>
            </a:r>
            <a:r>
              <a:rPr lang="en-GB" sz="2000" b="1" dirty="0" err="1">
                <a:solidFill>
                  <a:schemeClr val="accent5">
                    <a:lumMod val="50000"/>
                  </a:schemeClr>
                </a:solidFill>
              </a:rPr>
              <a:t>referentials</a:t>
            </a:r>
            <a:r>
              <a:rPr lang="en-GB" sz="2000" b="1" dirty="0">
                <a:solidFill>
                  <a:schemeClr val="accent5">
                    <a:lumMod val="50000"/>
                  </a:schemeClr>
                </a:solidFill>
              </a:rPr>
              <a:t> beyond types</a:t>
            </a:r>
            <a:endParaRPr lang="fr-FR" sz="2000" b="1" dirty="0">
              <a:solidFill>
                <a:schemeClr val="accent5">
                  <a:lumMod val="50000"/>
                </a:schemeClr>
              </a:solidFill>
            </a:endParaRPr>
          </a:p>
        </p:txBody>
      </p:sp>
    </p:spTree>
    <p:extLst>
      <p:ext uri="{BB962C8B-B14F-4D97-AF65-F5344CB8AC3E}">
        <p14:creationId xmlns:p14="http://schemas.microsoft.com/office/powerpoint/2010/main" val="3661363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AEF0E-378B-1636-1228-34917937ED0A}"/>
              </a:ext>
            </a:extLst>
          </p:cNvPr>
          <p:cNvSpPr>
            <a:spLocks noGrp="1"/>
          </p:cNvSpPr>
          <p:nvPr>
            <p:ph type="title"/>
          </p:nvPr>
        </p:nvSpPr>
        <p:spPr>
          <a:xfrm>
            <a:off x="735062" y="345470"/>
            <a:ext cx="9221689" cy="991703"/>
          </a:xfrm>
        </p:spPr>
        <p:txBody>
          <a:bodyPr/>
          <a:lstStyle/>
          <a:p>
            <a:r>
              <a:rPr lang="en-US" dirty="0"/>
              <a:t>CS-34 - Aircraft Engine Emissions and Fuel Venting (1/4)</a:t>
            </a:r>
            <a:endParaRPr lang="fr-FR" dirty="0"/>
          </a:p>
        </p:txBody>
      </p:sp>
      <p:sp>
        <p:nvSpPr>
          <p:cNvPr id="3" name="Espace réservé du contenu 2">
            <a:extLst>
              <a:ext uri="{FF2B5EF4-FFF2-40B4-BE49-F238E27FC236}">
                <a16:creationId xmlns:a16="http://schemas.microsoft.com/office/drawing/2014/main" id="{6626F533-BDB6-DC8C-38F8-5F315FA75FAD}"/>
              </a:ext>
            </a:extLst>
          </p:cNvPr>
          <p:cNvSpPr>
            <a:spLocks noGrp="1"/>
          </p:cNvSpPr>
          <p:nvPr>
            <p:ph idx="1"/>
          </p:nvPr>
        </p:nvSpPr>
        <p:spPr/>
        <p:txBody>
          <a:bodyPr>
            <a:noAutofit/>
          </a:bodyPr>
          <a:lstStyle/>
          <a:p>
            <a:pPr marL="0" indent="0">
              <a:buNone/>
            </a:pPr>
            <a:r>
              <a:rPr lang="en-US" sz="2000" i="1" dirty="0"/>
              <a:t>(refer to CS-34 Amendment 4.pdf)</a:t>
            </a:r>
          </a:p>
          <a:p>
            <a:endParaRPr lang="en-US" sz="2000" dirty="0"/>
          </a:p>
          <a:p>
            <a:pPr marL="0" indent="0">
              <a:buNone/>
            </a:pPr>
            <a:r>
              <a:rPr lang="en-US" sz="2000" dirty="0"/>
              <a:t>CS-34 Amendment 4</a:t>
            </a:r>
          </a:p>
          <a:p>
            <a:pPr marL="0" indent="0">
              <a:buNone/>
            </a:pPr>
            <a:r>
              <a:rPr lang="en-US" sz="2000" dirty="0"/>
              <a:t>Implementation of the latest CAEP amendments to ICAO Annex 16 Volumes I, II, and III — CAEP/11, 14 July 2021</a:t>
            </a:r>
          </a:p>
          <a:p>
            <a:endParaRPr lang="en-US" sz="2000" dirty="0"/>
          </a:p>
          <a:p>
            <a:pPr marL="0" indent="0">
              <a:buNone/>
            </a:pPr>
            <a:r>
              <a:rPr lang="en-US" sz="2000" dirty="0"/>
              <a:t>AMC and GM to Part 21, Issue 2, Amendment 13</a:t>
            </a:r>
          </a:p>
          <a:p>
            <a:pPr marL="0" indent="0">
              <a:buNone/>
            </a:pPr>
            <a:r>
              <a:rPr lang="en-US" sz="2000" dirty="0"/>
              <a:t>CS-34 Amendment 4, CS-36 Amendment 6, CS-CO2 Issue 2</a:t>
            </a:r>
          </a:p>
          <a:p>
            <a:pPr marL="0" indent="0">
              <a:buNone/>
            </a:pPr>
            <a:r>
              <a:rPr lang="en-US" sz="2000" dirty="0"/>
              <a:t>Commission Delegated Regulation (EU) 2021/1087 amending Article 9(2) of Regulation (EU) 2018/1139 was adopted on 7 April 2021. This amendment incorporates the latest amendments to Volumes I, II and III of Annex 16 to the Chicago Convention to align the European Union (EU) regulatory framework with the International Civil Aviation Organization (ICAO) Standards and Recommended Practices (SARPs).</a:t>
            </a:r>
          </a:p>
        </p:txBody>
      </p:sp>
      <p:sp>
        <p:nvSpPr>
          <p:cNvPr id="4" name="Espace réservé du numéro de diapositive 3">
            <a:extLst>
              <a:ext uri="{FF2B5EF4-FFF2-40B4-BE49-F238E27FC236}">
                <a16:creationId xmlns:a16="http://schemas.microsoft.com/office/drawing/2014/main" id="{0AC40C15-1F71-A0C6-374E-D3B9B3B95EAD}"/>
              </a:ext>
            </a:extLst>
          </p:cNvPr>
          <p:cNvSpPr>
            <a:spLocks noGrp="1"/>
          </p:cNvSpPr>
          <p:nvPr>
            <p:ph type="sldNum" sz="quarter" idx="10"/>
          </p:nvPr>
        </p:nvSpPr>
        <p:spPr/>
        <p:txBody>
          <a:bodyPr/>
          <a:lstStyle/>
          <a:p>
            <a:fld id="{100358BD-8424-384F-809F-95A4D502BF26}" type="slidenum">
              <a:rPr lang="fr-FR" smtClean="0"/>
              <a:pPr/>
              <a:t>28</a:t>
            </a:fld>
            <a:endParaRPr lang="fr-FR" dirty="0"/>
          </a:p>
        </p:txBody>
      </p:sp>
    </p:spTree>
    <p:extLst>
      <p:ext uri="{BB962C8B-B14F-4D97-AF65-F5344CB8AC3E}">
        <p14:creationId xmlns:p14="http://schemas.microsoft.com/office/powerpoint/2010/main" val="2872786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216C0-CC8D-3657-0472-74B59C73E867}"/>
              </a:ext>
            </a:extLst>
          </p:cNvPr>
          <p:cNvSpPr>
            <a:spLocks noGrp="1"/>
          </p:cNvSpPr>
          <p:nvPr>
            <p:ph type="title"/>
          </p:nvPr>
        </p:nvSpPr>
        <p:spPr>
          <a:xfrm>
            <a:off x="735062" y="345470"/>
            <a:ext cx="9221689" cy="991703"/>
          </a:xfrm>
        </p:spPr>
        <p:txBody>
          <a:bodyPr/>
          <a:lstStyle/>
          <a:p>
            <a:r>
              <a:rPr lang="en-US" dirty="0"/>
              <a:t>CS-34 - Aircraft Engine Emissions and Fuel Venting (2/4)</a:t>
            </a:r>
            <a:endParaRPr lang="fr-FR" dirty="0"/>
          </a:p>
        </p:txBody>
      </p:sp>
      <p:sp>
        <p:nvSpPr>
          <p:cNvPr id="3" name="Espace réservé du contenu 2">
            <a:extLst>
              <a:ext uri="{FF2B5EF4-FFF2-40B4-BE49-F238E27FC236}">
                <a16:creationId xmlns:a16="http://schemas.microsoft.com/office/drawing/2014/main" id="{585FE80C-DB84-8A92-9A26-5128901D1769}"/>
              </a:ext>
            </a:extLst>
          </p:cNvPr>
          <p:cNvSpPr>
            <a:spLocks noGrp="1"/>
          </p:cNvSpPr>
          <p:nvPr>
            <p:ph idx="1"/>
          </p:nvPr>
        </p:nvSpPr>
        <p:spPr/>
        <p:txBody>
          <a:bodyPr>
            <a:normAutofit/>
          </a:bodyPr>
          <a:lstStyle/>
          <a:p>
            <a:pPr marL="0" indent="0">
              <a:buNone/>
            </a:pPr>
            <a:r>
              <a:rPr lang="en-US" sz="2000" dirty="0"/>
              <a:t>Commission Delegated Regulation (EU) 2021/1088, amending Commission Regulation (EU) No 748/2012, was adopted by the European Commission on 7 April 2021. This amendment aligns the certification procedures for environmental protection with Volumes I, II and III of Annex 16 to the Chicago Convention. </a:t>
            </a:r>
          </a:p>
          <a:p>
            <a:pPr marL="0" indent="0">
              <a:buNone/>
            </a:pPr>
            <a:r>
              <a:rPr lang="en-US" sz="2000" dirty="0"/>
              <a:t>The objective of this Decision is to support the application of these two Regulations by also aligning the related acceptable means of compliance (AMC) &amp; guidance material (GM) and certifications specifications (CS) with the latest amended ICAO SARPs in Volumes I, II and III of Annex 16 to the Chicago Convention as well as with the guidance material in the related ICAO Doc 9501 Environmental Technical Manual (ETM).</a:t>
            </a:r>
          </a:p>
          <a:p>
            <a:pPr marL="0" indent="0">
              <a:buNone/>
            </a:pPr>
            <a:r>
              <a:rPr lang="en-US" sz="2000" dirty="0"/>
              <a:t>To achieve the above-mentioned objective, this Decision amends the AMC &amp; GM to Part 21, CS-34, CS-36 and CS-CO2.</a:t>
            </a:r>
          </a:p>
          <a:p>
            <a:endParaRPr lang="fr-FR" sz="2000" dirty="0"/>
          </a:p>
        </p:txBody>
      </p:sp>
      <p:sp>
        <p:nvSpPr>
          <p:cNvPr id="4" name="Espace réservé du numéro de diapositive 3">
            <a:extLst>
              <a:ext uri="{FF2B5EF4-FFF2-40B4-BE49-F238E27FC236}">
                <a16:creationId xmlns:a16="http://schemas.microsoft.com/office/drawing/2014/main" id="{83E693FC-39CB-2E16-B074-91E7F7701797}"/>
              </a:ext>
            </a:extLst>
          </p:cNvPr>
          <p:cNvSpPr>
            <a:spLocks noGrp="1"/>
          </p:cNvSpPr>
          <p:nvPr>
            <p:ph type="sldNum" sz="quarter" idx="10"/>
          </p:nvPr>
        </p:nvSpPr>
        <p:spPr/>
        <p:txBody>
          <a:bodyPr/>
          <a:lstStyle/>
          <a:p>
            <a:fld id="{100358BD-8424-384F-809F-95A4D502BF26}" type="slidenum">
              <a:rPr lang="fr-FR" smtClean="0"/>
              <a:pPr/>
              <a:t>29</a:t>
            </a:fld>
            <a:endParaRPr lang="fr-FR" dirty="0"/>
          </a:p>
        </p:txBody>
      </p:sp>
    </p:spTree>
    <p:extLst>
      <p:ext uri="{BB962C8B-B14F-4D97-AF65-F5344CB8AC3E}">
        <p14:creationId xmlns:p14="http://schemas.microsoft.com/office/powerpoint/2010/main" val="302409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10490-75F1-7434-B26F-364F6F860B4A}"/>
              </a:ext>
            </a:extLst>
          </p:cNvPr>
          <p:cNvSpPr>
            <a:spLocks noGrp="1"/>
          </p:cNvSpPr>
          <p:nvPr>
            <p:ph type="title"/>
          </p:nvPr>
        </p:nvSpPr>
        <p:spPr/>
        <p:txBody>
          <a:bodyPr/>
          <a:lstStyle/>
          <a:p>
            <a:r>
              <a:rPr lang="fr-FR" dirty="0"/>
              <a:t>Agenda (2/2)</a:t>
            </a:r>
          </a:p>
        </p:txBody>
      </p:sp>
      <p:sp>
        <p:nvSpPr>
          <p:cNvPr id="3" name="Espace réservé du contenu 2">
            <a:extLst>
              <a:ext uri="{FF2B5EF4-FFF2-40B4-BE49-F238E27FC236}">
                <a16:creationId xmlns:a16="http://schemas.microsoft.com/office/drawing/2014/main" id="{32370269-8C4D-E201-C95A-C4BAA12470AE}"/>
              </a:ext>
            </a:extLst>
          </p:cNvPr>
          <p:cNvSpPr>
            <a:spLocks noGrp="1"/>
          </p:cNvSpPr>
          <p:nvPr>
            <p:ph idx="1"/>
          </p:nvPr>
        </p:nvSpPr>
        <p:spPr>
          <a:xfrm>
            <a:off x="735062" y="1463773"/>
            <a:ext cx="9221689" cy="5334591"/>
          </a:xfrm>
        </p:spPr>
        <p:txBody>
          <a:bodyPr>
            <a:normAutofit lnSpcReduction="10000"/>
          </a:bodyPr>
          <a:lstStyle/>
          <a:p>
            <a:pPr lvl="1"/>
            <a:r>
              <a:rPr lang="en-US" sz="1560" dirty="0"/>
              <a:t>CS-34 – Aircraft Engine Emissions and Fuel Venting</a:t>
            </a:r>
          </a:p>
          <a:p>
            <a:pPr lvl="1"/>
            <a:r>
              <a:rPr lang="fr-FR" sz="1560" dirty="0"/>
              <a:t>NPA 2017-01</a:t>
            </a:r>
          </a:p>
          <a:p>
            <a:pPr lvl="1"/>
            <a:r>
              <a:rPr lang="fr-FR" sz="1560" dirty="0" err="1"/>
              <a:t>ToR</a:t>
            </a:r>
            <a:r>
              <a:rPr lang="fr-FR" sz="1560" dirty="0"/>
              <a:t> RMT.0514</a:t>
            </a:r>
          </a:p>
          <a:p>
            <a:pPr lvl="1"/>
            <a:r>
              <a:rPr lang="fr-FR" sz="1560" dirty="0"/>
              <a:t>Air Transport by VTOL-capable </a:t>
            </a:r>
            <a:r>
              <a:rPr lang="fr-FR" sz="1560" dirty="0" err="1"/>
              <a:t>aircraft</a:t>
            </a:r>
            <a:endParaRPr lang="fr-FR" sz="1560" dirty="0"/>
          </a:p>
          <a:p>
            <a:pPr lvl="1"/>
            <a:r>
              <a:rPr lang="en-US" sz="1560" dirty="0"/>
              <a:t>FAQ n.21935 / Why is my small rotorcraft charged as medium rotorcraft under F&amp;C?</a:t>
            </a:r>
          </a:p>
          <a:p>
            <a:pPr lvl="1"/>
            <a:r>
              <a:rPr lang="en-US" sz="1560" dirty="0"/>
              <a:t>FAQ n.19463 / Can parachutes receive an ETSO authorization?</a:t>
            </a:r>
            <a:endParaRPr lang="fr-FR" sz="1560" dirty="0"/>
          </a:p>
          <a:p>
            <a:r>
              <a:rPr lang="fr-FR" sz="2000" dirty="0"/>
              <a:t>Extra </a:t>
            </a:r>
            <a:r>
              <a:rPr lang="fr-FR" sz="2000" dirty="0" err="1"/>
              <a:t>material</a:t>
            </a:r>
            <a:endParaRPr lang="fr-FR" sz="2000" dirty="0"/>
          </a:p>
          <a:p>
            <a:pPr lvl="1"/>
            <a:r>
              <a:rPr lang="fr-FR" sz="1560" dirty="0"/>
              <a:t>EASA Product List</a:t>
            </a:r>
          </a:p>
          <a:p>
            <a:pPr lvl="1"/>
            <a:r>
              <a:rPr lang="en-US" sz="1560" dirty="0"/>
              <a:t>EASA Rotorcraft and VTOL Symposium 2019</a:t>
            </a:r>
          </a:p>
          <a:p>
            <a:pPr lvl="1"/>
            <a:r>
              <a:rPr lang="en-US" sz="1560" dirty="0"/>
              <a:t>EASA Rotorcraft and VTOL Symposium 2020</a:t>
            </a:r>
          </a:p>
          <a:p>
            <a:pPr lvl="1"/>
            <a:r>
              <a:rPr lang="en-US" sz="1560" dirty="0"/>
              <a:t>EASA Rotorcraft and VTOL Symposium 2021</a:t>
            </a:r>
          </a:p>
          <a:p>
            <a:pPr lvl="1"/>
            <a:r>
              <a:rPr lang="en-US" sz="1560" dirty="0"/>
              <a:t>EASA Rotorcraft and VTOL Symposium 2022</a:t>
            </a:r>
          </a:p>
          <a:p>
            <a:pPr lvl="1"/>
            <a:r>
              <a:rPr lang="en-US" sz="1560" dirty="0"/>
              <a:t>EASA Rotorcraft and VTOL Safety Symposium 2023</a:t>
            </a:r>
          </a:p>
          <a:p>
            <a:pPr lvl="1"/>
            <a:r>
              <a:rPr lang="en-US" sz="1560" dirty="0"/>
              <a:t>EASA Rotorcraft and VTOL Safety Symposium 2024</a:t>
            </a:r>
          </a:p>
          <a:p>
            <a:pPr lvl="1"/>
            <a:r>
              <a:rPr lang="en-US" sz="1560" dirty="0"/>
              <a:t>Rotorcraft &amp; VTOL (Community and Overview)</a:t>
            </a:r>
            <a:endParaRPr lang="fr-FR" sz="1560" dirty="0"/>
          </a:p>
          <a:p>
            <a:r>
              <a:rPr lang="en-US" sz="2000" dirty="0"/>
              <a:t>Conclusion about Certification Framework</a:t>
            </a:r>
          </a:p>
          <a:p>
            <a:r>
              <a:rPr lang="en-US" sz="2000" dirty="0"/>
              <a:t>Listing of official links on EASA website</a:t>
            </a:r>
          </a:p>
          <a:p>
            <a:r>
              <a:rPr lang="fr-FR" sz="2000" dirty="0" err="1"/>
              <a:t>Glossary</a:t>
            </a:r>
            <a:endParaRPr lang="fr-FR" sz="2000" dirty="0"/>
          </a:p>
        </p:txBody>
      </p:sp>
      <p:sp>
        <p:nvSpPr>
          <p:cNvPr id="4" name="Espace réservé du numéro de diapositive 3">
            <a:extLst>
              <a:ext uri="{FF2B5EF4-FFF2-40B4-BE49-F238E27FC236}">
                <a16:creationId xmlns:a16="http://schemas.microsoft.com/office/drawing/2014/main" id="{204D22F8-CC29-7EFA-32D9-2E7F0F6D4320}"/>
              </a:ext>
            </a:extLst>
          </p:cNvPr>
          <p:cNvSpPr>
            <a:spLocks noGrp="1"/>
          </p:cNvSpPr>
          <p:nvPr>
            <p:ph type="sldNum" sz="quarter" idx="10"/>
          </p:nvPr>
        </p:nvSpPr>
        <p:spPr/>
        <p:txBody>
          <a:bodyPr/>
          <a:lstStyle/>
          <a:p>
            <a:fld id="{100358BD-8424-384F-809F-95A4D502BF26}" type="slidenum">
              <a:rPr lang="fr-FR" smtClean="0"/>
              <a:pPr/>
              <a:t>3</a:t>
            </a:fld>
            <a:endParaRPr lang="fr-FR" dirty="0"/>
          </a:p>
        </p:txBody>
      </p:sp>
    </p:spTree>
    <p:extLst>
      <p:ext uri="{BB962C8B-B14F-4D97-AF65-F5344CB8AC3E}">
        <p14:creationId xmlns:p14="http://schemas.microsoft.com/office/powerpoint/2010/main" val="3697113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6216C0-CC8D-3657-0472-74B59C73E867}"/>
              </a:ext>
            </a:extLst>
          </p:cNvPr>
          <p:cNvSpPr>
            <a:spLocks noGrp="1"/>
          </p:cNvSpPr>
          <p:nvPr>
            <p:ph type="title"/>
          </p:nvPr>
        </p:nvSpPr>
        <p:spPr>
          <a:xfrm>
            <a:off x="735062" y="345470"/>
            <a:ext cx="9221689" cy="991703"/>
          </a:xfrm>
        </p:spPr>
        <p:txBody>
          <a:bodyPr/>
          <a:lstStyle/>
          <a:p>
            <a:r>
              <a:rPr lang="en-US" dirty="0"/>
              <a:t>CS-34 - Aircraft Engine Emissions and Fuel Venting (3/4)</a:t>
            </a:r>
            <a:endParaRPr lang="fr-FR" dirty="0"/>
          </a:p>
        </p:txBody>
      </p:sp>
      <p:sp>
        <p:nvSpPr>
          <p:cNvPr id="3" name="Espace réservé du contenu 2">
            <a:extLst>
              <a:ext uri="{FF2B5EF4-FFF2-40B4-BE49-F238E27FC236}">
                <a16:creationId xmlns:a16="http://schemas.microsoft.com/office/drawing/2014/main" id="{585FE80C-DB84-8A92-9A26-5128901D1769}"/>
              </a:ext>
            </a:extLst>
          </p:cNvPr>
          <p:cNvSpPr>
            <a:spLocks noGrp="1"/>
          </p:cNvSpPr>
          <p:nvPr>
            <p:ph idx="1"/>
          </p:nvPr>
        </p:nvSpPr>
        <p:spPr/>
        <p:txBody>
          <a:bodyPr>
            <a:noAutofit/>
          </a:bodyPr>
          <a:lstStyle/>
          <a:p>
            <a:pPr marL="0" indent="0">
              <a:buNone/>
            </a:pPr>
            <a:r>
              <a:rPr lang="en-US" sz="2000" dirty="0"/>
              <a:t>The amendments are expected to ensure a high uniform level of environmental protection and to provide a level playing field for all actors in the aviation market.</a:t>
            </a:r>
          </a:p>
          <a:p>
            <a:pPr marL="0" indent="0">
              <a:buNone/>
            </a:pPr>
            <a:endParaRPr lang="en-US" sz="2000" dirty="0"/>
          </a:p>
          <a:p>
            <a:r>
              <a:rPr lang="en-US" sz="2000" dirty="0"/>
              <a:t>ED Decision 2021/011/R</a:t>
            </a:r>
          </a:p>
          <a:p>
            <a:pPr lvl="1"/>
            <a:r>
              <a:rPr lang="en-US" sz="1800" dirty="0"/>
              <a:t>Fuel tank : refer to and comply with CS 34.1 Fuel venting and GM1 34.1 Fuel venting</a:t>
            </a:r>
          </a:p>
          <a:p>
            <a:pPr lvl="1"/>
            <a:r>
              <a:rPr lang="en-US" sz="1800" dirty="0" err="1"/>
              <a:t>Rotax</a:t>
            </a:r>
            <a:r>
              <a:rPr lang="en-US" sz="1800" dirty="0"/>
              <a:t> Engine : should be complied with by certification (CS 34.2 Aircraft engine emissions and GM1 34.2 Aircraft engine emissions</a:t>
            </a:r>
          </a:p>
          <a:p>
            <a:r>
              <a:rPr lang="en-US" sz="2000" dirty="0"/>
              <a:t>Explanatory Note to ED Decision 2021/011/R</a:t>
            </a:r>
          </a:p>
          <a:p>
            <a:pPr lvl="1"/>
            <a:r>
              <a:rPr lang="en-US" sz="1800" dirty="0"/>
              <a:t>Entry into service</a:t>
            </a:r>
          </a:p>
          <a:p>
            <a:r>
              <a:rPr lang="en-US" sz="2000" dirty="0"/>
              <a:t>Change Information — CS-34 Amendment 4</a:t>
            </a:r>
          </a:p>
          <a:p>
            <a:pPr lvl="1"/>
            <a:r>
              <a:rPr lang="en-US" sz="1800" dirty="0"/>
              <a:t>Highlight of changes appearing in ED Decision 2021/011/R</a:t>
            </a:r>
          </a:p>
          <a:p>
            <a:pPr marL="0" indent="0">
              <a:buNone/>
            </a:pPr>
            <a:endParaRPr lang="en-US" sz="2000" dirty="0"/>
          </a:p>
          <a:p>
            <a:pPr marL="0" indent="0">
              <a:buNone/>
            </a:pPr>
            <a:r>
              <a:rPr lang="en-US" sz="2000" dirty="0"/>
              <a:t>… and …</a:t>
            </a:r>
          </a:p>
        </p:txBody>
      </p:sp>
      <p:sp>
        <p:nvSpPr>
          <p:cNvPr id="4" name="Espace réservé du numéro de diapositive 3">
            <a:extLst>
              <a:ext uri="{FF2B5EF4-FFF2-40B4-BE49-F238E27FC236}">
                <a16:creationId xmlns:a16="http://schemas.microsoft.com/office/drawing/2014/main" id="{83E693FC-39CB-2E16-B074-91E7F7701797}"/>
              </a:ext>
            </a:extLst>
          </p:cNvPr>
          <p:cNvSpPr>
            <a:spLocks noGrp="1"/>
          </p:cNvSpPr>
          <p:nvPr>
            <p:ph type="sldNum" sz="quarter" idx="10"/>
          </p:nvPr>
        </p:nvSpPr>
        <p:spPr/>
        <p:txBody>
          <a:bodyPr/>
          <a:lstStyle/>
          <a:p>
            <a:fld id="{100358BD-8424-384F-809F-95A4D502BF26}" type="slidenum">
              <a:rPr lang="fr-FR" smtClean="0"/>
              <a:pPr/>
              <a:t>30</a:t>
            </a:fld>
            <a:endParaRPr lang="fr-FR" dirty="0"/>
          </a:p>
        </p:txBody>
      </p:sp>
    </p:spTree>
    <p:extLst>
      <p:ext uri="{BB962C8B-B14F-4D97-AF65-F5344CB8AC3E}">
        <p14:creationId xmlns:p14="http://schemas.microsoft.com/office/powerpoint/2010/main" val="615948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41A4C-5B5C-E86E-7FAB-2A8964DFCEC1}"/>
              </a:ext>
            </a:extLst>
          </p:cNvPr>
          <p:cNvSpPr>
            <a:spLocks noGrp="1"/>
          </p:cNvSpPr>
          <p:nvPr>
            <p:ph type="title"/>
          </p:nvPr>
        </p:nvSpPr>
        <p:spPr>
          <a:xfrm>
            <a:off x="735062" y="345470"/>
            <a:ext cx="9221689" cy="991703"/>
          </a:xfrm>
        </p:spPr>
        <p:txBody>
          <a:bodyPr/>
          <a:lstStyle/>
          <a:p>
            <a:r>
              <a:rPr lang="en-US" dirty="0"/>
              <a:t>CS-34 - Aircraft Engine Emissions and Fuel Venting (4/4)</a:t>
            </a:r>
            <a:endParaRPr lang="fr-FR" dirty="0"/>
          </a:p>
        </p:txBody>
      </p:sp>
      <p:sp>
        <p:nvSpPr>
          <p:cNvPr id="3" name="Espace réservé du contenu 2">
            <a:extLst>
              <a:ext uri="{FF2B5EF4-FFF2-40B4-BE49-F238E27FC236}">
                <a16:creationId xmlns:a16="http://schemas.microsoft.com/office/drawing/2014/main" id="{6FF6174D-BA51-0A0A-C3A6-314CE13178BC}"/>
              </a:ext>
            </a:extLst>
          </p:cNvPr>
          <p:cNvSpPr>
            <a:spLocks noGrp="1"/>
          </p:cNvSpPr>
          <p:nvPr>
            <p:ph idx="1"/>
          </p:nvPr>
        </p:nvSpPr>
        <p:spPr/>
        <p:txBody>
          <a:bodyPr>
            <a:noAutofit/>
          </a:bodyPr>
          <a:lstStyle/>
          <a:p>
            <a:r>
              <a:rPr lang="fr-FR" sz="2000" dirty="0"/>
              <a:t>AMC &amp; GM to Part 21 — Issue 2, </a:t>
            </a:r>
            <a:r>
              <a:rPr lang="fr-FR" sz="2000" dirty="0" err="1"/>
              <a:t>Amendment</a:t>
            </a:r>
            <a:r>
              <a:rPr lang="fr-FR" sz="2000" dirty="0"/>
              <a:t> 13</a:t>
            </a:r>
          </a:p>
          <a:p>
            <a:pPr lvl="1"/>
            <a:r>
              <a:rPr lang="fr-FR" sz="1800" dirty="0" err="1"/>
              <a:t>Working</a:t>
            </a:r>
            <a:r>
              <a:rPr lang="fr-FR" sz="1800" dirty="0"/>
              <a:t> document for ED </a:t>
            </a:r>
            <a:r>
              <a:rPr lang="fr-FR" sz="1800" dirty="0" err="1"/>
              <a:t>Decision</a:t>
            </a:r>
            <a:r>
              <a:rPr lang="fr-FR" sz="1800" dirty="0"/>
              <a:t> 2021/011/R</a:t>
            </a:r>
          </a:p>
          <a:p>
            <a:r>
              <a:rPr lang="fr-FR" sz="2000" dirty="0"/>
              <a:t>CS-36 </a:t>
            </a:r>
            <a:r>
              <a:rPr lang="fr-FR" sz="2000" dirty="0" err="1"/>
              <a:t>Amendment</a:t>
            </a:r>
            <a:r>
              <a:rPr lang="fr-FR" sz="2000" dirty="0"/>
              <a:t> 6</a:t>
            </a:r>
          </a:p>
          <a:p>
            <a:pPr lvl="1"/>
            <a:r>
              <a:rPr lang="fr-FR" sz="1800" dirty="0"/>
              <a:t>CS, AMC and GM for Aircraft Noise</a:t>
            </a:r>
          </a:p>
          <a:p>
            <a:pPr lvl="1"/>
            <a:r>
              <a:rPr lang="fr-FR" sz="1800" dirty="0"/>
              <a:t>CS 36.1 Aircraft noise and GM1 36.1 Aircraft noise</a:t>
            </a:r>
          </a:p>
          <a:p>
            <a:r>
              <a:rPr lang="fr-FR" sz="2000" dirty="0"/>
              <a:t>CS-CO2 Issue 2</a:t>
            </a:r>
          </a:p>
          <a:p>
            <a:pPr lvl="1"/>
            <a:r>
              <a:rPr lang="fr-FR" sz="1800" dirty="0"/>
              <a:t>CS, AMC and GM for </a:t>
            </a:r>
            <a:r>
              <a:rPr lang="fr-FR" sz="1800" dirty="0" err="1"/>
              <a:t>Aeroplanes</a:t>
            </a:r>
            <a:r>
              <a:rPr lang="fr-FR" sz="1800" dirty="0"/>
              <a:t> CO2 Emissions</a:t>
            </a:r>
          </a:p>
          <a:p>
            <a:pPr lvl="1"/>
            <a:r>
              <a:rPr lang="fr-FR" sz="1800" dirty="0"/>
              <a:t>CS CO2.1 </a:t>
            </a:r>
            <a:r>
              <a:rPr lang="fr-FR" sz="1800" dirty="0" err="1"/>
              <a:t>Aeroplanes</a:t>
            </a:r>
            <a:r>
              <a:rPr lang="fr-FR" sz="1800" dirty="0"/>
              <a:t> CO2 Emissions and GM1 CO2.1 </a:t>
            </a:r>
            <a:r>
              <a:rPr lang="fr-FR" sz="1800" dirty="0" err="1"/>
              <a:t>Aeroplanes</a:t>
            </a:r>
            <a:r>
              <a:rPr lang="fr-FR" sz="1800" dirty="0"/>
              <a:t> CO2 Emissions</a:t>
            </a:r>
          </a:p>
          <a:p>
            <a:r>
              <a:rPr lang="fr-FR" sz="2000" dirty="0" err="1"/>
              <a:t>Corrigendum</a:t>
            </a:r>
            <a:r>
              <a:rPr lang="fr-FR" sz="2000" dirty="0"/>
              <a:t> to </a:t>
            </a:r>
            <a:r>
              <a:rPr lang="fr-FR" sz="2000" dirty="0" err="1"/>
              <a:t>Decision</a:t>
            </a:r>
            <a:r>
              <a:rPr lang="fr-FR" sz="2000" dirty="0"/>
              <a:t> 2021/011/R</a:t>
            </a:r>
          </a:p>
          <a:p>
            <a:pPr lvl="1"/>
            <a:r>
              <a:rPr lang="fr-FR" sz="1800" dirty="0" err="1"/>
              <a:t>Working</a:t>
            </a:r>
            <a:r>
              <a:rPr lang="fr-FR" sz="1800" dirty="0"/>
              <a:t> document for CS-CO2 Issue 2</a:t>
            </a:r>
          </a:p>
          <a:p>
            <a:endParaRPr lang="fr-FR" sz="2000" dirty="0"/>
          </a:p>
        </p:txBody>
      </p:sp>
      <p:sp>
        <p:nvSpPr>
          <p:cNvPr id="4" name="Espace réservé du numéro de diapositive 3">
            <a:extLst>
              <a:ext uri="{FF2B5EF4-FFF2-40B4-BE49-F238E27FC236}">
                <a16:creationId xmlns:a16="http://schemas.microsoft.com/office/drawing/2014/main" id="{23827406-BE92-5E62-FF57-371C853932C0}"/>
              </a:ext>
            </a:extLst>
          </p:cNvPr>
          <p:cNvSpPr>
            <a:spLocks noGrp="1"/>
          </p:cNvSpPr>
          <p:nvPr>
            <p:ph type="sldNum" sz="quarter" idx="10"/>
          </p:nvPr>
        </p:nvSpPr>
        <p:spPr/>
        <p:txBody>
          <a:bodyPr/>
          <a:lstStyle/>
          <a:p>
            <a:fld id="{100358BD-8424-384F-809F-95A4D502BF26}" type="slidenum">
              <a:rPr lang="fr-FR" smtClean="0"/>
              <a:pPr/>
              <a:t>31</a:t>
            </a:fld>
            <a:endParaRPr lang="fr-FR" dirty="0"/>
          </a:p>
        </p:txBody>
      </p:sp>
      <p:sp>
        <p:nvSpPr>
          <p:cNvPr id="5" name="Rectangle : coins arrondis 4">
            <a:extLst>
              <a:ext uri="{FF2B5EF4-FFF2-40B4-BE49-F238E27FC236}">
                <a16:creationId xmlns:a16="http://schemas.microsoft.com/office/drawing/2014/main" id="{742846D7-2493-1080-3BFE-27148997C16F}"/>
              </a:ext>
            </a:extLst>
          </p:cNvPr>
          <p:cNvSpPr/>
          <p:nvPr/>
        </p:nvSpPr>
        <p:spPr>
          <a:xfrm>
            <a:off x="1749287" y="5426765"/>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Should </a:t>
            </a:r>
            <a:r>
              <a:rPr lang="en-GB" sz="2000" b="1" dirty="0" err="1">
                <a:solidFill>
                  <a:schemeClr val="accent5">
                    <a:lumMod val="50000"/>
                  </a:schemeClr>
                </a:solidFill>
              </a:rPr>
              <a:t>Rotax</a:t>
            </a:r>
            <a:r>
              <a:rPr lang="en-GB" sz="2000" b="1" dirty="0">
                <a:solidFill>
                  <a:schemeClr val="accent5">
                    <a:lumMod val="50000"/>
                  </a:schemeClr>
                </a:solidFill>
              </a:rPr>
              <a:t> comply with it: Mini-Bee will have to watch any new version of requirements till certification (in relationship with CS-E and CS e-19)</a:t>
            </a:r>
            <a:endParaRPr lang="fr-FR" sz="2000" b="1" dirty="0">
              <a:solidFill>
                <a:schemeClr val="accent5">
                  <a:lumMod val="50000"/>
                </a:schemeClr>
              </a:solidFill>
            </a:endParaRPr>
          </a:p>
        </p:txBody>
      </p:sp>
    </p:spTree>
    <p:extLst>
      <p:ext uri="{BB962C8B-B14F-4D97-AF65-F5344CB8AC3E}">
        <p14:creationId xmlns:p14="http://schemas.microsoft.com/office/powerpoint/2010/main" val="286749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B0BCE0-A4C4-5F65-E6A6-F2AF0AE75670}"/>
              </a:ext>
            </a:extLst>
          </p:cNvPr>
          <p:cNvSpPr>
            <a:spLocks noGrp="1"/>
          </p:cNvSpPr>
          <p:nvPr>
            <p:ph type="title"/>
          </p:nvPr>
        </p:nvSpPr>
        <p:spPr/>
        <p:txBody>
          <a:bodyPr/>
          <a:lstStyle/>
          <a:p>
            <a:r>
              <a:rPr lang="fr-FR" dirty="0"/>
              <a:t>NPA 2017-01</a:t>
            </a:r>
          </a:p>
        </p:txBody>
      </p:sp>
      <p:sp>
        <p:nvSpPr>
          <p:cNvPr id="3" name="Espace réservé du contenu 2">
            <a:extLst>
              <a:ext uri="{FF2B5EF4-FFF2-40B4-BE49-F238E27FC236}">
                <a16:creationId xmlns:a16="http://schemas.microsoft.com/office/drawing/2014/main" id="{F3165256-9B71-5F3F-BED9-52B1FB9025DC}"/>
              </a:ext>
            </a:extLst>
          </p:cNvPr>
          <p:cNvSpPr>
            <a:spLocks noGrp="1"/>
          </p:cNvSpPr>
          <p:nvPr>
            <p:ph idx="1"/>
          </p:nvPr>
        </p:nvSpPr>
        <p:spPr/>
        <p:txBody>
          <a:bodyPr>
            <a:normAutofit/>
          </a:bodyPr>
          <a:lstStyle/>
          <a:p>
            <a:pPr marL="0" indent="0">
              <a:buNone/>
            </a:pPr>
            <a:r>
              <a:rPr lang="fr-FR" sz="2000" i="1" dirty="0"/>
              <a:t>(</a:t>
            </a:r>
            <a:r>
              <a:rPr lang="fr-FR" sz="2000" i="1" dirty="0" err="1"/>
              <a:t>refer</a:t>
            </a:r>
            <a:r>
              <a:rPr lang="fr-FR" sz="2000" i="1" dirty="0"/>
              <a:t> to NPA 2017-01.pdf)</a:t>
            </a:r>
          </a:p>
          <a:p>
            <a:endParaRPr lang="fr-FR" sz="2000" dirty="0"/>
          </a:p>
          <a:p>
            <a:pPr marL="0" indent="0">
              <a:buNone/>
            </a:pPr>
            <a:r>
              <a:rPr lang="en-US" sz="2000" dirty="0"/>
              <a:t>Implementation of the CAEP/10 amendments on climate change, emissions and noise</a:t>
            </a:r>
          </a:p>
          <a:p>
            <a:pPr marL="0" indent="0">
              <a:buNone/>
            </a:pPr>
            <a:r>
              <a:rPr lang="en-US" sz="2000" dirty="0"/>
              <a:t>Aircraft noise (RMT.0513) &amp; climate change (RMT.0514)</a:t>
            </a:r>
          </a:p>
          <a:p>
            <a:pPr marL="0" indent="0">
              <a:buNone/>
            </a:pPr>
            <a:r>
              <a:rPr lang="en-US" sz="2000" dirty="0"/>
              <a:t>Affected rules:</a:t>
            </a:r>
          </a:p>
          <a:p>
            <a:pPr marL="0" indent="0">
              <a:buNone/>
            </a:pPr>
            <a:r>
              <a:rPr lang="en-US" sz="2000" dirty="0"/>
              <a:t>— Regulation (EC) No 216/2008;</a:t>
            </a:r>
          </a:p>
          <a:p>
            <a:pPr marL="0" indent="0">
              <a:buNone/>
            </a:pPr>
            <a:r>
              <a:rPr lang="en-US" sz="2000" dirty="0"/>
              <a:t>— Part-21 and related AMC/GM;</a:t>
            </a:r>
          </a:p>
          <a:p>
            <a:pPr marL="0" indent="0">
              <a:buNone/>
            </a:pPr>
            <a:r>
              <a:rPr lang="en-US" sz="2000" dirty="0"/>
              <a:t>— CS-34;</a:t>
            </a:r>
          </a:p>
          <a:p>
            <a:pPr marL="0" indent="0">
              <a:buNone/>
            </a:pPr>
            <a:r>
              <a:rPr lang="en-US" sz="2000" dirty="0"/>
              <a:t>— CS-36;</a:t>
            </a:r>
          </a:p>
          <a:p>
            <a:pPr marL="0" indent="0">
              <a:buNone/>
            </a:pPr>
            <a:r>
              <a:rPr lang="en-US" sz="2000" dirty="0"/>
              <a:t>— CS-CO2 (new)</a:t>
            </a:r>
            <a:endParaRPr lang="fr-FR" sz="2000" dirty="0"/>
          </a:p>
        </p:txBody>
      </p:sp>
      <p:sp>
        <p:nvSpPr>
          <p:cNvPr id="4" name="Espace réservé du numéro de diapositive 3">
            <a:extLst>
              <a:ext uri="{FF2B5EF4-FFF2-40B4-BE49-F238E27FC236}">
                <a16:creationId xmlns:a16="http://schemas.microsoft.com/office/drawing/2014/main" id="{906D7C60-9265-1BA7-14C1-DFF51AB8EF8A}"/>
              </a:ext>
            </a:extLst>
          </p:cNvPr>
          <p:cNvSpPr>
            <a:spLocks noGrp="1"/>
          </p:cNvSpPr>
          <p:nvPr>
            <p:ph type="sldNum" sz="quarter" idx="10"/>
          </p:nvPr>
        </p:nvSpPr>
        <p:spPr/>
        <p:txBody>
          <a:bodyPr/>
          <a:lstStyle/>
          <a:p>
            <a:fld id="{100358BD-8424-384F-809F-95A4D502BF26}" type="slidenum">
              <a:rPr lang="fr-FR" smtClean="0"/>
              <a:pPr/>
              <a:t>32</a:t>
            </a:fld>
            <a:endParaRPr lang="fr-FR" dirty="0"/>
          </a:p>
        </p:txBody>
      </p:sp>
      <p:sp>
        <p:nvSpPr>
          <p:cNvPr id="5" name="Rectangle : coins arrondis 4">
            <a:extLst>
              <a:ext uri="{FF2B5EF4-FFF2-40B4-BE49-F238E27FC236}">
                <a16:creationId xmlns:a16="http://schemas.microsoft.com/office/drawing/2014/main" id="{D1B5E1A0-7DFF-336F-83AB-1A45F9F53195}"/>
              </a:ext>
            </a:extLst>
          </p:cNvPr>
          <p:cNvSpPr/>
          <p:nvPr/>
        </p:nvSpPr>
        <p:spPr>
          <a:xfrm>
            <a:off x="1749287" y="5864083"/>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Evolutions of our </a:t>
            </a:r>
            <a:r>
              <a:rPr lang="en-GB" sz="2000" b="1" dirty="0" err="1">
                <a:solidFill>
                  <a:schemeClr val="accent5">
                    <a:lumMod val="50000"/>
                  </a:schemeClr>
                </a:solidFill>
              </a:rPr>
              <a:t>referentials</a:t>
            </a:r>
            <a:r>
              <a:rPr lang="en-GB" sz="2000" b="1" dirty="0">
                <a:solidFill>
                  <a:schemeClr val="accent5">
                    <a:lumMod val="50000"/>
                  </a:schemeClr>
                </a:solidFill>
              </a:rPr>
              <a:t>, amongst which CS-CO2…</a:t>
            </a:r>
            <a:endParaRPr lang="fr-FR" sz="2000" b="1" dirty="0">
              <a:solidFill>
                <a:schemeClr val="accent5">
                  <a:lumMod val="50000"/>
                </a:schemeClr>
              </a:solidFill>
            </a:endParaRPr>
          </a:p>
        </p:txBody>
      </p:sp>
    </p:spTree>
    <p:extLst>
      <p:ext uri="{BB962C8B-B14F-4D97-AF65-F5344CB8AC3E}">
        <p14:creationId xmlns:p14="http://schemas.microsoft.com/office/powerpoint/2010/main" val="2390029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86CE0-01BE-B381-98B0-D08EE122ED19}"/>
              </a:ext>
            </a:extLst>
          </p:cNvPr>
          <p:cNvSpPr>
            <a:spLocks noGrp="1"/>
          </p:cNvSpPr>
          <p:nvPr>
            <p:ph type="title"/>
          </p:nvPr>
        </p:nvSpPr>
        <p:spPr/>
        <p:txBody>
          <a:bodyPr/>
          <a:lstStyle/>
          <a:p>
            <a:r>
              <a:rPr lang="fr-FR" dirty="0" err="1"/>
              <a:t>ToR</a:t>
            </a:r>
            <a:r>
              <a:rPr lang="fr-FR" dirty="0"/>
              <a:t> RMT.0514</a:t>
            </a:r>
          </a:p>
        </p:txBody>
      </p:sp>
      <p:sp>
        <p:nvSpPr>
          <p:cNvPr id="3" name="Espace réservé du contenu 2">
            <a:extLst>
              <a:ext uri="{FF2B5EF4-FFF2-40B4-BE49-F238E27FC236}">
                <a16:creationId xmlns:a16="http://schemas.microsoft.com/office/drawing/2014/main" id="{5B433C7F-3D5D-B95B-123C-97598BF981D4}"/>
              </a:ext>
            </a:extLst>
          </p:cNvPr>
          <p:cNvSpPr>
            <a:spLocks noGrp="1"/>
          </p:cNvSpPr>
          <p:nvPr>
            <p:ph idx="1"/>
          </p:nvPr>
        </p:nvSpPr>
        <p:spPr/>
        <p:txBody>
          <a:bodyPr>
            <a:normAutofit/>
          </a:bodyPr>
          <a:lstStyle/>
          <a:p>
            <a:pPr marL="0" indent="0">
              <a:buNone/>
            </a:pPr>
            <a:r>
              <a:rPr lang="en-US" sz="2000" i="1" dirty="0"/>
              <a:t>(refer to </a:t>
            </a:r>
            <a:r>
              <a:rPr lang="en-US" sz="2000" i="1" dirty="0" err="1"/>
              <a:t>ToR</a:t>
            </a:r>
            <a:r>
              <a:rPr lang="en-US" sz="2000" i="1" dirty="0"/>
              <a:t> RMT.0514 Issue 2.pdf)</a:t>
            </a:r>
          </a:p>
          <a:p>
            <a:pPr marL="0" indent="0">
              <a:buNone/>
            </a:pPr>
            <a:endParaRPr lang="en-US" sz="2000" dirty="0"/>
          </a:p>
          <a:p>
            <a:pPr marL="0" indent="0">
              <a:buNone/>
            </a:pPr>
            <a:r>
              <a:rPr lang="en-US" sz="2000" dirty="0"/>
              <a:t>Implementation of the latest CAEP amendments to ICAO Annex 16 Volumes I, II, and III</a:t>
            </a:r>
          </a:p>
          <a:p>
            <a:pPr marL="0" indent="0">
              <a:buNone/>
            </a:pPr>
            <a:endParaRPr lang="en-US" sz="2000" dirty="0"/>
          </a:p>
          <a:p>
            <a:pPr marL="0" indent="0">
              <a:buNone/>
            </a:pPr>
            <a:r>
              <a:rPr lang="en-US" sz="2000" dirty="0"/>
              <a:t>Extract from the document:</a:t>
            </a:r>
          </a:p>
          <a:p>
            <a:pPr marL="503971" lvl="1" indent="0">
              <a:buNone/>
            </a:pPr>
            <a:r>
              <a:rPr lang="en-US" sz="1560" dirty="0"/>
              <a:t>4. What are the deliverables</a:t>
            </a:r>
          </a:p>
          <a:p>
            <a:pPr marL="503971" lvl="1" indent="0">
              <a:buNone/>
            </a:pPr>
            <a:r>
              <a:rPr lang="en-US" sz="1560" dirty="0"/>
              <a:t>Notice of Proposed Amendments (NPA)s proposing draft amendments to:</a:t>
            </a:r>
          </a:p>
          <a:p>
            <a:pPr marL="503971" lvl="1" indent="0">
              <a:buNone/>
            </a:pPr>
            <a:r>
              <a:rPr lang="en-US" sz="1560" dirty="0"/>
              <a:t>— Basic Regulation</a:t>
            </a:r>
          </a:p>
          <a:p>
            <a:pPr marL="503971" lvl="1" indent="0">
              <a:buNone/>
            </a:pPr>
            <a:r>
              <a:rPr lang="en-US" sz="1560" dirty="0"/>
              <a:t>— Part-21</a:t>
            </a:r>
          </a:p>
          <a:p>
            <a:pPr marL="503971" lvl="1" indent="0">
              <a:buNone/>
            </a:pPr>
            <a:r>
              <a:rPr lang="en-US" sz="1560" dirty="0"/>
              <a:t>— AMC and GM to Part 21</a:t>
            </a:r>
          </a:p>
          <a:p>
            <a:pPr marL="503971" lvl="1" indent="0">
              <a:buNone/>
            </a:pPr>
            <a:r>
              <a:rPr lang="en-US" sz="1560" dirty="0"/>
              <a:t>— CS-34, CS-36, and CS-CO2.</a:t>
            </a:r>
            <a:endParaRPr lang="fr-FR" sz="1560" dirty="0"/>
          </a:p>
        </p:txBody>
      </p:sp>
      <p:sp>
        <p:nvSpPr>
          <p:cNvPr id="4" name="Espace réservé du numéro de diapositive 3">
            <a:extLst>
              <a:ext uri="{FF2B5EF4-FFF2-40B4-BE49-F238E27FC236}">
                <a16:creationId xmlns:a16="http://schemas.microsoft.com/office/drawing/2014/main" id="{3BC876E9-3230-A1F9-B56A-E17E810EB60D}"/>
              </a:ext>
            </a:extLst>
          </p:cNvPr>
          <p:cNvSpPr>
            <a:spLocks noGrp="1"/>
          </p:cNvSpPr>
          <p:nvPr>
            <p:ph type="sldNum" sz="quarter" idx="10"/>
          </p:nvPr>
        </p:nvSpPr>
        <p:spPr/>
        <p:txBody>
          <a:bodyPr/>
          <a:lstStyle/>
          <a:p>
            <a:fld id="{100358BD-8424-384F-809F-95A4D502BF26}" type="slidenum">
              <a:rPr lang="fr-FR" smtClean="0"/>
              <a:pPr/>
              <a:t>33</a:t>
            </a:fld>
            <a:endParaRPr lang="fr-FR" dirty="0"/>
          </a:p>
        </p:txBody>
      </p:sp>
      <p:sp>
        <p:nvSpPr>
          <p:cNvPr id="5" name="Rectangle : coins arrondis 4">
            <a:extLst>
              <a:ext uri="{FF2B5EF4-FFF2-40B4-BE49-F238E27FC236}">
                <a16:creationId xmlns:a16="http://schemas.microsoft.com/office/drawing/2014/main" id="{A3FB9819-45E1-0897-9341-40E894E81491}"/>
              </a:ext>
            </a:extLst>
          </p:cNvPr>
          <p:cNvSpPr/>
          <p:nvPr/>
        </p:nvSpPr>
        <p:spPr>
          <a:xfrm>
            <a:off x="1749287" y="5605667"/>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Evolutions of our </a:t>
            </a:r>
            <a:r>
              <a:rPr lang="en-GB" sz="2000" b="1" dirty="0" err="1">
                <a:solidFill>
                  <a:schemeClr val="accent5">
                    <a:lumMod val="50000"/>
                  </a:schemeClr>
                </a:solidFill>
              </a:rPr>
              <a:t>referentials</a:t>
            </a:r>
            <a:r>
              <a:rPr lang="en-GB" sz="2000" b="1" dirty="0">
                <a:solidFill>
                  <a:schemeClr val="accent5">
                    <a:lumMod val="50000"/>
                  </a:schemeClr>
                </a:solidFill>
              </a:rPr>
              <a:t> are still to be expected from it…</a:t>
            </a:r>
            <a:endParaRPr lang="fr-FR" sz="2000" b="1" dirty="0">
              <a:solidFill>
                <a:schemeClr val="accent5">
                  <a:lumMod val="50000"/>
                </a:schemeClr>
              </a:solidFill>
            </a:endParaRPr>
          </a:p>
        </p:txBody>
      </p:sp>
    </p:spTree>
    <p:extLst>
      <p:ext uri="{BB962C8B-B14F-4D97-AF65-F5344CB8AC3E}">
        <p14:creationId xmlns:p14="http://schemas.microsoft.com/office/powerpoint/2010/main" val="4282218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A3B185-2ED0-9AE8-B02E-A5F8C2356331}"/>
              </a:ext>
            </a:extLst>
          </p:cNvPr>
          <p:cNvSpPr>
            <a:spLocks noGrp="1"/>
          </p:cNvSpPr>
          <p:nvPr>
            <p:ph type="title"/>
          </p:nvPr>
        </p:nvSpPr>
        <p:spPr>
          <a:xfrm>
            <a:off x="735062" y="345470"/>
            <a:ext cx="9221689" cy="991703"/>
          </a:xfrm>
        </p:spPr>
        <p:txBody>
          <a:bodyPr/>
          <a:lstStyle/>
          <a:p>
            <a:r>
              <a:rPr lang="fr-FR" dirty="0"/>
              <a:t>FAQ n.21935 / </a:t>
            </a:r>
            <a:r>
              <a:rPr lang="en-US" dirty="0"/>
              <a:t>Why is my small rotorcraft charged as medium rotorcraft under F&amp;C?</a:t>
            </a:r>
            <a:endParaRPr lang="fr-FR" dirty="0"/>
          </a:p>
        </p:txBody>
      </p:sp>
      <p:sp>
        <p:nvSpPr>
          <p:cNvPr id="3" name="Espace réservé du contenu 2">
            <a:extLst>
              <a:ext uri="{FF2B5EF4-FFF2-40B4-BE49-F238E27FC236}">
                <a16:creationId xmlns:a16="http://schemas.microsoft.com/office/drawing/2014/main" id="{61D4A3A1-21F1-5C34-78B1-32BF5E73EC0A}"/>
              </a:ext>
            </a:extLst>
          </p:cNvPr>
          <p:cNvSpPr>
            <a:spLocks noGrp="1"/>
          </p:cNvSpPr>
          <p:nvPr>
            <p:ph idx="1"/>
          </p:nvPr>
        </p:nvSpPr>
        <p:spPr/>
        <p:txBody>
          <a:bodyPr>
            <a:normAutofit/>
          </a:bodyPr>
          <a:lstStyle/>
          <a:p>
            <a:pPr marL="0" indent="0" algn="l">
              <a:buNone/>
            </a:pPr>
            <a:r>
              <a:rPr lang="en-US" sz="2000" b="0" i="0" u="none" strike="noStrike" dirty="0">
                <a:effectLst/>
              </a:rPr>
              <a:t>Commission Implementing Regulation (EU) 2019/2153 </a:t>
            </a:r>
            <a:r>
              <a:rPr lang="en-US" sz="2000" b="0" i="0" dirty="0">
                <a:solidFill>
                  <a:srgbClr val="555555"/>
                </a:solidFill>
                <a:effectLst/>
              </a:rPr>
              <a:t>establishes the EASA Fees and Charges and defines in Part V point (2) the following categories of Rotorcraft Products for this purpose (only):</a:t>
            </a:r>
          </a:p>
          <a:p>
            <a:pPr marL="0" indent="0" algn="l">
              <a:buNone/>
            </a:pPr>
            <a:r>
              <a:rPr lang="en-US" sz="2000" b="0" i="0" dirty="0">
                <a:solidFill>
                  <a:srgbClr val="555555"/>
                </a:solidFill>
                <a:effectLst/>
              </a:rPr>
              <a:t>- VTOL Large Aircraft refers to CS 29 and CS 27 cat A aircraft; </a:t>
            </a:r>
            <a:br>
              <a:rPr lang="en-US" sz="2000" b="0" i="0" dirty="0">
                <a:solidFill>
                  <a:srgbClr val="555555"/>
                </a:solidFill>
                <a:effectLst/>
              </a:rPr>
            </a:br>
            <a:r>
              <a:rPr lang="en-US" sz="2000" b="0" i="0" dirty="0">
                <a:solidFill>
                  <a:srgbClr val="555555"/>
                </a:solidFill>
                <a:effectLst/>
              </a:rPr>
              <a:t>- VTOL Small Aircraft refers to CS-27 aircraft with maximum take-off weight (MTOW) below 3 175 kg and limited to 4 seats, including pilot; </a:t>
            </a:r>
            <a:br>
              <a:rPr lang="en-US" sz="2000" b="0" i="0" dirty="0">
                <a:solidFill>
                  <a:srgbClr val="555555"/>
                </a:solidFill>
                <a:effectLst/>
              </a:rPr>
            </a:br>
            <a:r>
              <a:rPr lang="en-US" sz="2000" b="0" i="0" dirty="0">
                <a:solidFill>
                  <a:srgbClr val="555555"/>
                </a:solidFill>
                <a:effectLst/>
              </a:rPr>
              <a:t>- VTOL Medium Aircraft refers to other CS-27 aircraft.</a:t>
            </a:r>
          </a:p>
          <a:p>
            <a:pPr marL="0" indent="0" algn="l">
              <a:buNone/>
            </a:pPr>
            <a:r>
              <a:rPr lang="en-US" sz="2000" b="0" i="0" dirty="0">
                <a:solidFill>
                  <a:srgbClr val="555555"/>
                </a:solidFill>
                <a:effectLst/>
              </a:rPr>
              <a:t>According to EASA TCDS R.008, the AS350 rotorcraft is a CS27 rotorcraft with MTOW below 3 175kg and a seating capacity of 6, including the pilot. Hence it must be classified as Medium Rotorcraft as per the above definition.</a:t>
            </a:r>
          </a:p>
          <a:p>
            <a:pPr marL="0" indent="0" algn="l">
              <a:buNone/>
            </a:pPr>
            <a:r>
              <a:rPr lang="en-US" sz="2000" b="0" i="0" dirty="0">
                <a:solidFill>
                  <a:srgbClr val="555555"/>
                </a:solidFill>
                <a:effectLst/>
              </a:rPr>
              <a:t>According to EASA TCDS R.146, the AS355 rotorcraft is a CS27 rotorcraft with MTOW below 3 175kg and a seating capacity of 6 (or 7, if an optional two-place seat is installed), including the pilot. Hence it shall be classified as Medium Rotorcraft as per the above definition.</a:t>
            </a:r>
          </a:p>
          <a:p>
            <a:pPr marL="0" indent="0" algn="l">
              <a:buNone/>
            </a:pPr>
            <a:endParaRPr lang="en-US" b="0" i="0" dirty="0">
              <a:solidFill>
                <a:srgbClr val="555555"/>
              </a:solidFill>
              <a:effectLst/>
              <a:latin typeface="Open Sans" panose="020B0606030504020204" pitchFamily="34" charset="0"/>
            </a:endParaRPr>
          </a:p>
        </p:txBody>
      </p:sp>
      <p:sp>
        <p:nvSpPr>
          <p:cNvPr id="4" name="Espace réservé du numéro de diapositive 3">
            <a:extLst>
              <a:ext uri="{FF2B5EF4-FFF2-40B4-BE49-F238E27FC236}">
                <a16:creationId xmlns:a16="http://schemas.microsoft.com/office/drawing/2014/main" id="{9D4401E5-EBF0-0BD4-40CD-B43B0BAA2CD5}"/>
              </a:ext>
            </a:extLst>
          </p:cNvPr>
          <p:cNvSpPr>
            <a:spLocks noGrp="1"/>
          </p:cNvSpPr>
          <p:nvPr>
            <p:ph type="sldNum" sz="quarter" idx="10"/>
          </p:nvPr>
        </p:nvSpPr>
        <p:spPr/>
        <p:txBody>
          <a:bodyPr/>
          <a:lstStyle/>
          <a:p>
            <a:fld id="{100358BD-8424-384F-809F-95A4D502BF26}" type="slidenum">
              <a:rPr lang="fr-FR" smtClean="0"/>
              <a:pPr/>
              <a:t>34</a:t>
            </a:fld>
            <a:endParaRPr lang="fr-FR" dirty="0"/>
          </a:p>
        </p:txBody>
      </p:sp>
      <p:sp>
        <p:nvSpPr>
          <p:cNvPr id="5" name="Rectangle : coins arrondis 4">
            <a:extLst>
              <a:ext uri="{FF2B5EF4-FFF2-40B4-BE49-F238E27FC236}">
                <a16:creationId xmlns:a16="http://schemas.microsoft.com/office/drawing/2014/main" id="{66AE505D-73DB-09A5-ABF0-1BFA70356031}"/>
              </a:ext>
            </a:extLst>
          </p:cNvPr>
          <p:cNvSpPr/>
          <p:nvPr/>
        </p:nvSpPr>
        <p:spPr>
          <a:xfrm>
            <a:off x="1749287" y="5963474"/>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Only one characteristic non-complying with CS or SC is enough to re-classify your vehicle to an upper category (occupants, weight, power, complexity, …)</a:t>
            </a:r>
            <a:endParaRPr lang="fr-FR" sz="2000" b="1" dirty="0">
              <a:solidFill>
                <a:schemeClr val="accent5">
                  <a:lumMod val="50000"/>
                </a:schemeClr>
              </a:solidFill>
            </a:endParaRPr>
          </a:p>
        </p:txBody>
      </p:sp>
    </p:spTree>
    <p:extLst>
      <p:ext uri="{BB962C8B-B14F-4D97-AF65-F5344CB8AC3E}">
        <p14:creationId xmlns:p14="http://schemas.microsoft.com/office/powerpoint/2010/main" val="1370998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560765-5FC9-86B6-F916-1FF0455B0506}"/>
              </a:ext>
            </a:extLst>
          </p:cNvPr>
          <p:cNvSpPr>
            <a:spLocks noGrp="1"/>
          </p:cNvSpPr>
          <p:nvPr>
            <p:ph type="title"/>
          </p:nvPr>
        </p:nvSpPr>
        <p:spPr>
          <a:xfrm>
            <a:off x="735062" y="345470"/>
            <a:ext cx="9221689" cy="991703"/>
          </a:xfrm>
        </p:spPr>
        <p:txBody>
          <a:bodyPr/>
          <a:lstStyle/>
          <a:p>
            <a:r>
              <a:rPr lang="fr-FR" dirty="0"/>
              <a:t>FAQ n.19463 / </a:t>
            </a:r>
            <a:r>
              <a:rPr lang="en-US" dirty="0"/>
              <a:t>Can parachutes receive an ETSO authorization?</a:t>
            </a:r>
            <a:endParaRPr lang="fr-FR" dirty="0"/>
          </a:p>
        </p:txBody>
      </p:sp>
      <p:sp>
        <p:nvSpPr>
          <p:cNvPr id="3" name="Espace réservé du contenu 2">
            <a:extLst>
              <a:ext uri="{FF2B5EF4-FFF2-40B4-BE49-F238E27FC236}">
                <a16:creationId xmlns:a16="http://schemas.microsoft.com/office/drawing/2014/main" id="{65AFE1A0-2181-091A-CA63-DFD93C426A65}"/>
              </a:ext>
            </a:extLst>
          </p:cNvPr>
          <p:cNvSpPr>
            <a:spLocks noGrp="1"/>
          </p:cNvSpPr>
          <p:nvPr>
            <p:ph idx="1"/>
          </p:nvPr>
        </p:nvSpPr>
        <p:spPr/>
        <p:txBody>
          <a:bodyPr>
            <a:normAutofit/>
          </a:bodyPr>
          <a:lstStyle/>
          <a:p>
            <a:pPr marL="0" indent="0">
              <a:buNone/>
            </a:pPr>
            <a:r>
              <a:rPr lang="en-US" sz="2000" b="0" i="0" dirty="0">
                <a:solidFill>
                  <a:srgbClr val="555555"/>
                </a:solidFill>
                <a:effectLst/>
                <a:latin typeface="Open Sans" panose="020B0606030504020204" pitchFamily="34" charset="0"/>
              </a:rPr>
              <a:t>Personnel parachutes within the scope of EASA are only emergency parachutes for glider and aerobatics pilots. All other parachutes (recreational, tandem etc.) are under the responsibility of the relevant Member States. EASA has published a list of parachute approvals granted by NAAs prior to EASA, which fall under the EASA responsibility.</a:t>
            </a:r>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buNone/>
            </a:pPr>
            <a:r>
              <a:rPr lang="fr-FR" sz="2000" i="1" dirty="0"/>
              <a:t>(</a:t>
            </a:r>
            <a:r>
              <a:rPr lang="fr-FR" sz="2000" i="1" dirty="0" err="1"/>
              <a:t>refer</a:t>
            </a:r>
            <a:r>
              <a:rPr lang="fr-FR" sz="2000" i="1" dirty="0"/>
              <a:t> to </a:t>
            </a:r>
            <a:r>
              <a:rPr lang="fr-FR" sz="2000" i="1" dirty="0" err="1"/>
              <a:t>Easy</a:t>
            </a:r>
            <a:r>
              <a:rPr lang="fr-FR" sz="2000" i="1" dirty="0"/>
              <a:t> Access Rule CS- ETSO.pdf)</a:t>
            </a:r>
          </a:p>
        </p:txBody>
      </p:sp>
      <p:sp>
        <p:nvSpPr>
          <p:cNvPr id="4" name="Espace réservé du numéro de diapositive 3">
            <a:extLst>
              <a:ext uri="{FF2B5EF4-FFF2-40B4-BE49-F238E27FC236}">
                <a16:creationId xmlns:a16="http://schemas.microsoft.com/office/drawing/2014/main" id="{D2792414-838A-D0B0-2E1F-F651B0D1037B}"/>
              </a:ext>
            </a:extLst>
          </p:cNvPr>
          <p:cNvSpPr>
            <a:spLocks noGrp="1"/>
          </p:cNvSpPr>
          <p:nvPr>
            <p:ph type="sldNum" sz="quarter" idx="10"/>
          </p:nvPr>
        </p:nvSpPr>
        <p:spPr/>
        <p:txBody>
          <a:bodyPr/>
          <a:lstStyle/>
          <a:p>
            <a:fld id="{100358BD-8424-384F-809F-95A4D502BF26}" type="slidenum">
              <a:rPr lang="fr-FR" smtClean="0"/>
              <a:pPr/>
              <a:t>35</a:t>
            </a:fld>
            <a:endParaRPr lang="fr-FR" dirty="0"/>
          </a:p>
        </p:txBody>
      </p:sp>
      <p:sp>
        <p:nvSpPr>
          <p:cNvPr id="5" name="Rectangle : coins arrondis 4">
            <a:extLst>
              <a:ext uri="{FF2B5EF4-FFF2-40B4-BE49-F238E27FC236}">
                <a16:creationId xmlns:a16="http://schemas.microsoft.com/office/drawing/2014/main" id="{AFF6A210-A0DA-3F9B-9747-3D65A1CD59E7}"/>
              </a:ext>
            </a:extLst>
          </p:cNvPr>
          <p:cNvSpPr/>
          <p:nvPr/>
        </p:nvSpPr>
        <p:spPr>
          <a:xfrm>
            <a:off x="1749287" y="3916014"/>
            <a:ext cx="8537713" cy="1272211"/>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EASA does not seem to make a reference to parachute (</a:t>
            </a:r>
            <a:r>
              <a:rPr lang="en-GB" sz="2000" b="1" dirty="0" err="1">
                <a:solidFill>
                  <a:schemeClr val="accent5">
                    <a:lumMod val="50000"/>
                  </a:schemeClr>
                </a:solidFill>
              </a:rPr>
              <a:t>ie</a:t>
            </a:r>
            <a:r>
              <a:rPr lang="en-GB" sz="2000" b="1" dirty="0">
                <a:solidFill>
                  <a:schemeClr val="accent5">
                    <a:lumMod val="50000"/>
                  </a:schemeClr>
                </a:solidFill>
              </a:rPr>
              <a:t> </a:t>
            </a:r>
            <a:r>
              <a:rPr lang="en-GB" sz="2000" b="1" dirty="0" err="1">
                <a:solidFill>
                  <a:schemeClr val="accent5">
                    <a:lumMod val="50000"/>
                  </a:schemeClr>
                </a:solidFill>
              </a:rPr>
              <a:t>Zefhir</a:t>
            </a:r>
            <a:r>
              <a:rPr lang="en-GB" sz="2000" b="1" dirty="0">
                <a:solidFill>
                  <a:schemeClr val="accent5">
                    <a:lumMod val="50000"/>
                  </a:schemeClr>
                </a:solidFill>
              </a:rPr>
              <a:t> or Galaxy GRS) as AMC for safety recovery in lift/thrust failure… to be further studied in the next thorough certification analysis…</a:t>
            </a:r>
            <a:endParaRPr lang="fr-FR" sz="2000" b="1" dirty="0">
              <a:solidFill>
                <a:schemeClr val="accent5">
                  <a:lumMod val="50000"/>
                </a:schemeClr>
              </a:solidFill>
            </a:endParaRPr>
          </a:p>
        </p:txBody>
      </p:sp>
    </p:spTree>
    <p:extLst>
      <p:ext uri="{BB962C8B-B14F-4D97-AF65-F5344CB8AC3E}">
        <p14:creationId xmlns:p14="http://schemas.microsoft.com/office/powerpoint/2010/main" val="1619089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7D17E-0C17-0C0B-5784-F08CF69957F2}"/>
              </a:ext>
            </a:extLst>
          </p:cNvPr>
          <p:cNvSpPr>
            <a:spLocks noGrp="1"/>
          </p:cNvSpPr>
          <p:nvPr>
            <p:ph type="title"/>
          </p:nvPr>
        </p:nvSpPr>
        <p:spPr/>
        <p:txBody>
          <a:bodyPr/>
          <a:lstStyle/>
          <a:p>
            <a:r>
              <a:rPr lang="fr-FR" dirty="0"/>
              <a:t>Extra </a:t>
            </a:r>
            <a:r>
              <a:rPr lang="fr-FR" dirty="0" err="1"/>
              <a:t>material</a:t>
            </a:r>
            <a:endParaRPr lang="fr-FR" dirty="0"/>
          </a:p>
        </p:txBody>
      </p:sp>
      <p:sp>
        <p:nvSpPr>
          <p:cNvPr id="3" name="Espace réservé du contenu 2">
            <a:extLst>
              <a:ext uri="{FF2B5EF4-FFF2-40B4-BE49-F238E27FC236}">
                <a16:creationId xmlns:a16="http://schemas.microsoft.com/office/drawing/2014/main" id="{C108A176-8117-7080-6E16-24362A26D377}"/>
              </a:ext>
            </a:extLst>
          </p:cNvPr>
          <p:cNvSpPr>
            <a:spLocks noGrp="1"/>
          </p:cNvSpPr>
          <p:nvPr>
            <p:ph idx="1"/>
          </p:nvPr>
        </p:nvSpPr>
        <p:spPr/>
        <p:txBody>
          <a:bodyPr/>
          <a:lstStyle/>
          <a:p>
            <a:r>
              <a:rPr lang="fr-FR" dirty="0"/>
              <a:t>List of </a:t>
            </a:r>
            <a:r>
              <a:rPr lang="fr-FR" dirty="0" err="1"/>
              <a:t>others</a:t>
            </a:r>
            <a:r>
              <a:rPr lang="fr-FR" dirty="0"/>
              <a:t> concepts in </a:t>
            </a:r>
            <a:r>
              <a:rPr lang="fr-FR" dirty="0" err="1"/>
              <a:t>progress</a:t>
            </a:r>
            <a:r>
              <a:rPr lang="fr-FR" dirty="0"/>
              <a:t> for design and prototype</a:t>
            </a:r>
          </a:p>
          <a:p>
            <a:r>
              <a:rPr lang="fr-FR" dirty="0"/>
              <a:t>Symposiums about </a:t>
            </a:r>
            <a:r>
              <a:rPr lang="fr-FR" dirty="0" err="1"/>
              <a:t>Rotorcraft</a:t>
            </a:r>
            <a:r>
              <a:rPr lang="fr-FR" dirty="0"/>
              <a:t> &amp; VTOL </a:t>
            </a:r>
            <a:r>
              <a:rPr lang="fr-FR" dirty="0" err="1"/>
              <a:t>aircraft</a:t>
            </a:r>
            <a:r>
              <a:rPr lang="fr-FR" dirty="0"/>
              <a:t> are the </a:t>
            </a:r>
            <a:r>
              <a:rPr lang="fr-FR" dirty="0" err="1"/>
              <a:t>opportunity</a:t>
            </a:r>
            <a:r>
              <a:rPr lang="fr-FR" dirty="0"/>
              <a:t> to </a:t>
            </a:r>
            <a:r>
              <a:rPr lang="fr-FR" dirty="0" err="1"/>
              <a:t>nuderstand</a:t>
            </a:r>
            <a:r>
              <a:rPr lang="fr-FR" dirty="0"/>
              <a:t> how EASA deals </a:t>
            </a:r>
            <a:r>
              <a:rPr lang="fr-FR" dirty="0" err="1"/>
              <a:t>with</a:t>
            </a:r>
            <a:r>
              <a:rPr lang="fr-FR" dirty="0"/>
              <a:t> </a:t>
            </a:r>
            <a:r>
              <a:rPr lang="fr-FR" dirty="0" err="1"/>
              <a:t>managing</a:t>
            </a:r>
            <a:r>
              <a:rPr lang="fr-FR" dirty="0"/>
              <a:t> the </a:t>
            </a:r>
            <a:r>
              <a:rPr lang="fr-FR" dirty="0" err="1"/>
              <a:t>Safety</a:t>
            </a:r>
            <a:r>
              <a:rPr lang="fr-FR" dirty="0"/>
              <a:t> </a:t>
            </a:r>
            <a:r>
              <a:rPr lang="fr-FR" dirty="0" err="1"/>
              <a:t>our</a:t>
            </a:r>
            <a:r>
              <a:rPr lang="fr-FR" dirty="0"/>
              <a:t> </a:t>
            </a:r>
            <a:r>
              <a:rPr lang="fr-FR" dirty="0" err="1"/>
              <a:t>those</a:t>
            </a:r>
            <a:r>
              <a:rPr lang="fr-FR" dirty="0"/>
              <a:t> NAM</a:t>
            </a:r>
          </a:p>
          <a:p>
            <a:endParaRPr lang="fr-FR" dirty="0"/>
          </a:p>
          <a:p>
            <a:endParaRPr lang="fr-FR" dirty="0"/>
          </a:p>
        </p:txBody>
      </p:sp>
      <p:sp>
        <p:nvSpPr>
          <p:cNvPr id="4" name="Espace réservé du numéro de diapositive 3">
            <a:extLst>
              <a:ext uri="{FF2B5EF4-FFF2-40B4-BE49-F238E27FC236}">
                <a16:creationId xmlns:a16="http://schemas.microsoft.com/office/drawing/2014/main" id="{7F8AE855-3B95-340C-9706-C72963B1F632}"/>
              </a:ext>
            </a:extLst>
          </p:cNvPr>
          <p:cNvSpPr>
            <a:spLocks noGrp="1"/>
          </p:cNvSpPr>
          <p:nvPr>
            <p:ph type="sldNum" sz="quarter" idx="10"/>
          </p:nvPr>
        </p:nvSpPr>
        <p:spPr/>
        <p:txBody>
          <a:bodyPr/>
          <a:lstStyle/>
          <a:p>
            <a:fld id="{100358BD-8424-384F-809F-95A4D502BF26}" type="slidenum">
              <a:rPr lang="fr-FR" smtClean="0"/>
              <a:pPr/>
              <a:t>36</a:t>
            </a:fld>
            <a:endParaRPr lang="fr-FR" dirty="0"/>
          </a:p>
        </p:txBody>
      </p:sp>
    </p:spTree>
    <p:extLst>
      <p:ext uri="{BB962C8B-B14F-4D97-AF65-F5344CB8AC3E}">
        <p14:creationId xmlns:p14="http://schemas.microsoft.com/office/powerpoint/2010/main" val="1881016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B0011-1C8C-BE8A-539A-5A22BEB0463F}"/>
              </a:ext>
            </a:extLst>
          </p:cNvPr>
          <p:cNvSpPr>
            <a:spLocks noGrp="1"/>
          </p:cNvSpPr>
          <p:nvPr>
            <p:ph type="title"/>
          </p:nvPr>
        </p:nvSpPr>
        <p:spPr/>
        <p:txBody>
          <a:bodyPr/>
          <a:lstStyle/>
          <a:p>
            <a:r>
              <a:rPr lang="fr-FR" dirty="0"/>
              <a:t>EASA Product List</a:t>
            </a:r>
          </a:p>
        </p:txBody>
      </p:sp>
      <p:sp>
        <p:nvSpPr>
          <p:cNvPr id="3" name="Espace réservé du contenu 2">
            <a:extLst>
              <a:ext uri="{FF2B5EF4-FFF2-40B4-BE49-F238E27FC236}">
                <a16:creationId xmlns:a16="http://schemas.microsoft.com/office/drawing/2014/main" id="{290BF1BB-3BCC-8C44-0645-3B3A3B6236F4}"/>
              </a:ext>
            </a:extLst>
          </p:cNvPr>
          <p:cNvSpPr>
            <a:spLocks noGrp="1"/>
          </p:cNvSpPr>
          <p:nvPr>
            <p:ph idx="1"/>
          </p:nvPr>
        </p:nvSpPr>
        <p:spPr/>
        <p:txBody>
          <a:bodyPr/>
          <a:lstStyle/>
          <a:p>
            <a:pPr marL="0" lvl="0" indent="0">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Ex1: “TC Holder” research field selected as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Volocopter</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/”Ascendance Flight” … : no result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Ex2: “Product Category” research field selected as “VTOL” : lots of helicopters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EASA Product </a:t>
            </a:r>
            <a:r>
              <a:rPr lang="fr-FR" sz="18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list</a:t>
            </a:r>
            <a:r>
              <a:rPr lang="fr-F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 EASA (europa.eu)</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753F8ECA-4959-6E06-A8B3-86EA9E66B308}"/>
              </a:ext>
            </a:extLst>
          </p:cNvPr>
          <p:cNvSpPr>
            <a:spLocks noGrp="1"/>
          </p:cNvSpPr>
          <p:nvPr>
            <p:ph type="sldNum" sz="quarter" idx="10"/>
          </p:nvPr>
        </p:nvSpPr>
        <p:spPr/>
        <p:txBody>
          <a:bodyPr/>
          <a:lstStyle/>
          <a:p>
            <a:fld id="{100358BD-8424-384F-809F-95A4D502BF26}" type="slidenum">
              <a:rPr lang="fr-FR" smtClean="0"/>
              <a:pPr/>
              <a:t>37</a:t>
            </a:fld>
            <a:endParaRPr lang="fr-FR" dirty="0"/>
          </a:p>
        </p:txBody>
      </p:sp>
    </p:spTree>
    <p:extLst>
      <p:ext uri="{BB962C8B-B14F-4D97-AF65-F5344CB8AC3E}">
        <p14:creationId xmlns:p14="http://schemas.microsoft.com/office/powerpoint/2010/main" val="2656320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0C3E01-F5FC-86C1-E4BC-0550414AF2F8}"/>
              </a:ext>
            </a:extLst>
          </p:cNvPr>
          <p:cNvSpPr>
            <a:spLocks noGrp="1"/>
          </p:cNvSpPr>
          <p:nvPr>
            <p:ph type="title"/>
          </p:nvPr>
        </p:nvSpPr>
        <p:spPr/>
        <p:txBody>
          <a:bodyPr/>
          <a:lstStyle/>
          <a:p>
            <a:r>
              <a:rPr lang="en-US" dirty="0"/>
              <a:t>EASA Rotorcraft and VTOL Symposium 2019</a:t>
            </a:r>
            <a:endParaRPr lang="fr-FR" dirty="0"/>
          </a:p>
        </p:txBody>
      </p:sp>
      <p:sp>
        <p:nvSpPr>
          <p:cNvPr id="3" name="Espace réservé du contenu 2">
            <a:extLst>
              <a:ext uri="{FF2B5EF4-FFF2-40B4-BE49-F238E27FC236}">
                <a16:creationId xmlns:a16="http://schemas.microsoft.com/office/drawing/2014/main" id="{5FA94BC7-4191-0F86-6C6F-1EB98C2824CA}"/>
              </a:ext>
            </a:extLst>
          </p:cNvPr>
          <p:cNvSpPr>
            <a:spLocks noGrp="1"/>
          </p:cNvSpPr>
          <p:nvPr>
            <p:ph idx="1"/>
          </p:nvPr>
        </p:nvSpPr>
        <p:spPr/>
        <p:txBody>
          <a:bodyPr>
            <a:normAutofit fontScale="47500" lnSpcReduction="20000"/>
          </a:bodyPr>
          <a:lstStyle/>
          <a:p>
            <a:pPr marL="0" indent="0">
              <a:buNone/>
            </a:pPr>
            <a:r>
              <a:rPr lang="fr-FR" i="1" dirty="0"/>
              <a:t>(</a:t>
            </a:r>
            <a:r>
              <a:rPr lang="fr-FR" i="1" dirty="0" err="1"/>
              <a:t>Refer</a:t>
            </a:r>
            <a:r>
              <a:rPr lang="fr-FR" i="1" dirty="0"/>
              <a:t> to 2019_EASA_Rotorcraft&amp;VTOL_Symposium.pdf and </a:t>
            </a:r>
            <a:r>
              <a:rPr lang="fr-FR" i="1" dirty="0" err="1"/>
              <a:t>other</a:t>
            </a:r>
            <a:r>
              <a:rPr lang="fr-FR" i="1" dirty="0"/>
              <a:t> </a:t>
            </a:r>
            <a:r>
              <a:rPr lang="fr-FR" i="1" dirty="0" err="1"/>
              <a:t>Presentation</a:t>
            </a:r>
            <a:r>
              <a:rPr lang="fr-FR" i="1" dirty="0"/>
              <a:t> support)</a:t>
            </a:r>
          </a:p>
          <a:p>
            <a:pPr marL="0" indent="0">
              <a:buNone/>
            </a:pPr>
            <a:endParaRPr lang="fr-FR" dirty="0"/>
          </a:p>
          <a:p>
            <a:pPr marL="0" indent="0">
              <a:buNone/>
            </a:pPr>
            <a:r>
              <a:rPr lang="en-US" b="1" dirty="0"/>
              <a:t>Description</a:t>
            </a:r>
          </a:p>
          <a:p>
            <a:pPr marL="0" indent="0">
              <a:buNone/>
            </a:pPr>
            <a:r>
              <a:rPr lang="en-US" dirty="0"/>
              <a:t>Date &amp; time</a:t>
            </a:r>
          </a:p>
          <a:p>
            <a:pPr marL="0" indent="0">
              <a:buNone/>
            </a:pPr>
            <a:r>
              <a:rPr lang="en-US" dirty="0"/>
              <a:t>Day 1, 10/12/2019, 09:00 - 17:30</a:t>
            </a:r>
          </a:p>
          <a:p>
            <a:pPr marL="0" indent="0">
              <a:buNone/>
            </a:pPr>
            <a:r>
              <a:rPr lang="en-US" dirty="0"/>
              <a:t>Day 2, 11/12/2019, 09:00 - 15:30</a:t>
            </a:r>
          </a:p>
          <a:p>
            <a:pPr marL="0" indent="0">
              <a:buNone/>
            </a:pPr>
            <a:endParaRPr lang="en-US" dirty="0"/>
          </a:p>
          <a:p>
            <a:pPr marL="0" indent="0">
              <a:buNone/>
            </a:pPr>
            <a:r>
              <a:rPr lang="en-US" dirty="0"/>
              <a:t>Description of the event</a:t>
            </a:r>
          </a:p>
          <a:p>
            <a:pPr marL="0" indent="0">
              <a:buNone/>
            </a:pPr>
            <a:r>
              <a:rPr lang="en-US" dirty="0"/>
              <a:t>The EASA Rotorcraft and VTOL Symposium is a unique forum in Europe to discuss the latest developments for rotorcraft from a safety perspective.</a:t>
            </a:r>
          </a:p>
          <a:p>
            <a:pPr marL="0" indent="0">
              <a:buNone/>
            </a:pPr>
            <a:r>
              <a:rPr lang="en-US" dirty="0"/>
              <a:t>This symposium is existing for 12 years and has a growing recognition in the community. For this year's edition the scope will be extended in order to cover all types of Vertical Take-off and Landing Aircraft (VTOL). Other changes and additions:</a:t>
            </a:r>
          </a:p>
          <a:p>
            <a:pPr marL="0" indent="0">
              <a:buNone/>
            </a:pPr>
            <a:r>
              <a:rPr lang="en-US" dirty="0"/>
              <a:t>Update on the Rotorcraft Safety Roadmap,</a:t>
            </a:r>
          </a:p>
          <a:p>
            <a:pPr marL="0" indent="0">
              <a:buNone/>
            </a:pPr>
            <a:r>
              <a:rPr lang="en-US" dirty="0"/>
              <a:t>Dedicated session on VTOL (Vertical Takeoff and Landing) to present the status of the future Means of Compliance to support the Special Condition on VTOL released in July 2019,</a:t>
            </a:r>
          </a:p>
          <a:p>
            <a:pPr marL="0" indent="0">
              <a:buNone/>
            </a:pPr>
            <a:r>
              <a:rPr lang="en-US" dirty="0"/>
              <a:t>A Safety Promotion workshop aimed to promote Helicopter Technologies with Safety Benefits.</a:t>
            </a:r>
            <a:endParaRPr lang="fr-FR" dirty="0"/>
          </a:p>
        </p:txBody>
      </p:sp>
      <p:sp>
        <p:nvSpPr>
          <p:cNvPr id="4" name="Espace réservé du numéro de diapositive 3">
            <a:extLst>
              <a:ext uri="{FF2B5EF4-FFF2-40B4-BE49-F238E27FC236}">
                <a16:creationId xmlns:a16="http://schemas.microsoft.com/office/drawing/2014/main" id="{4333A09E-A022-8B9B-2759-B93DACCDDDE0}"/>
              </a:ext>
            </a:extLst>
          </p:cNvPr>
          <p:cNvSpPr>
            <a:spLocks noGrp="1"/>
          </p:cNvSpPr>
          <p:nvPr>
            <p:ph type="sldNum" sz="quarter" idx="10"/>
          </p:nvPr>
        </p:nvSpPr>
        <p:spPr/>
        <p:txBody>
          <a:bodyPr/>
          <a:lstStyle/>
          <a:p>
            <a:fld id="{100358BD-8424-384F-809F-95A4D502BF26}" type="slidenum">
              <a:rPr lang="fr-FR" smtClean="0"/>
              <a:pPr/>
              <a:t>38</a:t>
            </a:fld>
            <a:endParaRPr lang="fr-FR" dirty="0"/>
          </a:p>
        </p:txBody>
      </p:sp>
      <p:sp>
        <p:nvSpPr>
          <p:cNvPr id="5" name="Rectangle : coins arrondis 4">
            <a:extLst>
              <a:ext uri="{FF2B5EF4-FFF2-40B4-BE49-F238E27FC236}">
                <a16:creationId xmlns:a16="http://schemas.microsoft.com/office/drawing/2014/main" id="{488C5CE5-C7DC-788F-E240-A9415754B019}"/>
              </a:ext>
            </a:extLst>
          </p:cNvPr>
          <p:cNvSpPr/>
          <p:nvPr/>
        </p:nvSpPr>
        <p:spPr>
          <a:xfrm>
            <a:off x="1749287" y="6076023"/>
            <a:ext cx="8537713" cy="841608"/>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EASA led Symposium about Rotor since long time ago but made appear VTOL in that Symposium in 2019.</a:t>
            </a:r>
            <a:endParaRPr lang="fr-FR" sz="2000" b="1" dirty="0">
              <a:solidFill>
                <a:schemeClr val="accent5">
                  <a:lumMod val="50000"/>
                </a:schemeClr>
              </a:solidFill>
            </a:endParaRPr>
          </a:p>
        </p:txBody>
      </p:sp>
    </p:spTree>
    <p:extLst>
      <p:ext uri="{BB962C8B-B14F-4D97-AF65-F5344CB8AC3E}">
        <p14:creationId xmlns:p14="http://schemas.microsoft.com/office/powerpoint/2010/main" val="1177957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1D9AC6-E382-A157-6D80-25A7D732CC3C}"/>
              </a:ext>
            </a:extLst>
          </p:cNvPr>
          <p:cNvSpPr>
            <a:spLocks noGrp="1"/>
          </p:cNvSpPr>
          <p:nvPr>
            <p:ph type="title"/>
          </p:nvPr>
        </p:nvSpPr>
        <p:spPr/>
        <p:txBody>
          <a:bodyPr/>
          <a:lstStyle/>
          <a:p>
            <a:r>
              <a:rPr lang="en-US" dirty="0"/>
              <a:t>EASA Rotorcraft and VTOL Symposium 2020</a:t>
            </a:r>
            <a:endParaRPr lang="fr-FR" dirty="0"/>
          </a:p>
        </p:txBody>
      </p:sp>
      <p:sp>
        <p:nvSpPr>
          <p:cNvPr id="3" name="Espace réservé du contenu 2">
            <a:extLst>
              <a:ext uri="{FF2B5EF4-FFF2-40B4-BE49-F238E27FC236}">
                <a16:creationId xmlns:a16="http://schemas.microsoft.com/office/drawing/2014/main" id="{14B29D9A-E10F-A11E-F4BF-52B0455A7B4D}"/>
              </a:ext>
            </a:extLst>
          </p:cNvPr>
          <p:cNvSpPr>
            <a:spLocks noGrp="1"/>
          </p:cNvSpPr>
          <p:nvPr>
            <p:ph idx="1"/>
          </p:nvPr>
        </p:nvSpPr>
        <p:spPr/>
        <p:txBody>
          <a:bodyPr>
            <a:normAutofit fontScale="92500" lnSpcReduction="20000"/>
          </a:bodyPr>
          <a:lstStyle/>
          <a:p>
            <a:pPr marL="0" indent="0">
              <a:buNone/>
            </a:pPr>
            <a:r>
              <a:rPr lang="en-US" sz="1400" b="1" dirty="0"/>
              <a:t>Description of the event:</a:t>
            </a:r>
          </a:p>
          <a:p>
            <a:pPr marL="0" indent="0">
              <a:buNone/>
            </a:pPr>
            <a:r>
              <a:rPr lang="en-US" sz="1400" dirty="0"/>
              <a:t>The EASA Rotorcraft and VTOL Symposium 2020 is a unique forum in Europe to discuss the latest developments for rotorcraft from a safety perspective. Due to the COVID 19 circumstances this year, the Symposium will take place as a  live virtual event focusing on VTOL developments and safety perspectives. Our speakers will be EASA Experts from various disciplines and will present the latest developments to enable the safe operation of VTOL aircrafts. </a:t>
            </a:r>
          </a:p>
          <a:p>
            <a:endParaRPr lang="en-US" sz="1400" dirty="0"/>
          </a:p>
          <a:p>
            <a:pPr marL="0" indent="0">
              <a:buNone/>
            </a:pPr>
            <a:r>
              <a:rPr lang="en-US" sz="1400" dirty="0"/>
              <a:t>The live session on December 9 from 14:00 till 16:00 will concentrate on the Rotorcraft Safety Roadmap.</a:t>
            </a:r>
          </a:p>
          <a:p>
            <a:pPr marL="0" indent="0">
              <a:buNone/>
            </a:pPr>
            <a:r>
              <a:rPr lang="en-US" sz="1400" dirty="0"/>
              <a:t>The uploaded 10 video presentations are focusing on the current status of the Means of Compliance to support the Special Conditions on VTOL:</a:t>
            </a:r>
          </a:p>
          <a:p>
            <a:pPr marL="0" indent="0">
              <a:buNone/>
            </a:pPr>
            <a:r>
              <a:rPr lang="en-US" sz="1400" dirty="0"/>
              <a:t>1 - Human Factors assessment for installed systems and equipment for use by the crew</a:t>
            </a:r>
          </a:p>
          <a:p>
            <a:pPr marL="0" indent="0">
              <a:buNone/>
            </a:pPr>
            <a:r>
              <a:rPr lang="en-US" sz="1400" dirty="0"/>
              <a:t>2 - VTOL Design Loads and Interaction of Systems and Structures</a:t>
            </a:r>
          </a:p>
          <a:p>
            <a:pPr marL="0" indent="0">
              <a:buNone/>
            </a:pPr>
            <a:r>
              <a:rPr lang="en-US" sz="1400" dirty="0"/>
              <a:t>3 - Doors and Landing Gear</a:t>
            </a:r>
          </a:p>
          <a:p>
            <a:pPr marL="0" indent="0">
              <a:buNone/>
            </a:pPr>
            <a:r>
              <a:rPr lang="en-US" sz="1400" dirty="0"/>
              <a:t>4 - Ditching, Emergency Flotation and Limited Overwater Operations</a:t>
            </a:r>
          </a:p>
          <a:p>
            <a:pPr marL="0" indent="0">
              <a:buNone/>
            </a:pPr>
            <a:r>
              <a:rPr lang="en-US" sz="1400" dirty="0"/>
              <a:t>5 - Advance of EASA Position on Energy Reserve</a:t>
            </a:r>
          </a:p>
          <a:p>
            <a:pPr marL="0" indent="0">
              <a:buNone/>
            </a:pPr>
            <a:r>
              <a:rPr lang="en-US" sz="1400" dirty="0"/>
              <a:t>6 - U-space</a:t>
            </a:r>
          </a:p>
          <a:p>
            <a:pPr marL="0" indent="0">
              <a:buNone/>
            </a:pPr>
            <a:r>
              <a:rPr lang="en-US" sz="1400" dirty="0"/>
              <a:t>7 - Artificial Intelligence (AI) Roadmap</a:t>
            </a:r>
          </a:p>
          <a:p>
            <a:pPr marL="0" indent="0">
              <a:buNone/>
            </a:pPr>
            <a:r>
              <a:rPr lang="en-US" sz="1400" dirty="0"/>
              <a:t>8 - VTOL Flight Envelopes and Stall characteristics</a:t>
            </a:r>
          </a:p>
          <a:p>
            <a:pPr marL="0" indent="0">
              <a:buNone/>
            </a:pPr>
            <a:r>
              <a:rPr lang="en-US" sz="1400" dirty="0"/>
              <a:t>9 - VTOL Structural Durability; Aeroelasticity; Protection of Structure; Materials and Processes; Special Factors of Safety</a:t>
            </a:r>
          </a:p>
          <a:p>
            <a:pPr marL="0" indent="0">
              <a:buNone/>
            </a:pPr>
            <a:r>
              <a:rPr lang="en-US" sz="1400" dirty="0"/>
              <a:t>10 - Fire Protection in Designated Fire Zones</a:t>
            </a:r>
          </a:p>
          <a:p>
            <a:endParaRPr lang="fr-FR" sz="1400" dirty="0"/>
          </a:p>
        </p:txBody>
      </p:sp>
      <p:sp>
        <p:nvSpPr>
          <p:cNvPr id="4" name="Espace réservé du numéro de diapositive 3">
            <a:extLst>
              <a:ext uri="{FF2B5EF4-FFF2-40B4-BE49-F238E27FC236}">
                <a16:creationId xmlns:a16="http://schemas.microsoft.com/office/drawing/2014/main" id="{AB3EE7DA-381A-090D-9A04-BC25D27EB612}"/>
              </a:ext>
            </a:extLst>
          </p:cNvPr>
          <p:cNvSpPr>
            <a:spLocks noGrp="1"/>
          </p:cNvSpPr>
          <p:nvPr>
            <p:ph type="sldNum" sz="quarter" idx="10"/>
          </p:nvPr>
        </p:nvSpPr>
        <p:spPr/>
        <p:txBody>
          <a:bodyPr/>
          <a:lstStyle/>
          <a:p>
            <a:fld id="{100358BD-8424-384F-809F-95A4D502BF26}" type="slidenum">
              <a:rPr lang="fr-FR" smtClean="0"/>
              <a:pPr/>
              <a:t>39</a:t>
            </a:fld>
            <a:endParaRPr lang="fr-FR" dirty="0"/>
          </a:p>
        </p:txBody>
      </p:sp>
      <p:sp>
        <p:nvSpPr>
          <p:cNvPr id="5" name="Rectangle : coins arrondis 4">
            <a:extLst>
              <a:ext uri="{FF2B5EF4-FFF2-40B4-BE49-F238E27FC236}">
                <a16:creationId xmlns:a16="http://schemas.microsoft.com/office/drawing/2014/main" id="{1CC9E271-9172-3CD6-9830-9423211C6968}"/>
              </a:ext>
            </a:extLst>
          </p:cNvPr>
          <p:cNvSpPr/>
          <p:nvPr/>
        </p:nvSpPr>
        <p:spPr>
          <a:xfrm>
            <a:off x="1749287" y="6260317"/>
            <a:ext cx="8537713" cy="657313"/>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EASA draws the framework of VTOL certification to come…</a:t>
            </a:r>
            <a:endParaRPr lang="fr-FR" sz="2000" b="1" dirty="0">
              <a:solidFill>
                <a:schemeClr val="accent5">
                  <a:lumMod val="50000"/>
                </a:schemeClr>
              </a:solidFill>
            </a:endParaRPr>
          </a:p>
        </p:txBody>
      </p:sp>
    </p:spTree>
    <p:extLst>
      <p:ext uri="{BB962C8B-B14F-4D97-AF65-F5344CB8AC3E}">
        <p14:creationId xmlns:p14="http://schemas.microsoft.com/office/powerpoint/2010/main" val="251858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9FA3B-270B-EDAC-A723-947DF2CA9BDF}"/>
              </a:ext>
            </a:extLst>
          </p:cNvPr>
          <p:cNvSpPr>
            <a:spLocks noGrp="1"/>
          </p:cNvSpPr>
          <p:nvPr>
            <p:ph type="title"/>
          </p:nvPr>
        </p:nvSpPr>
        <p:spPr/>
        <p:txBody>
          <a:bodyPr/>
          <a:lstStyle/>
          <a:p>
            <a:r>
              <a:rPr lang="fr-FR" dirty="0"/>
              <a:t>Objectives</a:t>
            </a:r>
          </a:p>
        </p:txBody>
      </p:sp>
      <p:sp>
        <p:nvSpPr>
          <p:cNvPr id="3" name="Espace réservé du contenu 2">
            <a:extLst>
              <a:ext uri="{FF2B5EF4-FFF2-40B4-BE49-F238E27FC236}">
                <a16:creationId xmlns:a16="http://schemas.microsoft.com/office/drawing/2014/main" id="{A233CEE0-8794-4460-92F7-2CE291EE5240}"/>
              </a:ext>
            </a:extLst>
          </p:cNvPr>
          <p:cNvSpPr>
            <a:spLocks noGrp="1"/>
          </p:cNvSpPr>
          <p:nvPr>
            <p:ph idx="1"/>
          </p:nvPr>
        </p:nvSpPr>
        <p:spPr/>
        <p:txBody>
          <a:bodyPr>
            <a:normAutofit/>
          </a:bodyPr>
          <a:lstStyle/>
          <a:p>
            <a:r>
              <a:rPr lang="fr-FR" sz="2400" dirty="0" err="1"/>
              <a:t>Define</a:t>
            </a:r>
            <a:r>
              <a:rPr lang="fr-FR" sz="2400" dirty="0"/>
              <a:t> the Certification Framework in </a:t>
            </a:r>
            <a:r>
              <a:rPr lang="fr-FR" sz="2400" dirty="0" err="1"/>
              <a:t>which</a:t>
            </a:r>
            <a:r>
              <a:rPr lang="fr-FR" sz="2400" dirty="0"/>
              <a:t> </a:t>
            </a:r>
            <a:r>
              <a:rPr lang="fr-FR" sz="2400" dirty="0" err="1"/>
              <a:t>our</a:t>
            </a:r>
            <a:r>
              <a:rPr lang="fr-FR" sz="2400" dirty="0"/>
              <a:t> concept </a:t>
            </a:r>
            <a:r>
              <a:rPr lang="fr-FR" sz="2400" dirty="0" err="1"/>
              <a:t>is</a:t>
            </a:r>
            <a:r>
              <a:rPr lang="fr-FR" sz="2400" dirty="0"/>
              <a:t> </a:t>
            </a:r>
            <a:r>
              <a:rPr lang="fr-FR" sz="2400" dirty="0" err="1"/>
              <a:t>included</a:t>
            </a:r>
            <a:endParaRPr lang="fr-FR" sz="2400" dirty="0"/>
          </a:p>
          <a:p>
            <a:r>
              <a:rPr lang="fr-FR" sz="2400" dirty="0" err="1"/>
              <a:t>Identify</a:t>
            </a:r>
            <a:r>
              <a:rPr lang="fr-FR" sz="2400" dirty="0"/>
              <a:t> main </a:t>
            </a:r>
            <a:r>
              <a:rPr lang="fr-FR" sz="2400" dirty="0" err="1"/>
              <a:t>texts</a:t>
            </a:r>
            <a:r>
              <a:rPr lang="fr-FR" sz="2400" dirty="0"/>
              <a:t> </a:t>
            </a:r>
            <a:r>
              <a:rPr lang="fr-FR" sz="2400" dirty="0" err="1"/>
              <a:t>that</a:t>
            </a:r>
            <a:r>
              <a:rPr lang="fr-FR" sz="2400" dirty="0"/>
              <a:t> orient design to </a:t>
            </a:r>
            <a:r>
              <a:rPr lang="fr-FR" sz="2400" dirty="0" err="1"/>
              <a:t>anticipate</a:t>
            </a:r>
            <a:r>
              <a:rPr lang="fr-FR" sz="2400" dirty="0"/>
              <a:t> certification process</a:t>
            </a:r>
          </a:p>
          <a:p>
            <a:r>
              <a:rPr lang="fr-FR" sz="2400" dirty="0"/>
              <a:t>Analyse </a:t>
            </a:r>
            <a:r>
              <a:rPr lang="fr-FR" sz="2400" dirty="0" err="1"/>
              <a:t>level</a:t>
            </a:r>
            <a:r>
              <a:rPr lang="fr-FR" sz="2400" dirty="0"/>
              <a:t> of </a:t>
            </a:r>
            <a:r>
              <a:rPr lang="fr-FR" sz="2400" dirty="0" err="1"/>
              <a:t>maturity</a:t>
            </a:r>
            <a:r>
              <a:rPr lang="fr-FR" sz="2400" dirty="0"/>
              <a:t> of the </a:t>
            </a:r>
            <a:r>
              <a:rPr lang="fr-FR" sz="2400" dirty="0" err="1"/>
              <a:t>enforced</a:t>
            </a:r>
            <a:r>
              <a:rPr lang="fr-FR" sz="2400" dirty="0"/>
              <a:t> </a:t>
            </a:r>
            <a:r>
              <a:rPr lang="fr-FR" sz="2400" dirty="0" err="1"/>
              <a:t>regulation</a:t>
            </a:r>
            <a:r>
              <a:rPr lang="fr-FR" sz="2400" dirty="0"/>
              <a:t>, </a:t>
            </a:r>
            <a:r>
              <a:rPr lang="fr-FR" sz="2400" dirty="0" err="1"/>
              <a:t>especially</a:t>
            </a:r>
            <a:r>
              <a:rPr lang="fr-FR" sz="2400" dirty="0"/>
              <a:t> in « VTOL-capable </a:t>
            </a:r>
            <a:r>
              <a:rPr lang="fr-FR" sz="2400" dirty="0" err="1"/>
              <a:t>aircraft</a:t>
            </a:r>
            <a:r>
              <a:rPr lang="fr-FR" sz="2400" dirty="0"/>
              <a:t> » and </a:t>
            </a:r>
            <a:r>
              <a:rPr lang="fr-FR" sz="2400" dirty="0" err="1"/>
              <a:t>associated</a:t>
            </a:r>
            <a:r>
              <a:rPr lang="fr-FR" sz="2400" dirty="0"/>
              <a:t> « VTOL-capable technologies » as SC-VTOL-02 </a:t>
            </a:r>
            <a:r>
              <a:rPr lang="fr-FR" sz="2400" dirty="0" err="1"/>
              <a:t>is</a:t>
            </a:r>
            <a:r>
              <a:rPr lang="fr-FR" sz="2400" dirty="0"/>
              <a:t> </a:t>
            </a:r>
            <a:r>
              <a:rPr lang="fr-FR" sz="2400" dirty="0" err="1"/>
              <a:t>still</a:t>
            </a:r>
            <a:r>
              <a:rPr lang="fr-FR" sz="2400" dirty="0"/>
              <a:t> </a:t>
            </a:r>
            <a:r>
              <a:rPr lang="fr-FR" sz="2400" dirty="0" err="1"/>
              <a:t>under</a:t>
            </a:r>
            <a:r>
              <a:rPr lang="fr-FR" sz="2400" dirty="0"/>
              <a:t> </a:t>
            </a:r>
            <a:r>
              <a:rPr lang="fr-FR" sz="2400" dirty="0" err="1"/>
              <a:t>improvement</a:t>
            </a:r>
            <a:endParaRPr lang="fr-FR" sz="2400" dirty="0"/>
          </a:p>
          <a:p>
            <a:r>
              <a:rPr lang="fr-FR" sz="2400" dirty="0"/>
              <a:t>The document </a:t>
            </a:r>
            <a:r>
              <a:rPr lang="fr-FR" sz="2400" dirty="0" err="1"/>
              <a:t>is</a:t>
            </a:r>
            <a:r>
              <a:rPr lang="fr-FR" sz="2400" dirty="0"/>
              <a:t> </a:t>
            </a:r>
            <a:r>
              <a:rPr lang="fr-FR" sz="2400" dirty="0" err="1"/>
              <a:t>also</a:t>
            </a:r>
            <a:r>
              <a:rPr lang="fr-FR" sz="2400" dirty="0"/>
              <a:t> an enabler for </a:t>
            </a:r>
            <a:r>
              <a:rPr lang="fr-FR" sz="2400" dirty="0" err="1"/>
              <a:t>discovering</a:t>
            </a:r>
            <a:r>
              <a:rPr lang="fr-FR" sz="2400" dirty="0"/>
              <a:t> </a:t>
            </a:r>
            <a:r>
              <a:rPr lang="fr-FR" sz="2400" dirty="0" err="1"/>
              <a:t>associated</a:t>
            </a:r>
            <a:r>
              <a:rPr lang="fr-FR" sz="2400" dirty="0"/>
              <a:t> technologies or orientations to </a:t>
            </a:r>
            <a:r>
              <a:rPr lang="fr-FR" sz="2400" dirty="0" err="1"/>
              <a:t>make</a:t>
            </a:r>
            <a:r>
              <a:rPr lang="fr-FR" sz="2400" dirty="0"/>
              <a:t> </a:t>
            </a:r>
            <a:r>
              <a:rPr lang="fr-FR" sz="2400" dirty="0" err="1"/>
              <a:t>our</a:t>
            </a:r>
            <a:r>
              <a:rPr lang="fr-FR" sz="2400" dirty="0"/>
              <a:t> concept </a:t>
            </a:r>
            <a:r>
              <a:rPr lang="fr-FR" sz="2400" dirty="0" err="1"/>
              <a:t>much</a:t>
            </a:r>
            <a:r>
              <a:rPr lang="fr-FR" sz="2400" dirty="0"/>
              <a:t> more </a:t>
            </a:r>
            <a:r>
              <a:rPr lang="fr-FR" sz="2400" dirty="0" err="1"/>
              <a:t>coherent</a:t>
            </a:r>
            <a:r>
              <a:rPr lang="fr-FR" sz="2400" dirty="0"/>
              <a:t> and relevant </a:t>
            </a:r>
            <a:r>
              <a:rPr lang="fr-FR" sz="2400" dirty="0" err="1"/>
              <a:t>with</a:t>
            </a:r>
            <a:r>
              <a:rPr lang="fr-FR" sz="2400" dirty="0"/>
              <a:t> </a:t>
            </a:r>
            <a:r>
              <a:rPr lang="fr-FR" sz="2400" dirty="0" err="1"/>
              <a:t>market</a:t>
            </a:r>
            <a:r>
              <a:rPr lang="fr-FR" sz="2400" dirty="0"/>
              <a:t> orientations and certification aspects</a:t>
            </a:r>
          </a:p>
        </p:txBody>
      </p:sp>
      <p:sp>
        <p:nvSpPr>
          <p:cNvPr id="4" name="Espace réservé du numéro de diapositive 3">
            <a:extLst>
              <a:ext uri="{FF2B5EF4-FFF2-40B4-BE49-F238E27FC236}">
                <a16:creationId xmlns:a16="http://schemas.microsoft.com/office/drawing/2014/main" id="{6A4B18A5-7D1E-0798-9D2B-A3093CF2D5E6}"/>
              </a:ext>
            </a:extLst>
          </p:cNvPr>
          <p:cNvSpPr>
            <a:spLocks noGrp="1"/>
          </p:cNvSpPr>
          <p:nvPr>
            <p:ph type="sldNum" sz="quarter" idx="10"/>
          </p:nvPr>
        </p:nvSpPr>
        <p:spPr/>
        <p:txBody>
          <a:bodyPr/>
          <a:lstStyle/>
          <a:p>
            <a:fld id="{100358BD-8424-384F-809F-95A4D502BF26}" type="slidenum">
              <a:rPr lang="fr-FR" smtClean="0"/>
              <a:pPr/>
              <a:t>4</a:t>
            </a:fld>
            <a:endParaRPr lang="fr-FR" dirty="0"/>
          </a:p>
        </p:txBody>
      </p:sp>
    </p:spTree>
    <p:extLst>
      <p:ext uri="{BB962C8B-B14F-4D97-AF65-F5344CB8AC3E}">
        <p14:creationId xmlns:p14="http://schemas.microsoft.com/office/powerpoint/2010/main" val="449510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12916-4E68-DA4B-4D27-093E05CCEEFF}"/>
              </a:ext>
            </a:extLst>
          </p:cNvPr>
          <p:cNvSpPr>
            <a:spLocks noGrp="1"/>
          </p:cNvSpPr>
          <p:nvPr>
            <p:ph type="title"/>
          </p:nvPr>
        </p:nvSpPr>
        <p:spPr/>
        <p:txBody>
          <a:bodyPr/>
          <a:lstStyle/>
          <a:p>
            <a:r>
              <a:rPr lang="en-US" dirty="0"/>
              <a:t>EASA Rotorcraft and VTOL Symposium 2021</a:t>
            </a:r>
            <a:endParaRPr lang="fr-FR" dirty="0"/>
          </a:p>
        </p:txBody>
      </p:sp>
      <p:sp>
        <p:nvSpPr>
          <p:cNvPr id="3" name="Espace réservé du contenu 2">
            <a:extLst>
              <a:ext uri="{FF2B5EF4-FFF2-40B4-BE49-F238E27FC236}">
                <a16:creationId xmlns:a16="http://schemas.microsoft.com/office/drawing/2014/main" id="{A0534179-AC0C-01DD-F959-4FB31196B8D0}"/>
              </a:ext>
            </a:extLst>
          </p:cNvPr>
          <p:cNvSpPr>
            <a:spLocks noGrp="1"/>
          </p:cNvSpPr>
          <p:nvPr>
            <p:ph idx="1"/>
          </p:nvPr>
        </p:nvSpPr>
        <p:spPr/>
        <p:txBody>
          <a:bodyPr>
            <a:normAutofit/>
          </a:bodyPr>
          <a:lstStyle/>
          <a:p>
            <a:pPr marL="0" indent="0">
              <a:buNone/>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Description:</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The EASA Rotorcraft and VTOL Symposium is a unique forum in Europe to discuss the latest developments for rotorcraft from a safety perspective. This Symposium is the  opportunity when Authorities, Industry, Operators, Pilots, Safety Investigators, Researchers and all those vesting an interest in improving rotorcraft safety worldwide, can share and exchange ideas. It will take place within the frame of the European Rotors, on 16th and 17th November 2021, at the Trade Fair Centre in Cologne, Germany.</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3200" dirty="0"/>
          </a:p>
        </p:txBody>
      </p:sp>
      <p:sp>
        <p:nvSpPr>
          <p:cNvPr id="4" name="Espace réservé du numéro de diapositive 3">
            <a:extLst>
              <a:ext uri="{FF2B5EF4-FFF2-40B4-BE49-F238E27FC236}">
                <a16:creationId xmlns:a16="http://schemas.microsoft.com/office/drawing/2014/main" id="{E6472831-3A64-9A8D-582A-F41D5DE00EE7}"/>
              </a:ext>
            </a:extLst>
          </p:cNvPr>
          <p:cNvSpPr>
            <a:spLocks noGrp="1"/>
          </p:cNvSpPr>
          <p:nvPr>
            <p:ph type="sldNum" sz="quarter" idx="10"/>
          </p:nvPr>
        </p:nvSpPr>
        <p:spPr/>
        <p:txBody>
          <a:bodyPr/>
          <a:lstStyle/>
          <a:p>
            <a:fld id="{100358BD-8424-384F-809F-95A4D502BF26}" type="slidenum">
              <a:rPr lang="fr-FR" smtClean="0"/>
              <a:pPr/>
              <a:t>40</a:t>
            </a:fld>
            <a:endParaRPr lang="fr-FR" dirty="0"/>
          </a:p>
        </p:txBody>
      </p:sp>
    </p:spTree>
    <p:extLst>
      <p:ext uri="{BB962C8B-B14F-4D97-AF65-F5344CB8AC3E}">
        <p14:creationId xmlns:p14="http://schemas.microsoft.com/office/powerpoint/2010/main" val="804586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236B5-A5CD-AAD6-7B2E-EA829D5A0F22}"/>
              </a:ext>
            </a:extLst>
          </p:cNvPr>
          <p:cNvSpPr>
            <a:spLocks noGrp="1"/>
          </p:cNvSpPr>
          <p:nvPr>
            <p:ph type="title"/>
          </p:nvPr>
        </p:nvSpPr>
        <p:spPr/>
        <p:txBody>
          <a:bodyPr/>
          <a:lstStyle/>
          <a:p>
            <a:r>
              <a:rPr lang="en-US" dirty="0"/>
              <a:t>EASA Rotorcraft and VTOL Symposium 2022</a:t>
            </a:r>
            <a:endParaRPr lang="fr-FR" dirty="0"/>
          </a:p>
        </p:txBody>
      </p:sp>
      <p:sp>
        <p:nvSpPr>
          <p:cNvPr id="3" name="Espace réservé du contenu 2">
            <a:extLst>
              <a:ext uri="{FF2B5EF4-FFF2-40B4-BE49-F238E27FC236}">
                <a16:creationId xmlns:a16="http://schemas.microsoft.com/office/drawing/2014/main" id="{9ED32D3E-AFA0-B378-8253-26A676CCABB9}"/>
              </a:ext>
            </a:extLst>
          </p:cNvPr>
          <p:cNvSpPr>
            <a:spLocks noGrp="1"/>
          </p:cNvSpPr>
          <p:nvPr>
            <p:ph idx="1"/>
          </p:nvPr>
        </p:nvSpPr>
        <p:spPr/>
        <p:txBody>
          <a:bodyPr>
            <a:normAutofit/>
          </a:bodyPr>
          <a:lstStyle/>
          <a:p>
            <a:pPr marL="0" indent="0">
              <a:buNone/>
            </a:pP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Description:</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The EASA Rotorcraft and VTOL Symposium is a unique forum in Europe to discuss the latest developments for rotorcraft from a safety perspective. This Symposium is the  opportunity when Authorities, Industry, Operators, Pilots, Safety Investigators, Researchers and all those vesting an interest in improving rotorcraft safety worldwide, can share and exchange ideas. It will take place within the frame of the European Rotors, on 8-9 November 2022. European Rotors takes place on 8-10 November at the Trade Fair Centre in Cologne, Germany.</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3200" dirty="0"/>
          </a:p>
        </p:txBody>
      </p:sp>
      <p:sp>
        <p:nvSpPr>
          <p:cNvPr id="4" name="Espace réservé du numéro de diapositive 3">
            <a:extLst>
              <a:ext uri="{FF2B5EF4-FFF2-40B4-BE49-F238E27FC236}">
                <a16:creationId xmlns:a16="http://schemas.microsoft.com/office/drawing/2014/main" id="{9324446D-C13C-405A-88AF-DD00742E1371}"/>
              </a:ext>
            </a:extLst>
          </p:cNvPr>
          <p:cNvSpPr>
            <a:spLocks noGrp="1"/>
          </p:cNvSpPr>
          <p:nvPr>
            <p:ph type="sldNum" sz="quarter" idx="10"/>
          </p:nvPr>
        </p:nvSpPr>
        <p:spPr/>
        <p:txBody>
          <a:bodyPr/>
          <a:lstStyle/>
          <a:p>
            <a:fld id="{100358BD-8424-384F-809F-95A4D502BF26}" type="slidenum">
              <a:rPr lang="fr-FR" smtClean="0"/>
              <a:pPr/>
              <a:t>41</a:t>
            </a:fld>
            <a:endParaRPr lang="fr-FR" dirty="0"/>
          </a:p>
        </p:txBody>
      </p:sp>
    </p:spTree>
    <p:extLst>
      <p:ext uri="{BB962C8B-B14F-4D97-AF65-F5344CB8AC3E}">
        <p14:creationId xmlns:p14="http://schemas.microsoft.com/office/powerpoint/2010/main" val="284820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5F1941-C6C6-7ADF-BE34-46523E5CA63F}"/>
              </a:ext>
            </a:extLst>
          </p:cNvPr>
          <p:cNvSpPr>
            <a:spLocks noGrp="1"/>
          </p:cNvSpPr>
          <p:nvPr>
            <p:ph type="title"/>
          </p:nvPr>
        </p:nvSpPr>
        <p:spPr>
          <a:xfrm>
            <a:off x="735062" y="345470"/>
            <a:ext cx="9221689" cy="991703"/>
          </a:xfrm>
        </p:spPr>
        <p:txBody>
          <a:bodyPr/>
          <a:lstStyle/>
          <a:p>
            <a:r>
              <a:rPr lang="en-US" dirty="0"/>
              <a:t>EASA Rotorcraft and VTOL Safety Symposium 2023</a:t>
            </a:r>
            <a:endParaRPr lang="fr-FR" dirty="0"/>
          </a:p>
        </p:txBody>
      </p:sp>
      <p:sp>
        <p:nvSpPr>
          <p:cNvPr id="3" name="Espace réservé du contenu 2">
            <a:extLst>
              <a:ext uri="{FF2B5EF4-FFF2-40B4-BE49-F238E27FC236}">
                <a16:creationId xmlns:a16="http://schemas.microsoft.com/office/drawing/2014/main" id="{5643D73E-4015-FD9D-61E9-AB9B100D7AF9}"/>
              </a:ext>
            </a:extLst>
          </p:cNvPr>
          <p:cNvSpPr>
            <a:spLocks noGrp="1"/>
          </p:cNvSpPr>
          <p:nvPr>
            <p:ph idx="1"/>
          </p:nvPr>
        </p:nvSpPr>
        <p:spPr/>
        <p:txBody>
          <a:bodyPr>
            <a:normAutofit/>
          </a:bodyPr>
          <a:lstStyle/>
          <a:p>
            <a:pPr marL="0" indent="0">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Description: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EASA Rotorcraft and VTOL Safety Symposium is a unique forum in Europe to discuss the latest developments for rotorcraft from a safety perspective.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Symposium is the opportunity when Authorities, Industry, Operators, Pilots, Safety Investigators, Researchers and all those vesting an interest in improving rotorcraft safety worldwide, can share and exchange ideas.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will take place on 27 November 2023 as the kick off event within the frame of the European Rotors. EASA will join and contribute to the other technical conferences during the European Rotors that takes place on 28-30 November, also at the “IFEMA MADRID” convention in Madrid.</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European Rotors also included two other EASA events: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VAST ESPN-R Safety Workshop – Unanticipated Yaw</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Rotor Safety Zone – ESPN-R Hoist and Load, Pilot Training</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C4A94EC5-7E84-36EC-FC75-A8BEC472D533}"/>
              </a:ext>
            </a:extLst>
          </p:cNvPr>
          <p:cNvSpPr>
            <a:spLocks noGrp="1"/>
          </p:cNvSpPr>
          <p:nvPr>
            <p:ph type="sldNum" sz="quarter" idx="10"/>
          </p:nvPr>
        </p:nvSpPr>
        <p:spPr/>
        <p:txBody>
          <a:bodyPr/>
          <a:lstStyle/>
          <a:p>
            <a:fld id="{100358BD-8424-384F-809F-95A4D502BF26}" type="slidenum">
              <a:rPr lang="fr-FR" smtClean="0"/>
              <a:pPr/>
              <a:t>42</a:t>
            </a:fld>
            <a:endParaRPr lang="fr-FR" dirty="0"/>
          </a:p>
        </p:txBody>
      </p:sp>
      <p:sp>
        <p:nvSpPr>
          <p:cNvPr id="5" name="Rectangle : coins arrondis 4">
            <a:extLst>
              <a:ext uri="{FF2B5EF4-FFF2-40B4-BE49-F238E27FC236}">
                <a16:creationId xmlns:a16="http://schemas.microsoft.com/office/drawing/2014/main" id="{11145574-787A-E2FA-992F-7E4DD29370D9}"/>
              </a:ext>
            </a:extLst>
          </p:cNvPr>
          <p:cNvSpPr/>
          <p:nvPr/>
        </p:nvSpPr>
        <p:spPr>
          <a:xfrm>
            <a:off x="1749287" y="5923724"/>
            <a:ext cx="8537713" cy="904456"/>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Since 2023, Symposium adds the term “Safety” in its title and develops topics like integrating VTOLs in the Circulation and Pilot training and licensing…</a:t>
            </a:r>
            <a:endParaRPr lang="fr-FR" sz="2000" b="1" dirty="0">
              <a:solidFill>
                <a:schemeClr val="accent5">
                  <a:lumMod val="50000"/>
                </a:schemeClr>
              </a:solidFill>
            </a:endParaRPr>
          </a:p>
        </p:txBody>
      </p:sp>
    </p:spTree>
    <p:extLst>
      <p:ext uri="{BB962C8B-B14F-4D97-AF65-F5344CB8AC3E}">
        <p14:creationId xmlns:p14="http://schemas.microsoft.com/office/powerpoint/2010/main" val="683805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44ECD-FA21-7CDD-E6F7-9C173B1A9A54}"/>
              </a:ext>
            </a:extLst>
          </p:cNvPr>
          <p:cNvSpPr>
            <a:spLocks noGrp="1"/>
          </p:cNvSpPr>
          <p:nvPr>
            <p:ph type="title"/>
          </p:nvPr>
        </p:nvSpPr>
        <p:spPr>
          <a:xfrm>
            <a:off x="735062" y="345470"/>
            <a:ext cx="9221689" cy="991703"/>
          </a:xfrm>
        </p:spPr>
        <p:txBody>
          <a:bodyPr/>
          <a:lstStyle/>
          <a:p>
            <a:r>
              <a:rPr lang="en-US" dirty="0"/>
              <a:t>EASA Rotorcraft and VTOL Safety Symposium 2024</a:t>
            </a:r>
            <a:endParaRPr lang="fr-FR" dirty="0"/>
          </a:p>
        </p:txBody>
      </p:sp>
      <p:sp>
        <p:nvSpPr>
          <p:cNvPr id="3" name="Espace réservé du contenu 2">
            <a:extLst>
              <a:ext uri="{FF2B5EF4-FFF2-40B4-BE49-F238E27FC236}">
                <a16:creationId xmlns:a16="http://schemas.microsoft.com/office/drawing/2014/main" id="{EA54206B-0652-5D76-0E69-5F164EC5AB11}"/>
              </a:ext>
            </a:extLst>
          </p:cNvPr>
          <p:cNvSpPr>
            <a:spLocks noGrp="1"/>
          </p:cNvSpPr>
          <p:nvPr>
            <p:ph idx="1"/>
          </p:nvPr>
        </p:nvSpPr>
        <p:spPr/>
        <p:txBody>
          <a:bodyPr>
            <a:normAutofit/>
          </a:bodyPr>
          <a:lstStyle/>
          <a:p>
            <a:pPr marL="0" indent="0">
              <a:buNone/>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Coming soon…</a:t>
            </a:r>
          </a:p>
          <a:p>
            <a:pPr marL="0" indent="0">
              <a:buNone/>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4</a:t>
            </a:r>
            <a:r>
              <a:rPr lang="en-GB" sz="20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of November 2024 </a:t>
            </a:r>
            <a:r>
              <a:rPr lang="en-GB" sz="2000" kern="100" dirty="0">
                <a:effectLst/>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7427263D-1772-8059-7C39-F89F0F830993}"/>
              </a:ext>
            </a:extLst>
          </p:cNvPr>
          <p:cNvSpPr>
            <a:spLocks noGrp="1"/>
          </p:cNvSpPr>
          <p:nvPr>
            <p:ph type="sldNum" sz="quarter" idx="10"/>
          </p:nvPr>
        </p:nvSpPr>
        <p:spPr/>
        <p:txBody>
          <a:bodyPr/>
          <a:lstStyle/>
          <a:p>
            <a:fld id="{100358BD-8424-384F-809F-95A4D502BF26}" type="slidenum">
              <a:rPr lang="fr-FR" smtClean="0"/>
              <a:pPr/>
              <a:t>43</a:t>
            </a:fld>
            <a:endParaRPr lang="fr-FR" dirty="0"/>
          </a:p>
        </p:txBody>
      </p:sp>
    </p:spTree>
    <p:extLst>
      <p:ext uri="{BB962C8B-B14F-4D97-AF65-F5344CB8AC3E}">
        <p14:creationId xmlns:p14="http://schemas.microsoft.com/office/powerpoint/2010/main" val="3989933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EE62C-F0F9-3545-718C-A8FFA9413F1F}"/>
              </a:ext>
            </a:extLst>
          </p:cNvPr>
          <p:cNvSpPr>
            <a:spLocks noGrp="1"/>
          </p:cNvSpPr>
          <p:nvPr>
            <p:ph type="title"/>
          </p:nvPr>
        </p:nvSpPr>
        <p:spPr/>
        <p:txBody>
          <a:bodyPr/>
          <a:lstStyle/>
          <a:p>
            <a:r>
              <a:rPr lang="fr-FR" dirty="0"/>
              <a:t>Air Transport by VTOL-capable </a:t>
            </a:r>
            <a:r>
              <a:rPr lang="fr-FR" dirty="0" err="1"/>
              <a:t>aircraft</a:t>
            </a:r>
            <a:endParaRPr lang="fr-FR" dirty="0"/>
          </a:p>
        </p:txBody>
      </p:sp>
      <p:sp>
        <p:nvSpPr>
          <p:cNvPr id="3" name="Espace réservé du contenu 2">
            <a:extLst>
              <a:ext uri="{FF2B5EF4-FFF2-40B4-BE49-F238E27FC236}">
                <a16:creationId xmlns:a16="http://schemas.microsoft.com/office/drawing/2014/main" id="{C42B5EA1-19FC-D3BF-D0F1-9FB329208EEF}"/>
              </a:ext>
            </a:extLst>
          </p:cNvPr>
          <p:cNvSpPr>
            <a:spLocks noGrp="1"/>
          </p:cNvSpPr>
          <p:nvPr>
            <p:ph idx="1"/>
          </p:nvPr>
        </p:nvSpPr>
        <p:spPr/>
        <p:txBody>
          <a:bodyPr/>
          <a:lstStyle/>
          <a:p>
            <a:pPr marL="0" indent="0">
              <a:buNone/>
            </a:pPr>
            <a:r>
              <a:rPr lang="fr-FR" sz="2000" dirty="0"/>
              <a:t>Page </a:t>
            </a:r>
            <a:r>
              <a:rPr lang="fr-FR" sz="2000" dirty="0" err="1"/>
              <a:t>evoks</a:t>
            </a:r>
            <a:r>
              <a:rPr lang="fr-FR" sz="2000" dirty="0"/>
              <a:t>:</a:t>
            </a:r>
          </a:p>
          <a:p>
            <a:pPr lvl="1"/>
            <a:r>
              <a:rPr lang="fr-FR" sz="1800" dirty="0"/>
              <a:t>Urban Passenger Services</a:t>
            </a:r>
          </a:p>
          <a:p>
            <a:pPr lvl="1"/>
            <a:r>
              <a:rPr lang="fr-FR" sz="1800" dirty="0" err="1"/>
              <a:t>Regional</a:t>
            </a:r>
            <a:r>
              <a:rPr lang="fr-FR" sz="1800" dirty="0"/>
              <a:t> Passenger Services</a:t>
            </a:r>
          </a:p>
          <a:p>
            <a:pPr lvl="1"/>
            <a:r>
              <a:rPr lang="fr-FR" sz="1800" dirty="0"/>
              <a:t>VEMS Services</a:t>
            </a:r>
          </a:p>
          <a:p>
            <a:pPr lvl="1"/>
            <a:r>
              <a:rPr lang="en-US" sz="1800" dirty="0"/>
              <a:t>Sightseeing Flights (Transportation A to A Leisure) </a:t>
            </a:r>
          </a:p>
          <a:p>
            <a:endParaRPr lang="fr-FR" dirty="0"/>
          </a:p>
        </p:txBody>
      </p:sp>
      <p:sp>
        <p:nvSpPr>
          <p:cNvPr id="4" name="Espace réservé du numéro de diapositive 3">
            <a:extLst>
              <a:ext uri="{FF2B5EF4-FFF2-40B4-BE49-F238E27FC236}">
                <a16:creationId xmlns:a16="http://schemas.microsoft.com/office/drawing/2014/main" id="{EAF66D80-D34F-5E6A-9A43-5D65473C9A65}"/>
              </a:ext>
            </a:extLst>
          </p:cNvPr>
          <p:cNvSpPr>
            <a:spLocks noGrp="1"/>
          </p:cNvSpPr>
          <p:nvPr>
            <p:ph type="sldNum" sz="quarter" idx="10"/>
          </p:nvPr>
        </p:nvSpPr>
        <p:spPr/>
        <p:txBody>
          <a:bodyPr/>
          <a:lstStyle/>
          <a:p>
            <a:fld id="{100358BD-8424-384F-809F-95A4D502BF26}" type="slidenum">
              <a:rPr lang="fr-FR" smtClean="0"/>
              <a:pPr/>
              <a:t>44</a:t>
            </a:fld>
            <a:endParaRPr lang="fr-FR" dirty="0"/>
          </a:p>
        </p:txBody>
      </p:sp>
      <p:sp>
        <p:nvSpPr>
          <p:cNvPr id="5" name="Rectangle : coins arrondis 4">
            <a:extLst>
              <a:ext uri="{FF2B5EF4-FFF2-40B4-BE49-F238E27FC236}">
                <a16:creationId xmlns:a16="http://schemas.microsoft.com/office/drawing/2014/main" id="{51F81451-13B5-B957-E9C8-F651BF3529A6}"/>
              </a:ext>
            </a:extLst>
          </p:cNvPr>
          <p:cNvSpPr/>
          <p:nvPr/>
        </p:nvSpPr>
        <p:spPr>
          <a:xfrm>
            <a:off x="1749287" y="4343397"/>
            <a:ext cx="8537713" cy="914400"/>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accent5">
                    <a:lumMod val="50000"/>
                  </a:schemeClr>
                </a:solidFill>
              </a:rPr>
              <a:t>Many targets for VTOL, of which Medical aid…</a:t>
            </a:r>
            <a:endParaRPr lang="fr-FR" sz="2000" b="1" dirty="0">
              <a:solidFill>
                <a:schemeClr val="accent5">
                  <a:lumMod val="50000"/>
                </a:schemeClr>
              </a:solidFill>
            </a:endParaRPr>
          </a:p>
        </p:txBody>
      </p:sp>
    </p:spTree>
    <p:extLst>
      <p:ext uri="{BB962C8B-B14F-4D97-AF65-F5344CB8AC3E}">
        <p14:creationId xmlns:p14="http://schemas.microsoft.com/office/powerpoint/2010/main" val="3812266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44ECD-FA21-7CDD-E6F7-9C173B1A9A54}"/>
              </a:ext>
            </a:extLst>
          </p:cNvPr>
          <p:cNvSpPr>
            <a:spLocks noGrp="1"/>
          </p:cNvSpPr>
          <p:nvPr>
            <p:ph type="title"/>
          </p:nvPr>
        </p:nvSpPr>
        <p:spPr>
          <a:xfrm>
            <a:off x="735062" y="345470"/>
            <a:ext cx="9221689" cy="991703"/>
          </a:xfrm>
        </p:spPr>
        <p:txBody>
          <a:bodyPr/>
          <a:lstStyle/>
          <a:p>
            <a:r>
              <a:rPr lang="en-US" dirty="0"/>
              <a:t>Rotorcraft &amp; VTOL (Community and Overview)</a:t>
            </a:r>
            <a:endParaRPr lang="fr-FR" dirty="0"/>
          </a:p>
        </p:txBody>
      </p:sp>
      <p:sp>
        <p:nvSpPr>
          <p:cNvPr id="3" name="Espace réservé du contenu 2">
            <a:extLst>
              <a:ext uri="{FF2B5EF4-FFF2-40B4-BE49-F238E27FC236}">
                <a16:creationId xmlns:a16="http://schemas.microsoft.com/office/drawing/2014/main" id="{EA54206B-0652-5D76-0E69-5F164EC5AB11}"/>
              </a:ext>
            </a:extLst>
          </p:cNvPr>
          <p:cNvSpPr>
            <a:spLocks noGrp="1"/>
          </p:cNvSpPr>
          <p:nvPr>
            <p:ph idx="1"/>
          </p:nvPr>
        </p:nvSpPr>
        <p:spPr/>
        <p:txBody>
          <a:bodyPr>
            <a:normAutofit/>
          </a:bodyPr>
          <a:lstStyle/>
          <a:p>
            <a:pPr marL="0" indent="0">
              <a:buNone/>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Many interesting information about </a:t>
            </a:r>
          </a:p>
          <a:p>
            <a:pPr lvl="1"/>
            <a:r>
              <a:rPr lang="en-US" sz="1560" kern="100" dirty="0">
                <a:latin typeface="Calibri" panose="020F0502020204030204" pitchFamily="34" charset="0"/>
                <a:ea typeface="Calibri" panose="020F0502020204030204" pitchFamily="34" charset="0"/>
                <a:cs typeface="Times New Roman" panose="02020603050405020304" pitchFamily="18" charset="0"/>
              </a:rPr>
              <a:t>How to built future of those VTOL-capable aircraft ? (Community)</a:t>
            </a:r>
            <a:endParaRPr lang="en-GB" sz="1560" kern="100" dirty="0">
              <a:latin typeface="Calibri" panose="020F0502020204030204" pitchFamily="34" charset="0"/>
              <a:ea typeface="Calibri" panose="020F0502020204030204" pitchFamily="34" charset="0"/>
              <a:cs typeface="Times New Roman" panose="02020603050405020304" pitchFamily="18" charset="0"/>
            </a:endParaRPr>
          </a:p>
          <a:p>
            <a:pPr lvl="1"/>
            <a:r>
              <a:rPr lang="en-GB" sz="1560" kern="100" dirty="0">
                <a:latin typeface="Calibri" panose="020F0502020204030204" pitchFamily="34" charset="0"/>
                <a:ea typeface="Calibri" panose="020F0502020204030204" pitchFamily="34" charset="0"/>
                <a:cs typeface="Times New Roman" panose="02020603050405020304" pitchFamily="18" charset="0"/>
              </a:rPr>
              <a:t>W</a:t>
            </a:r>
            <a:r>
              <a:rPr lang="en-GB" sz="1560" kern="100" dirty="0">
                <a:effectLst/>
                <a:latin typeface="Calibri" panose="020F0502020204030204" pitchFamily="34" charset="0"/>
                <a:ea typeface="Calibri" panose="020F0502020204030204" pitchFamily="34" charset="0"/>
                <a:cs typeface="Times New Roman" panose="02020603050405020304" pitchFamily="18" charset="0"/>
              </a:rPr>
              <a:t>hat is a VTOL-capable aircraft ? (Overview)</a:t>
            </a:r>
          </a:p>
          <a:p>
            <a:pPr lvl="1"/>
            <a:r>
              <a:rPr lang="en-GB" sz="1560" kern="100" dirty="0">
                <a:latin typeface="Calibri" panose="020F0502020204030204" pitchFamily="34" charset="0"/>
                <a:ea typeface="Calibri" panose="020F0502020204030204" pitchFamily="34" charset="0"/>
                <a:cs typeface="Times New Roman" panose="02020603050405020304" pitchFamily="18" charset="0"/>
              </a:rPr>
              <a:t>How to know more about VTOL-capable aircraft … ? (further information on the page)</a:t>
            </a:r>
            <a:endParaRPr lang="en-GB" sz="156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7427263D-1772-8059-7C39-F89F0F830993}"/>
              </a:ext>
            </a:extLst>
          </p:cNvPr>
          <p:cNvSpPr>
            <a:spLocks noGrp="1"/>
          </p:cNvSpPr>
          <p:nvPr>
            <p:ph type="sldNum" sz="quarter" idx="10"/>
          </p:nvPr>
        </p:nvSpPr>
        <p:spPr/>
        <p:txBody>
          <a:bodyPr/>
          <a:lstStyle/>
          <a:p>
            <a:fld id="{100358BD-8424-384F-809F-95A4D502BF26}" type="slidenum">
              <a:rPr lang="fr-FR" smtClean="0"/>
              <a:pPr/>
              <a:t>45</a:t>
            </a:fld>
            <a:endParaRPr lang="fr-FR" dirty="0"/>
          </a:p>
        </p:txBody>
      </p:sp>
    </p:spTree>
    <p:extLst>
      <p:ext uri="{BB962C8B-B14F-4D97-AF65-F5344CB8AC3E}">
        <p14:creationId xmlns:p14="http://schemas.microsoft.com/office/powerpoint/2010/main" val="592007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44ECD-FA21-7CDD-E6F7-9C173B1A9A54}"/>
              </a:ext>
            </a:extLst>
          </p:cNvPr>
          <p:cNvSpPr>
            <a:spLocks noGrp="1"/>
          </p:cNvSpPr>
          <p:nvPr>
            <p:ph type="title"/>
          </p:nvPr>
        </p:nvSpPr>
        <p:spPr>
          <a:xfrm>
            <a:off x="735062" y="567069"/>
            <a:ext cx="9221689" cy="548505"/>
          </a:xfrm>
        </p:spPr>
        <p:txBody>
          <a:bodyPr/>
          <a:lstStyle/>
          <a:p>
            <a:r>
              <a:rPr lang="fr-FR" dirty="0"/>
              <a:t>Conclusion about Certification Framework</a:t>
            </a:r>
          </a:p>
        </p:txBody>
      </p:sp>
      <p:sp>
        <p:nvSpPr>
          <p:cNvPr id="3" name="Espace réservé du contenu 2">
            <a:extLst>
              <a:ext uri="{FF2B5EF4-FFF2-40B4-BE49-F238E27FC236}">
                <a16:creationId xmlns:a16="http://schemas.microsoft.com/office/drawing/2014/main" id="{EA54206B-0652-5D76-0E69-5F164EC5AB11}"/>
              </a:ext>
            </a:extLst>
          </p:cNvPr>
          <p:cNvSpPr>
            <a:spLocks noGrp="1"/>
          </p:cNvSpPr>
          <p:nvPr>
            <p:ph idx="1"/>
          </p:nvPr>
        </p:nvSpPr>
        <p:spPr/>
        <p:txBody>
          <a:bodyPr>
            <a:normAutofit/>
          </a:bodyPr>
          <a:lstStyle/>
          <a:p>
            <a:r>
              <a:rPr lang="en-GB" sz="2000" kern="100" dirty="0">
                <a:effectLst/>
                <a:latin typeface="Calibri" panose="020F0502020204030204" pitchFamily="34" charset="0"/>
                <a:ea typeface="Calibri" panose="020F0502020204030204" pitchFamily="34" charset="0"/>
                <a:cs typeface="Times New Roman" panose="02020603050405020304" pitchFamily="18" charset="0"/>
              </a:rPr>
              <a:t>Currently Mini-Bee is considered as a Small Rotorcraft with consideration of Special Conditions VTOL-capable : design of it is new but will have to comply with legacy of that type and category.</a:t>
            </a:r>
          </a:p>
          <a:p>
            <a:pPr marL="0" indent="0">
              <a:buNone/>
            </a:pP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r>
              <a:rPr lang="en-GB" sz="2000" kern="100" dirty="0">
                <a:effectLst/>
                <a:latin typeface="Calibri" panose="020F0502020204030204" pitchFamily="34" charset="0"/>
                <a:ea typeface="Calibri" panose="020F0502020204030204" pitchFamily="34" charset="0"/>
                <a:cs typeface="Times New Roman" panose="02020603050405020304" pitchFamily="18" charset="0"/>
              </a:rPr>
              <a:t>Further step : consider each certification text then deduce constraints and options for our concept, especially VLR or Small category as a main design driver.</a:t>
            </a:r>
          </a:p>
          <a:p>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r>
              <a:rPr lang="en-GB" sz="2000" kern="100" dirty="0">
                <a:effectLst/>
                <a:latin typeface="Calibri" panose="020F0502020204030204" pitchFamily="34" charset="0"/>
                <a:ea typeface="Calibri" panose="020F0502020204030204" pitchFamily="34" charset="0"/>
                <a:cs typeface="Times New Roman" panose="02020603050405020304" pitchFamily="18" charset="0"/>
              </a:rPr>
              <a:t>Options : enter in the process of consultation or community to make ear our expectations and participate in building new regulation (CS, SC but also AMC, GM or even RMT).</a:t>
            </a:r>
          </a:p>
        </p:txBody>
      </p:sp>
      <p:sp>
        <p:nvSpPr>
          <p:cNvPr id="4" name="Espace réservé du numéro de diapositive 3">
            <a:extLst>
              <a:ext uri="{FF2B5EF4-FFF2-40B4-BE49-F238E27FC236}">
                <a16:creationId xmlns:a16="http://schemas.microsoft.com/office/drawing/2014/main" id="{7427263D-1772-8059-7C39-F89F0F830993}"/>
              </a:ext>
            </a:extLst>
          </p:cNvPr>
          <p:cNvSpPr>
            <a:spLocks noGrp="1"/>
          </p:cNvSpPr>
          <p:nvPr>
            <p:ph type="sldNum" sz="quarter" idx="10"/>
          </p:nvPr>
        </p:nvSpPr>
        <p:spPr/>
        <p:txBody>
          <a:bodyPr/>
          <a:lstStyle/>
          <a:p>
            <a:fld id="{100358BD-8424-384F-809F-95A4D502BF26}" type="slidenum">
              <a:rPr lang="fr-FR" smtClean="0"/>
              <a:pPr/>
              <a:t>46</a:t>
            </a:fld>
            <a:endParaRPr lang="fr-FR" dirty="0"/>
          </a:p>
        </p:txBody>
      </p:sp>
    </p:spTree>
    <p:extLst>
      <p:ext uri="{BB962C8B-B14F-4D97-AF65-F5344CB8AC3E}">
        <p14:creationId xmlns:p14="http://schemas.microsoft.com/office/powerpoint/2010/main" val="1919918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852A9-238B-C707-EF68-9D5DCCD2A40E}"/>
              </a:ext>
            </a:extLst>
          </p:cNvPr>
          <p:cNvSpPr>
            <a:spLocks noGrp="1"/>
          </p:cNvSpPr>
          <p:nvPr>
            <p:ph type="title"/>
          </p:nvPr>
        </p:nvSpPr>
        <p:spPr/>
        <p:txBody>
          <a:bodyPr/>
          <a:lstStyle/>
          <a:p>
            <a:r>
              <a:rPr lang="fr-FR" dirty="0"/>
              <a:t>Listing of official links on EASA </a:t>
            </a:r>
            <a:r>
              <a:rPr lang="fr-FR" dirty="0" err="1"/>
              <a:t>website</a:t>
            </a:r>
            <a:r>
              <a:rPr lang="fr-FR" dirty="0"/>
              <a:t> (1/6)</a:t>
            </a:r>
          </a:p>
        </p:txBody>
      </p:sp>
      <p:sp>
        <p:nvSpPr>
          <p:cNvPr id="3" name="Espace réservé du contenu 2">
            <a:extLst>
              <a:ext uri="{FF2B5EF4-FFF2-40B4-BE49-F238E27FC236}">
                <a16:creationId xmlns:a16="http://schemas.microsoft.com/office/drawing/2014/main" id="{C0079A1A-1E16-4D9F-BE21-F3C6257B650D}"/>
              </a:ext>
            </a:extLst>
          </p:cNvPr>
          <p:cNvSpPr>
            <a:spLocks noGrp="1"/>
          </p:cNvSpPr>
          <p:nvPr>
            <p:ph idx="1"/>
          </p:nvPr>
        </p:nvSpPr>
        <p:spPr>
          <a:xfrm>
            <a:off x="735062" y="1463774"/>
            <a:ext cx="9221689" cy="5528832"/>
          </a:xfrm>
        </p:spPr>
        <p:txBody>
          <a:bodyPr>
            <a:noAutofit/>
          </a:bodyPr>
          <a:lstStyle/>
          <a:p>
            <a:r>
              <a:rPr lang="en-US" sz="2000" dirty="0"/>
              <a:t>EASA - European Aviation Safety Agency (slide </a:t>
            </a:r>
            <a:endParaRPr lang="fr-FR" sz="2000" dirty="0"/>
          </a:p>
          <a:p>
            <a:pPr marL="0" indent="0">
              <a:buNone/>
            </a:pPr>
            <a:r>
              <a:rPr lang="en-US" sz="2000" dirty="0">
                <a:hlinkClick r:id="rId2"/>
              </a:rPr>
              <a:t>EASA | European Union Aviation Safety Agency (europa.eu)</a:t>
            </a:r>
            <a:endParaRPr lang="en-US" sz="2000" dirty="0"/>
          </a:p>
          <a:p>
            <a:r>
              <a:rPr lang="en-US" sz="2000" dirty="0"/>
              <a:t>High Level Certification - CS- 27 Small Rotorcraft</a:t>
            </a:r>
          </a:p>
          <a:p>
            <a:pPr marL="0" indent="0">
              <a:buNone/>
            </a:pPr>
            <a:r>
              <a:rPr lang="en-US" sz="2000" dirty="0">
                <a:hlinkClick r:id="rId3"/>
              </a:rPr>
              <a:t>CS-27 Amendment 10 - Regular update of the Certification Specifications for Small Rotorcraft (CS-27) | EASA (europa.eu)</a:t>
            </a:r>
            <a:endParaRPr lang="en-US" sz="2000" dirty="0"/>
          </a:p>
          <a:p>
            <a:r>
              <a:rPr lang="en-US" sz="2000" dirty="0"/>
              <a:t>Easy Access Rules for Continuing Airworthiness</a:t>
            </a:r>
          </a:p>
          <a:p>
            <a:pPr marL="0" indent="0">
              <a:buNone/>
            </a:pPr>
            <a:r>
              <a:rPr lang="en-US" sz="2000" dirty="0">
                <a:hlinkClick r:id="rId4"/>
              </a:rPr>
              <a:t>Easy Access Rules for Continuing Airworthiness - Revision from July 2024 - Available in pdf, online &amp; XML format | EASA (europa.eu)</a:t>
            </a:r>
            <a:endParaRPr lang="en-US" sz="2000" dirty="0"/>
          </a:p>
          <a:p>
            <a:r>
              <a:rPr lang="en-US" sz="2000" dirty="0"/>
              <a:t>High Level Certification - SC-VTOL-02 Small-Category VTOL-Capable Aircraft</a:t>
            </a:r>
          </a:p>
          <a:p>
            <a:pPr marL="0" indent="0">
              <a:buNone/>
            </a:pPr>
            <a:r>
              <a:rPr lang="en-US" sz="2000" dirty="0">
                <a:hlinkClick r:id="rId5"/>
              </a:rPr>
              <a:t>Special Condition for VTOL and Means of Compliance | EASA (europa.eu)</a:t>
            </a:r>
            <a:endParaRPr lang="en-US" sz="2000" dirty="0"/>
          </a:p>
          <a:p>
            <a:r>
              <a:rPr lang="en-US" sz="2000" dirty="0" err="1"/>
              <a:t>ToR</a:t>
            </a:r>
            <a:r>
              <a:rPr lang="en-US" sz="2000" dirty="0"/>
              <a:t> RMT.0134 (27&amp;29.029)</a:t>
            </a:r>
          </a:p>
          <a:p>
            <a:pPr marL="0" indent="0">
              <a:buNone/>
            </a:pPr>
            <a:r>
              <a:rPr lang="fr-FR" sz="2000" dirty="0" err="1">
                <a:hlinkClick r:id="rId6"/>
              </a:rPr>
              <a:t>ToR</a:t>
            </a:r>
            <a:r>
              <a:rPr lang="fr-FR" sz="2000" dirty="0">
                <a:hlinkClick r:id="rId6"/>
              </a:rPr>
              <a:t> RMT.0134 (27&amp;29.029) - Regular update of </a:t>
            </a:r>
            <a:r>
              <a:rPr lang="fr-FR" sz="2000" dirty="0" err="1">
                <a:hlinkClick r:id="rId6"/>
              </a:rPr>
              <a:t>rotorcraft</a:t>
            </a:r>
            <a:r>
              <a:rPr lang="fr-FR" sz="2000" dirty="0">
                <a:hlinkClick r:id="rId6"/>
              </a:rPr>
              <a:t> AMC | EASA (europa.eu)</a:t>
            </a:r>
            <a:endParaRPr lang="en-US" sz="2000" dirty="0"/>
          </a:p>
          <a:p>
            <a:r>
              <a:rPr lang="en-US" sz="2000" dirty="0"/>
              <a:t>CS-VLR – CS for Very Light Rotorcraft</a:t>
            </a:r>
          </a:p>
          <a:p>
            <a:pPr marL="0" indent="0">
              <a:buNone/>
            </a:pPr>
            <a:r>
              <a:rPr lang="fr-FR" sz="2000" dirty="0">
                <a:hlinkClick r:id="rId7"/>
              </a:rPr>
              <a:t>CS-VLR </a:t>
            </a:r>
            <a:r>
              <a:rPr lang="fr-FR" sz="2000" dirty="0" err="1">
                <a:hlinkClick r:id="rId7"/>
              </a:rPr>
              <a:t>Amendment</a:t>
            </a:r>
            <a:r>
              <a:rPr lang="fr-FR" sz="2000" dirty="0">
                <a:hlinkClick r:id="rId7"/>
              </a:rPr>
              <a:t> 2 | EASA (europa.eu)</a:t>
            </a:r>
            <a:endParaRPr lang="en-US" sz="2000" dirty="0"/>
          </a:p>
        </p:txBody>
      </p:sp>
      <p:sp>
        <p:nvSpPr>
          <p:cNvPr id="4" name="Espace réservé du numéro de diapositive 3">
            <a:extLst>
              <a:ext uri="{FF2B5EF4-FFF2-40B4-BE49-F238E27FC236}">
                <a16:creationId xmlns:a16="http://schemas.microsoft.com/office/drawing/2014/main" id="{611864A0-DF4A-C4F2-C6F5-FF7F7B8E856A}"/>
              </a:ext>
            </a:extLst>
          </p:cNvPr>
          <p:cNvSpPr>
            <a:spLocks noGrp="1"/>
          </p:cNvSpPr>
          <p:nvPr>
            <p:ph type="sldNum" sz="quarter" idx="10"/>
          </p:nvPr>
        </p:nvSpPr>
        <p:spPr/>
        <p:txBody>
          <a:bodyPr/>
          <a:lstStyle/>
          <a:p>
            <a:fld id="{100358BD-8424-384F-809F-95A4D502BF26}" type="slidenum">
              <a:rPr lang="fr-FR" smtClean="0"/>
              <a:pPr/>
              <a:t>47</a:t>
            </a:fld>
            <a:endParaRPr lang="fr-FR" dirty="0"/>
          </a:p>
        </p:txBody>
      </p:sp>
    </p:spTree>
    <p:extLst>
      <p:ext uri="{BB962C8B-B14F-4D97-AF65-F5344CB8AC3E}">
        <p14:creationId xmlns:p14="http://schemas.microsoft.com/office/powerpoint/2010/main" val="2361659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852A9-238B-C707-EF68-9D5DCCD2A40E}"/>
              </a:ext>
            </a:extLst>
          </p:cNvPr>
          <p:cNvSpPr>
            <a:spLocks noGrp="1"/>
          </p:cNvSpPr>
          <p:nvPr>
            <p:ph type="title"/>
          </p:nvPr>
        </p:nvSpPr>
        <p:spPr/>
        <p:txBody>
          <a:bodyPr/>
          <a:lstStyle/>
          <a:p>
            <a:r>
              <a:rPr lang="fr-FR" dirty="0"/>
              <a:t>Listing of official links on EASA </a:t>
            </a:r>
            <a:r>
              <a:rPr lang="fr-FR" dirty="0" err="1"/>
              <a:t>website</a:t>
            </a:r>
            <a:r>
              <a:rPr lang="fr-FR" dirty="0"/>
              <a:t> (2/6)</a:t>
            </a:r>
          </a:p>
        </p:txBody>
      </p:sp>
      <p:sp>
        <p:nvSpPr>
          <p:cNvPr id="3" name="Espace réservé du contenu 2">
            <a:extLst>
              <a:ext uri="{FF2B5EF4-FFF2-40B4-BE49-F238E27FC236}">
                <a16:creationId xmlns:a16="http://schemas.microsoft.com/office/drawing/2014/main" id="{C0079A1A-1E16-4D9F-BE21-F3C6257B650D}"/>
              </a:ext>
            </a:extLst>
          </p:cNvPr>
          <p:cNvSpPr>
            <a:spLocks noGrp="1"/>
          </p:cNvSpPr>
          <p:nvPr>
            <p:ph idx="1"/>
          </p:nvPr>
        </p:nvSpPr>
        <p:spPr>
          <a:xfrm>
            <a:off x="735062" y="1463774"/>
            <a:ext cx="9221689" cy="5528832"/>
          </a:xfrm>
        </p:spPr>
        <p:txBody>
          <a:bodyPr>
            <a:noAutofit/>
          </a:bodyPr>
          <a:lstStyle/>
          <a:p>
            <a:r>
              <a:rPr lang="en-US" sz="2000" dirty="0"/>
              <a:t>CS-29 – Large Rotorcraft</a:t>
            </a:r>
          </a:p>
          <a:p>
            <a:pPr marL="0" indent="0">
              <a:buNone/>
            </a:pPr>
            <a:r>
              <a:rPr lang="fr-FR" sz="2000" dirty="0">
                <a:hlinkClick r:id="rId2"/>
              </a:rPr>
              <a:t>CS-29 </a:t>
            </a:r>
            <a:r>
              <a:rPr lang="fr-FR" sz="2000" dirty="0" err="1">
                <a:hlinkClick r:id="rId2"/>
              </a:rPr>
              <a:t>Amendment</a:t>
            </a:r>
            <a:r>
              <a:rPr lang="fr-FR" sz="2000" dirty="0">
                <a:hlinkClick r:id="rId2"/>
              </a:rPr>
              <a:t> 9 | EASA (europa.eu)</a:t>
            </a:r>
            <a:endParaRPr lang="en-US" sz="2000" dirty="0"/>
          </a:p>
          <a:p>
            <a:r>
              <a:rPr lang="en-US" sz="2000" dirty="0"/>
              <a:t>DOARI 2021-01 Consultation</a:t>
            </a:r>
          </a:p>
          <a:p>
            <a:pPr marL="0" indent="0">
              <a:buNone/>
            </a:pPr>
            <a:r>
              <a:rPr lang="en-US" sz="2000" dirty="0">
                <a:hlinkClick r:id="rId3"/>
              </a:rPr>
              <a:t>DOARI 2021-01 Consultation - Competence of flight test crew involved in VTOL flight test activities | EASA (europa.eu)</a:t>
            </a:r>
            <a:endParaRPr lang="en-US" sz="2000" dirty="0"/>
          </a:p>
          <a:p>
            <a:r>
              <a:rPr lang="en-US" sz="2000" dirty="0"/>
              <a:t>CS-E Engines</a:t>
            </a:r>
          </a:p>
          <a:p>
            <a:pPr marL="0" indent="0">
              <a:buNone/>
            </a:pPr>
            <a:r>
              <a:rPr lang="pt-BR" sz="2000" dirty="0">
                <a:hlinkClick r:id="rId4"/>
              </a:rPr>
              <a:t>CS-E Amendment 7 - Regular update of CS-E | EASA (europa.eu)</a:t>
            </a:r>
            <a:endParaRPr lang="en-US" sz="2000" dirty="0"/>
          </a:p>
          <a:p>
            <a:r>
              <a:rPr lang="en-US" sz="2000" dirty="0"/>
              <a:t>Special Condition Time Limited Dispatch (TLD) for Piston Engines</a:t>
            </a:r>
          </a:p>
          <a:p>
            <a:pPr marL="0" indent="0">
              <a:buNone/>
            </a:pPr>
            <a:r>
              <a:rPr lang="en-US" sz="2000" dirty="0">
                <a:hlinkClick r:id="rId5"/>
              </a:rPr>
              <a:t>Special Condition Time Limited Dispatch (TLD) for Piston Engines - CS-E, all amendments | EASA (europa.eu)</a:t>
            </a:r>
            <a:endParaRPr lang="en-US" sz="2000" dirty="0"/>
          </a:p>
          <a:p>
            <a:r>
              <a:rPr lang="en-US" sz="2000" dirty="0"/>
              <a:t>Easy Access Rules for Engines (CS-E)</a:t>
            </a:r>
          </a:p>
          <a:p>
            <a:pPr marL="0" indent="0">
              <a:buNone/>
            </a:pPr>
            <a:r>
              <a:rPr lang="fr-FR" sz="2000" dirty="0" err="1">
                <a:hlinkClick r:id="rId6"/>
              </a:rPr>
              <a:t>Easy</a:t>
            </a:r>
            <a:r>
              <a:rPr lang="fr-FR" sz="2000" dirty="0">
                <a:hlinkClick r:id="rId6"/>
              </a:rPr>
              <a:t> Access Rules for Engines (CS-E) - Initial issue &amp; </a:t>
            </a:r>
            <a:r>
              <a:rPr lang="fr-FR" sz="2000" dirty="0" err="1">
                <a:hlinkClick r:id="rId6"/>
              </a:rPr>
              <a:t>amendments</a:t>
            </a:r>
            <a:r>
              <a:rPr lang="fr-FR" sz="2000" dirty="0">
                <a:hlinkClick r:id="rId6"/>
              </a:rPr>
              <a:t> 1-5 — </a:t>
            </a:r>
            <a:r>
              <a:rPr lang="fr-FR" sz="2000" dirty="0" err="1">
                <a:hlinkClick r:id="rId6"/>
              </a:rPr>
              <a:t>Amendment</a:t>
            </a:r>
            <a:r>
              <a:rPr lang="fr-FR" sz="2000" dirty="0">
                <a:hlinkClick r:id="rId6"/>
              </a:rPr>
              <a:t> 5 </a:t>
            </a:r>
            <a:r>
              <a:rPr lang="fr-FR" sz="2000" dirty="0" err="1">
                <a:hlinkClick r:id="rId6"/>
              </a:rPr>
              <a:t>available</a:t>
            </a:r>
            <a:r>
              <a:rPr lang="fr-FR" sz="2000" dirty="0">
                <a:hlinkClick r:id="rId6"/>
              </a:rPr>
              <a:t> </a:t>
            </a:r>
            <a:r>
              <a:rPr lang="fr-FR" sz="2000" dirty="0" err="1">
                <a:hlinkClick r:id="rId6"/>
              </a:rPr>
              <a:t>also</a:t>
            </a:r>
            <a:r>
              <a:rPr lang="fr-FR" sz="2000" dirty="0">
                <a:hlinkClick r:id="rId6"/>
              </a:rPr>
              <a:t> in xml format | EASA (europa.eu)</a:t>
            </a:r>
            <a:endParaRPr lang="en-US" sz="2000" dirty="0"/>
          </a:p>
        </p:txBody>
      </p:sp>
      <p:sp>
        <p:nvSpPr>
          <p:cNvPr id="4" name="Espace réservé du numéro de diapositive 3">
            <a:extLst>
              <a:ext uri="{FF2B5EF4-FFF2-40B4-BE49-F238E27FC236}">
                <a16:creationId xmlns:a16="http://schemas.microsoft.com/office/drawing/2014/main" id="{611864A0-DF4A-C4F2-C6F5-FF7F7B8E856A}"/>
              </a:ext>
            </a:extLst>
          </p:cNvPr>
          <p:cNvSpPr>
            <a:spLocks noGrp="1"/>
          </p:cNvSpPr>
          <p:nvPr>
            <p:ph type="sldNum" sz="quarter" idx="10"/>
          </p:nvPr>
        </p:nvSpPr>
        <p:spPr/>
        <p:txBody>
          <a:bodyPr/>
          <a:lstStyle/>
          <a:p>
            <a:fld id="{100358BD-8424-384F-809F-95A4D502BF26}" type="slidenum">
              <a:rPr lang="fr-FR" smtClean="0"/>
              <a:pPr/>
              <a:t>48</a:t>
            </a:fld>
            <a:endParaRPr lang="fr-FR" dirty="0"/>
          </a:p>
        </p:txBody>
      </p:sp>
    </p:spTree>
    <p:extLst>
      <p:ext uri="{BB962C8B-B14F-4D97-AF65-F5344CB8AC3E}">
        <p14:creationId xmlns:p14="http://schemas.microsoft.com/office/powerpoint/2010/main" val="671955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852A9-238B-C707-EF68-9D5DCCD2A40E}"/>
              </a:ext>
            </a:extLst>
          </p:cNvPr>
          <p:cNvSpPr>
            <a:spLocks noGrp="1"/>
          </p:cNvSpPr>
          <p:nvPr>
            <p:ph type="title"/>
          </p:nvPr>
        </p:nvSpPr>
        <p:spPr/>
        <p:txBody>
          <a:bodyPr/>
          <a:lstStyle/>
          <a:p>
            <a:r>
              <a:rPr lang="fr-FR" dirty="0"/>
              <a:t>Listing of official links on EASA </a:t>
            </a:r>
            <a:r>
              <a:rPr lang="fr-FR" dirty="0" err="1"/>
              <a:t>website</a:t>
            </a:r>
            <a:r>
              <a:rPr lang="fr-FR" dirty="0"/>
              <a:t> (3/6)</a:t>
            </a:r>
          </a:p>
        </p:txBody>
      </p:sp>
      <p:sp>
        <p:nvSpPr>
          <p:cNvPr id="3" name="Espace réservé du contenu 2">
            <a:extLst>
              <a:ext uri="{FF2B5EF4-FFF2-40B4-BE49-F238E27FC236}">
                <a16:creationId xmlns:a16="http://schemas.microsoft.com/office/drawing/2014/main" id="{C0079A1A-1E16-4D9F-BE21-F3C6257B650D}"/>
              </a:ext>
            </a:extLst>
          </p:cNvPr>
          <p:cNvSpPr>
            <a:spLocks noGrp="1"/>
          </p:cNvSpPr>
          <p:nvPr>
            <p:ph idx="1"/>
          </p:nvPr>
        </p:nvSpPr>
        <p:spPr>
          <a:xfrm>
            <a:off x="735062" y="1463774"/>
            <a:ext cx="9221689" cy="5528832"/>
          </a:xfrm>
        </p:spPr>
        <p:txBody>
          <a:bodyPr>
            <a:noAutofit/>
          </a:bodyPr>
          <a:lstStyle/>
          <a:p>
            <a:r>
              <a:rPr lang="en-US" sz="2000" dirty="0"/>
              <a:t>SC E-19 Electric / Hybrid Propulsion System</a:t>
            </a:r>
          </a:p>
          <a:p>
            <a:pPr marL="0" indent="0">
              <a:buNone/>
            </a:pPr>
            <a:r>
              <a:rPr lang="fr-FR" sz="2000" dirty="0">
                <a:hlinkClick r:id="rId2"/>
              </a:rPr>
              <a:t>Final </a:t>
            </a:r>
            <a:r>
              <a:rPr lang="fr-FR" sz="2000" dirty="0" err="1">
                <a:hlinkClick r:id="rId2"/>
              </a:rPr>
              <a:t>Special</a:t>
            </a:r>
            <a:r>
              <a:rPr lang="fr-FR" sz="2000" dirty="0">
                <a:hlinkClick r:id="rId2"/>
              </a:rPr>
              <a:t> Condition SC E-19 - Electric / </a:t>
            </a:r>
            <a:r>
              <a:rPr lang="fr-FR" sz="2000" dirty="0" err="1">
                <a:hlinkClick r:id="rId2"/>
              </a:rPr>
              <a:t>Hybrid</a:t>
            </a:r>
            <a:r>
              <a:rPr lang="fr-FR" sz="2000" dirty="0">
                <a:hlinkClick r:id="rId2"/>
              </a:rPr>
              <a:t> Propulsion System - Issue 01 | EASA (europa.eu)</a:t>
            </a:r>
            <a:endParaRPr lang="en-US" sz="2000" dirty="0"/>
          </a:p>
          <a:p>
            <a:pPr marL="0" indent="0">
              <a:buNone/>
            </a:pPr>
            <a:r>
              <a:rPr lang="en-US" sz="2000" dirty="0">
                <a:hlinkClick r:id="rId3"/>
              </a:rPr>
              <a:t>Proposed CM ref. CM-21. A-004 Issue 01 on “Acceptable approaches for the certification of Electric/Hybrid Propulsion Systems” | EASA (europa.eu)</a:t>
            </a:r>
            <a:endParaRPr lang="en-US" sz="2000" dirty="0"/>
          </a:p>
          <a:p>
            <a:r>
              <a:rPr lang="en-US" sz="2000" dirty="0"/>
              <a:t>Propellers</a:t>
            </a:r>
          </a:p>
          <a:p>
            <a:pPr marL="0" indent="0">
              <a:buNone/>
            </a:pPr>
            <a:r>
              <a:rPr lang="fr-FR" sz="2000" dirty="0">
                <a:hlinkClick r:id="rId4"/>
              </a:rPr>
              <a:t>CS-P </a:t>
            </a:r>
            <a:r>
              <a:rPr lang="fr-FR" sz="2000" dirty="0" err="1">
                <a:hlinkClick r:id="rId4"/>
              </a:rPr>
              <a:t>Amendment</a:t>
            </a:r>
            <a:r>
              <a:rPr lang="fr-FR" sz="2000" dirty="0">
                <a:hlinkClick r:id="rId4"/>
              </a:rPr>
              <a:t> 2 | EASA (europa.eu)</a:t>
            </a:r>
            <a:endParaRPr lang="fr-FR" sz="2000" dirty="0"/>
          </a:p>
          <a:p>
            <a:r>
              <a:rPr lang="en-US" sz="2000" dirty="0"/>
              <a:t>Easy Access Rules for Propellers (CS-P)</a:t>
            </a:r>
          </a:p>
          <a:p>
            <a:pPr marL="0" indent="0">
              <a:buNone/>
            </a:pPr>
            <a:r>
              <a:rPr lang="en-US" sz="2000" dirty="0">
                <a:hlinkClick r:id="rId5"/>
              </a:rPr>
              <a:t>Easy Access Rules for Propellers (CS-P) - initial issue &amp; amendment 1 | EASA (europa.eu)</a:t>
            </a:r>
            <a:endParaRPr lang="en-US" sz="2000" dirty="0"/>
          </a:p>
          <a:p>
            <a:r>
              <a:rPr lang="en-US" sz="2000" dirty="0"/>
              <a:t>CS-26 - Additional airworthiness specifications for operations</a:t>
            </a:r>
          </a:p>
          <a:p>
            <a:pPr marL="0" indent="0">
              <a:buNone/>
            </a:pPr>
            <a:r>
              <a:rPr lang="fr-FR" sz="2000" dirty="0">
                <a:hlinkClick r:id="rId6"/>
              </a:rPr>
              <a:t>CS-26 Issue 4 - Large </a:t>
            </a:r>
            <a:r>
              <a:rPr lang="fr-FR" sz="2000" dirty="0" err="1">
                <a:hlinkClick r:id="rId6"/>
              </a:rPr>
              <a:t>aeroplane</a:t>
            </a:r>
            <a:r>
              <a:rPr lang="fr-FR" sz="2000" dirty="0">
                <a:hlinkClick r:id="rId6"/>
              </a:rPr>
              <a:t> </a:t>
            </a:r>
            <a:r>
              <a:rPr lang="fr-FR" sz="2000" dirty="0" err="1">
                <a:hlinkClick r:id="rId6"/>
              </a:rPr>
              <a:t>tyre</a:t>
            </a:r>
            <a:r>
              <a:rPr lang="fr-FR" sz="2000" dirty="0">
                <a:hlinkClick r:id="rId6"/>
              </a:rPr>
              <a:t> pressure monitoring | </a:t>
            </a:r>
            <a:r>
              <a:rPr lang="fr-FR" sz="2000" dirty="0" err="1">
                <a:hlinkClick r:id="rId6"/>
              </a:rPr>
              <a:t>Helicopter</a:t>
            </a:r>
            <a:r>
              <a:rPr lang="fr-FR" sz="2000" dirty="0">
                <a:hlinkClick r:id="rId6"/>
              </a:rPr>
              <a:t> </a:t>
            </a:r>
            <a:r>
              <a:rPr lang="fr-FR" sz="2000" dirty="0" err="1">
                <a:hlinkClick r:id="rId6"/>
              </a:rPr>
              <a:t>ditching</a:t>
            </a:r>
            <a:r>
              <a:rPr lang="fr-FR" sz="2000" dirty="0">
                <a:hlinkClick r:id="rId6"/>
              </a:rPr>
              <a:t> and water impact occupant </a:t>
            </a:r>
            <a:r>
              <a:rPr lang="fr-FR" sz="2000" dirty="0" err="1">
                <a:hlinkClick r:id="rId6"/>
              </a:rPr>
              <a:t>survivability</a:t>
            </a:r>
            <a:r>
              <a:rPr lang="fr-FR" sz="2000" dirty="0">
                <a:hlinkClick r:id="rId6"/>
              </a:rPr>
              <a:t> | EASA (europa.eu)</a:t>
            </a:r>
            <a:endParaRPr lang="en-US" sz="2000" dirty="0"/>
          </a:p>
          <a:p>
            <a:r>
              <a:rPr lang="en-US" sz="2000" dirty="0"/>
              <a:t>AMC-20 - Products, Parts and Appliances</a:t>
            </a:r>
          </a:p>
          <a:p>
            <a:pPr marL="0" indent="0">
              <a:buNone/>
            </a:pPr>
            <a:r>
              <a:rPr lang="fr-FR" sz="2000" dirty="0">
                <a:hlinkClick r:id="rId7"/>
              </a:rPr>
              <a:t>AMC-20 </a:t>
            </a:r>
            <a:r>
              <a:rPr lang="fr-FR" sz="2000" dirty="0" err="1">
                <a:hlinkClick r:id="rId7"/>
              </a:rPr>
              <a:t>Amendment</a:t>
            </a:r>
            <a:r>
              <a:rPr lang="fr-FR" sz="2000" dirty="0">
                <a:hlinkClick r:id="rId7"/>
              </a:rPr>
              <a:t> 21 | EASA (europa.eu)</a:t>
            </a:r>
            <a:endParaRPr lang="en-US" sz="2000" dirty="0"/>
          </a:p>
        </p:txBody>
      </p:sp>
      <p:sp>
        <p:nvSpPr>
          <p:cNvPr id="4" name="Espace réservé du numéro de diapositive 3">
            <a:extLst>
              <a:ext uri="{FF2B5EF4-FFF2-40B4-BE49-F238E27FC236}">
                <a16:creationId xmlns:a16="http://schemas.microsoft.com/office/drawing/2014/main" id="{611864A0-DF4A-C4F2-C6F5-FF7F7B8E856A}"/>
              </a:ext>
            </a:extLst>
          </p:cNvPr>
          <p:cNvSpPr>
            <a:spLocks noGrp="1"/>
          </p:cNvSpPr>
          <p:nvPr>
            <p:ph type="sldNum" sz="quarter" idx="10"/>
          </p:nvPr>
        </p:nvSpPr>
        <p:spPr/>
        <p:txBody>
          <a:bodyPr/>
          <a:lstStyle/>
          <a:p>
            <a:fld id="{100358BD-8424-384F-809F-95A4D502BF26}" type="slidenum">
              <a:rPr lang="fr-FR" smtClean="0"/>
              <a:pPr/>
              <a:t>49</a:t>
            </a:fld>
            <a:endParaRPr lang="fr-FR" dirty="0"/>
          </a:p>
        </p:txBody>
      </p:sp>
    </p:spTree>
    <p:extLst>
      <p:ext uri="{BB962C8B-B14F-4D97-AF65-F5344CB8AC3E}">
        <p14:creationId xmlns:p14="http://schemas.microsoft.com/office/powerpoint/2010/main" val="360019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9FA3B-270B-EDAC-A723-947DF2CA9BDF}"/>
              </a:ext>
            </a:extLst>
          </p:cNvPr>
          <p:cNvSpPr>
            <a:spLocks noGrp="1"/>
          </p:cNvSpPr>
          <p:nvPr>
            <p:ph type="title"/>
          </p:nvPr>
        </p:nvSpPr>
        <p:spPr/>
        <p:txBody>
          <a:bodyPr/>
          <a:lstStyle/>
          <a:p>
            <a:r>
              <a:rPr lang="fr-FR" dirty="0"/>
              <a:t>High </a:t>
            </a:r>
            <a:r>
              <a:rPr lang="fr-FR" dirty="0" err="1"/>
              <a:t>Level</a:t>
            </a:r>
            <a:r>
              <a:rPr lang="fr-FR" dirty="0"/>
              <a:t> Certification Framework</a:t>
            </a:r>
          </a:p>
        </p:txBody>
      </p:sp>
      <p:sp>
        <p:nvSpPr>
          <p:cNvPr id="3" name="Espace réservé du contenu 2">
            <a:extLst>
              <a:ext uri="{FF2B5EF4-FFF2-40B4-BE49-F238E27FC236}">
                <a16:creationId xmlns:a16="http://schemas.microsoft.com/office/drawing/2014/main" id="{A233CEE0-8794-4460-92F7-2CE291EE5240}"/>
              </a:ext>
            </a:extLst>
          </p:cNvPr>
          <p:cNvSpPr>
            <a:spLocks noGrp="1"/>
          </p:cNvSpPr>
          <p:nvPr>
            <p:ph idx="1"/>
          </p:nvPr>
        </p:nvSpPr>
        <p:spPr/>
        <p:txBody>
          <a:bodyPr/>
          <a:lstStyle/>
          <a:p>
            <a:r>
              <a:rPr lang="fr-FR" dirty="0"/>
              <a:t>Main </a:t>
            </a:r>
            <a:r>
              <a:rPr lang="fr-FR" dirty="0" err="1"/>
              <a:t>texts</a:t>
            </a:r>
            <a:r>
              <a:rPr lang="fr-FR" dirty="0"/>
              <a:t> </a:t>
            </a:r>
            <a:r>
              <a:rPr lang="fr-FR" dirty="0" err="1"/>
              <a:t>that</a:t>
            </a:r>
            <a:r>
              <a:rPr lang="fr-FR" dirty="0"/>
              <a:t> </a:t>
            </a:r>
            <a:r>
              <a:rPr lang="fr-FR" dirty="0" err="1"/>
              <a:t>define</a:t>
            </a:r>
            <a:r>
              <a:rPr lang="fr-FR" dirty="0"/>
              <a:t> type or class of the </a:t>
            </a:r>
            <a:r>
              <a:rPr lang="fr-FR" dirty="0" err="1"/>
              <a:t>aircraft</a:t>
            </a:r>
            <a:endParaRPr lang="fr-FR" dirty="0"/>
          </a:p>
          <a:p>
            <a:r>
              <a:rPr lang="fr-FR" dirty="0"/>
              <a:t>Extra </a:t>
            </a:r>
            <a:r>
              <a:rPr lang="fr-FR" dirty="0" err="1"/>
              <a:t>regulation</a:t>
            </a:r>
            <a:r>
              <a:rPr lang="fr-FR" dirty="0"/>
              <a:t> about </a:t>
            </a:r>
            <a:r>
              <a:rPr lang="fr-FR" dirty="0" err="1"/>
              <a:t>technical</a:t>
            </a:r>
            <a:r>
              <a:rPr lang="fr-FR" dirty="0"/>
              <a:t> </a:t>
            </a:r>
            <a:r>
              <a:rPr lang="fr-FR" dirty="0" err="1"/>
              <a:t>specifications</a:t>
            </a:r>
            <a:endParaRPr lang="fr-FR" dirty="0"/>
          </a:p>
          <a:p>
            <a:r>
              <a:rPr lang="fr-FR" dirty="0" err="1"/>
              <a:t>Analysis</a:t>
            </a:r>
            <a:r>
              <a:rPr lang="fr-FR" dirty="0"/>
              <a:t> of the </a:t>
            </a:r>
            <a:r>
              <a:rPr lang="fr-FR" dirty="0" err="1"/>
              <a:t>maturity</a:t>
            </a:r>
            <a:r>
              <a:rPr lang="fr-FR" dirty="0"/>
              <a:t> of Rule </a:t>
            </a:r>
            <a:r>
              <a:rPr lang="fr-FR" dirty="0" err="1"/>
              <a:t>Making</a:t>
            </a:r>
            <a:endParaRPr lang="fr-FR" dirty="0"/>
          </a:p>
        </p:txBody>
      </p:sp>
      <p:sp>
        <p:nvSpPr>
          <p:cNvPr id="4" name="Espace réservé du numéro de diapositive 3">
            <a:extLst>
              <a:ext uri="{FF2B5EF4-FFF2-40B4-BE49-F238E27FC236}">
                <a16:creationId xmlns:a16="http://schemas.microsoft.com/office/drawing/2014/main" id="{6A4B18A5-7D1E-0798-9D2B-A3093CF2D5E6}"/>
              </a:ext>
            </a:extLst>
          </p:cNvPr>
          <p:cNvSpPr>
            <a:spLocks noGrp="1"/>
          </p:cNvSpPr>
          <p:nvPr>
            <p:ph type="sldNum" sz="quarter" idx="10"/>
          </p:nvPr>
        </p:nvSpPr>
        <p:spPr/>
        <p:txBody>
          <a:bodyPr/>
          <a:lstStyle/>
          <a:p>
            <a:fld id="{100358BD-8424-384F-809F-95A4D502BF26}" type="slidenum">
              <a:rPr lang="fr-FR" smtClean="0"/>
              <a:pPr/>
              <a:t>5</a:t>
            </a:fld>
            <a:endParaRPr lang="fr-FR" dirty="0"/>
          </a:p>
        </p:txBody>
      </p:sp>
    </p:spTree>
    <p:extLst>
      <p:ext uri="{BB962C8B-B14F-4D97-AF65-F5344CB8AC3E}">
        <p14:creationId xmlns:p14="http://schemas.microsoft.com/office/powerpoint/2010/main" val="98071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852A9-238B-C707-EF68-9D5DCCD2A40E}"/>
              </a:ext>
            </a:extLst>
          </p:cNvPr>
          <p:cNvSpPr>
            <a:spLocks noGrp="1"/>
          </p:cNvSpPr>
          <p:nvPr>
            <p:ph type="title"/>
          </p:nvPr>
        </p:nvSpPr>
        <p:spPr/>
        <p:txBody>
          <a:bodyPr/>
          <a:lstStyle/>
          <a:p>
            <a:r>
              <a:rPr lang="fr-FR" dirty="0"/>
              <a:t>Listing of official links on EASA </a:t>
            </a:r>
            <a:r>
              <a:rPr lang="fr-FR" dirty="0" err="1"/>
              <a:t>website</a:t>
            </a:r>
            <a:r>
              <a:rPr lang="fr-FR" dirty="0"/>
              <a:t> (4/6)</a:t>
            </a:r>
          </a:p>
        </p:txBody>
      </p:sp>
      <p:sp>
        <p:nvSpPr>
          <p:cNvPr id="3" name="Espace réservé du contenu 2">
            <a:extLst>
              <a:ext uri="{FF2B5EF4-FFF2-40B4-BE49-F238E27FC236}">
                <a16:creationId xmlns:a16="http://schemas.microsoft.com/office/drawing/2014/main" id="{C0079A1A-1E16-4D9F-BE21-F3C6257B650D}"/>
              </a:ext>
            </a:extLst>
          </p:cNvPr>
          <p:cNvSpPr>
            <a:spLocks noGrp="1"/>
          </p:cNvSpPr>
          <p:nvPr>
            <p:ph idx="1"/>
          </p:nvPr>
        </p:nvSpPr>
        <p:spPr>
          <a:xfrm>
            <a:off x="735062" y="1463774"/>
            <a:ext cx="9221689" cy="5528832"/>
          </a:xfrm>
        </p:spPr>
        <p:txBody>
          <a:bodyPr>
            <a:noAutofit/>
          </a:bodyPr>
          <a:lstStyle/>
          <a:p>
            <a:r>
              <a:rPr lang="en-US" sz="2000" dirty="0"/>
              <a:t>CS-34 - Aircraft Engine Emissions and Fuel Venting</a:t>
            </a:r>
          </a:p>
          <a:p>
            <a:pPr marL="0" indent="0">
              <a:buNone/>
            </a:pPr>
            <a:r>
              <a:rPr lang="en-US" sz="2000" dirty="0">
                <a:hlinkClick r:id="rId2"/>
              </a:rPr>
              <a:t>CS-34 Amendment 4 - Implementation of the latest CAEP amendments to ICAO Annex 16 Volumes I, II, and III — CAEP/11 | EASA (europa.eu)</a:t>
            </a:r>
            <a:endParaRPr lang="en-US" sz="2000" dirty="0"/>
          </a:p>
          <a:p>
            <a:r>
              <a:rPr lang="en-US" sz="2000" dirty="0"/>
              <a:t>NPA 2017-01</a:t>
            </a:r>
          </a:p>
          <a:p>
            <a:pPr marL="0" indent="0">
              <a:buNone/>
            </a:pPr>
            <a:r>
              <a:rPr lang="en-US" sz="2000" dirty="0">
                <a:hlinkClick r:id="rId3"/>
              </a:rPr>
              <a:t>NPA 2017-01 - Implementation of the CAEP/10 amendments on climate change, emissions and noise | EASA (europa.eu)</a:t>
            </a:r>
            <a:endParaRPr lang="en-US" sz="2000" dirty="0"/>
          </a:p>
          <a:p>
            <a:r>
              <a:rPr lang="en-US" sz="2000" dirty="0" err="1"/>
              <a:t>ToR</a:t>
            </a:r>
            <a:r>
              <a:rPr lang="en-US" sz="2000" dirty="0"/>
              <a:t> RMT.0514</a:t>
            </a:r>
          </a:p>
          <a:p>
            <a:pPr marL="0" indent="0">
              <a:buNone/>
            </a:pPr>
            <a:r>
              <a:rPr lang="en-US" sz="2000" dirty="0" err="1">
                <a:hlinkClick r:id="rId4"/>
              </a:rPr>
              <a:t>ToR</a:t>
            </a:r>
            <a:r>
              <a:rPr lang="en-US" sz="2000" dirty="0">
                <a:hlinkClick r:id="rId4"/>
              </a:rPr>
              <a:t> RMT.0514 - Implementation of the latest CAEP amendments to ICAO Annex 16 Volumes I, II, and III | EASA (europa.eu)</a:t>
            </a:r>
            <a:endParaRPr lang="en-US" sz="2000" dirty="0"/>
          </a:p>
          <a:p>
            <a:r>
              <a:rPr lang="en-US" sz="2000" dirty="0"/>
              <a:t>FAQ n.21935 </a:t>
            </a:r>
          </a:p>
          <a:p>
            <a:pPr marL="0" indent="0">
              <a:buNone/>
            </a:pPr>
            <a:r>
              <a:rPr lang="en-US" sz="2000" dirty="0">
                <a:hlinkClick r:id="rId5"/>
              </a:rPr>
              <a:t>Why is my small rotorcraft charged as medium rotorcraft under F&amp;C? | EASA (europa.eu)</a:t>
            </a:r>
            <a:endParaRPr lang="en-US" sz="2000" dirty="0"/>
          </a:p>
          <a:p>
            <a:endParaRPr lang="en-US" sz="2000" dirty="0"/>
          </a:p>
        </p:txBody>
      </p:sp>
      <p:sp>
        <p:nvSpPr>
          <p:cNvPr id="4" name="Espace réservé du numéro de diapositive 3">
            <a:extLst>
              <a:ext uri="{FF2B5EF4-FFF2-40B4-BE49-F238E27FC236}">
                <a16:creationId xmlns:a16="http://schemas.microsoft.com/office/drawing/2014/main" id="{611864A0-DF4A-C4F2-C6F5-FF7F7B8E856A}"/>
              </a:ext>
            </a:extLst>
          </p:cNvPr>
          <p:cNvSpPr>
            <a:spLocks noGrp="1"/>
          </p:cNvSpPr>
          <p:nvPr>
            <p:ph type="sldNum" sz="quarter" idx="10"/>
          </p:nvPr>
        </p:nvSpPr>
        <p:spPr/>
        <p:txBody>
          <a:bodyPr/>
          <a:lstStyle/>
          <a:p>
            <a:fld id="{100358BD-8424-384F-809F-95A4D502BF26}" type="slidenum">
              <a:rPr lang="fr-FR" smtClean="0"/>
              <a:pPr/>
              <a:t>50</a:t>
            </a:fld>
            <a:endParaRPr lang="fr-FR" dirty="0"/>
          </a:p>
        </p:txBody>
      </p:sp>
    </p:spTree>
    <p:extLst>
      <p:ext uri="{BB962C8B-B14F-4D97-AF65-F5344CB8AC3E}">
        <p14:creationId xmlns:p14="http://schemas.microsoft.com/office/powerpoint/2010/main" val="3865260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852A9-238B-C707-EF68-9D5DCCD2A40E}"/>
              </a:ext>
            </a:extLst>
          </p:cNvPr>
          <p:cNvSpPr>
            <a:spLocks noGrp="1"/>
          </p:cNvSpPr>
          <p:nvPr>
            <p:ph type="title"/>
          </p:nvPr>
        </p:nvSpPr>
        <p:spPr/>
        <p:txBody>
          <a:bodyPr/>
          <a:lstStyle/>
          <a:p>
            <a:r>
              <a:rPr lang="fr-FR" dirty="0"/>
              <a:t>Listing of official links on EASA </a:t>
            </a:r>
            <a:r>
              <a:rPr lang="fr-FR" dirty="0" err="1"/>
              <a:t>website</a:t>
            </a:r>
            <a:r>
              <a:rPr lang="fr-FR" dirty="0"/>
              <a:t> (5/6)</a:t>
            </a:r>
          </a:p>
        </p:txBody>
      </p:sp>
      <p:sp>
        <p:nvSpPr>
          <p:cNvPr id="3" name="Espace réservé du contenu 2">
            <a:extLst>
              <a:ext uri="{FF2B5EF4-FFF2-40B4-BE49-F238E27FC236}">
                <a16:creationId xmlns:a16="http://schemas.microsoft.com/office/drawing/2014/main" id="{C0079A1A-1E16-4D9F-BE21-F3C6257B650D}"/>
              </a:ext>
            </a:extLst>
          </p:cNvPr>
          <p:cNvSpPr>
            <a:spLocks noGrp="1"/>
          </p:cNvSpPr>
          <p:nvPr>
            <p:ph idx="1"/>
          </p:nvPr>
        </p:nvSpPr>
        <p:spPr>
          <a:xfrm>
            <a:off x="735062" y="1463774"/>
            <a:ext cx="9221689" cy="5528832"/>
          </a:xfrm>
        </p:spPr>
        <p:txBody>
          <a:bodyPr>
            <a:noAutofit/>
          </a:bodyPr>
          <a:lstStyle/>
          <a:p>
            <a:r>
              <a:rPr lang="en-US" sz="2000" dirty="0"/>
              <a:t>FAQ n.19463</a:t>
            </a:r>
          </a:p>
          <a:p>
            <a:pPr marL="0" indent="0">
              <a:buNone/>
            </a:pPr>
            <a:r>
              <a:rPr lang="en-US" sz="2000" dirty="0">
                <a:hlinkClick r:id="rId2"/>
              </a:rPr>
              <a:t>Can parachutes receive an ETSO authorization? | EASA (europa.eu)</a:t>
            </a:r>
            <a:endParaRPr lang="en-US" sz="2000" dirty="0"/>
          </a:p>
          <a:p>
            <a:r>
              <a:rPr lang="en-US" sz="2000" dirty="0"/>
              <a:t>EASA Rotorcraft and VTOL Symposium 2019</a:t>
            </a:r>
          </a:p>
          <a:p>
            <a:pPr marL="0" indent="0">
              <a:buNone/>
            </a:pPr>
            <a:r>
              <a:rPr lang="fr-FR" sz="2000" dirty="0" err="1">
                <a:hlinkClick r:id="rId3"/>
              </a:rPr>
              <a:t>Rotorcraft</a:t>
            </a:r>
            <a:r>
              <a:rPr lang="fr-FR" sz="2000" dirty="0">
                <a:hlinkClick r:id="rId3"/>
              </a:rPr>
              <a:t> and VTOL Symposium 2019 | EASA (europa.eu)</a:t>
            </a:r>
            <a:endParaRPr lang="en-US" sz="2000" dirty="0"/>
          </a:p>
          <a:p>
            <a:r>
              <a:rPr lang="en-US" sz="2000" dirty="0"/>
              <a:t>EASA Rotorcraft and VTOL Symposium 2020</a:t>
            </a:r>
          </a:p>
          <a:p>
            <a:pPr marL="0" indent="0">
              <a:buNone/>
            </a:pPr>
            <a:r>
              <a:rPr lang="en-GB"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Rotorcraft and VTOL Symposium 2020 - Virtual Event | EASA (europa.eu)</a:t>
            </a:r>
            <a:endParaRPr lang="en-US" sz="2000" dirty="0"/>
          </a:p>
          <a:p>
            <a:r>
              <a:rPr lang="en-US" sz="2000" dirty="0"/>
              <a:t>EASA Rotorcraft and VTOL Symposium 2021</a:t>
            </a:r>
          </a:p>
          <a:p>
            <a:pPr marL="0" indent="0">
              <a:buNone/>
            </a:pPr>
            <a:r>
              <a:rPr lang="en-GB" sz="2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Rotorcraft and VTOL Symposium 2021 - Hybrid event (partially online and partially physical meeting) | EASA (europa.eu)</a:t>
            </a:r>
            <a:endParaRPr lang="en-US" sz="2000" dirty="0"/>
          </a:p>
          <a:p>
            <a:r>
              <a:rPr lang="en-US" sz="2000" dirty="0"/>
              <a:t>EASA Rotorcraft and VTOL Symposium 2022</a:t>
            </a:r>
          </a:p>
          <a:p>
            <a:pPr marL="0" indent="0">
              <a:buNone/>
            </a:pPr>
            <a:r>
              <a:rPr lang="en-GB" sz="2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EASA Rotorcraft and VTOL Symposium 2022 | EASA (europa.eu)</a:t>
            </a:r>
            <a:endParaRPr lang="en-US" sz="2000" dirty="0"/>
          </a:p>
          <a:p>
            <a:r>
              <a:rPr lang="en-US" sz="2000" dirty="0"/>
              <a:t>EASA Rotorcraft and VTOL Safety Symposium 2023</a:t>
            </a:r>
          </a:p>
          <a:p>
            <a:pPr marL="0" indent="0">
              <a:buNone/>
            </a:pPr>
            <a:r>
              <a:rPr lang="en-GB" sz="2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EASA Rotorcraft and VTOL Safety Symposium 2023 - Madrid, Spain (IFEMA) - Physical | EASA (europa.eu)</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a:p>
            <a:endParaRPr lang="en-US" sz="2000" dirty="0"/>
          </a:p>
          <a:p>
            <a:endParaRPr lang="en-US" sz="2000" dirty="0"/>
          </a:p>
        </p:txBody>
      </p:sp>
      <p:sp>
        <p:nvSpPr>
          <p:cNvPr id="4" name="Espace réservé du numéro de diapositive 3">
            <a:extLst>
              <a:ext uri="{FF2B5EF4-FFF2-40B4-BE49-F238E27FC236}">
                <a16:creationId xmlns:a16="http://schemas.microsoft.com/office/drawing/2014/main" id="{611864A0-DF4A-C4F2-C6F5-FF7F7B8E856A}"/>
              </a:ext>
            </a:extLst>
          </p:cNvPr>
          <p:cNvSpPr>
            <a:spLocks noGrp="1"/>
          </p:cNvSpPr>
          <p:nvPr>
            <p:ph type="sldNum" sz="quarter" idx="10"/>
          </p:nvPr>
        </p:nvSpPr>
        <p:spPr/>
        <p:txBody>
          <a:bodyPr/>
          <a:lstStyle/>
          <a:p>
            <a:fld id="{100358BD-8424-384F-809F-95A4D502BF26}" type="slidenum">
              <a:rPr lang="fr-FR" smtClean="0"/>
              <a:pPr/>
              <a:t>51</a:t>
            </a:fld>
            <a:endParaRPr lang="fr-FR" dirty="0"/>
          </a:p>
        </p:txBody>
      </p:sp>
    </p:spTree>
    <p:extLst>
      <p:ext uri="{BB962C8B-B14F-4D97-AF65-F5344CB8AC3E}">
        <p14:creationId xmlns:p14="http://schemas.microsoft.com/office/powerpoint/2010/main" val="4058647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852A9-238B-C707-EF68-9D5DCCD2A40E}"/>
              </a:ext>
            </a:extLst>
          </p:cNvPr>
          <p:cNvSpPr>
            <a:spLocks noGrp="1"/>
          </p:cNvSpPr>
          <p:nvPr>
            <p:ph type="title"/>
          </p:nvPr>
        </p:nvSpPr>
        <p:spPr/>
        <p:txBody>
          <a:bodyPr/>
          <a:lstStyle/>
          <a:p>
            <a:r>
              <a:rPr lang="fr-FR" dirty="0"/>
              <a:t>Listing of official links on EASA </a:t>
            </a:r>
            <a:r>
              <a:rPr lang="fr-FR" dirty="0" err="1"/>
              <a:t>website</a:t>
            </a:r>
            <a:r>
              <a:rPr lang="fr-FR" dirty="0"/>
              <a:t> (6/6)</a:t>
            </a:r>
          </a:p>
        </p:txBody>
      </p:sp>
      <p:sp>
        <p:nvSpPr>
          <p:cNvPr id="3" name="Espace réservé du contenu 2">
            <a:extLst>
              <a:ext uri="{FF2B5EF4-FFF2-40B4-BE49-F238E27FC236}">
                <a16:creationId xmlns:a16="http://schemas.microsoft.com/office/drawing/2014/main" id="{C0079A1A-1E16-4D9F-BE21-F3C6257B650D}"/>
              </a:ext>
            </a:extLst>
          </p:cNvPr>
          <p:cNvSpPr>
            <a:spLocks noGrp="1"/>
          </p:cNvSpPr>
          <p:nvPr>
            <p:ph idx="1"/>
          </p:nvPr>
        </p:nvSpPr>
        <p:spPr>
          <a:xfrm>
            <a:off x="735062" y="1463774"/>
            <a:ext cx="9221689" cy="5528832"/>
          </a:xfrm>
        </p:spPr>
        <p:txBody>
          <a:bodyPr>
            <a:noAutofit/>
          </a:bodyPr>
          <a:lstStyle/>
          <a:p>
            <a:r>
              <a:rPr lang="en-US" sz="2000" dirty="0"/>
              <a:t>Air Transport by VTOL-capable aircraft</a:t>
            </a:r>
          </a:p>
          <a:p>
            <a:pPr marL="0" indent="0">
              <a:buNone/>
            </a:pPr>
            <a:r>
              <a:rPr lang="fr-FR" sz="2000" dirty="0">
                <a:hlinkClick r:id="rId2"/>
              </a:rPr>
              <a:t>Air Transport by VTOL-capable </a:t>
            </a:r>
            <a:r>
              <a:rPr lang="fr-FR" sz="2000" dirty="0" err="1">
                <a:hlinkClick r:id="rId2"/>
              </a:rPr>
              <a:t>aircraft</a:t>
            </a:r>
            <a:r>
              <a:rPr lang="fr-FR" sz="2000" dirty="0">
                <a:hlinkClick r:id="rId2"/>
              </a:rPr>
              <a:t> | EASA (europa.eu)</a:t>
            </a:r>
            <a:endParaRPr lang="en-US" sz="2000" dirty="0"/>
          </a:p>
          <a:p>
            <a:r>
              <a:rPr lang="en-US" sz="2000" dirty="0"/>
              <a:t>Rotorcraft &amp; VTOL (Community and Overview)</a:t>
            </a:r>
          </a:p>
          <a:p>
            <a:pPr marL="0" indent="0">
              <a:buNone/>
            </a:pPr>
            <a:r>
              <a:rPr lang="fr-FR" sz="2000" dirty="0" err="1">
                <a:hlinkClick r:id="rId3"/>
              </a:rPr>
              <a:t>Rotorcraft</a:t>
            </a:r>
            <a:r>
              <a:rPr lang="fr-FR" sz="2000" dirty="0">
                <a:hlinkClick r:id="rId3"/>
              </a:rPr>
              <a:t> &amp; VTOL | EASA (europa.eu)</a:t>
            </a:r>
            <a:endParaRPr lang="fr-FR" sz="2000" dirty="0"/>
          </a:p>
          <a:p>
            <a:pPr marL="0" indent="0">
              <a:buNone/>
            </a:pPr>
            <a:endParaRPr lang="en-US" sz="2000" dirty="0"/>
          </a:p>
          <a:p>
            <a:endParaRPr lang="en-US" sz="2000" dirty="0"/>
          </a:p>
          <a:p>
            <a:endParaRPr lang="en-US" sz="2000" dirty="0"/>
          </a:p>
        </p:txBody>
      </p:sp>
      <p:sp>
        <p:nvSpPr>
          <p:cNvPr id="4" name="Espace réservé du numéro de diapositive 3">
            <a:extLst>
              <a:ext uri="{FF2B5EF4-FFF2-40B4-BE49-F238E27FC236}">
                <a16:creationId xmlns:a16="http://schemas.microsoft.com/office/drawing/2014/main" id="{611864A0-DF4A-C4F2-C6F5-FF7F7B8E856A}"/>
              </a:ext>
            </a:extLst>
          </p:cNvPr>
          <p:cNvSpPr>
            <a:spLocks noGrp="1"/>
          </p:cNvSpPr>
          <p:nvPr>
            <p:ph type="sldNum" sz="quarter" idx="10"/>
          </p:nvPr>
        </p:nvSpPr>
        <p:spPr/>
        <p:txBody>
          <a:bodyPr/>
          <a:lstStyle/>
          <a:p>
            <a:fld id="{100358BD-8424-384F-809F-95A4D502BF26}" type="slidenum">
              <a:rPr lang="fr-FR" smtClean="0"/>
              <a:pPr/>
              <a:t>52</a:t>
            </a:fld>
            <a:endParaRPr lang="fr-FR" dirty="0"/>
          </a:p>
        </p:txBody>
      </p:sp>
    </p:spTree>
    <p:extLst>
      <p:ext uri="{BB962C8B-B14F-4D97-AF65-F5344CB8AC3E}">
        <p14:creationId xmlns:p14="http://schemas.microsoft.com/office/powerpoint/2010/main" val="4018395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9D10B2-1C36-530B-9B5C-39C9C78BC4A9}"/>
              </a:ext>
            </a:extLst>
          </p:cNvPr>
          <p:cNvSpPr>
            <a:spLocks noGrp="1"/>
          </p:cNvSpPr>
          <p:nvPr>
            <p:ph type="title"/>
          </p:nvPr>
        </p:nvSpPr>
        <p:spPr/>
        <p:txBody>
          <a:bodyPr/>
          <a:lstStyle/>
          <a:p>
            <a:r>
              <a:rPr lang="fr-FR" dirty="0" err="1"/>
              <a:t>Glossary</a:t>
            </a:r>
            <a:r>
              <a:rPr lang="fr-FR" dirty="0"/>
              <a:t> (1/2)</a:t>
            </a:r>
          </a:p>
        </p:txBody>
      </p:sp>
      <p:sp>
        <p:nvSpPr>
          <p:cNvPr id="3" name="Espace réservé du contenu 2">
            <a:extLst>
              <a:ext uri="{FF2B5EF4-FFF2-40B4-BE49-F238E27FC236}">
                <a16:creationId xmlns:a16="http://schemas.microsoft.com/office/drawing/2014/main" id="{6E72DC05-DF8F-5F09-DA7A-4F702AE6AB81}"/>
              </a:ext>
            </a:extLst>
          </p:cNvPr>
          <p:cNvSpPr>
            <a:spLocks noGrp="1"/>
          </p:cNvSpPr>
          <p:nvPr>
            <p:ph idx="1"/>
          </p:nvPr>
        </p:nvSpPr>
        <p:spPr>
          <a:xfrm>
            <a:off x="735062" y="1463773"/>
            <a:ext cx="9221689" cy="5404165"/>
          </a:xfrm>
        </p:spPr>
        <p:txBody>
          <a:bodyPr numCol="2">
            <a:noAutofit/>
          </a:bodyPr>
          <a:lstStyle/>
          <a:p>
            <a:r>
              <a:rPr lang="fr-FR" sz="2000" dirty="0"/>
              <a:t>AC: Advisory </a:t>
            </a:r>
            <a:r>
              <a:rPr lang="fr-FR" sz="2000" dirty="0" err="1"/>
              <a:t>Circular</a:t>
            </a:r>
            <a:endParaRPr lang="fr-FR" sz="2000" dirty="0"/>
          </a:p>
          <a:p>
            <a:r>
              <a:rPr lang="fr-FR" sz="2000" dirty="0"/>
              <a:t>AMC: Acceptable </a:t>
            </a:r>
            <a:r>
              <a:rPr lang="fr-FR" sz="2000" dirty="0" err="1"/>
              <a:t>Means</a:t>
            </a:r>
            <a:r>
              <a:rPr lang="fr-FR" sz="2000" dirty="0"/>
              <a:t> of Compliance</a:t>
            </a:r>
          </a:p>
          <a:p>
            <a:r>
              <a:rPr lang="fr-FR" sz="2000" dirty="0"/>
              <a:t>ATS: Air Traffic Service</a:t>
            </a:r>
          </a:p>
          <a:p>
            <a:r>
              <a:rPr lang="fr-FR" sz="2000" dirty="0"/>
              <a:t>CAEP: </a:t>
            </a:r>
            <a:r>
              <a:rPr lang="fr-FR" sz="2000" dirty="0" err="1"/>
              <a:t>Committee</a:t>
            </a:r>
            <a:r>
              <a:rPr lang="fr-FR" sz="2000" dirty="0"/>
              <a:t> on Aviation </a:t>
            </a:r>
            <a:r>
              <a:rPr lang="fr-FR" sz="2000" dirty="0" err="1"/>
              <a:t>Environmental</a:t>
            </a:r>
            <a:r>
              <a:rPr lang="fr-FR" sz="2000" dirty="0"/>
              <a:t> Protection</a:t>
            </a:r>
          </a:p>
          <a:p>
            <a:r>
              <a:rPr lang="fr-FR" sz="2000" dirty="0"/>
              <a:t>CM: Certification </a:t>
            </a:r>
            <a:r>
              <a:rPr lang="fr-FR" sz="2000" dirty="0" err="1"/>
              <a:t>Memorandum</a:t>
            </a:r>
            <a:endParaRPr lang="fr-FR" sz="2000" dirty="0"/>
          </a:p>
          <a:p>
            <a:r>
              <a:rPr lang="fr-FR" sz="2000" dirty="0"/>
              <a:t>CS: Certification </a:t>
            </a:r>
            <a:r>
              <a:rPr lang="fr-FR" sz="2000" dirty="0" err="1"/>
              <a:t>Specifications</a:t>
            </a:r>
            <a:endParaRPr lang="fr-FR" sz="2000" dirty="0"/>
          </a:p>
          <a:p>
            <a:r>
              <a:rPr lang="en-US" sz="2000" dirty="0"/>
              <a:t>DOA: Design Organization Approval</a:t>
            </a:r>
          </a:p>
          <a:p>
            <a:r>
              <a:rPr lang="en-US" sz="2000" dirty="0"/>
              <a:t>DOARI: DOA Review Item</a:t>
            </a:r>
          </a:p>
          <a:p>
            <a:r>
              <a:rPr lang="en-US" sz="2000" dirty="0"/>
              <a:t>EASA: European Aviation Safety Agency</a:t>
            </a:r>
            <a:endParaRPr lang="fr-FR" sz="2000" dirty="0"/>
          </a:p>
          <a:p>
            <a:r>
              <a:rPr lang="fr-FR" sz="2000" dirty="0"/>
              <a:t>ED: EASA </a:t>
            </a:r>
            <a:r>
              <a:rPr lang="fr-FR" sz="2000" dirty="0" err="1"/>
              <a:t>Decision</a:t>
            </a:r>
            <a:endParaRPr lang="fr-FR" sz="2000" dirty="0"/>
          </a:p>
          <a:p>
            <a:r>
              <a:rPr lang="fr-FR" sz="2000" dirty="0"/>
              <a:t>EHPS: </a:t>
            </a:r>
            <a:r>
              <a:rPr lang="en-US" sz="2000" dirty="0"/>
              <a:t>Electro Hybrid Power System</a:t>
            </a:r>
          </a:p>
          <a:p>
            <a:r>
              <a:rPr lang="en-US" sz="2000" dirty="0"/>
              <a:t>ELA: European Light Aircraft</a:t>
            </a:r>
          </a:p>
          <a:p>
            <a:r>
              <a:rPr lang="en-US" sz="2000" dirty="0"/>
              <a:t>ETM: Environmental Technical Manual</a:t>
            </a:r>
            <a:endParaRPr lang="fr-FR" sz="2000" dirty="0"/>
          </a:p>
          <a:p>
            <a:r>
              <a:rPr lang="fr-FR" sz="2000" dirty="0"/>
              <a:t>ETSO: </a:t>
            </a:r>
            <a:r>
              <a:rPr lang="fr-FR" sz="2000" dirty="0" err="1"/>
              <a:t>European</a:t>
            </a:r>
            <a:r>
              <a:rPr lang="fr-FR" sz="2000" dirty="0"/>
              <a:t> </a:t>
            </a:r>
            <a:r>
              <a:rPr lang="fr-FR" sz="2000" dirty="0" err="1"/>
              <a:t>Technical</a:t>
            </a:r>
            <a:r>
              <a:rPr lang="fr-FR" sz="2000" dirty="0"/>
              <a:t> Standard </a:t>
            </a:r>
            <a:r>
              <a:rPr lang="fr-FR" sz="2000" dirty="0" err="1"/>
              <a:t>Order</a:t>
            </a:r>
            <a:endParaRPr lang="fr-FR" sz="2000" dirty="0"/>
          </a:p>
          <a:p>
            <a:r>
              <a:rPr lang="fr-FR" sz="2000" dirty="0"/>
              <a:t>EWIS: Engine </a:t>
            </a:r>
            <a:r>
              <a:rPr lang="fr-FR" sz="2000" dirty="0" err="1"/>
              <a:t>Wiring</a:t>
            </a:r>
            <a:r>
              <a:rPr lang="fr-FR" sz="2000" dirty="0"/>
              <a:t> </a:t>
            </a:r>
            <a:r>
              <a:rPr lang="fr-FR" sz="2000" dirty="0" err="1"/>
              <a:t>Interconnection</a:t>
            </a:r>
            <a:r>
              <a:rPr lang="fr-FR" sz="2000" dirty="0"/>
              <a:t> System</a:t>
            </a:r>
          </a:p>
          <a:p>
            <a:r>
              <a:rPr lang="fr-FR" sz="2000" dirty="0"/>
              <a:t>FAA: </a:t>
            </a:r>
            <a:r>
              <a:rPr lang="fr-FR" sz="2000" dirty="0" err="1"/>
              <a:t>Federal</a:t>
            </a:r>
            <a:r>
              <a:rPr lang="fr-FR" sz="2000" dirty="0"/>
              <a:t> Aviation Agency</a:t>
            </a:r>
          </a:p>
          <a:p>
            <a:r>
              <a:rPr lang="fr-FR" sz="2000" dirty="0"/>
              <a:t>GM: Guidance </a:t>
            </a:r>
            <a:r>
              <a:rPr lang="fr-FR" sz="2000" dirty="0" err="1"/>
              <a:t>Material</a:t>
            </a:r>
            <a:endParaRPr lang="fr-FR" sz="2000" dirty="0"/>
          </a:p>
          <a:p>
            <a:r>
              <a:rPr lang="fr-FR" sz="2000" dirty="0"/>
              <a:t>ICAO: International Civil Aviation Organisation</a:t>
            </a:r>
          </a:p>
          <a:p>
            <a:r>
              <a:rPr lang="fr-FR" sz="2000" dirty="0"/>
              <a:t>Kg: </a:t>
            </a:r>
            <a:r>
              <a:rPr lang="fr-FR" sz="2000" dirty="0" err="1"/>
              <a:t>kilogramm</a:t>
            </a:r>
            <a:endParaRPr lang="fr-FR" sz="2000" dirty="0"/>
          </a:p>
          <a:p>
            <a:r>
              <a:rPr lang="fr-FR" sz="2000" dirty="0" err="1"/>
              <a:t>Lbs</a:t>
            </a:r>
            <a:r>
              <a:rPr lang="fr-FR" sz="2000" dirty="0"/>
              <a:t>: pounds</a:t>
            </a:r>
          </a:p>
          <a:p>
            <a:r>
              <a:rPr lang="fr-FR" sz="2000" dirty="0"/>
              <a:t>LR: Large </a:t>
            </a:r>
            <a:r>
              <a:rPr lang="fr-FR" sz="2000" dirty="0" err="1"/>
              <a:t>Rotorcraft</a:t>
            </a:r>
            <a:endParaRPr lang="fr-FR" sz="2000" dirty="0"/>
          </a:p>
          <a:p>
            <a:r>
              <a:rPr lang="fr-FR" sz="2000" dirty="0" err="1"/>
              <a:t>MoC</a:t>
            </a:r>
            <a:r>
              <a:rPr lang="fr-FR" sz="2000" dirty="0"/>
              <a:t>: </a:t>
            </a:r>
            <a:r>
              <a:rPr lang="fr-FR" sz="2000" dirty="0" err="1"/>
              <a:t>Means</a:t>
            </a:r>
            <a:r>
              <a:rPr lang="fr-FR" sz="2000" dirty="0"/>
              <a:t> of Compliance</a:t>
            </a:r>
          </a:p>
        </p:txBody>
      </p:sp>
      <p:sp>
        <p:nvSpPr>
          <p:cNvPr id="4" name="Espace réservé du numéro de diapositive 3">
            <a:extLst>
              <a:ext uri="{FF2B5EF4-FFF2-40B4-BE49-F238E27FC236}">
                <a16:creationId xmlns:a16="http://schemas.microsoft.com/office/drawing/2014/main" id="{0FFBCC53-C575-F3ED-DEE3-AB64C62109CD}"/>
              </a:ext>
            </a:extLst>
          </p:cNvPr>
          <p:cNvSpPr>
            <a:spLocks noGrp="1"/>
          </p:cNvSpPr>
          <p:nvPr>
            <p:ph type="sldNum" sz="quarter" idx="10"/>
          </p:nvPr>
        </p:nvSpPr>
        <p:spPr/>
        <p:txBody>
          <a:bodyPr/>
          <a:lstStyle/>
          <a:p>
            <a:fld id="{100358BD-8424-384F-809F-95A4D502BF26}" type="slidenum">
              <a:rPr lang="fr-FR" smtClean="0"/>
              <a:pPr/>
              <a:t>53</a:t>
            </a:fld>
            <a:endParaRPr lang="fr-FR" dirty="0"/>
          </a:p>
        </p:txBody>
      </p:sp>
    </p:spTree>
    <p:extLst>
      <p:ext uri="{BB962C8B-B14F-4D97-AF65-F5344CB8AC3E}">
        <p14:creationId xmlns:p14="http://schemas.microsoft.com/office/powerpoint/2010/main" val="713920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9D10B2-1C36-530B-9B5C-39C9C78BC4A9}"/>
              </a:ext>
            </a:extLst>
          </p:cNvPr>
          <p:cNvSpPr>
            <a:spLocks noGrp="1"/>
          </p:cNvSpPr>
          <p:nvPr>
            <p:ph type="title"/>
          </p:nvPr>
        </p:nvSpPr>
        <p:spPr/>
        <p:txBody>
          <a:bodyPr/>
          <a:lstStyle/>
          <a:p>
            <a:r>
              <a:rPr lang="fr-FR" dirty="0" err="1"/>
              <a:t>Glossary</a:t>
            </a:r>
            <a:r>
              <a:rPr lang="fr-FR" dirty="0"/>
              <a:t> (2/2)</a:t>
            </a:r>
          </a:p>
        </p:txBody>
      </p:sp>
      <p:sp>
        <p:nvSpPr>
          <p:cNvPr id="3" name="Espace réservé du contenu 2">
            <a:extLst>
              <a:ext uri="{FF2B5EF4-FFF2-40B4-BE49-F238E27FC236}">
                <a16:creationId xmlns:a16="http://schemas.microsoft.com/office/drawing/2014/main" id="{6E72DC05-DF8F-5F09-DA7A-4F702AE6AB81}"/>
              </a:ext>
            </a:extLst>
          </p:cNvPr>
          <p:cNvSpPr>
            <a:spLocks noGrp="1"/>
          </p:cNvSpPr>
          <p:nvPr>
            <p:ph idx="1"/>
          </p:nvPr>
        </p:nvSpPr>
        <p:spPr>
          <a:xfrm>
            <a:off x="735062" y="1463773"/>
            <a:ext cx="9221689" cy="5404165"/>
          </a:xfrm>
        </p:spPr>
        <p:txBody>
          <a:bodyPr numCol="2">
            <a:noAutofit/>
          </a:bodyPr>
          <a:lstStyle/>
          <a:p>
            <a:r>
              <a:rPr lang="fr-FR" sz="2000" dirty="0"/>
              <a:t>NAM : New Air </a:t>
            </a:r>
            <a:r>
              <a:rPr lang="fr-FR" sz="2000" dirty="0" err="1"/>
              <a:t>Mobilities</a:t>
            </a:r>
            <a:endParaRPr lang="fr-FR" sz="2000" dirty="0"/>
          </a:p>
          <a:p>
            <a:r>
              <a:rPr lang="fr-FR" sz="2000" dirty="0"/>
              <a:t>NPA: Notice of </a:t>
            </a:r>
            <a:r>
              <a:rPr lang="fr-FR" sz="2000" dirty="0" err="1"/>
              <a:t>Proposed</a:t>
            </a:r>
            <a:r>
              <a:rPr lang="fr-FR" sz="2000" dirty="0"/>
              <a:t> </a:t>
            </a:r>
            <a:r>
              <a:rPr lang="fr-FR" sz="2000" dirty="0" err="1"/>
              <a:t>Amendment</a:t>
            </a:r>
            <a:endParaRPr lang="fr-FR" sz="2000" dirty="0"/>
          </a:p>
          <a:p>
            <a:r>
              <a:rPr lang="fr-FR" sz="2000" dirty="0"/>
              <a:t>PAX: Passenger</a:t>
            </a:r>
          </a:p>
          <a:p>
            <a:r>
              <a:rPr lang="fr-FR" sz="2000" dirty="0"/>
              <a:t>RMT: Rule </a:t>
            </a:r>
            <a:r>
              <a:rPr lang="fr-FR" sz="2000" dirty="0" err="1"/>
              <a:t>Making</a:t>
            </a:r>
            <a:r>
              <a:rPr lang="fr-FR" sz="2000" dirty="0"/>
              <a:t> </a:t>
            </a:r>
            <a:r>
              <a:rPr lang="fr-FR" sz="2000" dirty="0" err="1"/>
              <a:t>Task</a:t>
            </a:r>
            <a:endParaRPr lang="fr-FR" sz="2000" dirty="0"/>
          </a:p>
          <a:p>
            <a:r>
              <a:rPr lang="fr-FR" sz="2000" dirty="0"/>
              <a:t>SARP: Standards And </a:t>
            </a:r>
            <a:r>
              <a:rPr lang="fr-FR" sz="2000" dirty="0" err="1"/>
              <a:t>Recommended</a:t>
            </a:r>
            <a:r>
              <a:rPr lang="fr-FR" sz="2000" dirty="0"/>
              <a:t> Practices</a:t>
            </a:r>
          </a:p>
          <a:p>
            <a:r>
              <a:rPr lang="fr-FR" sz="2000" dirty="0"/>
              <a:t>SC: </a:t>
            </a:r>
            <a:r>
              <a:rPr lang="fr-FR" sz="2000" dirty="0" err="1"/>
              <a:t>Special</a:t>
            </a:r>
            <a:r>
              <a:rPr lang="fr-FR" sz="2000" dirty="0"/>
              <a:t> Conditions</a:t>
            </a:r>
          </a:p>
          <a:p>
            <a:r>
              <a:rPr lang="fr-FR" sz="2000" dirty="0"/>
              <a:t>SR: Small </a:t>
            </a:r>
            <a:r>
              <a:rPr lang="fr-FR" sz="2000" dirty="0" err="1"/>
              <a:t>Rotorcraft</a:t>
            </a:r>
            <a:endParaRPr lang="fr-FR" sz="2000" dirty="0"/>
          </a:p>
          <a:p>
            <a:r>
              <a:rPr lang="fr-FR" sz="2000" dirty="0"/>
              <a:t>TCDS: Type </a:t>
            </a:r>
            <a:r>
              <a:rPr lang="fr-FR" sz="2000" dirty="0" err="1"/>
              <a:t>Certificate</a:t>
            </a:r>
            <a:r>
              <a:rPr lang="fr-FR" sz="2000" dirty="0"/>
              <a:t> Data </a:t>
            </a:r>
            <a:r>
              <a:rPr lang="fr-FR" sz="2000" dirty="0" err="1"/>
              <a:t>Sheet</a:t>
            </a:r>
            <a:endParaRPr lang="fr-FR" sz="2000" dirty="0"/>
          </a:p>
          <a:p>
            <a:r>
              <a:rPr lang="fr-FR" sz="2000" dirty="0"/>
              <a:t>TLD: Time Limited Dispatch</a:t>
            </a:r>
          </a:p>
          <a:p>
            <a:r>
              <a:rPr lang="fr-FR" sz="2000" dirty="0" err="1"/>
              <a:t>ToR</a:t>
            </a:r>
            <a:r>
              <a:rPr lang="fr-FR" sz="2000" dirty="0"/>
              <a:t>: </a:t>
            </a:r>
            <a:r>
              <a:rPr lang="fr-FR" sz="2000" dirty="0" err="1"/>
              <a:t>Term</a:t>
            </a:r>
            <a:r>
              <a:rPr lang="fr-FR" sz="2000" dirty="0"/>
              <a:t> of Reference</a:t>
            </a:r>
          </a:p>
          <a:p>
            <a:r>
              <a:rPr lang="fr-FR" sz="2000" dirty="0"/>
              <a:t>TRL: </a:t>
            </a:r>
            <a:r>
              <a:rPr lang="fr-FR" sz="2000" dirty="0" err="1"/>
              <a:t>Technology</a:t>
            </a:r>
            <a:r>
              <a:rPr lang="fr-FR" sz="2000" dirty="0"/>
              <a:t> </a:t>
            </a:r>
            <a:r>
              <a:rPr lang="fr-FR" sz="2000" dirty="0" err="1"/>
              <a:t>Readiness</a:t>
            </a:r>
            <a:r>
              <a:rPr lang="fr-FR" sz="2000" dirty="0"/>
              <a:t> </a:t>
            </a:r>
            <a:r>
              <a:rPr lang="fr-FR" sz="2000" dirty="0" err="1"/>
              <a:t>Level</a:t>
            </a:r>
            <a:endParaRPr lang="fr-FR" sz="2000" dirty="0"/>
          </a:p>
          <a:p>
            <a:r>
              <a:rPr lang="fr-FR" sz="2000" dirty="0"/>
              <a:t>VEMS: VTOL or </a:t>
            </a:r>
            <a:r>
              <a:rPr lang="fr-FR" sz="2000" dirty="0" err="1"/>
              <a:t>Vehicle</a:t>
            </a:r>
            <a:r>
              <a:rPr lang="fr-FR" sz="2000" dirty="0"/>
              <a:t> for Emergency </a:t>
            </a:r>
            <a:r>
              <a:rPr lang="fr-FR" sz="2000" dirty="0" err="1"/>
              <a:t>Medical</a:t>
            </a:r>
            <a:r>
              <a:rPr lang="fr-FR" sz="2000" dirty="0"/>
              <a:t> Service</a:t>
            </a:r>
          </a:p>
          <a:p>
            <a:r>
              <a:rPr lang="fr-FR" sz="2000" dirty="0"/>
              <a:t>VLR: Very Light </a:t>
            </a:r>
            <a:r>
              <a:rPr lang="fr-FR" sz="2000" dirty="0" err="1"/>
              <a:t>Rotorcraft</a:t>
            </a:r>
            <a:endParaRPr lang="fr-FR" sz="2000" dirty="0"/>
          </a:p>
          <a:p>
            <a:r>
              <a:rPr lang="fr-FR" sz="2000" dirty="0"/>
              <a:t>VTOL: Vertical </a:t>
            </a:r>
            <a:r>
              <a:rPr lang="fr-FR" sz="2000" dirty="0" err="1"/>
              <a:t>Take</a:t>
            </a:r>
            <a:r>
              <a:rPr lang="fr-FR" sz="2000" dirty="0"/>
              <a:t> Off and Landing</a:t>
            </a:r>
          </a:p>
          <a:p>
            <a:r>
              <a:rPr lang="fr-FR" sz="2000" dirty="0"/>
              <a:t>WG: </a:t>
            </a:r>
            <a:r>
              <a:rPr lang="fr-FR" sz="2000" dirty="0" err="1"/>
              <a:t>Working</a:t>
            </a:r>
            <a:r>
              <a:rPr lang="fr-FR" sz="2000" dirty="0"/>
              <a:t> Group</a:t>
            </a:r>
          </a:p>
        </p:txBody>
      </p:sp>
      <p:sp>
        <p:nvSpPr>
          <p:cNvPr id="4" name="Espace réservé du numéro de diapositive 3">
            <a:extLst>
              <a:ext uri="{FF2B5EF4-FFF2-40B4-BE49-F238E27FC236}">
                <a16:creationId xmlns:a16="http://schemas.microsoft.com/office/drawing/2014/main" id="{0FFBCC53-C575-F3ED-DEE3-AB64C62109CD}"/>
              </a:ext>
            </a:extLst>
          </p:cNvPr>
          <p:cNvSpPr>
            <a:spLocks noGrp="1"/>
          </p:cNvSpPr>
          <p:nvPr>
            <p:ph type="sldNum" sz="quarter" idx="10"/>
          </p:nvPr>
        </p:nvSpPr>
        <p:spPr/>
        <p:txBody>
          <a:bodyPr/>
          <a:lstStyle/>
          <a:p>
            <a:fld id="{100358BD-8424-384F-809F-95A4D502BF26}" type="slidenum">
              <a:rPr lang="fr-FR" smtClean="0"/>
              <a:pPr/>
              <a:t>54</a:t>
            </a:fld>
            <a:endParaRPr lang="fr-FR" dirty="0"/>
          </a:p>
        </p:txBody>
      </p:sp>
    </p:spTree>
    <p:extLst>
      <p:ext uri="{BB962C8B-B14F-4D97-AF65-F5344CB8AC3E}">
        <p14:creationId xmlns:p14="http://schemas.microsoft.com/office/powerpoint/2010/main" val="1492024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082A57F-090F-4C59-BACA-ADF7F389D719}"/>
              </a:ext>
            </a:extLst>
          </p:cNvPr>
          <p:cNvSpPr txBox="1"/>
          <p:nvPr/>
        </p:nvSpPr>
        <p:spPr>
          <a:xfrm>
            <a:off x="1046297" y="1794678"/>
            <a:ext cx="8599218" cy="4462760"/>
          </a:xfrm>
          <a:prstGeom prst="rect">
            <a:avLst/>
          </a:prstGeom>
          <a:noFill/>
        </p:spPr>
        <p:txBody>
          <a:bodyPr wrap="square" rtlCol="0">
            <a:spAutoFit/>
          </a:bodyPr>
          <a:lstStyle/>
          <a:p>
            <a:pPr algn="ctr"/>
            <a:r>
              <a:rPr lang="fr-FR" sz="3600" dirty="0" err="1"/>
              <a:t>Thanks</a:t>
            </a:r>
            <a:r>
              <a:rPr lang="fr-FR" sz="3600" dirty="0"/>
              <a:t> for </a:t>
            </a:r>
            <a:r>
              <a:rPr lang="fr-FR" sz="3600" dirty="0" err="1"/>
              <a:t>reading</a:t>
            </a:r>
            <a:endParaRPr lang="fr-FR" sz="3600" dirty="0"/>
          </a:p>
          <a:p>
            <a:pPr algn="ctr"/>
            <a:endParaRPr lang="fr-FR" sz="3600" dirty="0"/>
          </a:p>
          <a:p>
            <a:pPr algn="ctr"/>
            <a:r>
              <a:rPr lang="fr-FR" sz="3600" dirty="0"/>
              <a:t>-</a:t>
            </a:r>
          </a:p>
          <a:p>
            <a:pPr algn="ctr"/>
            <a:endParaRPr lang="fr-FR" sz="3600" dirty="0"/>
          </a:p>
          <a:p>
            <a:r>
              <a:rPr lang="fr-FR" sz="2800" dirty="0"/>
              <a:t>Support </a:t>
            </a:r>
            <a:r>
              <a:rPr lang="fr-FR" sz="2800" dirty="0" err="1"/>
              <a:t>was</a:t>
            </a:r>
            <a:r>
              <a:rPr lang="fr-FR" sz="2800" dirty="0"/>
              <a:t> </a:t>
            </a:r>
            <a:r>
              <a:rPr lang="fr-FR" sz="2800" dirty="0" err="1"/>
              <a:t>written</a:t>
            </a:r>
            <a:r>
              <a:rPr lang="fr-FR" sz="2800" dirty="0"/>
              <a:t> in collaboration </a:t>
            </a:r>
            <a:r>
              <a:rPr lang="fr-FR" sz="2800" dirty="0" err="1"/>
              <a:t>with</a:t>
            </a:r>
            <a:r>
              <a:rPr lang="fr-FR" sz="2800" dirty="0"/>
              <a:t> :</a:t>
            </a:r>
          </a:p>
          <a:p>
            <a:pPr marL="571500" indent="-571500">
              <a:buFontTx/>
              <a:buChar char="-"/>
            </a:pPr>
            <a:r>
              <a:rPr lang="fr-FR" sz="2800" dirty="0"/>
              <a:t>ONG/NGO Red VTOL, Xavier DUTERTRE</a:t>
            </a:r>
          </a:p>
          <a:p>
            <a:pPr marL="571500" indent="-571500">
              <a:buFontTx/>
              <a:buChar char="-"/>
            </a:pPr>
            <a:r>
              <a:rPr lang="fr-FR" sz="2800" dirty="0" err="1"/>
              <a:t>TechnoPlane</a:t>
            </a:r>
            <a:r>
              <a:rPr lang="fr-FR" sz="2800" dirty="0"/>
              <a:t>, </a:t>
            </a:r>
            <a:r>
              <a:rPr lang="fr-FR" sz="2800" dirty="0" err="1"/>
              <a:t>Coordinator</a:t>
            </a:r>
            <a:r>
              <a:rPr lang="fr-FR" sz="2800" dirty="0"/>
              <a:t> of Mini-Bee Project</a:t>
            </a:r>
          </a:p>
          <a:p>
            <a:pPr marL="571500" indent="-571500">
              <a:buFontTx/>
              <a:buChar char="-"/>
            </a:pPr>
            <a:r>
              <a:rPr lang="fr-FR" sz="2800" dirty="0"/>
              <a:t>Christophe MARIONNEAU, ALTEN SUD OUEST for ALTEN Solidaire</a:t>
            </a:r>
          </a:p>
        </p:txBody>
      </p:sp>
      <p:pic>
        <p:nvPicPr>
          <p:cNvPr id="10" name="Image 9" descr="Une image contenant texte, clipart&#10;&#10;Description générée automatiquement">
            <a:extLst>
              <a:ext uri="{FF2B5EF4-FFF2-40B4-BE49-F238E27FC236}">
                <a16:creationId xmlns:a16="http://schemas.microsoft.com/office/drawing/2014/main" id="{CC13625A-26CD-B47E-EBDE-C2F6980FADF5}"/>
              </a:ext>
            </a:extLst>
          </p:cNvPr>
          <p:cNvPicPr>
            <a:picLocks noChangeAspect="1"/>
          </p:cNvPicPr>
          <p:nvPr/>
        </p:nvPicPr>
        <p:blipFill rotWithShape="1">
          <a:blip r:embed="rId3"/>
          <a:srcRect b="21683"/>
          <a:stretch/>
        </p:blipFill>
        <p:spPr>
          <a:xfrm>
            <a:off x="445888" y="313118"/>
            <a:ext cx="2395733" cy="491745"/>
          </a:xfrm>
          <a:prstGeom prst="rect">
            <a:avLst/>
          </a:prstGeom>
          <a:solidFill>
            <a:schemeClr val="accent1">
              <a:lumMod val="40000"/>
              <a:lumOff val="60000"/>
            </a:schemeClr>
          </a:solidFill>
        </p:spPr>
      </p:pic>
      <p:pic>
        <p:nvPicPr>
          <p:cNvPr id="3" name="Image 2">
            <a:extLst>
              <a:ext uri="{FF2B5EF4-FFF2-40B4-BE49-F238E27FC236}">
                <a16:creationId xmlns:a16="http://schemas.microsoft.com/office/drawing/2014/main" id="{657160EA-D802-4046-658C-64E264B9B3DB}"/>
              </a:ext>
            </a:extLst>
          </p:cNvPr>
          <p:cNvPicPr>
            <a:picLocks noChangeAspect="1"/>
          </p:cNvPicPr>
          <p:nvPr/>
        </p:nvPicPr>
        <p:blipFill>
          <a:blip r:embed="rId4"/>
          <a:stretch>
            <a:fillRect/>
          </a:stretch>
        </p:blipFill>
        <p:spPr>
          <a:xfrm>
            <a:off x="9177769" y="313118"/>
            <a:ext cx="1220981" cy="601940"/>
          </a:xfrm>
          <a:prstGeom prst="rect">
            <a:avLst/>
          </a:prstGeom>
        </p:spPr>
      </p:pic>
    </p:spTree>
    <p:extLst>
      <p:ext uri="{BB962C8B-B14F-4D97-AF65-F5344CB8AC3E}">
        <p14:creationId xmlns:p14="http://schemas.microsoft.com/office/powerpoint/2010/main" val="323135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4618C-EBBE-9953-3F2F-86DB3DBCE7B8}"/>
              </a:ext>
            </a:extLst>
          </p:cNvPr>
          <p:cNvSpPr>
            <a:spLocks noGrp="1"/>
          </p:cNvSpPr>
          <p:nvPr>
            <p:ph type="title"/>
          </p:nvPr>
        </p:nvSpPr>
        <p:spPr>
          <a:xfrm>
            <a:off x="735062" y="567069"/>
            <a:ext cx="9221689" cy="548505"/>
          </a:xfrm>
        </p:spPr>
        <p:txBody>
          <a:bodyPr/>
          <a:lstStyle/>
          <a:p>
            <a:r>
              <a:rPr lang="en-US" dirty="0"/>
              <a:t>EASA - European Aviation Safety Agency</a:t>
            </a:r>
            <a:endParaRPr lang="fr-FR" dirty="0"/>
          </a:p>
        </p:txBody>
      </p:sp>
      <p:sp>
        <p:nvSpPr>
          <p:cNvPr id="3" name="Espace réservé du contenu 2">
            <a:extLst>
              <a:ext uri="{FF2B5EF4-FFF2-40B4-BE49-F238E27FC236}">
                <a16:creationId xmlns:a16="http://schemas.microsoft.com/office/drawing/2014/main" id="{C0F26D93-64AF-5328-C654-CAC946FA17FD}"/>
              </a:ext>
            </a:extLst>
          </p:cNvPr>
          <p:cNvSpPr>
            <a:spLocks noGrp="1"/>
          </p:cNvSpPr>
          <p:nvPr>
            <p:ph idx="1"/>
          </p:nvPr>
        </p:nvSpPr>
        <p:spPr/>
        <p:txBody>
          <a:bodyPr>
            <a:normAutofit/>
          </a:bodyPr>
          <a:lstStyle/>
          <a:p>
            <a:pPr algn="just"/>
            <a:r>
              <a:rPr lang="fr-FR" sz="2800" b="1" dirty="0"/>
              <a:t>EASA</a:t>
            </a:r>
            <a:r>
              <a:rPr lang="fr-FR" sz="2800" dirty="0"/>
              <a:t> </a:t>
            </a:r>
            <a:r>
              <a:rPr lang="fr-FR" sz="2800" dirty="0" err="1"/>
              <a:t>is</a:t>
            </a:r>
            <a:r>
              <a:rPr lang="fr-FR" sz="2800" dirty="0"/>
              <a:t> the </a:t>
            </a:r>
            <a:r>
              <a:rPr lang="en-US" sz="2800" b="1" dirty="0"/>
              <a:t>official European Agency </a:t>
            </a:r>
            <a:r>
              <a:rPr lang="en-US" sz="2800" dirty="0"/>
              <a:t>that provides Standards &amp; Specifications for Safety of Aviation.</a:t>
            </a:r>
          </a:p>
          <a:p>
            <a:pPr algn="just"/>
            <a:r>
              <a:rPr lang="en-US" sz="2800" dirty="0"/>
              <a:t>Any text you refer to as a </a:t>
            </a:r>
            <a:r>
              <a:rPr lang="en-US" sz="2800" b="1" dirty="0"/>
              <a:t>certification base shall come  from EASA</a:t>
            </a:r>
            <a:r>
              <a:rPr lang="en-US" sz="2800" dirty="0"/>
              <a:t> (check </a:t>
            </a:r>
            <a:r>
              <a:rPr lang="en-US" sz="2800" u="sng" dirty="0"/>
              <a:t>stamp and issue date</a:t>
            </a:r>
            <a:r>
              <a:rPr lang="en-US" sz="2800" dirty="0"/>
              <a:t>).</a:t>
            </a:r>
          </a:p>
          <a:p>
            <a:pPr algn="just"/>
            <a:r>
              <a:rPr lang="en-US" sz="2800" dirty="0"/>
              <a:t>Some versions of the </a:t>
            </a:r>
            <a:r>
              <a:rPr lang="en-US" sz="2800" b="1" dirty="0"/>
              <a:t>texts are released for enforcement</a:t>
            </a:r>
            <a:r>
              <a:rPr lang="en-US" sz="2800" dirty="0"/>
              <a:t>, and some are published in the frame of </a:t>
            </a:r>
            <a:r>
              <a:rPr lang="en-US" sz="2800" b="1" dirty="0"/>
              <a:t>development procedure like Technical consultation or Rule Making Task </a:t>
            </a:r>
            <a:r>
              <a:rPr lang="en-US" sz="2800" dirty="0"/>
              <a:t>(other procedures exist like Technical Advisory Committee and could be interesting for industrial that open the way to new standards).</a:t>
            </a:r>
            <a:endParaRPr lang="fr-FR" sz="2800" dirty="0"/>
          </a:p>
        </p:txBody>
      </p:sp>
      <p:sp>
        <p:nvSpPr>
          <p:cNvPr id="4" name="Espace réservé du numéro de diapositive 3">
            <a:extLst>
              <a:ext uri="{FF2B5EF4-FFF2-40B4-BE49-F238E27FC236}">
                <a16:creationId xmlns:a16="http://schemas.microsoft.com/office/drawing/2014/main" id="{A0503087-968E-F3D4-D61B-8D581D95524B}"/>
              </a:ext>
            </a:extLst>
          </p:cNvPr>
          <p:cNvSpPr>
            <a:spLocks noGrp="1"/>
          </p:cNvSpPr>
          <p:nvPr>
            <p:ph type="sldNum" sz="quarter" idx="10"/>
          </p:nvPr>
        </p:nvSpPr>
        <p:spPr/>
        <p:txBody>
          <a:bodyPr/>
          <a:lstStyle/>
          <a:p>
            <a:fld id="{100358BD-8424-384F-809F-95A4D502BF26}" type="slidenum">
              <a:rPr lang="fr-FR" smtClean="0"/>
              <a:pPr/>
              <a:t>6</a:t>
            </a:fld>
            <a:endParaRPr lang="fr-FR" dirty="0"/>
          </a:p>
        </p:txBody>
      </p:sp>
    </p:spTree>
    <p:extLst>
      <p:ext uri="{BB962C8B-B14F-4D97-AF65-F5344CB8AC3E}">
        <p14:creationId xmlns:p14="http://schemas.microsoft.com/office/powerpoint/2010/main" val="341095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A81DE-CF97-2897-9807-8092E7B4E19E}"/>
              </a:ext>
            </a:extLst>
          </p:cNvPr>
          <p:cNvSpPr>
            <a:spLocks noGrp="1"/>
          </p:cNvSpPr>
          <p:nvPr>
            <p:ph type="title"/>
          </p:nvPr>
        </p:nvSpPr>
        <p:spPr/>
        <p:txBody>
          <a:bodyPr/>
          <a:lstStyle/>
          <a:p>
            <a:r>
              <a:rPr lang="en-US" dirty="0"/>
              <a:t>EASA - European Aviation Safety Agency</a:t>
            </a:r>
            <a:endParaRPr lang="fr-FR" dirty="0"/>
          </a:p>
        </p:txBody>
      </p:sp>
      <p:sp>
        <p:nvSpPr>
          <p:cNvPr id="3" name="Espace réservé du contenu 2">
            <a:extLst>
              <a:ext uri="{FF2B5EF4-FFF2-40B4-BE49-F238E27FC236}">
                <a16:creationId xmlns:a16="http://schemas.microsoft.com/office/drawing/2014/main" id="{DCBEC772-7D96-FA53-0A3C-AA5D59551021}"/>
              </a:ext>
            </a:extLst>
          </p:cNvPr>
          <p:cNvSpPr>
            <a:spLocks noGrp="1"/>
          </p:cNvSpPr>
          <p:nvPr>
            <p:ph idx="1"/>
          </p:nvPr>
        </p:nvSpPr>
        <p:spPr/>
        <p:txBody>
          <a:bodyPr>
            <a:normAutofit/>
          </a:bodyPr>
          <a:lstStyle/>
          <a:p>
            <a:pPr algn="just"/>
            <a:r>
              <a:rPr lang="en-US" sz="2000" i="1" dirty="0"/>
              <a:t>(refer to picture on the next slide)</a:t>
            </a:r>
          </a:p>
          <a:p>
            <a:pPr algn="just"/>
            <a:r>
              <a:rPr lang="en-US" sz="2800" dirty="0"/>
              <a:t>1 - </a:t>
            </a:r>
            <a:r>
              <a:rPr lang="en-US" sz="2800" b="1" dirty="0"/>
              <a:t>EASA website </a:t>
            </a:r>
            <a:r>
              <a:rPr lang="en-US" sz="2800" dirty="0"/>
              <a:t>: EASA is the European Aviation Safety Agency that ensures certification and safety of Aviation, you will find on its website all official information (do not trust any other website or referential that would not be released or approved by EASA itself).</a:t>
            </a:r>
          </a:p>
          <a:p>
            <a:pPr algn="just"/>
            <a:r>
              <a:rPr lang="en-US" sz="2800" dirty="0"/>
              <a:t>2 - </a:t>
            </a:r>
            <a:r>
              <a:rPr lang="en-US" sz="2800" b="1" dirty="0"/>
              <a:t>Select “EASA Pro” </a:t>
            </a:r>
            <a:r>
              <a:rPr lang="en-US" sz="2800" dirty="0"/>
              <a:t>: EASA Pro is the part of the EASA website that will bring you information about certification and other standards that you need to get your aircraft certified.</a:t>
            </a:r>
          </a:p>
          <a:p>
            <a:pPr algn="just"/>
            <a:endParaRPr lang="fr-FR" dirty="0"/>
          </a:p>
        </p:txBody>
      </p:sp>
      <p:sp>
        <p:nvSpPr>
          <p:cNvPr id="4" name="Espace réservé du numéro de diapositive 3">
            <a:extLst>
              <a:ext uri="{FF2B5EF4-FFF2-40B4-BE49-F238E27FC236}">
                <a16:creationId xmlns:a16="http://schemas.microsoft.com/office/drawing/2014/main" id="{A0A47BE6-B6E3-9570-A7E2-F831A1733638}"/>
              </a:ext>
            </a:extLst>
          </p:cNvPr>
          <p:cNvSpPr>
            <a:spLocks noGrp="1"/>
          </p:cNvSpPr>
          <p:nvPr>
            <p:ph type="sldNum" sz="quarter" idx="10"/>
          </p:nvPr>
        </p:nvSpPr>
        <p:spPr/>
        <p:txBody>
          <a:bodyPr/>
          <a:lstStyle/>
          <a:p>
            <a:fld id="{100358BD-8424-384F-809F-95A4D502BF26}" type="slidenum">
              <a:rPr lang="fr-FR" smtClean="0"/>
              <a:pPr/>
              <a:t>7</a:t>
            </a:fld>
            <a:endParaRPr lang="fr-FR" dirty="0"/>
          </a:p>
        </p:txBody>
      </p:sp>
    </p:spTree>
    <p:extLst>
      <p:ext uri="{BB962C8B-B14F-4D97-AF65-F5344CB8AC3E}">
        <p14:creationId xmlns:p14="http://schemas.microsoft.com/office/powerpoint/2010/main" val="1914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CD376B-C219-E3C7-8697-C4C25E306D40}"/>
              </a:ext>
            </a:extLst>
          </p:cNvPr>
          <p:cNvSpPr>
            <a:spLocks noGrp="1"/>
          </p:cNvSpPr>
          <p:nvPr>
            <p:ph type="title"/>
          </p:nvPr>
        </p:nvSpPr>
        <p:spPr/>
        <p:txBody>
          <a:bodyPr/>
          <a:lstStyle/>
          <a:p>
            <a:r>
              <a:rPr lang="en-US" dirty="0"/>
              <a:t>EASA - European Aviation Safety Agency</a:t>
            </a:r>
            <a:endParaRPr lang="fr-FR" dirty="0"/>
          </a:p>
        </p:txBody>
      </p:sp>
      <p:sp>
        <p:nvSpPr>
          <p:cNvPr id="3" name="Espace réservé du contenu 2">
            <a:extLst>
              <a:ext uri="{FF2B5EF4-FFF2-40B4-BE49-F238E27FC236}">
                <a16:creationId xmlns:a16="http://schemas.microsoft.com/office/drawing/2014/main" id="{098D2693-D532-9CAF-4D2D-976D5D531ACE}"/>
              </a:ext>
            </a:extLst>
          </p:cNvPr>
          <p:cNvSpPr>
            <a:spLocks noGrp="1"/>
          </p:cNvSpPr>
          <p:nvPr>
            <p:ph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7C6BF56-12FD-E430-8F6C-568999687C3E}"/>
              </a:ext>
            </a:extLst>
          </p:cNvPr>
          <p:cNvSpPr>
            <a:spLocks noGrp="1"/>
          </p:cNvSpPr>
          <p:nvPr>
            <p:ph type="sldNum" sz="quarter" idx="10"/>
          </p:nvPr>
        </p:nvSpPr>
        <p:spPr/>
        <p:txBody>
          <a:bodyPr/>
          <a:lstStyle/>
          <a:p>
            <a:fld id="{100358BD-8424-384F-809F-95A4D502BF26}" type="slidenum">
              <a:rPr lang="fr-FR" smtClean="0"/>
              <a:pPr/>
              <a:t>8</a:t>
            </a:fld>
            <a:endParaRPr lang="fr-FR" dirty="0"/>
          </a:p>
        </p:txBody>
      </p:sp>
      <p:pic>
        <p:nvPicPr>
          <p:cNvPr id="5" name="Image 4">
            <a:extLst>
              <a:ext uri="{FF2B5EF4-FFF2-40B4-BE49-F238E27FC236}">
                <a16:creationId xmlns:a16="http://schemas.microsoft.com/office/drawing/2014/main" id="{57E0D718-C133-4772-AEE5-0D38A6724B5C}"/>
              </a:ext>
            </a:extLst>
          </p:cNvPr>
          <p:cNvPicPr>
            <a:picLocks noChangeAspect="1"/>
          </p:cNvPicPr>
          <p:nvPr/>
        </p:nvPicPr>
        <p:blipFill>
          <a:blip r:embed="rId2">
            <a:extLst>
              <a:ext uri="{28A0092B-C50C-407E-A947-70E740481C1C}">
                <a14:useLocalDpi xmlns:a14="http://schemas.microsoft.com/office/drawing/2010/main" val="0"/>
              </a:ext>
            </a:extLst>
          </a:blip>
          <a:srcRect l="14728" t="12271" r="15050" b="4814"/>
          <a:stretch>
            <a:fillRect/>
          </a:stretch>
        </p:blipFill>
        <p:spPr bwMode="auto">
          <a:xfrm>
            <a:off x="1037076" y="1463774"/>
            <a:ext cx="8617660" cy="5394656"/>
          </a:xfrm>
          <a:prstGeom prst="rect">
            <a:avLst/>
          </a:prstGeom>
          <a:noFill/>
          <a:ln>
            <a:noFill/>
          </a:ln>
        </p:spPr>
      </p:pic>
      <p:sp>
        <p:nvSpPr>
          <p:cNvPr id="6" name="Ellipse 5">
            <a:extLst>
              <a:ext uri="{FF2B5EF4-FFF2-40B4-BE49-F238E27FC236}">
                <a16:creationId xmlns:a16="http://schemas.microsoft.com/office/drawing/2014/main" id="{90F9C915-9D4A-11AF-22E2-FE5577F969B9}"/>
              </a:ext>
            </a:extLst>
          </p:cNvPr>
          <p:cNvSpPr/>
          <p:nvPr/>
        </p:nvSpPr>
        <p:spPr>
          <a:xfrm>
            <a:off x="4130837" y="1260162"/>
            <a:ext cx="2269963" cy="927008"/>
          </a:xfrm>
          <a:prstGeom prst="ellipse">
            <a:avLst/>
          </a:prstGeom>
          <a:noFill/>
          <a:ln w="889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4A84E3C2-AD88-C66C-E5BC-53A0A3861335}"/>
              </a:ext>
            </a:extLst>
          </p:cNvPr>
          <p:cNvSpPr/>
          <p:nvPr/>
        </p:nvSpPr>
        <p:spPr>
          <a:xfrm>
            <a:off x="5187698" y="3559414"/>
            <a:ext cx="2269963" cy="927008"/>
          </a:xfrm>
          <a:prstGeom prst="ellipse">
            <a:avLst/>
          </a:prstGeom>
          <a:noFill/>
          <a:ln w="889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5EE5D8F9-4F2D-D6D7-2A53-E851B7D43E38}"/>
              </a:ext>
            </a:extLst>
          </p:cNvPr>
          <p:cNvSpPr/>
          <p:nvPr/>
        </p:nvSpPr>
        <p:spPr>
          <a:xfrm>
            <a:off x="6722476" y="1200527"/>
            <a:ext cx="2610584" cy="927008"/>
          </a:xfrm>
          <a:prstGeom prst="roundRect">
            <a:avLst/>
          </a:prstGeom>
          <a:solidFill>
            <a:schemeClr val="accent1">
              <a:lumMod val="40000"/>
              <a:lumOff val="60000"/>
            </a:schemeClr>
          </a:solidFill>
          <a:ln w="3810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accent5">
                    <a:lumMod val="50000"/>
                  </a:schemeClr>
                </a:solidFill>
              </a:rPr>
              <a:t>Official source</a:t>
            </a:r>
          </a:p>
        </p:txBody>
      </p:sp>
    </p:spTree>
    <p:extLst>
      <p:ext uri="{BB962C8B-B14F-4D97-AF65-F5344CB8AC3E}">
        <p14:creationId xmlns:p14="http://schemas.microsoft.com/office/powerpoint/2010/main" val="56922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CD376B-C219-E3C7-8697-C4C25E306D40}"/>
              </a:ext>
            </a:extLst>
          </p:cNvPr>
          <p:cNvSpPr>
            <a:spLocks noGrp="1"/>
          </p:cNvSpPr>
          <p:nvPr>
            <p:ph type="title"/>
          </p:nvPr>
        </p:nvSpPr>
        <p:spPr/>
        <p:txBody>
          <a:bodyPr/>
          <a:lstStyle/>
          <a:p>
            <a:r>
              <a:rPr lang="en-US" dirty="0"/>
              <a:t>EASA - European Aviation Safety Agency</a:t>
            </a:r>
            <a:endParaRPr lang="fr-FR" dirty="0"/>
          </a:p>
        </p:txBody>
      </p:sp>
      <p:sp>
        <p:nvSpPr>
          <p:cNvPr id="3" name="Espace réservé du contenu 2">
            <a:extLst>
              <a:ext uri="{FF2B5EF4-FFF2-40B4-BE49-F238E27FC236}">
                <a16:creationId xmlns:a16="http://schemas.microsoft.com/office/drawing/2014/main" id="{098D2693-D532-9CAF-4D2D-976D5D531ACE}"/>
              </a:ext>
            </a:extLst>
          </p:cNvPr>
          <p:cNvSpPr>
            <a:spLocks noGrp="1"/>
          </p:cNvSpPr>
          <p:nvPr>
            <p:ph idx="1"/>
          </p:nvPr>
        </p:nvSpPr>
        <p:spPr/>
        <p:txBody>
          <a:bodyPr>
            <a:noAutofit/>
          </a:bodyPr>
          <a:lstStyle/>
          <a:p>
            <a:endParaRPr lang="fr-FR" sz="2800" dirty="0"/>
          </a:p>
          <a:p>
            <a:endParaRPr lang="fr-FR" sz="2800" dirty="0"/>
          </a:p>
          <a:p>
            <a:endParaRPr lang="fr-FR" sz="2800" dirty="0"/>
          </a:p>
          <a:p>
            <a:endParaRPr lang="fr-FR" sz="2800" dirty="0"/>
          </a:p>
          <a:p>
            <a:endParaRPr lang="fr-FR" sz="2800" dirty="0"/>
          </a:p>
          <a:p>
            <a:endParaRPr lang="fr-FR" sz="2800" dirty="0"/>
          </a:p>
          <a:p>
            <a:r>
              <a:rPr lang="en-US" sz="2800" dirty="0"/>
              <a:t>This is main gate to switch from Light to Pro space (if unable to find that page click on any logo EASA on the left-hand top corner of any page to drop to that page)</a:t>
            </a:r>
          </a:p>
          <a:p>
            <a:r>
              <a:rPr lang="en-US" sz="2800" dirty="0"/>
              <a:t>Click on “EASA Pro” to access the complete library</a:t>
            </a:r>
          </a:p>
          <a:p>
            <a:endParaRPr lang="fr-FR" sz="2800" dirty="0"/>
          </a:p>
        </p:txBody>
      </p:sp>
      <p:sp>
        <p:nvSpPr>
          <p:cNvPr id="4" name="Espace réservé du numéro de diapositive 3">
            <a:extLst>
              <a:ext uri="{FF2B5EF4-FFF2-40B4-BE49-F238E27FC236}">
                <a16:creationId xmlns:a16="http://schemas.microsoft.com/office/drawing/2014/main" id="{67C6BF56-12FD-E430-8F6C-568999687C3E}"/>
              </a:ext>
            </a:extLst>
          </p:cNvPr>
          <p:cNvSpPr>
            <a:spLocks noGrp="1"/>
          </p:cNvSpPr>
          <p:nvPr>
            <p:ph type="sldNum" sz="quarter" idx="10"/>
          </p:nvPr>
        </p:nvSpPr>
        <p:spPr/>
        <p:txBody>
          <a:bodyPr/>
          <a:lstStyle/>
          <a:p>
            <a:fld id="{100358BD-8424-384F-809F-95A4D502BF26}" type="slidenum">
              <a:rPr lang="fr-FR" smtClean="0"/>
              <a:pPr/>
              <a:t>9</a:t>
            </a:fld>
            <a:endParaRPr lang="fr-FR" dirty="0"/>
          </a:p>
        </p:txBody>
      </p:sp>
      <p:pic>
        <p:nvPicPr>
          <p:cNvPr id="5" name="Image 4">
            <a:extLst>
              <a:ext uri="{FF2B5EF4-FFF2-40B4-BE49-F238E27FC236}">
                <a16:creationId xmlns:a16="http://schemas.microsoft.com/office/drawing/2014/main" id="{57E0D718-C133-4772-AEE5-0D38A6724B5C}"/>
              </a:ext>
            </a:extLst>
          </p:cNvPr>
          <p:cNvPicPr>
            <a:picLocks noChangeAspect="1"/>
          </p:cNvPicPr>
          <p:nvPr/>
        </p:nvPicPr>
        <p:blipFill>
          <a:blip r:embed="rId2">
            <a:extLst>
              <a:ext uri="{28A0092B-C50C-407E-A947-70E740481C1C}">
                <a14:useLocalDpi xmlns:a14="http://schemas.microsoft.com/office/drawing/2010/main" val="0"/>
              </a:ext>
            </a:extLst>
          </a:blip>
          <a:srcRect l="14728" t="12271" r="15050" b="4814"/>
          <a:stretch>
            <a:fillRect/>
          </a:stretch>
        </p:blipFill>
        <p:spPr bwMode="auto">
          <a:xfrm>
            <a:off x="2792520" y="1463774"/>
            <a:ext cx="4608350" cy="2884828"/>
          </a:xfrm>
          <a:prstGeom prst="rect">
            <a:avLst/>
          </a:prstGeom>
          <a:noFill/>
          <a:ln>
            <a:noFill/>
          </a:ln>
        </p:spPr>
      </p:pic>
      <p:sp>
        <p:nvSpPr>
          <p:cNvPr id="6" name="Ellipse 5">
            <a:extLst>
              <a:ext uri="{FF2B5EF4-FFF2-40B4-BE49-F238E27FC236}">
                <a16:creationId xmlns:a16="http://schemas.microsoft.com/office/drawing/2014/main" id="{90F9C915-9D4A-11AF-22E2-FE5577F969B9}"/>
              </a:ext>
            </a:extLst>
          </p:cNvPr>
          <p:cNvSpPr/>
          <p:nvPr/>
        </p:nvSpPr>
        <p:spPr>
          <a:xfrm>
            <a:off x="4299803" y="1299357"/>
            <a:ext cx="1524528" cy="548505"/>
          </a:xfrm>
          <a:prstGeom prst="ellipse">
            <a:avLst/>
          </a:prstGeom>
          <a:noFill/>
          <a:ln w="889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4A84E3C2-AD88-C66C-E5BC-53A0A3861335}"/>
              </a:ext>
            </a:extLst>
          </p:cNvPr>
          <p:cNvSpPr/>
          <p:nvPr/>
        </p:nvSpPr>
        <p:spPr>
          <a:xfrm>
            <a:off x="4969039" y="2581832"/>
            <a:ext cx="1282676" cy="548505"/>
          </a:xfrm>
          <a:prstGeom prst="ellipse">
            <a:avLst/>
          </a:prstGeom>
          <a:noFill/>
          <a:ln w="889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9917342"/>
      </p:ext>
    </p:extLst>
  </p:cSld>
  <p:clrMapOvr>
    <a:masterClrMapping/>
  </p:clrMapOvr>
</p:sld>
</file>

<file path=ppt/theme/theme1.xml><?xml version="1.0" encoding="utf-8"?>
<a:theme xmlns:a="http://schemas.openxmlformats.org/drawingml/2006/main" name="Diapo">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5b0e46e-af26-40f8-bc06-c0e471e18c78}" enabled="1" method="Privileged" siteId="{9bc3d1cd-55ca-4e13-b5a2-a9e9deaeba3f}" contentBits="0" removed="0"/>
</clbl:labelList>
</file>

<file path=docProps/app.xml><?xml version="1.0" encoding="utf-8"?>
<Properties xmlns="http://schemas.openxmlformats.org/officeDocument/2006/extended-properties" xmlns:vt="http://schemas.openxmlformats.org/officeDocument/2006/docPropsVTypes">
  <Template/>
  <TotalTime>2</TotalTime>
  <Words>6400</Words>
  <Application>Microsoft Office PowerPoint</Application>
  <PresentationFormat>Personnalisé</PresentationFormat>
  <Paragraphs>599</Paragraphs>
  <Slides>55</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55</vt:i4>
      </vt:variant>
    </vt:vector>
  </HeadingPairs>
  <TitlesOfParts>
    <vt:vector size="64" baseType="lpstr">
      <vt:lpstr>Arial</vt:lpstr>
      <vt:lpstr>Calibri</vt:lpstr>
      <vt:lpstr>Calibri Light</vt:lpstr>
      <vt:lpstr>Century Gothic</vt:lpstr>
      <vt:lpstr>Courier New</vt:lpstr>
      <vt:lpstr>Open Sans</vt:lpstr>
      <vt:lpstr>Segoe UI Emoji</vt:lpstr>
      <vt:lpstr>Symbol</vt:lpstr>
      <vt:lpstr>Diapo</vt:lpstr>
      <vt:lpstr>Présentation PowerPoint</vt:lpstr>
      <vt:lpstr>Agenda (1/2)</vt:lpstr>
      <vt:lpstr>Agenda (2/2)</vt:lpstr>
      <vt:lpstr>Objectives</vt:lpstr>
      <vt:lpstr>High Level Certification Framework</vt:lpstr>
      <vt:lpstr>EASA - European Aviation Safety Agency</vt:lpstr>
      <vt:lpstr>EASA - European Aviation Safety Agency</vt:lpstr>
      <vt:lpstr>EASA - European Aviation Safety Agency</vt:lpstr>
      <vt:lpstr>EASA - European Aviation Safety Agency</vt:lpstr>
      <vt:lpstr>High Level Certification Framework</vt:lpstr>
      <vt:lpstr>SC-VTOL-02 Small-Category VTOL-Capable Aircraft</vt:lpstr>
      <vt:lpstr>CS- 27 Small Rotorcraft</vt:lpstr>
      <vt:lpstr>ToR RMT.0134 (27&amp;29.029)</vt:lpstr>
      <vt:lpstr>CS-VLR – CS for Very Light Rotorcraft</vt:lpstr>
      <vt:lpstr>CS-29 – Large Rotorcraft</vt:lpstr>
      <vt:lpstr>Conclusion – CS-27, SC-VTOL-capable, CS-29 and CS-VLR</vt:lpstr>
      <vt:lpstr>DOARI 2021-01 Consultation (1/3)</vt:lpstr>
      <vt:lpstr>DOARI 2021-01 Consultation (2/3)</vt:lpstr>
      <vt:lpstr>DOARI 2021-01 Consultation (3/3)</vt:lpstr>
      <vt:lpstr>System &amp; Sub-System Certification Framework</vt:lpstr>
      <vt:lpstr>CS-E Engines (1/2)</vt:lpstr>
      <vt:lpstr>CS-E Engines (2/2)</vt:lpstr>
      <vt:lpstr>SC E-19 Electric/Hybrid Propulsion System (1/2)</vt:lpstr>
      <vt:lpstr>SC E-19 Electric/Hybrid Propulsion System (2/2)</vt:lpstr>
      <vt:lpstr>CS-P Propellers</vt:lpstr>
      <vt:lpstr>CS-26 - Additional airworthiness specifications for operations</vt:lpstr>
      <vt:lpstr>AMC-20 - Products, Parts and Appliances</vt:lpstr>
      <vt:lpstr>CS-34 - Aircraft Engine Emissions and Fuel Venting (1/4)</vt:lpstr>
      <vt:lpstr>CS-34 - Aircraft Engine Emissions and Fuel Venting (2/4)</vt:lpstr>
      <vt:lpstr>CS-34 - Aircraft Engine Emissions and Fuel Venting (3/4)</vt:lpstr>
      <vt:lpstr>CS-34 - Aircraft Engine Emissions and Fuel Venting (4/4)</vt:lpstr>
      <vt:lpstr>NPA 2017-01</vt:lpstr>
      <vt:lpstr>ToR RMT.0514</vt:lpstr>
      <vt:lpstr>FAQ n.21935 / Why is my small rotorcraft charged as medium rotorcraft under F&amp;C?</vt:lpstr>
      <vt:lpstr>FAQ n.19463 / Can parachutes receive an ETSO authorization?</vt:lpstr>
      <vt:lpstr>Extra material</vt:lpstr>
      <vt:lpstr>EASA Product List</vt:lpstr>
      <vt:lpstr>EASA Rotorcraft and VTOL Symposium 2019</vt:lpstr>
      <vt:lpstr>EASA Rotorcraft and VTOL Symposium 2020</vt:lpstr>
      <vt:lpstr>EASA Rotorcraft and VTOL Symposium 2021</vt:lpstr>
      <vt:lpstr>EASA Rotorcraft and VTOL Symposium 2022</vt:lpstr>
      <vt:lpstr>EASA Rotorcraft and VTOL Safety Symposium 2023</vt:lpstr>
      <vt:lpstr>EASA Rotorcraft and VTOL Safety Symposium 2024</vt:lpstr>
      <vt:lpstr>Air Transport by VTOL-capable aircraft</vt:lpstr>
      <vt:lpstr>Rotorcraft &amp; VTOL (Community and Overview)</vt:lpstr>
      <vt:lpstr>Conclusion about Certification Framework</vt:lpstr>
      <vt:lpstr>Listing of official links on EASA website (1/6)</vt:lpstr>
      <vt:lpstr>Listing of official links on EASA website (2/6)</vt:lpstr>
      <vt:lpstr>Listing of official links on EASA website (3/6)</vt:lpstr>
      <vt:lpstr>Listing of official links on EASA website (4/6)</vt:lpstr>
      <vt:lpstr>Listing of official links on EASA website (5/6)</vt:lpstr>
      <vt:lpstr>Listing of official links on EASA website (6/6)</vt:lpstr>
      <vt:lpstr>Glossary (1/2)</vt:lpstr>
      <vt:lpstr>Glossary (2/2)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Cotte</dc:creator>
  <cp:lastModifiedBy>Xavier Dutertre</cp:lastModifiedBy>
  <cp:revision>968</cp:revision>
  <dcterms:created xsi:type="dcterms:W3CDTF">2016-07-01T08:55:06Z</dcterms:created>
  <dcterms:modified xsi:type="dcterms:W3CDTF">2026-05-04T09:53:20Z</dcterms:modified>
</cp:coreProperties>
</file>