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7" r:id="rId2"/>
    <p:sldId id="262" r:id="rId3"/>
    <p:sldId id="302" r:id="rId4"/>
    <p:sldId id="263" r:id="rId5"/>
    <p:sldId id="306" r:id="rId6"/>
    <p:sldId id="304" r:id="rId7"/>
    <p:sldId id="264" r:id="rId8"/>
    <p:sldId id="305" r:id="rId9"/>
    <p:sldId id="303" r:id="rId10"/>
    <p:sldId id="307" r:id="rId11"/>
    <p:sldId id="296" r:id="rId12"/>
    <p:sldId id="300" r:id="rId13"/>
    <p:sldId id="298" r:id="rId14"/>
    <p:sldId id="299" r:id="rId15"/>
    <p:sldId id="297" r:id="rId16"/>
    <p:sldId id="267" r:id="rId17"/>
    <p:sldId id="283" r:id="rId18"/>
    <p:sldId id="286" r:id="rId19"/>
    <p:sldId id="287" r:id="rId20"/>
    <p:sldId id="291" r:id="rId21"/>
    <p:sldId id="288" r:id="rId22"/>
    <p:sldId id="289" r:id="rId23"/>
    <p:sldId id="290" r:id="rId24"/>
  </p:sldIdLst>
  <p:sldSz cx="10691813" cy="7559675"/>
  <p:notesSz cx="6858000" cy="9144000"/>
  <p:defaultTextStyle>
    <a:defPPr>
      <a:defRPr lang="fr-FR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3367">
          <p15:clr>
            <a:srgbClr val="A4A3A4"/>
          </p15:clr>
        </p15:guide>
        <p15:guide id="3" orient="horz" pos="2358" userDrawn="1">
          <p15:clr>
            <a:srgbClr val="A4A3A4"/>
          </p15:clr>
        </p15:guide>
        <p15:guide id="4" orient="horz" pos="2699" userDrawn="1">
          <p15:clr>
            <a:srgbClr val="A4A3A4"/>
          </p15:clr>
        </p15:guide>
        <p15:guide id="5" pos="5167">
          <p15:clr>
            <a:srgbClr val="A4A3A4"/>
          </p15:clr>
        </p15:guide>
        <p15:guide id="6" orient="horz" pos="653">
          <p15:clr>
            <a:srgbClr val="A4A3A4"/>
          </p15:clr>
        </p15:guide>
        <p15:guide id="7" pos="3337">
          <p15:clr>
            <a:srgbClr val="A4A3A4"/>
          </p15:clr>
        </p15:guide>
        <p15:guide id="9" pos="5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8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0" autoAdjust="0"/>
    <p:restoredTop sz="94674"/>
  </p:normalViewPr>
  <p:slideViewPr>
    <p:cSldViewPr snapToGrid="0" snapToObjects="1">
      <p:cViewPr varScale="1">
        <p:scale>
          <a:sx n="60" d="100"/>
          <a:sy n="60" d="100"/>
        </p:scale>
        <p:origin x="826" y="48"/>
      </p:cViewPr>
      <p:guideLst>
        <p:guide orient="horz" pos="2404"/>
        <p:guide pos="3367"/>
        <p:guide orient="horz" pos="2358"/>
        <p:guide orient="horz" pos="2699"/>
        <p:guide pos="5167"/>
        <p:guide orient="horz" pos="653"/>
        <p:guide pos="3337"/>
        <p:guide pos="514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9" d="100"/>
          <a:sy n="49" d="100"/>
        </p:scale>
        <p:origin x="173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B9529-9190-CB48-8A06-6DDABD3567A8}" type="datetimeFigureOut">
              <a:rPr lang="fr-FR" smtClean="0"/>
              <a:t>10/10/2017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5425C6-1F41-534F-9248-3C22F63EA7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17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25C6-1F41-534F-9248-3C22F63EA79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64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mière de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 userDrawn="1"/>
        </p:nvSpPr>
        <p:spPr>
          <a:xfrm>
            <a:off x="537210" y="5494444"/>
            <a:ext cx="769239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800" dirty="0" smtClean="0">
                <a:solidFill>
                  <a:schemeClr val="bg1"/>
                </a:solidFill>
              </a:rPr>
              <a:t>NOM CLIENT</a:t>
            </a:r>
          </a:p>
          <a:p>
            <a:r>
              <a:rPr lang="fr-FR" sz="2500" dirty="0" smtClean="0">
                <a:solidFill>
                  <a:schemeClr val="bg1"/>
                </a:solidFill>
              </a:rPr>
              <a:t>NOM PROJET</a:t>
            </a:r>
            <a:endParaRPr lang="fr-FR" sz="25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83187"/>
          <a:stretch/>
        </p:blipFill>
        <p:spPr>
          <a:xfrm>
            <a:off x="-1" y="1"/>
            <a:ext cx="10691814" cy="75596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5" t="63620" r="8198" b="28626"/>
          <a:stretch/>
        </p:blipFill>
        <p:spPr>
          <a:xfrm>
            <a:off x="4199258" y="5841417"/>
            <a:ext cx="5486401" cy="5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8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735062" y="146377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01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0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979244" y="7006700"/>
            <a:ext cx="728387" cy="2769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1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8" y="6902742"/>
            <a:ext cx="9717024" cy="5303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" y="6896646"/>
            <a:ext cx="1450848" cy="53644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5062" y="1536926"/>
            <a:ext cx="9221689" cy="51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err="1" smtClean="0"/>
              <a:t>Deuxièmve</a:t>
            </a:r>
            <a:r>
              <a:rPr lang="fr-FR" dirty="0" smtClean="0"/>
              <a:t>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8083603" y="6914366"/>
            <a:ext cx="246066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v9.14 – 10 Oct. 2017</a:t>
            </a:r>
          </a:p>
          <a:p>
            <a:r>
              <a:rPr lang="en-US" dirty="0" smtClean="0"/>
              <a:t>Copyrights Technoplane SAS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177" y="7028573"/>
            <a:ext cx="2544993" cy="28466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79243" y="7005561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ctr">
              <a:defRPr lang="fr-FR" sz="1200" smtClean="0">
                <a:solidFill>
                  <a:schemeClr val="bg1"/>
                </a:solidFill>
              </a:defRPr>
            </a:lvl1pPr>
          </a:lstStyle>
          <a:p>
            <a:fld id="{100358BD-8424-384F-809F-95A4D502BF2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5965797" y="6913227"/>
            <a:ext cx="22628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www.mini-bee.com</a:t>
            </a:r>
          </a:p>
          <a:p>
            <a:pPr algn="ctr"/>
            <a:r>
              <a:rPr lang="en-US" dirty="0" smtClean="0"/>
              <a:t>Lesser Open Bee License 1.3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6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gif"/><Relationship Id="rId5" Type="http://schemas.openxmlformats.org/officeDocument/2006/relationships/image" Target="../media/image85.gif"/><Relationship Id="rId4" Type="http://schemas.openxmlformats.org/officeDocument/2006/relationships/image" Target="../media/image8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gif"/><Relationship Id="rId4" Type="http://schemas.openxmlformats.org/officeDocument/2006/relationships/image" Target="../media/image8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gif"/><Relationship Id="rId5" Type="http://schemas.openxmlformats.org/officeDocument/2006/relationships/image" Target="../media/image76.png"/><Relationship Id="rId4" Type="http://schemas.openxmlformats.org/officeDocument/2006/relationships/image" Target="../media/image9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2.gi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8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11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7.png"/><Relationship Id="rId21" Type="http://schemas.openxmlformats.org/officeDocument/2006/relationships/image" Target="../media/image134.gif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gif"/><Relationship Id="rId25" Type="http://schemas.openxmlformats.org/officeDocument/2006/relationships/image" Target="../media/image138.gif"/><Relationship Id="rId2" Type="http://schemas.openxmlformats.org/officeDocument/2006/relationships/image" Target="../media/image116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24.png"/><Relationship Id="rId24" Type="http://schemas.openxmlformats.org/officeDocument/2006/relationships/image" Target="../media/image137.gif"/><Relationship Id="rId5" Type="http://schemas.openxmlformats.org/officeDocument/2006/relationships/image" Target="../media/image119.png"/><Relationship Id="rId15" Type="http://schemas.openxmlformats.org/officeDocument/2006/relationships/image" Target="../media/image128.png"/><Relationship Id="rId23" Type="http://schemas.openxmlformats.org/officeDocument/2006/relationships/image" Target="../media/image136.gif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8.gif"/><Relationship Id="rId4" Type="http://schemas.openxmlformats.org/officeDocument/2006/relationships/image" Target="../media/image9.jpe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3" Type="http://schemas.openxmlformats.org/officeDocument/2006/relationships/image" Target="../media/image29.png"/><Relationship Id="rId21" Type="http://schemas.openxmlformats.org/officeDocument/2006/relationships/image" Target="../media/image47.JPG"/><Relationship Id="rId34" Type="http://schemas.openxmlformats.org/officeDocument/2006/relationships/image" Target="../media/image60.gif"/><Relationship Id="rId42" Type="http://schemas.openxmlformats.org/officeDocument/2006/relationships/image" Target="../media/image6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jpg"/><Relationship Id="rId33" Type="http://schemas.openxmlformats.org/officeDocument/2006/relationships/image" Target="../media/image59.gif"/><Relationship Id="rId38" Type="http://schemas.openxmlformats.org/officeDocument/2006/relationships/image" Target="../media/image64.jpeg"/><Relationship Id="rId2" Type="http://schemas.openxmlformats.org/officeDocument/2006/relationships/image" Target="../media/image28.png"/><Relationship Id="rId16" Type="http://schemas.openxmlformats.org/officeDocument/2006/relationships/image" Target="../media/image42.gif"/><Relationship Id="rId20" Type="http://schemas.openxmlformats.org/officeDocument/2006/relationships/image" Target="../media/image46.jpg"/><Relationship Id="rId29" Type="http://schemas.openxmlformats.org/officeDocument/2006/relationships/image" Target="../media/image55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gif"/><Relationship Id="rId40" Type="http://schemas.openxmlformats.org/officeDocument/2006/relationships/image" Target="../media/image66.png"/><Relationship Id="rId5" Type="http://schemas.openxmlformats.org/officeDocument/2006/relationships/image" Target="../media/image31.png"/><Relationship Id="rId15" Type="http://schemas.openxmlformats.org/officeDocument/2006/relationships/image" Target="../media/image41.jpe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gif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1.jpg"/><Relationship Id="rId26" Type="http://schemas.openxmlformats.org/officeDocument/2006/relationships/image" Target="../media/image78.gif"/><Relationship Id="rId3" Type="http://schemas.openxmlformats.org/officeDocument/2006/relationships/image" Target="../media/image70.gif"/><Relationship Id="rId21" Type="http://schemas.openxmlformats.org/officeDocument/2006/relationships/image" Target="../media/image54.png"/><Relationship Id="rId7" Type="http://schemas.openxmlformats.org/officeDocument/2006/relationships/image" Target="../media/image74.gif"/><Relationship Id="rId12" Type="http://schemas.openxmlformats.org/officeDocument/2006/relationships/image" Target="../media/image44.png"/><Relationship Id="rId17" Type="http://schemas.openxmlformats.org/officeDocument/2006/relationships/image" Target="../media/image50.png"/><Relationship Id="rId25" Type="http://schemas.openxmlformats.org/officeDocument/2006/relationships/image" Target="../media/image57.jpeg"/><Relationship Id="rId2" Type="http://schemas.openxmlformats.org/officeDocument/2006/relationships/image" Target="../media/image69.gif"/><Relationship Id="rId16" Type="http://schemas.openxmlformats.org/officeDocument/2006/relationships/image" Target="../media/image48.png"/><Relationship Id="rId20" Type="http://schemas.openxmlformats.org/officeDocument/2006/relationships/image" Target="../media/image53.png"/><Relationship Id="rId29" Type="http://schemas.openxmlformats.org/officeDocument/2006/relationships/image" Target="../media/image6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32" Type="http://schemas.openxmlformats.org/officeDocument/2006/relationships/image" Target="../media/image79.gif"/><Relationship Id="rId5" Type="http://schemas.openxmlformats.org/officeDocument/2006/relationships/image" Target="../media/image72.png"/><Relationship Id="rId15" Type="http://schemas.openxmlformats.org/officeDocument/2006/relationships/image" Target="../media/image47.JPG"/><Relationship Id="rId23" Type="http://schemas.openxmlformats.org/officeDocument/2006/relationships/image" Target="../media/image49.png"/><Relationship Id="rId28" Type="http://schemas.openxmlformats.org/officeDocument/2006/relationships/image" Target="../media/image62.gif"/><Relationship Id="rId10" Type="http://schemas.openxmlformats.org/officeDocument/2006/relationships/image" Target="../media/image76.png"/><Relationship Id="rId19" Type="http://schemas.openxmlformats.org/officeDocument/2006/relationships/image" Target="../media/image52.png"/><Relationship Id="rId31" Type="http://schemas.openxmlformats.org/officeDocument/2006/relationships/image" Target="../media/image65.png"/><Relationship Id="rId4" Type="http://schemas.openxmlformats.org/officeDocument/2006/relationships/image" Target="../media/image71.gif"/><Relationship Id="rId9" Type="http://schemas.openxmlformats.org/officeDocument/2006/relationships/image" Target="../media/image75.png"/><Relationship Id="rId14" Type="http://schemas.openxmlformats.org/officeDocument/2006/relationships/image" Target="../media/image46.jpg"/><Relationship Id="rId22" Type="http://schemas.openxmlformats.org/officeDocument/2006/relationships/image" Target="../media/image77.gif"/><Relationship Id="rId27" Type="http://schemas.openxmlformats.org/officeDocument/2006/relationships/image" Target="../media/image38.png"/><Relationship Id="rId30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/>
          <p:cNvSpPr txBox="1">
            <a:spLocks/>
          </p:cNvSpPr>
          <p:nvPr/>
        </p:nvSpPr>
        <p:spPr>
          <a:xfrm rot="21243992">
            <a:off x="2377229" y="957604"/>
            <a:ext cx="4755862" cy="508001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000" dirty="0" smtClean="0">
                <a:solidFill>
                  <a:schemeClr val="bg1"/>
                </a:solidFill>
              </a:rPr>
              <a:t>Drive </a:t>
            </a:r>
            <a:r>
              <a:rPr lang="fr-FR" sz="4000" dirty="0" err="1" smtClean="0">
                <a:solidFill>
                  <a:schemeClr val="bg1"/>
                </a:solidFill>
              </a:rPr>
              <a:t>your</a:t>
            </a:r>
            <a:r>
              <a:rPr lang="fr-FR" sz="4000" dirty="0" smtClean="0">
                <a:solidFill>
                  <a:schemeClr val="bg1"/>
                </a:solidFill>
              </a:rPr>
              <a:t> Aircraft !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493" y="1817687"/>
            <a:ext cx="73628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– Key </a:t>
            </a:r>
            <a:r>
              <a:rPr lang="fr-FR" dirty="0" err="1" smtClean="0"/>
              <a:t>success</a:t>
            </a:r>
            <a:r>
              <a:rPr lang="fr-FR" dirty="0" smtClean="0"/>
              <a:t> drivers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35063" y="1280160"/>
            <a:ext cx="7079867" cy="5129050"/>
          </a:xfrm>
        </p:spPr>
        <p:txBody>
          <a:bodyPr>
            <a:noAutofit/>
          </a:bodyPr>
          <a:lstStyle/>
          <a:p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Lesser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open source </a:t>
            </a:r>
            <a:r>
              <a:rPr lang="fr-FR" sz="2000" dirty="0" err="1" smtClean="0"/>
              <a:t>license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key to :</a:t>
            </a:r>
          </a:p>
          <a:p>
            <a:pPr lvl="1"/>
            <a:r>
              <a:rPr lang="fr-FR" sz="1800" dirty="0" smtClean="0"/>
              <a:t>A </a:t>
            </a:r>
            <a:r>
              <a:rPr lang="fr-FR" sz="1800" b="1" dirty="0" err="1" smtClean="0"/>
              <a:t>low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cost</a:t>
            </a:r>
            <a:r>
              <a:rPr lang="fr-FR" sz="1800" b="1" dirty="0" smtClean="0"/>
              <a:t> </a:t>
            </a:r>
            <a:r>
              <a:rPr lang="fr-FR" sz="1800" dirty="0" smtClean="0"/>
              <a:t>structure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drive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and </a:t>
            </a:r>
            <a:r>
              <a:rPr lang="fr-FR" sz="1800" dirty="0" err="1" smtClean="0"/>
              <a:t>product</a:t>
            </a:r>
            <a:r>
              <a:rPr lang="fr-FR" sz="1800" dirty="0" smtClean="0"/>
              <a:t> </a:t>
            </a:r>
            <a:r>
              <a:rPr lang="fr-FR" sz="1800" dirty="0" err="1" smtClean="0"/>
              <a:t>cost</a:t>
            </a:r>
            <a:r>
              <a:rPr lang="fr-FR" sz="1800" dirty="0" smtClean="0"/>
              <a:t> down</a:t>
            </a:r>
          </a:p>
          <a:p>
            <a:pPr lvl="1"/>
            <a:r>
              <a:rPr lang="fr-FR" sz="1800" dirty="0" smtClean="0"/>
              <a:t>An </a:t>
            </a:r>
            <a:r>
              <a:rPr lang="fr-FR" sz="1800" b="1" dirty="0" smtClean="0"/>
              <a:t>agile</a:t>
            </a:r>
            <a:r>
              <a:rPr lang="fr-FR" sz="1800" dirty="0" smtClean="0"/>
              <a:t>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</a:t>
            </a:r>
            <a:r>
              <a:rPr lang="fr-FR" sz="1800" dirty="0" err="1" smtClean="0"/>
              <a:t>methodology</a:t>
            </a:r>
            <a:r>
              <a:rPr lang="fr-FR" sz="1800" dirty="0" smtClean="0"/>
              <a:t>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will</a:t>
            </a:r>
            <a:r>
              <a:rPr lang="fr-FR" sz="1800" dirty="0" smtClean="0"/>
              <a:t> </a:t>
            </a:r>
            <a:r>
              <a:rPr lang="fr-FR" sz="1800" dirty="0" err="1" smtClean="0"/>
              <a:t>achieve</a:t>
            </a:r>
            <a:r>
              <a:rPr lang="fr-FR" sz="1800" dirty="0" smtClean="0"/>
              <a:t> disruptive innovation and </a:t>
            </a:r>
            <a:r>
              <a:rPr lang="fr-FR" sz="1800" b="1" dirty="0" smtClean="0"/>
              <a:t>quick</a:t>
            </a:r>
            <a:r>
              <a:rPr lang="fr-FR" sz="1800" dirty="0" smtClean="0"/>
              <a:t> </a:t>
            </a:r>
            <a:r>
              <a:rPr lang="fr-FR" sz="1800" dirty="0" err="1" smtClean="0"/>
              <a:t>project</a:t>
            </a:r>
            <a:r>
              <a:rPr lang="fr-FR" sz="1800" dirty="0" smtClean="0"/>
              <a:t> </a:t>
            </a:r>
            <a:r>
              <a:rPr lang="fr-FR" sz="1800" dirty="0" err="1" smtClean="0"/>
              <a:t>implementation</a:t>
            </a:r>
            <a:endParaRPr lang="fr-FR" sz="1800" dirty="0" smtClean="0"/>
          </a:p>
          <a:p>
            <a:r>
              <a:rPr lang="fr-FR" sz="2000" dirty="0" err="1" smtClean="0"/>
              <a:t>Highly</a:t>
            </a:r>
            <a:r>
              <a:rPr lang="fr-FR" sz="2000" dirty="0" smtClean="0"/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collaborative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project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/>
              <a:t>allows</a:t>
            </a:r>
            <a:r>
              <a:rPr lang="fr-FR" sz="2000" dirty="0"/>
              <a:t> </a:t>
            </a:r>
            <a:r>
              <a:rPr lang="fr-FR" sz="2000" dirty="0" smtClean="0"/>
              <a:t>:</a:t>
            </a:r>
          </a:p>
          <a:p>
            <a:pPr lvl="1"/>
            <a:r>
              <a:rPr lang="fr-FR" sz="1800" b="1" dirty="0" smtClean="0"/>
              <a:t>Long </a:t>
            </a:r>
            <a:r>
              <a:rPr lang="fr-FR" sz="1800" b="1" dirty="0" err="1" smtClean="0"/>
              <a:t>term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relationship</a:t>
            </a:r>
            <a:r>
              <a:rPr lang="fr-FR" sz="1800" b="1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SME, </a:t>
            </a:r>
            <a:r>
              <a:rPr lang="fr-FR" sz="1800" dirty="0" err="1" smtClean="0"/>
              <a:t>academics</a:t>
            </a:r>
            <a:r>
              <a:rPr lang="fr-FR" sz="1800" dirty="0" smtClean="0"/>
              <a:t> and large </a:t>
            </a:r>
            <a:r>
              <a:rPr lang="fr-FR" sz="1800" dirty="0" err="1" smtClean="0"/>
              <a:t>industrial</a:t>
            </a:r>
            <a:r>
              <a:rPr lang="fr-FR" sz="1800" dirty="0" smtClean="0"/>
              <a:t> groups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necessary</a:t>
            </a:r>
            <a:r>
              <a:rPr lang="fr-FR" sz="1800" dirty="0" smtClean="0"/>
              <a:t> for a new air transportation design and network</a:t>
            </a:r>
          </a:p>
          <a:p>
            <a:pPr lvl="1"/>
            <a:r>
              <a:rPr lang="fr-FR" sz="1800" b="1" dirty="0" smtClean="0"/>
              <a:t>Disruption</a:t>
            </a:r>
            <a:r>
              <a:rPr lang="fr-FR" sz="1800" dirty="0" smtClean="0"/>
              <a:t> of air transportation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existing</a:t>
            </a:r>
            <a:r>
              <a:rPr lang="fr-FR" sz="1800" dirty="0" smtClean="0"/>
              <a:t> </a:t>
            </a:r>
            <a:r>
              <a:rPr lang="fr-FR" sz="1800" dirty="0" err="1" smtClean="0"/>
              <a:t>players</a:t>
            </a:r>
            <a:endParaRPr lang="fr-FR" sz="1800" dirty="0" smtClean="0"/>
          </a:p>
          <a:p>
            <a:pPr lvl="1"/>
            <a:r>
              <a:rPr lang="fr-FR" sz="1800" dirty="0" smtClean="0"/>
              <a:t>To </a:t>
            </a:r>
            <a:r>
              <a:rPr lang="fr-FR" sz="1800" dirty="0" err="1" smtClean="0"/>
              <a:t>build</a:t>
            </a:r>
            <a:r>
              <a:rPr lang="fr-FR" sz="1800" dirty="0" smtClean="0"/>
              <a:t> the </a:t>
            </a:r>
            <a:r>
              <a:rPr lang="fr-FR" sz="1800" b="1" dirty="0" smtClean="0"/>
              <a:t>first</a:t>
            </a:r>
            <a:r>
              <a:rPr lang="fr-FR" sz="1800" dirty="0" smtClean="0"/>
              <a:t> </a:t>
            </a:r>
            <a:r>
              <a:rPr lang="fr-FR" sz="1800" dirty="0" err="1" smtClean="0"/>
              <a:t>hybrid</a:t>
            </a:r>
            <a:r>
              <a:rPr lang="fr-FR" sz="1800" dirty="0" smtClean="0"/>
              <a:t> </a:t>
            </a:r>
            <a:r>
              <a:rPr lang="fr-FR" sz="1800" dirty="0"/>
              <a:t>VTOL </a:t>
            </a:r>
            <a:r>
              <a:rPr lang="fr-FR" sz="1800" dirty="0" err="1"/>
              <a:t>multicopter</a:t>
            </a:r>
            <a:r>
              <a:rPr lang="fr-FR" sz="1800" dirty="0"/>
              <a:t> </a:t>
            </a:r>
            <a:r>
              <a:rPr lang="fr-FR" sz="1800" dirty="0" err="1"/>
              <a:t>project</a:t>
            </a:r>
            <a:r>
              <a:rPr lang="fr-FR" sz="1800" dirty="0"/>
              <a:t> in </a:t>
            </a:r>
            <a:r>
              <a:rPr lang="fr-FR" sz="1800" dirty="0" smtClean="0"/>
              <a:t>France</a:t>
            </a:r>
          </a:p>
          <a:p>
            <a:r>
              <a:rPr lang="fr-FR" sz="2000" dirty="0" smtClean="0"/>
              <a:t>Project </a:t>
            </a:r>
            <a:r>
              <a:rPr lang="fr-FR" sz="2000" dirty="0" err="1" smtClean="0"/>
              <a:t>based</a:t>
            </a:r>
            <a:r>
              <a:rPr lang="fr-FR" sz="2000" dirty="0" smtClean="0"/>
              <a:t>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fr-FR" sz="2000" b="1" dirty="0" err="1" smtClean="0">
                <a:solidFill>
                  <a:schemeClr val="accent6">
                    <a:lumMod val="75000"/>
                  </a:schemeClr>
                </a:solidFill>
              </a:rPr>
              <a:t>Normandy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 err="1" smtClean="0"/>
              <a:t>will</a:t>
            </a:r>
            <a:r>
              <a:rPr lang="fr-FR" sz="2000" dirty="0" smtClean="0"/>
              <a:t> </a:t>
            </a:r>
            <a:r>
              <a:rPr lang="fr-FR" sz="2000" dirty="0" err="1" smtClean="0"/>
              <a:t>benefit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/>
              <a:t> </a:t>
            </a:r>
            <a:r>
              <a:rPr lang="fr-FR" sz="2000" dirty="0" smtClean="0"/>
              <a:t>:</a:t>
            </a:r>
          </a:p>
          <a:p>
            <a:pPr lvl="1"/>
            <a:r>
              <a:rPr lang="fr-FR" sz="1800" dirty="0" smtClean="0"/>
              <a:t>A large </a:t>
            </a:r>
            <a:r>
              <a:rPr lang="fr-FR" sz="1800" dirty="0" err="1" smtClean="0"/>
              <a:t>industrial</a:t>
            </a:r>
            <a:r>
              <a:rPr lang="fr-FR" sz="1800" dirty="0" smtClean="0"/>
              <a:t> </a:t>
            </a:r>
            <a:r>
              <a:rPr lang="fr-FR" sz="1800" dirty="0" err="1" smtClean="0"/>
              <a:t>aeronautical</a:t>
            </a:r>
            <a:r>
              <a:rPr lang="fr-FR" sz="1800" dirty="0" smtClean="0"/>
              <a:t> network </a:t>
            </a:r>
            <a:r>
              <a:rPr lang="fr-FR" sz="1800" dirty="0" err="1" smtClean="0"/>
              <a:t>with</a:t>
            </a:r>
            <a:r>
              <a:rPr lang="fr-FR" sz="1800" dirty="0" smtClean="0"/>
              <a:t> all </a:t>
            </a:r>
            <a:r>
              <a:rPr lang="fr-FR" sz="1800" dirty="0" err="1" smtClean="0"/>
              <a:t>core</a:t>
            </a:r>
            <a:r>
              <a:rPr lang="fr-FR" sz="1800" dirty="0" smtClean="0"/>
              <a:t> </a:t>
            </a:r>
            <a:r>
              <a:rPr lang="fr-FR" sz="1800" b="1" dirty="0" err="1" smtClean="0"/>
              <a:t>competences</a:t>
            </a:r>
            <a:r>
              <a:rPr lang="fr-FR" sz="1800" dirty="0" smtClean="0"/>
              <a:t> for the </a:t>
            </a:r>
            <a:r>
              <a:rPr lang="fr-FR" sz="1800" dirty="0" err="1" smtClean="0"/>
              <a:t>project</a:t>
            </a:r>
            <a:endParaRPr lang="fr-FR" sz="1800" dirty="0"/>
          </a:p>
          <a:p>
            <a:pPr lvl="1"/>
            <a:r>
              <a:rPr lang="fr-FR" sz="1800" dirty="0" smtClean="0"/>
              <a:t>The </a:t>
            </a:r>
            <a:r>
              <a:rPr lang="fr-FR" sz="1800" dirty="0" err="1" smtClean="0"/>
              <a:t>developpement</a:t>
            </a:r>
            <a:r>
              <a:rPr lang="fr-FR" sz="1800" dirty="0" smtClean="0"/>
              <a:t> of </a:t>
            </a:r>
            <a:r>
              <a:rPr lang="fr-FR" sz="1800" dirty="0" err="1" smtClean="0"/>
              <a:t>regional</a:t>
            </a:r>
            <a:r>
              <a:rPr lang="fr-FR" sz="1800" dirty="0" smtClean="0"/>
              <a:t> </a:t>
            </a:r>
            <a:r>
              <a:rPr lang="fr-FR" sz="1800" b="1" dirty="0" smtClean="0"/>
              <a:t>air </a:t>
            </a:r>
            <a:r>
              <a:rPr lang="fr-FR" sz="1800" b="1" dirty="0" err="1" smtClean="0"/>
              <a:t>traffic</a:t>
            </a:r>
            <a:r>
              <a:rPr lang="fr-FR" sz="1800" b="1" dirty="0"/>
              <a:t> </a:t>
            </a:r>
            <a:r>
              <a:rPr lang="fr-FR" sz="1800" dirty="0" smtClean="0"/>
              <a:t>(</a:t>
            </a:r>
            <a:r>
              <a:rPr lang="fr-FR" sz="1800" dirty="0" err="1" smtClean="0"/>
              <a:t>professionnal</a:t>
            </a:r>
            <a:r>
              <a:rPr lang="fr-FR" sz="1800" dirty="0" smtClean="0"/>
              <a:t> and </a:t>
            </a:r>
            <a:r>
              <a:rPr lang="fr-FR" sz="1800" dirty="0" err="1" smtClean="0"/>
              <a:t>tourist</a:t>
            </a:r>
            <a:r>
              <a:rPr lang="fr-FR" sz="1800" dirty="0" smtClean="0"/>
              <a:t>) </a:t>
            </a:r>
            <a:r>
              <a:rPr lang="fr-FR" sz="1800" dirty="0" err="1" smtClean="0"/>
              <a:t>with</a:t>
            </a:r>
            <a:r>
              <a:rPr lang="fr-FR" sz="1800" dirty="0" smtClean="0"/>
              <a:t> a high </a:t>
            </a:r>
            <a:r>
              <a:rPr lang="fr-FR" sz="1800" dirty="0" err="1" smtClean="0"/>
              <a:t>number</a:t>
            </a:r>
            <a:r>
              <a:rPr lang="fr-FR" sz="1800" dirty="0" smtClean="0"/>
              <a:t> of </a:t>
            </a:r>
            <a:r>
              <a:rPr lang="fr-FR" sz="1800" dirty="0" err="1" smtClean="0"/>
              <a:t>private</a:t>
            </a:r>
            <a:r>
              <a:rPr lang="fr-FR" sz="1800" dirty="0" smtClean="0"/>
              <a:t> landing </a:t>
            </a:r>
            <a:r>
              <a:rPr lang="fr-FR" sz="1800" dirty="0" err="1" smtClean="0"/>
              <a:t>fields</a:t>
            </a:r>
            <a:endParaRPr lang="fr-FR" sz="1800" dirty="0" smtClean="0"/>
          </a:p>
          <a:p>
            <a:pPr lvl="1"/>
            <a:r>
              <a:rPr lang="fr-FR" sz="1800" dirty="0" err="1" smtClean="0"/>
              <a:t>Airports</a:t>
            </a:r>
            <a:r>
              <a:rPr lang="fr-FR" sz="1800" dirty="0" smtClean="0"/>
              <a:t> close to an international maritime port </a:t>
            </a:r>
            <a:r>
              <a:rPr lang="fr-FR" sz="1800" dirty="0" err="1" smtClean="0"/>
              <a:t>with</a:t>
            </a:r>
            <a:r>
              <a:rPr lang="fr-FR" sz="1800" dirty="0" smtClean="0"/>
              <a:t> a </a:t>
            </a:r>
            <a:r>
              <a:rPr lang="fr-FR" sz="1800" dirty="0" err="1" smtClean="0"/>
              <a:t>low</a:t>
            </a:r>
            <a:r>
              <a:rPr lang="fr-FR" sz="1800" dirty="0" smtClean="0"/>
              <a:t> </a:t>
            </a:r>
            <a:r>
              <a:rPr lang="fr-FR" sz="1800" dirty="0" err="1" smtClean="0"/>
              <a:t>cost</a:t>
            </a:r>
            <a:r>
              <a:rPr lang="fr-FR" sz="1800" dirty="0" smtClean="0"/>
              <a:t> and </a:t>
            </a:r>
            <a:r>
              <a:rPr lang="fr-FR" sz="1800" dirty="0" err="1" smtClean="0"/>
              <a:t>worldwide</a:t>
            </a:r>
            <a:r>
              <a:rPr lang="fr-FR" sz="1800" dirty="0" smtClean="0"/>
              <a:t> efficient </a:t>
            </a:r>
            <a:r>
              <a:rPr lang="fr-FR" sz="1800" b="1" dirty="0" smtClean="0"/>
              <a:t>supply chain</a:t>
            </a:r>
            <a:endParaRPr lang="fr-FR" sz="1800" dirty="0" smtClean="0"/>
          </a:p>
          <a:p>
            <a:pPr lvl="1"/>
            <a:endParaRPr lang="fr-FR" sz="1800" dirty="0" smtClean="0"/>
          </a:p>
          <a:p>
            <a:endParaRPr lang="fr-FR" sz="20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69" y="2049504"/>
            <a:ext cx="1737242" cy="13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73" y="4046528"/>
            <a:ext cx="1754138" cy="193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18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</a:t>
            </a:r>
            <a:r>
              <a:rPr lang="fr-FR" dirty="0"/>
              <a:t>Plane - C</a:t>
            </a:r>
            <a:r>
              <a:rPr lang="fr-FR" dirty="0" smtClean="0"/>
              <a:t>onfigurations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934840" y="5973563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1 PAX </a:t>
            </a:r>
            <a:r>
              <a:rPr lang="fr-FR" sz="2161" dirty="0" smtClean="0"/>
              <a:t>Power</a:t>
            </a:r>
            <a:endParaRPr lang="fr-FR" sz="2161" dirty="0"/>
          </a:p>
        </p:txBody>
      </p:sp>
      <p:sp>
        <p:nvSpPr>
          <p:cNvPr id="6" name="Rectangle 5"/>
          <p:cNvSpPr/>
          <p:nvPr/>
        </p:nvSpPr>
        <p:spPr>
          <a:xfrm>
            <a:off x="3638560" y="5973563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2 PAX</a:t>
            </a:r>
            <a:r>
              <a:rPr lang="fr-FR" sz="2161" dirty="0" smtClean="0"/>
              <a:t>*</a:t>
            </a:r>
          </a:p>
          <a:p>
            <a:pPr algn="ctr"/>
            <a:r>
              <a:rPr lang="fr-FR" sz="2161" dirty="0" err="1" smtClean="0"/>
              <a:t>Weight</a:t>
            </a:r>
            <a:endParaRPr lang="fr-FR" sz="2161" dirty="0"/>
          </a:p>
        </p:txBody>
      </p:sp>
      <p:sp>
        <p:nvSpPr>
          <p:cNvPr id="7" name="Rectangle 6"/>
          <p:cNvSpPr/>
          <p:nvPr/>
        </p:nvSpPr>
        <p:spPr>
          <a:xfrm>
            <a:off x="6320735" y="5973563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>
                <a:solidFill>
                  <a:schemeClr val="accent6">
                    <a:lumMod val="75000"/>
                  </a:schemeClr>
                </a:solidFill>
              </a:rPr>
              <a:t>3 PAX</a:t>
            </a:r>
          </a:p>
          <a:p>
            <a:pPr algn="ctr"/>
            <a:r>
              <a:rPr lang="fr-FR" sz="2161" dirty="0" err="1" smtClean="0">
                <a:solidFill>
                  <a:schemeClr val="accent6">
                    <a:lumMod val="75000"/>
                  </a:schemeClr>
                </a:solidFill>
              </a:rPr>
              <a:t>Volum</a:t>
            </a:r>
            <a:endParaRPr lang="fr-FR" sz="216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4840" y="1598845"/>
            <a:ext cx="117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Sport</a:t>
            </a:r>
            <a:endParaRPr lang="fr-FR" sz="3200" dirty="0"/>
          </a:p>
        </p:txBody>
      </p:sp>
      <p:sp>
        <p:nvSpPr>
          <p:cNvPr id="9" name="Rectangle 8"/>
          <p:cNvSpPr/>
          <p:nvPr/>
        </p:nvSpPr>
        <p:spPr>
          <a:xfrm>
            <a:off x="3668556" y="1598845"/>
            <a:ext cx="117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VIP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8798182" y="1598845"/>
            <a:ext cx="1171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/>
              <a:t>Taxi</a:t>
            </a:r>
            <a:endParaRPr lang="fr-FR" sz="3200" dirty="0"/>
          </a:p>
        </p:txBody>
      </p:sp>
      <p:sp>
        <p:nvSpPr>
          <p:cNvPr id="12" name="Rectangle 11"/>
          <p:cNvSpPr/>
          <p:nvPr/>
        </p:nvSpPr>
        <p:spPr>
          <a:xfrm>
            <a:off x="5769051" y="1598845"/>
            <a:ext cx="2274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Ambulance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752" y="3401101"/>
            <a:ext cx="1933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Utilities</a:t>
            </a:r>
          </a:p>
        </p:txBody>
      </p:sp>
      <p:cxnSp>
        <p:nvCxnSpPr>
          <p:cNvPr id="34" name="Connecteur droit 33"/>
          <p:cNvCxnSpPr/>
          <p:nvPr/>
        </p:nvCxnSpPr>
        <p:spPr>
          <a:xfrm>
            <a:off x="3042263" y="1290959"/>
            <a:ext cx="17798" cy="5243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722177" y="5973563"/>
            <a:ext cx="132363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b="1" dirty="0" smtClean="0"/>
              <a:t>4 PAX</a:t>
            </a:r>
          </a:p>
          <a:p>
            <a:pPr algn="ctr"/>
            <a:r>
              <a:rPr lang="fr-FR" sz="2161" dirty="0" err="1" smtClean="0"/>
              <a:t>Seats</a:t>
            </a:r>
            <a:endParaRPr lang="fr-FR" sz="2161" dirty="0"/>
          </a:p>
        </p:txBody>
      </p:sp>
      <p:cxnSp>
        <p:nvCxnSpPr>
          <p:cNvPr id="62" name="Connecteur droit 61"/>
          <p:cNvCxnSpPr/>
          <p:nvPr/>
        </p:nvCxnSpPr>
        <p:spPr>
          <a:xfrm flipH="1">
            <a:off x="8183563" y="2878644"/>
            <a:ext cx="1" cy="3503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 flipH="1">
            <a:off x="8389565" y="2324164"/>
            <a:ext cx="1988858" cy="742950"/>
            <a:chOff x="8355131" y="2330962"/>
            <a:chExt cx="1962150" cy="742950"/>
          </a:xfrm>
        </p:grpSpPr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5131" y="2330962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" name="Rectangle 102"/>
            <p:cNvSpPr/>
            <p:nvPr/>
          </p:nvSpPr>
          <p:spPr>
            <a:xfrm>
              <a:off x="8951293" y="2450585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951292" y="2702437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9292952" y="2695050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292951" y="2469268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 flipH="1">
            <a:off x="5912118" y="2324164"/>
            <a:ext cx="1988858" cy="742950"/>
            <a:chOff x="5948646" y="2324164"/>
            <a:chExt cx="1962150" cy="742950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646" y="2324164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6651090" y="2424607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642654" y="2700673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965925" y="2405719"/>
              <a:ext cx="163105" cy="49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/>
          <p:cNvGrpSpPr/>
          <p:nvPr/>
        </p:nvGrpSpPr>
        <p:grpSpPr>
          <a:xfrm flipH="1">
            <a:off x="3259939" y="2324164"/>
            <a:ext cx="1988858" cy="742950"/>
            <a:chOff x="3299637" y="2324164"/>
            <a:chExt cx="1962150" cy="742950"/>
          </a:xfrm>
        </p:grpSpPr>
        <p:pic>
          <p:nvPicPr>
            <p:cNvPr id="5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637" y="2324164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4010306" y="2435858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997094" y="2707632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" name="Groupe 2"/>
          <p:cNvGrpSpPr/>
          <p:nvPr/>
        </p:nvGrpSpPr>
        <p:grpSpPr>
          <a:xfrm flipH="1">
            <a:off x="539577" y="2324164"/>
            <a:ext cx="1962150" cy="742950"/>
            <a:chOff x="511280" y="2333689"/>
            <a:chExt cx="1962150" cy="742950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280" y="2333689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" name="Rectangle 111"/>
            <p:cNvSpPr/>
            <p:nvPr/>
          </p:nvSpPr>
          <p:spPr>
            <a:xfrm>
              <a:off x="1122825" y="2438540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 flipH="1">
            <a:off x="526223" y="3936203"/>
            <a:ext cx="1988858" cy="742950"/>
            <a:chOff x="493755" y="3671027"/>
            <a:chExt cx="1962150" cy="742950"/>
          </a:xfrm>
        </p:grpSpPr>
        <p:pic>
          <p:nvPicPr>
            <p:cNvPr id="5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55" y="3671027"/>
              <a:ext cx="1962150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3" name="Rectangle 112"/>
            <p:cNvSpPr/>
            <p:nvPr/>
          </p:nvSpPr>
          <p:spPr>
            <a:xfrm>
              <a:off x="1160464" y="3804049"/>
              <a:ext cx="233069" cy="173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5531463" y="1269194"/>
            <a:ext cx="17798" cy="5243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47960" y="3229962"/>
            <a:ext cx="19598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* Driver </a:t>
            </a:r>
            <a:r>
              <a:rPr lang="fr-FR" sz="2000" dirty="0" err="1" smtClean="0"/>
              <a:t>included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5785046" y="3593545"/>
            <a:ext cx="2122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1srt </a:t>
            </a:r>
            <a:r>
              <a:rPr lang="fr-FR" sz="3200" dirty="0" err="1" smtClean="0">
                <a:solidFill>
                  <a:schemeClr val="accent6">
                    <a:lumMod val="75000"/>
                  </a:schemeClr>
                </a:solidFill>
              </a:rPr>
              <a:t>market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573" y="3794430"/>
            <a:ext cx="1990725" cy="203835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89" y="4679153"/>
            <a:ext cx="2105025" cy="112395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833" y="3429329"/>
            <a:ext cx="1924050" cy="24003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31" y="4991161"/>
            <a:ext cx="19621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4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 Bee Plane - Taxi configuration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527977" y="6195345"/>
            <a:ext cx="6244548" cy="424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161" dirty="0" smtClean="0"/>
              <a:t>4 PAX (light), shorts </a:t>
            </a:r>
            <a:r>
              <a:rPr lang="fr-FR" sz="2161" dirty="0" err="1" smtClean="0"/>
              <a:t>wings</a:t>
            </a:r>
            <a:r>
              <a:rPr lang="fr-FR" sz="2161" dirty="0" smtClean="0"/>
              <a:t>, </a:t>
            </a:r>
            <a:r>
              <a:rPr lang="fr-FR" sz="2161" dirty="0" err="1" smtClean="0"/>
              <a:t>fixed</a:t>
            </a:r>
            <a:r>
              <a:rPr lang="fr-FR" sz="2161" dirty="0" smtClean="0"/>
              <a:t> landing </a:t>
            </a:r>
            <a:r>
              <a:rPr lang="fr-FR" sz="2161" dirty="0" err="1" smtClean="0"/>
              <a:t>gear</a:t>
            </a:r>
            <a:endParaRPr lang="fr-FR" sz="216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4585" y="1419261"/>
            <a:ext cx="3867150" cy="45529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9" y="1503294"/>
            <a:ext cx="5429250" cy="2609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99" y="4219611"/>
            <a:ext cx="2628900" cy="17526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349" y="4219611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 Bee Plane - VIP </a:t>
            </a:r>
            <a:r>
              <a:rPr lang="fr-FR" dirty="0" smtClean="0"/>
              <a:t>Configuration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162960"/>
            <a:ext cx="3695700" cy="2548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1411111"/>
            <a:ext cx="3695698" cy="259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60" r="21110" b="34520"/>
          <a:stretch/>
        </p:blipFill>
        <p:spPr bwMode="auto">
          <a:xfrm flipH="1">
            <a:off x="6276976" y="1451519"/>
            <a:ext cx="3076530" cy="25348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625489" y="4831247"/>
            <a:ext cx="19961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2 PAX (</a:t>
            </a:r>
            <a:r>
              <a:rPr lang="fr-FR" sz="1400" dirty="0" err="1" smtClean="0"/>
              <a:t>heavy</a:t>
            </a:r>
            <a:r>
              <a:rPr lang="fr-FR" sz="1400" dirty="0" smtClean="0"/>
              <a:t>)</a:t>
            </a:r>
          </a:p>
          <a:p>
            <a:r>
              <a:rPr lang="fr-FR" sz="1400" dirty="0" smtClean="0"/>
              <a:t>Long </a:t>
            </a:r>
            <a:r>
              <a:rPr lang="fr-FR" sz="1400" dirty="0" err="1" smtClean="0"/>
              <a:t>wings</a:t>
            </a:r>
            <a:endParaRPr lang="fr-FR" sz="1400" dirty="0" smtClean="0"/>
          </a:p>
          <a:p>
            <a:r>
              <a:rPr lang="fr-FR" sz="1400" dirty="0" err="1" smtClean="0"/>
              <a:t>Retractable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787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Mini Bee Plane - Structural </a:t>
            </a:r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550" y="4647768"/>
            <a:ext cx="37147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8637" y="4664351"/>
            <a:ext cx="1916096" cy="1440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8785" y="4664351"/>
            <a:ext cx="2307966" cy="145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 descr="\\BP01\estaca\2016 10 4A SQY MiniBee Structure\Images et vidéos Catia\Structure 2.0\3 versions mini be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5675" y="1443477"/>
            <a:ext cx="3938694" cy="252100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81" y="1451232"/>
            <a:ext cx="4459350" cy="25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587516" y="3930822"/>
            <a:ext cx="139172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Estaca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19961" y="6013196"/>
            <a:ext cx="1674946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Supmeca</a:t>
            </a:r>
            <a:r>
              <a:rPr lang="fr-FR" dirty="0" smtClean="0"/>
              <a:t> 2017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862256" y="3928465"/>
            <a:ext cx="2277355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Ensta</a:t>
            </a:r>
            <a:r>
              <a:rPr lang="fr-FR" dirty="0" smtClean="0"/>
              <a:t> Bretagne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39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 Bee Plane - </a:t>
            </a:r>
            <a:r>
              <a:rPr lang="fr-FR" dirty="0" err="1"/>
              <a:t>Modular</a:t>
            </a:r>
            <a:r>
              <a:rPr lang="fr-FR" dirty="0"/>
              <a:t> </a:t>
            </a:r>
            <a:r>
              <a:rPr lang="fr-FR" dirty="0" smtClean="0"/>
              <a:t>structure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5808525" y="2474974"/>
            <a:ext cx="197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Delivery in 20’ Container</a:t>
            </a:r>
            <a:endParaRPr lang="fr-FR" sz="1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538669" y="4097631"/>
            <a:ext cx="199848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5538669" y="4157615"/>
            <a:ext cx="1998483" cy="12986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5888270" y="2356451"/>
            <a:ext cx="1816805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78725" y="1706819"/>
            <a:ext cx="1826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/>
              <a:t>Production, </a:t>
            </a:r>
            <a:r>
              <a:rPr lang="fr-FR" sz="1400" dirty="0" err="1" smtClean="0"/>
              <a:t>delivery</a:t>
            </a:r>
            <a:r>
              <a:rPr lang="fr-FR" sz="1400" dirty="0" smtClean="0"/>
              <a:t> and MRO </a:t>
            </a:r>
            <a:r>
              <a:rPr lang="fr-FR" sz="1400" dirty="0" err="1" smtClean="0"/>
              <a:t>optimization</a:t>
            </a:r>
            <a:endParaRPr lang="fr-FR" sz="1400" dirty="0"/>
          </a:p>
        </p:txBody>
      </p:sp>
      <p:sp>
        <p:nvSpPr>
          <p:cNvPr id="37" name="Rectangle 36"/>
          <p:cNvSpPr/>
          <p:nvPr/>
        </p:nvSpPr>
        <p:spPr>
          <a:xfrm>
            <a:off x="5366571" y="4767385"/>
            <a:ext cx="1317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/>
              <a:t>F</a:t>
            </a:r>
            <a:r>
              <a:rPr lang="fr-FR" sz="1400" dirty="0" smtClean="0"/>
              <a:t>light configurations</a:t>
            </a:r>
            <a:endParaRPr lang="fr-FR" sz="1400" dirty="0"/>
          </a:p>
        </p:txBody>
      </p:sp>
      <p:sp>
        <p:nvSpPr>
          <p:cNvPr id="38" name="Rectangle 37"/>
          <p:cNvSpPr/>
          <p:nvPr/>
        </p:nvSpPr>
        <p:spPr>
          <a:xfrm>
            <a:off x="7709250" y="3943742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Taxi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Short intra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Short </a:t>
            </a:r>
            <a:r>
              <a:rPr lang="fr-FR" sz="1400" dirty="0" err="1" smtClean="0"/>
              <a:t>wings</a:t>
            </a:r>
            <a:r>
              <a:rPr lang="fr-FR" sz="1400" dirty="0" smtClean="0"/>
              <a:t>, high NACA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Vertical central </a:t>
            </a:r>
            <a:r>
              <a:rPr lang="fr-FR" sz="1400" dirty="0" err="1" smtClean="0"/>
              <a:t>engines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Fixed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sp>
        <p:nvSpPr>
          <p:cNvPr id="39" name="Rectangle 38"/>
          <p:cNvSpPr/>
          <p:nvPr/>
        </p:nvSpPr>
        <p:spPr>
          <a:xfrm>
            <a:off x="7709250" y="5302349"/>
            <a:ext cx="24497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 smtClean="0"/>
              <a:t>VIP</a:t>
            </a:r>
            <a:r>
              <a:rPr lang="fr-FR" sz="1400" dirty="0" smtClean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VTOL + </a:t>
            </a:r>
            <a:r>
              <a:rPr lang="fr-FR" sz="1400" dirty="0" err="1" smtClean="0"/>
              <a:t>cruise</a:t>
            </a:r>
            <a:r>
              <a:rPr lang="fr-FR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Longuer</a:t>
            </a:r>
            <a:r>
              <a:rPr lang="fr-FR" sz="1400" dirty="0" smtClean="0"/>
              <a:t> </a:t>
            </a:r>
            <a:r>
              <a:rPr lang="fr-FR" sz="1400" dirty="0" err="1" smtClean="0"/>
              <a:t>wings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Fuel </a:t>
            </a:r>
            <a:r>
              <a:rPr lang="fr-FR" sz="1400" dirty="0" err="1" smtClean="0"/>
              <a:t>capacities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Retractable</a:t>
            </a:r>
            <a:r>
              <a:rPr lang="fr-FR" sz="1400" dirty="0" smtClean="0"/>
              <a:t> 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59" y="1425176"/>
            <a:ext cx="18002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0" y="2034751"/>
            <a:ext cx="4360813" cy="238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173614" y="2317459"/>
            <a:ext cx="1248863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294718" y="3700651"/>
            <a:ext cx="1043939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3816938" y="3700651"/>
            <a:ext cx="1043939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714475" y="2317459"/>
            <a:ext cx="1248863" cy="45696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2422477" y="2301983"/>
            <a:ext cx="1291997" cy="791119"/>
          </a:xfrm>
          <a:custGeom>
            <a:avLst/>
            <a:gdLst>
              <a:gd name="connsiteX0" fmla="*/ 0 w 1264920"/>
              <a:gd name="connsiteY0" fmla="*/ 0 h 777240"/>
              <a:gd name="connsiteX1" fmla="*/ 15240 w 1264920"/>
              <a:gd name="connsiteY1" fmla="*/ 601980 h 777240"/>
              <a:gd name="connsiteX2" fmla="*/ 114300 w 1264920"/>
              <a:gd name="connsiteY2" fmla="*/ 769620 h 777240"/>
              <a:gd name="connsiteX3" fmla="*/ 236220 w 1264920"/>
              <a:gd name="connsiteY3" fmla="*/ 777240 h 777240"/>
              <a:gd name="connsiteX4" fmla="*/ 358140 w 1264920"/>
              <a:gd name="connsiteY4" fmla="*/ 723900 h 777240"/>
              <a:gd name="connsiteX5" fmla="*/ 419100 w 1264920"/>
              <a:gd name="connsiteY5" fmla="*/ 381000 h 777240"/>
              <a:gd name="connsiteX6" fmla="*/ 876300 w 1264920"/>
              <a:gd name="connsiteY6" fmla="*/ 373380 h 777240"/>
              <a:gd name="connsiteX7" fmla="*/ 929640 w 1264920"/>
              <a:gd name="connsiteY7" fmla="*/ 670560 h 777240"/>
              <a:gd name="connsiteX8" fmla="*/ 1028700 w 1264920"/>
              <a:gd name="connsiteY8" fmla="*/ 762000 h 777240"/>
              <a:gd name="connsiteX9" fmla="*/ 1135380 w 1264920"/>
              <a:gd name="connsiteY9" fmla="*/ 762000 h 777240"/>
              <a:gd name="connsiteX10" fmla="*/ 1264920 w 1264920"/>
              <a:gd name="connsiteY10" fmla="*/ 662940 h 777240"/>
              <a:gd name="connsiteX11" fmla="*/ 1257300 w 1264920"/>
              <a:gd name="connsiteY11" fmla="*/ 502920 h 777240"/>
              <a:gd name="connsiteX12" fmla="*/ 1257300 w 1264920"/>
              <a:gd name="connsiteY12" fmla="*/ 45720 h 777240"/>
              <a:gd name="connsiteX13" fmla="*/ 15240 w 1264920"/>
              <a:gd name="connsiteY13" fmla="*/ 53340 h 777240"/>
              <a:gd name="connsiteX0" fmla="*/ 0 w 1264920"/>
              <a:gd name="connsiteY0" fmla="*/ 0 h 789214"/>
              <a:gd name="connsiteX1" fmla="*/ 15240 w 1264920"/>
              <a:gd name="connsiteY1" fmla="*/ 601980 h 789214"/>
              <a:gd name="connsiteX2" fmla="*/ 114300 w 1264920"/>
              <a:gd name="connsiteY2" fmla="*/ 769620 h 789214"/>
              <a:gd name="connsiteX3" fmla="*/ 236220 w 1264920"/>
              <a:gd name="connsiteY3" fmla="*/ 777240 h 789214"/>
              <a:gd name="connsiteX4" fmla="*/ 358140 w 1264920"/>
              <a:gd name="connsiteY4" fmla="*/ 723900 h 789214"/>
              <a:gd name="connsiteX5" fmla="*/ 383131 w 1264920"/>
              <a:gd name="connsiteY5" fmla="*/ 789214 h 789214"/>
              <a:gd name="connsiteX6" fmla="*/ 876300 w 1264920"/>
              <a:gd name="connsiteY6" fmla="*/ 373380 h 789214"/>
              <a:gd name="connsiteX7" fmla="*/ 929640 w 1264920"/>
              <a:gd name="connsiteY7" fmla="*/ 670560 h 789214"/>
              <a:gd name="connsiteX8" fmla="*/ 1028700 w 1264920"/>
              <a:gd name="connsiteY8" fmla="*/ 762000 h 789214"/>
              <a:gd name="connsiteX9" fmla="*/ 1135380 w 1264920"/>
              <a:gd name="connsiteY9" fmla="*/ 762000 h 789214"/>
              <a:gd name="connsiteX10" fmla="*/ 1264920 w 1264920"/>
              <a:gd name="connsiteY10" fmla="*/ 662940 h 789214"/>
              <a:gd name="connsiteX11" fmla="*/ 1257300 w 1264920"/>
              <a:gd name="connsiteY11" fmla="*/ 502920 h 789214"/>
              <a:gd name="connsiteX12" fmla="*/ 1257300 w 1264920"/>
              <a:gd name="connsiteY12" fmla="*/ 45720 h 789214"/>
              <a:gd name="connsiteX13" fmla="*/ 15240 w 1264920"/>
              <a:gd name="connsiteY13" fmla="*/ 53340 h 789214"/>
              <a:gd name="connsiteX0" fmla="*/ 0 w 1264920"/>
              <a:gd name="connsiteY0" fmla="*/ 0 h 791119"/>
              <a:gd name="connsiteX1" fmla="*/ 15240 w 1264920"/>
              <a:gd name="connsiteY1" fmla="*/ 601980 h 791119"/>
              <a:gd name="connsiteX2" fmla="*/ 114300 w 1264920"/>
              <a:gd name="connsiteY2" fmla="*/ 769620 h 791119"/>
              <a:gd name="connsiteX3" fmla="*/ 236220 w 1264920"/>
              <a:gd name="connsiteY3" fmla="*/ 777240 h 791119"/>
              <a:gd name="connsiteX4" fmla="*/ 358140 w 1264920"/>
              <a:gd name="connsiteY4" fmla="*/ 723900 h 791119"/>
              <a:gd name="connsiteX5" fmla="*/ 383131 w 1264920"/>
              <a:gd name="connsiteY5" fmla="*/ 789214 h 791119"/>
              <a:gd name="connsiteX6" fmla="*/ 894951 w 1264920"/>
              <a:gd name="connsiteY6" fmla="*/ 791119 h 791119"/>
              <a:gd name="connsiteX7" fmla="*/ 929640 w 1264920"/>
              <a:gd name="connsiteY7" fmla="*/ 670560 h 791119"/>
              <a:gd name="connsiteX8" fmla="*/ 1028700 w 1264920"/>
              <a:gd name="connsiteY8" fmla="*/ 762000 h 791119"/>
              <a:gd name="connsiteX9" fmla="*/ 1135380 w 1264920"/>
              <a:gd name="connsiteY9" fmla="*/ 762000 h 791119"/>
              <a:gd name="connsiteX10" fmla="*/ 1264920 w 1264920"/>
              <a:gd name="connsiteY10" fmla="*/ 662940 h 791119"/>
              <a:gd name="connsiteX11" fmla="*/ 1257300 w 1264920"/>
              <a:gd name="connsiteY11" fmla="*/ 502920 h 791119"/>
              <a:gd name="connsiteX12" fmla="*/ 1257300 w 1264920"/>
              <a:gd name="connsiteY12" fmla="*/ 45720 h 791119"/>
              <a:gd name="connsiteX13" fmla="*/ 15240 w 1264920"/>
              <a:gd name="connsiteY13" fmla="*/ 53340 h 79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4920" h="791119">
                <a:moveTo>
                  <a:pt x="0" y="0"/>
                </a:moveTo>
                <a:lnTo>
                  <a:pt x="15240" y="601980"/>
                </a:lnTo>
                <a:lnTo>
                  <a:pt x="114300" y="769620"/>
                </a:lnTo>
                <a:lnTo>
                  <a:pt x="236220" y="777240"/>
                </a:lnTo>
                <a:lnTo>
                  <a:pt x="358140" y="723900"/>
                </a:lnTo>
                <a:lnTo>
                  <a:pt x="383131" y="789214"/>
                </a:lnTo>
                <a:lnTo>
                  <a:pt x="894951" y="791119"/>
                </a:lnTo>
                <a:lnTo>
                  <a:pt x="929640" y="670560"/>
                </a:lnTo>
                <a:lnTo>
                  <a:pt x="1028700" y="762000"/>
                </a:lnTo>
                <a:lnTo>
                  <a:pt x="1135380" y="762000"/>
                </a:lnTo>
                <a:lnTo>
                  <a:pt x="1264920" y="662940"/>
                </a:lnTo>
                <a:lnTo>
                  <a:pt x="1257300" y="502920"/>
                </a:lnTo>
                <a:lnTo>
                  <a:pt x="1257300" y="45720"/>
                </a:lnTo>
                <a:lnTo>
                  <a:pt x="15240" y="5334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 flipV="1">
            <a:off x="2338656" y="3437363"/>
            <a:ext cx="1478281" cy="720252"/>
          </a:xfrm>
          <a:custGeom>
            <a:avLst/>
            <a:gdLst>
              <a:gd name="connsiteX0" fmla="*/ 0 w 1264920"/>
              <a:gd name="connsiteY0" fmla="*/ 0 h 777240"/>
              <a:gd name="connsiteX1" fmla="*/ 15240 w 1264920"/>
              <a:gd name="connsiteY1" fmla="*/ 601980 h 777240"/>
              <a:gd name="connsiteX2" fmla="*/ 114300 w 1264920"/>
              <a:gd name="connsiteY2" fmla="*/ 769620 h 777240"/>
              <a:gd name="connsiteX3" fmla="*/ 236220 w 1264920"/>
              <a:gd name="connsiteY3" fmla="*/ 777240 h 777240"/>
              <a:gd name="connsiteX4" fmla="*/ 358140 w 1264920"/>
              <a:gd name="connsiteY4" fmla="*/ 723900 h 777240"/>
              <a:gd name="connsiteX5" fmla="*/ 419100 w 1264920"/>
              <a:gd name="connsiteY5" fmla="*/ 381000 h 777240"/>
              <a:gd name="connsiteX6" fmla="*/ 876300 w 1264920"/>
              <a:gd name="connsiteY6" fmla="*/ 373380 h 777240"/>
              <a:gd name="connsiteX7" fmla="*/ 929640 w 1264920"/>
              <a:gd name="connsiteY7" fmla="*/ 670560 h 777240"/>
              <a:gd name="connsiteX8" fmla="*/ 1028700 w 1264920"/>
              <a:gd name="connsiteY8" fmla="*/ 762000 h 777240"/>
              <a:gd name="connsiteX9" fmla="*/ 1135380 w 1264920"/>
              <a:gd name="connsiteY9" fmla="*/ 762000 h 777240"/>
              <a:gd name="connsiteX10" fmla="*/ 1264920 w 1264920"/>
              <a:gd name="connsiteY10" fmla="*/ 662940 h 777240"/>
              <a:gd name="connsiteX11" fmla="*/ 1257300 w 1264920"/>
              <a:gd name="connsiteY11" fmla="*/ 502920 h 777240"/>
              <a:gd name="connsiteX12" fmla="*/ 1257300 w 1264920"/>
              <a:gd name="connsiteY12" fmla="*/ 45720 h 777240"/>
              <a:gd name="connsiteX13" fmla="*/ 15240 w 1264920"/>
              <a:gd name="connsiteY13" fmla="*/ 5334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4920" h="777240">
                <a:moveTo>
                  <a:pt x="0" y="0"/>
                </a:moveTo>
                <a:lnTo>
                  <a:pt x="15240" y="601980"/>
                </a:lnTo>
                <a:lnTo>
                  <a:pt x="114300" y="769620"/>
                </a:lnTo>
                <a:lnTo>
                  <a:pt x="236220" y="777240"/>
                </a:lnTo>
                <a:lnTo>
                  <a:pt x="358140" y="723900"/>
                </a:lnTo>
                <a:lnTo>
                  <a:pt x="419100" y="381000"/>
                </a:lnTo>
                <a:lnTo>
                  <a:pt x="876300" y="373380"/>
                </a:lnTo>
                <a:lnTo>
                  <a:pt x="929640" y="670560"/>
                </a:lnTo>
                <a:lnTo>
                  <a:pt x="1028700" y="762000"/>
                </a:lnTo>
                <a:lnTo>
                  <a:pt x="1135380" y="762000"/>
                </a:lnTo>
                <a:lnTo>
                  <a:pt x="1264920" y="662940"/>
                </a:lnTo>
                <a:lnTo>
                  <a:pt x="1257300" y="502920"/>
                </a:lnTo>
                <a:lnTo>
                  <a:pt x="1257300" y="45720"/>
                </a:lnTo>
                <a:lnTo>
                  <a:pt x="15240" y="53340"/>
                </a:lnTo>
              </a:path>
            </a:pathLst>
          </a:custGeom>
          <a:noFill/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2812051" y="3117683"/>
            <a:ext cx="571500" cy="6363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8611779" y="2942082"/>
            <a:ext cx="139172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Estaca</a:t>
            </a:r>
            <a:r>
              <a:rPr lang="fr-FR" dirty="0" smtClean="0"/>
              <a:t>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14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1285" y="5127500"/>
            <a:ext cx="126094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Vertical take-off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842" y="3597207"/>
            <a:ext cx="1503352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Tilt transition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6171" y="1824484"/>
            <a:ext cx="1171624" cy="757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161" dirty="0"/>
              <a:t>Cruise flight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94" y="5024773"/>
            <a:ext cx="2213932" cy="168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48" y="1434813"/>
            <a:ext cx="2872552" cy="153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2266006" y="3203811"/>
            <a:ext cx="3459460" cy="1544178"/>
            <a:chOff x="2590911" y="3203811"/>
            <a:chExt cx="3459460" cy="1544178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911" y="3203811"/>
              <a:ext cx="3458778" cy="1544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979244" y="4477594"/>
              <a:ext cx="1071127" cy="2703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57" dirty="0"/>
                <a:t>Supméca 2016</a:t>
              </a:r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213" y="1447368"/>
            <a:ext cx="3543300" cy="15049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309" y="3211104"/>
            <a:ext cx="3219450" cy="15525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913" y="5022465"/>
            <a:ext cx="40386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TRL3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Mini Bee Plane TRL3 </a:t>
            </a:r>
          </a:p>
          <a:p>
            <a:pPr lvl="1"/>
            <a:r>
              <a:rPr lang="fr-FR" dirty="0" smtClean="0"/>
              <a:t>Fly a </a:t>
            </a:r>
            <a:r>
              <a:rPr lang="fr-FR" dirty="0" err="1" smtClean="0"/>
              <a:t>scale</a:t>
            </a:r>
            <a:r>
              <a:rPr lang="fr-FR" dirty="0" smtClean="0"/>
              <a:t> model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engine’s</a:t>
            </a:r>
            <a:r>
              <a:rPr lang="fr-FR" dirty="0" smtClean="0"/>
              <a:t> configuration (tilt in flight)</a:t>
            </a:r>
          </a:p>
          <a:p>
            <a:pPr lvl="1"/>
            <a:r>
              <a:rPr lang="fr-FR" dirty="0" err="1" smtClean="0"/>
              <a:t>Achieve</a:t>
            </a:r>
            <a:r>
              <a:rPr lang="fr-FR" dirty="0" smtClean="0"/>
              <a:t> a </a:t>
            </a:r>
            <a:r>
              <a:rPr lang="fr-FR" dirty="0" err="1" smtClean="0"/>
              <a:t>scale</a:t>
            </a:r>
            <a:r>
              <a:rPr lang="fr-FR" dirty="0" smtClean="0"/>
              <a:t> 1:1 prototype for Le Bourget Air Show 2019</a:t>
            </a:r>
          </a:p>
          <a:p>
            <a:pPr lvl="1"/>
            <a:r>
              <a:rPr lang="fr-FR" dirty="0" err="1" smtClean="0"/>
              <a:t>Refine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and </a:t>
            </a:r>
            <a:r>
              <a:rPr lang="fr-FR" dirty="0" err="1" smtClean="0"/>
              <a:t>equipement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TRL4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  <a:p>
            <a:pPr lvl="1"/>
            <a:r>
              <a:rPr lang="fr-FR" dirty="0" err="1" smtClean="0"/>
              <a:t>Investigate</a:t>
            </a:r>
            <a:r>
              <a:rPr lang="fr-FR" dirty="0" smtClean="0"/>
              <a:t> for VC </a:t>
            </a:r>
            <a:r>
              <a:rPr lang="fr-FR" dirty="0" err="1" smtClean="0"/>
              <a:t>funding</a:t>
            </a:r>
            <a:endParaRPr lang="fr-FR" dirty="0"/>
          </a:p>
          <a:p>
            <a:r>
              <a:rPr lang="fr-FR" dirty="0" smtClean="0"/>
              <a:t>Mini Bee Plane TRL4</a:t>
            </a:r>
          </a:p>
          <a:p>
            <a:pPr lvl="1"/>
            <a:r>
              <a:rPr lang="fr-FR" dirty="0" err="1" smtClean="0"/>
              <a:t>Launch</a:t>
            </a:r>
            <a:r>
              <a:rPr lang="fr-FR" dirty="0" smtClean="0"/>
              <a:t> at Le Bourget Air Show in </a:t>
            </a:r>
            <a:r>
              <a:rPr lang="fr-FR" dirty="0" err="1" smtClean="0"/>
              <a:t>june</a:t>
            </a:r>
            <a:r>
              <a:rPr lang="fr-FR" dirty="0" smtClean="0"/>
              <a:t>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2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Financial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929008" y="6054111"/>
            <a:ext cx="4354032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/>
              <a:t>Estimated</a:t>
            </a:r>
            <a:r>
              <a:rPr lang="fr-FR" sz="2161" dirty="0"/>
              <a:t> </a:t>
            </a:r>
            <a:r>
              <a:rPr lang="fr-FR" sz="2161" dirty="0" err="1"/>
              <a:t>overall</a:t>
            </a:r>
            <a:r>
              <a:rPr lang="fr-FR" sz="2161" dirty="0"/>
              <a:t> </a:t>
            </a:r>
            <a:r>
              <a:rPr lang="fr-FR" sz="2161" dirty="0" err="1"/>
              <a:t>project</a:t>
            </a:r>
            <a:r>
              <a:rPr lang="fr-FR" sz="2161" dirty="0"/>
              <a:t> 100m€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971919" y="6440666"/>
            <a:ext cx="6520351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Actual</a:t>
            </a:r>
            <a:r>
              <a:rPr lang="fr-FR" sz="2161" dirty="0" smtClean="0"/>
              <a:t> </a:t>
            </a:r>
            <a:r>
              <a:rPr lang="fr-FR" sz="2161" dirty="0" err="1" smtClean="0"/>
              <a:t>funding</a:t>
            </a:r>
            <a:r>
              <a:rPr lang="fr-FR" sz="2161" dirty="0" smtClean="0"/>
              <a:t> </a:t>
            </a:r>
            <a:r>
              <a:rPr lang="fr-FR" sz="2161" dirty="0" err="1" smtClean="0"/>
              <a:t>step</a:t>
            </a:r>
            <a:r>
              <a:rPr lang="fr-FR" sz="2161" dirty="0" smtClean="0"/>
              <a:t> : </a:t>
            </a:r>
            <a:r>
              <a:rPr lang="fr-FR" sz="2161" b="1" dirty="0" err="1" smtClean="0"/>
              <a:t>Seed</a:t>
            </a:r>
            <a:r>
              <a:rPr lang="fr-FR" sz="2161" b="1" dirty="0" smtClean="0"/>
              <a:t> Capital </a:t>
            </a:r>
            <a:r>
              <a:rPr lang="fr-FR" sz="2161" dirty="0" smtClean="0"/>
              <a:t>2m€ to 4 m€</a:t>
            </a:r>
            <a:endParaRPr lang="fr-FR" sz="216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3" y="1419963"/>
            <a:ext cx="9861018" cy="428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1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50" cap="none" dirty="0">
                <a:latin typeface="+mn-lt"/>
                <a:ea typeface="+mn-ea"/>
                <a:cs typeface="+mn-cs"/>
              </a:rPr>
              <a:t>Annexes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2090" y="3863833"/>
            <a:ext cx="8882218" cy="1265387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93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- 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233" y="1536926"/>
            <a:ext cx="9221689" cy="512905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dirty="0" err="1" smtClean="0"/>
              <a:t>Problem</a:t>
            </a:r>
            <a:endParaRPr lang="fr-FR" dirty="0"/>
          </a:p>
          <a:p>
            <a:pPr lvl="1"/>
            <a:r>
              <a:rPr lang="fr-FR" dirty="0" smtClean="0"/>
              <a:t>Solution</a:t>
            </a:r>
          </a:p>
          <a:p>
            <a:pPr lvl="1"/>
            <a:r>
              <a:rPr lang="fr-FR" dirty="0" err="1" smtClean="0"/>
              <a:t>Market</a:t>
            </a:r>
            <a:endParaRPr lang="fr-FR" dirty="0"/>
          </a:p>
          <a:p>
            <a:pPr lvl="1"/>
            <a:r>
              <a:rPr lang="fr-FR" dirty="0" smtClean="0"/>
              <a:t>Description</a:t>
            </a:r>
          </a:p>
          <a:p>
            <a:pPr lvl="1"/>
            <a:r>
              <a:rPr lang="fr-FR" dirty="0" smtClean="0"/>
              <a:t>Team / </a:t>
            </a:r>
            <a:r>
              <a:rPr lang="fr-FR" dirty="0" err="1" smtClean="0"/>
              <a:t>Partners</a:t>
            </a:r>
            <a:endParaRPr lang="fr-FR" dirty="0" smtClean="0"/>
          </a:p>
          <a:p>
            <a:pPr lvl="1"/>
            <a:r>
              <a:rPr lang="fr-FR" dirty="0" smtClean="0"/>
              <a:t>Key </a:t>
            </a:r>
            <a:r>
              <a:rPr lang="fr-FR" dirty="0" err="1" smtClean="0"/>
              <a:t>Success</a:t>
            </a:r>
            <a:r>
              <a:rPr lang="fr-FR" dirty="0" smtClean="0"/>
              <a:t> drivers</a:t>
            </a:r>
          </a:p>
          <a:p>
            <a:pPr marL="503971" lvl="1" indent="0">
              <a:buNone/>
            </a:pPr>
            <a:endParaRPr lang="fr-FR" dirty="0" smtClean="0"/>
          </a:p>
          <a:p>
            <a:pPr lvl="1"/>
            <a:r>
              <a:rPr lang="fr-FR" dirty="0"/>
              <a:t>C</a:t>
            </a:r>
            <a:r>
              <a:rPr lang="fr-FR" dirty="0" smtClean="0"/>
              <a:t>onfigurations</a:t>
            </a:r>
          </a:p>
          <a:p>
            <a:pPr lvl="1"/>
            <a:r>
              <a:rPr lang="fr-FR" dirty="0" err="1" smtClean="0"/>
              <a:t>Modular</a:t>
            </a:r>
            <a:r>
              <a:rPr lang="fr-FR" dirty="0" smtClean="0"/>
              <a:t> structure</a:t>
            </a:r>
          </a:p>
          <a:p>
            <a:pPr lvl="1"/>
            <a:r>
              <a:rPr lang="fr-FR" dirty="0" smtClean="0"/>
              <a:t>Project state and actions</a:t>
            </a:r>
          </a:p>
          <a:p>
            <a:pPr marL="503971" lvl="1" indent="0">
              <a:buNone/>
            </a:pPr>
            <a:endParaRPr lang="fr-FR" dirty="0" smtClean="0"/>
          </a:p>
          <a:p>
            <a:pPr marL="503971" lvl="1" indent="0">
              <a:buNone/>
            </a:pPr>
            <a:r>
              <a:rPr lang="fr-FR" dirty="0" smtClean="0"/>
              <a:t>Annexes : </a:t>
            </a:r>
          </a:p>
          <a:p>
            <a:pPr lvl="1"/>
            <a:r>
              <a:rPr lang="fr-FR" dirty="0" smtClean="0"/>
              <a:t>State </a:t>
            </a:r>
            <a:r>
              <a:rPr lang="fr-FR" dirty="0"/>
              <a:t>of the </a:t>
            </a:r>
            <a:r>
              <a:rPr lang="fr-FR" dirty="0" smtClean="0"/>
              <a:t>art</a:t>
            </a:r>
          </a:p>
          <a:p>
            <a:pPr lvl="1"/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 smtClean="0"/>
              <a:t>projects</a:t>
            </a: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052" y="1536926"/>
            <a:ext cx="36195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Uber</a:t>
            </a:r>
            <a:r>
              <a:rPr lang="fr-FR" dirty="0" smtClean="0"/>
              <a:t> </a:t>
            </a:r>
            <a:r>
              <a:rPr lang="fr-FR" dirty="0" err="1" smtClean="0"/>
              <a:t>Elevate</a:t>
            </a:r>
            <a:r>
              <a:rPr lang="fr-FR" dirty="0" smtClean="0"/>
              <a:t> planning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9" y="1499004"/>
            <a:ext cx="4252175" cy="30498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50" y="3633522"/>
            <a:ext cx="5324503" cy="2976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931" y="1499004"/>
            <a:ext cx="28003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1149082"/>
            <a:ext cx="3691068" cy="17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3141901"/>
            <a:ext cx="3654267" cy="178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27" y="4923035"/>
            <a:ext cx="3599066" cy="17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89" y="1049136"/>
            <a:ext cx="3705787" cy="18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65" y="4941503"/>
            <a:ext cx="3639548" cy="197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6"/>
          <a:stretch/>
        </p:blipFill>
        <p:spPr bwMode="auto">
          <a:xfrm>
            <a:off x="8698131" y="1363125"/>
            <a:ext cx="1758011" cy="85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9230270" y="1054154"/>
            <a:ext cx="726481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sz="1100" dirty="0"/>
              <a:t>X3 airbus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2595531"/>
            <a:ext cx="1765775" cy="87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082509" y="2309631"/>
            <a:ext cx="102431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err="1" smtClean="0"/>
              <a:t>Osprey</a:t>
            </a:r>
            <a:r>
              <a:rPr lang="fr-FR" dirty="0" smtClean="0"/>
              <a:t> V22</a:t>
            </a:r>
            <a:endParaRPr lang="fr-FR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576" y="3732852"/>
            <a:ext cx="1765775" cy="77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9053939" y="3508342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Airbus H160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13971" r="4222" b="32619"/>
          <a:stretch/>
        </p:blipFill>
        <p:spPr bwMode="auto">
          <a:xfrm>
            <a:off x="8698131" y="4896266"/>
            <a:ext cx="176347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9230270" y="4633726"/>
            <a:ext cx="7681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Ecureuil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1" b="44046"/>
          <a:stretch/>
        </p:blipFill>
        <p:spPr bwMode="auto">
          <a:xfrm>
            <a:off x="8754364" y="6024834"/>
            <a:ext cx="1719970" cy="76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9500990" y="5734466"/>
            <a:ext cx="36901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>
              <a:defRPr sz="1400"/>
            </a:lvl1pPr>
          </a:lstStyle>
          <a:p>
            <a:r>
              <a:rPr lang="fr-FR" dirty="0" smtClean="0"/>
              <a:t>X2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21" y="3315719"/>
            <a:ext cx="1908474" cy="147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92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6" y="5006584"/>
            <a:ext cx="1100863" cy="61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4436" y="5698324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/>
              <a:t>SoloTrek</a:t>
            </a:r>
            <a:r>
              <a:rPr lang="fr-FR" sz="1000" dirty="0"/>
              <a:t> </a:t>
            </a:r>
            <a:r>
              <a:rPr lang="fr-FR" sz="1000" dirty="0" err="1" smtClean="0"/>
              <a:t>Springtail</a:t>
            </a:r>
            <a:endParaRPr lang="fr-FR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17" y="6053223"/>
            <a:ext cx="1734533" cy="69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5827" y="6729851"/>
            <a:ext cx="9076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/>
              <a:t>Trekaero.com</a:t>
            </a:r>
            <a:endParaRPr lang="fr-FR" sz="10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61" y="1337745"/>
            <a:ext cx="985755" cy="63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448814" y="1964237"/>
            <a:ext cx="11746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smtClean="0"/>
              <a:t>E-fan (2015)</a:t>
            </a:r>
            <a:endParaRPr lang="fr-FR" sz="1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2" y="2604785"/>
            <a:ext cx="1048089" cy="69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71351" y="3280178"/>
            <a:ext cx="10480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E-volo (&lt;2014)</a:t>
            </a:r>
            <a:endParaRPr lang="fr-FR" sz="1000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3" y="2591326"/>
            <a:ext cx="1089211" cy="67539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16901" y="326922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eHang</a:t>
            </a:r>
            <a:r>
              <a:rPr lang="fr-FR" sz="1000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01" y="1365284"/>
            <a:ext cx="1153325" cy="79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88" y="2610070"/>
            <a:ext cx="1225601" cy="64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632" y="3703993"/>
            <a:ext cx="753436" cy="71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877908" y="4456395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Xplorair</a:t>
            </a:r>
            <a:r>
              <a:rPr lang="fr-FR" sz="1000" dirty="0"/>
              <a:t> (2016)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8087" y="5059749"/>
            <a:ext cx="958944" cy="53880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41761" y="5598554"/>
            <a:ext cx="1231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(2016)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401" y="2130159"/>
            <a:ext cx="1382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Trifan</a:t>
            </a:r>
            <a:r>
              <a:rPr lang="fr-FR" sz="1000" dirty="0"/>
              <a:t> 600 XTI </a:t>
            </a:r>
            <a:r>
              <a:rPr lang="fr-FR" sz="1000" dirty="0" smtClean="0"/>
              <a:t>(2015)</a:t>
            </a:r>
            <a:endParaRPr lang="fr-FR" sz="1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9576" y="4972728"/>
            <a:ext cx="1229862" cy="5556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09576" y="5511531"/>
            <a:ext cx="12632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Boeing (2016</a:t>
            </a:r>
            <a:r>
              <a:rPr lang="fr-FR" sz="1000" dirty="0"/>
              <a:t>)</a:t>
            </a:r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12"/>
          <a:srcRect t="42996"/>
          <a:stretch/>
        </p:blipFill>
        <p:spPr>
          <a:xfrm>
            <a:off x="1740253" y="1361876"/>
            <a:ext cx="1790545" cy="73126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974143" y="2093136"/>
            <a:ext cx="13227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Helium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1237" y="2473581"/>
            <a:ext cx="1221765" cy="7002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269795" y="3173576"/>
            <a:ext cx="13232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Joby</a:t>
            </a:r>
            <a:r>
              <a:rPr lang="fr-FR" sz="1000" dirty="0" smtClean="0"/>
              <a:t> (2016) ~ 100m€</a:t>
            </a: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171" y="4869487"/>
            <a:ext cx="1118903" cy="82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892342" y="5673123"/>
            <a:ext cx="21134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Macro industrie (2016</a:t>
            </a:r>
            <a:r>
              <a:rPr lang="fr-FR" sz="1000" dirty="0"/>
              <a:t>)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0" y="3799704"/>
            <a:ext cx="1211672" cy="72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11017" y="4460862"/>
            <a:ext cx="968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Moler</a:t>
            </a:r>
            <a:r>
              <a:rPr lang="fr-FR" sz="1000" dirty="0" smtClean="0"/>
              <a:t> </a:t>
            </a:r>
            <a:r>
              <a:rPr lang="fr-FR" sz="1000" dirty="0" err="1" smtClean="0"/>
              <a:t>skycar</a:t>
            </a:r>
            <a:r>
              <a:rPr lang="fr-FR" sz="1000" dirty="0" smtClean="0"/>
              <a:t> (&lt;2016</a:t>
            </a:r>
            <a:r>
              <a:rPr lang="fr-FR" sz="1000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50" y="3693186"/>
            <a:ext cx="1376363" cy="8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624049" y="4534872"/>
            <a:ext cx="167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Urban</a:t>
            </a:r>
            <a:r>
              <a:rPr lang="fr-FR" sz="1000" dirty="0" smtClean="0"/>
              <a:t> </a:t>
            </a:r>
            <a:r>
              <a:rPr lang="fr-FR" sz="1000" dirty="0" err="1" smtClean="0"/>
              <a:t>aeronautics</a:t>
            </a:r>
            <a:endParaRPr lang="fr-FR" sz="1000" dirty="0"/>
          </a:p>
          <a:p>
            <a:r>
              <a:rPr lang="fr-FR" sz="1000" dirty="0" smtClean="0"/>
              <a:t>(&lt;2016</a:t>
            </a:r>
            <a:r>
              <a:rPr lang="fr-FR" sz="1000" dirty="0"/>
              <a:t>)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80" y="3666736"/>
            <a:ext cx="1221644" cy="75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9329405" y="4398559"/>
            <a:ext cx="1362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 smtClean="0"/>
              <a:t>Lilium</a:t>
            </a:r>
            <a:r>
              <a:rPr lang="fr-FR" sz="1000" dirty="0" smtClean="0"/>
              <a:t> (2016) ~100m€</a:t>
            </a:r>
            <a:endParaRPr lang="fr-FR" sz="1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2381752"/>
            <a:ext cx="1043879" cy="80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11652" y="3187311"/>
            <a:ext cx="1542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zee.aero (2016)</a:t>
            </a:r>
            <a:endParaRPr lang="fr-FR" sz="1000" dirty="0"/>
          </a:p>
        </p:txBody>
      </p:sp>
      <p:sp>
        <p:nvSpPr>
          <p:cNvPr id="23" name="Rectangle 22"/>
          <p:cNvSpPr/>
          <p:nvPr/>
        </p:nvSpPr>
        <p:spPr>
          <a:xfrm>
            <a:off x="4842494" y="3186497"/>
            <a:ext cx="12501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Kitty Hawk (2016)</a:t>
            </a:r>
            <a:endParaRPr lang="fr-FR" sz="1000" dirty="0"/>
          </a:p>
        </p:txBody>
      </p:sp>
      <p:sp>
        <p:nvSpPr>
          <p:cNvPr id="40" name="Rectangle 39"/>
          <p:cNvSpPr/>
          <p:nvPr/>
        </p:nvSpPr>
        <p:spPr>
          <a:xfrm>
            <a:off x="8966656" y="6507748"/>
            <a:ext cx="14531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b="1" dirty="0" smtClean="0"/>
              <a:t>Mini-Bee (2016)</a:t>
            </a:r>
            <a:endParaRPr lang="fr-FR" sz="1000" b="1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6" b="20928"/>
          <a:stretch/>
        </p:blipFill>
        <p:spPr bwMode="auto">
          <a:xfrm>
            <a:off x="3656740" y="1353585"/>
            <a:ext cx="1503280" cy="55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3599759" y="1910017"/>
            <a:ext cx="1662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Agusta Westland</a:t>
            </a:r>
          </a:p>
          <a:p>
            <a:pPr algn="ctr"/>
            <a:r>
              <a:rPr lang="fr-FR" sz="1000" dirty="0" err="1" smtClean="0"/>
              <a:t>Zero</a:t>
            </a:r>
            <a:r>
              <a:rPr lang="fr-FR" sz="1000" dirty="0" smtClean="0"/>
              <a:t> (2015)</a:t>
            </a:r>
            <a:endParaRPr lang="fr-FR" sz="10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9" y="2571791"/>
            <a:ext cx="1143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759253" y="5709440"/>
            <a:ext cx="13001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</a:t>
            </a:r>
            <a:r>
              <a:rPr lang="fr-FR" sz="1000" dirty="0" err="1" smtClean="0"/>
              <a:t>Vahana</a:t>
            </a:r>
            <a:r>
              <a:rPr lang="fr-FR" sz="1000" dirty="0" smtClean="0"/>
              <a:t> (2016</a:t>
            </a:r>
            <a:r>
              <a:rPr lang="fr-FR" sz="1000" dirty="0"/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2477620" y="6531285"/>
            <a:ext cx="21957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/>
              <a:t>Olympus</a:t>
            </a:r>
            <a:r>
              <a:rPr lang="fr-FR" sz="1000" dirty="0"/>
              <a:t> </a:t>
            </a:r>
            <a:r>
              <a:rPr lang="fr-FR" sz="1000" dirty="0" smtClean="0"/>
              <a:t>(2016</a:t>
            </a:r>
            <a:r>
              <a:rPr lang="fr-FR" sz="1000" dirty="0"/>
              <a:t>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163" y="5972862"/>
            <a:ext cx="18192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56" y="4860972"/>
            <a:ext cx="14573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83" y="1311562"/>
            <a:ext cx="823213" cy="73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7908569" y="2025654"/>
            <a:ext cx="105808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dirty="0" smtClean="0"/>
              <a:t>Pal-V (2015)</a:t>
            </a:r>
            <a:endParaRPr lang="fr-FR" sz="1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67" y="1321557"/>
            <a:ext cx="822976" cy="765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5466354" y="2103484"/>
            <a:ext cx="11279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Airbus (</a:t>
            </a:r>
            <a:r>
              <a:rPr lang="fr-FR" sz="1000" dirty="0" smtClean="0"/>
              <a:t>2017)</a:t>
            </a:r>
            <a:endParaRPr lang="fr-FR" sz="10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7612" y="5698123"/>
            <a:ext cx="189547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7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3086" dirty="0"/>
          </a:p>
        </p:txBody>
      </p:sp>
      <p:sp>
        <p:nvSpPr>
          <p:cNvPr id="7" name="ZoneTexte 6"/>
          <p:cNvSpPr txBox="1"/>
          <p:nvPr/>
        </p:nvSpPr>
        <p:spPr>
          <a:xfrm>
            <a:off x="810945" y="1115275"/>
            <a:ext cx="1667251" cy="32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43" dirty="0" err="1" smtClean="0"/>
              <a:t>Hybrid</a:t>
            </a:r>
            <a:r>
              <a:rPr lang="fr-FR" sz="1543" dirty="0" smtClean="0"/>
              <a:t> </a:t>
            </a:r>
            <a:r>
              <a:rPr lang="fr-FR" sz="1543" dirty="0" err="1"/>
              <a:t>Octocopter</a:t>
            </a:r>
            <a:endParaRPr lang="fr-FR" sz="1543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3"/>
          <a:stretch/>
        </p:blipFill>
        <p:spPr bwMode="auto">
          <a:xfrm>
            <a:off x="307789" y="1609492"/>
            <a:ext cx="10229076" cy="488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Espace réservé du contenu 2"/>
          <p:cNvSpPr txBox="1">
            <a:spLocks/>
          </p:cNvSpPr>
          <p:nvPr/>
        </p:nvSpPr>
        <p:spPr>
          <a:xfrm rot="20801905">
            <a:off x="7919560" y="2148229"/>
            <a:ext cx="1997829" cy="575134"/>
          </a:xfrm>
          <a:prstGeom prst="rect">
            <a:avLst/>
          </a:prstGeom>
        </p:spPr>
        <p:txBody>
          <a:bodyPr>
            <a:no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fr-FR" sz="24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your</a:t>
            </a:r>
            <a:r>
              <a:rPr lang="fr-F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Aircraft !</a:t>
            </a:r>
            <a:endParaRPr lang="fr-F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Problem</a:t>
            </a:r>
            <a:r>
              <a:rPr lang="fr-FR" dirty="0" smtClean="0"/>
              <a:t> of air transportation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5095356" y="7006700"/>
            <a:ext cx="728387" cy="276999"/>
          </a:xfrm>
        </p:spPr>
        <p:txBody>
          <a:bodyPr/>
          <a:lstStyle/>
          <a:p>
            <a:fld id="{100358BD-8424-384F-809F-95A4D502BF2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21911" r="50000" b="20601"/>
          <a:stretch/>
        </p:blipFill>
        <p:spPr bwMode="auto">
          <a:xfrm>
            <a:off x="1651077" y="2331322"/>
            <a:ext cx="1677699" cy="101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6617" r="50000" b="11521"/>
          <a:stretch/>
        </p:blipFill>
        <p:spPr bwMode="auto">
          <a:xfrm>
            <a:off x="3824375" y="2273264"/>
            <a:ext cx="1745896" cy="11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ehang-dro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556" y="2261169"/>
            <a:ext cx="1920333" cy="11578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/>
          <p:cNvSpPr txBox="1"/>
          <p:nvPr/>
        </p:nvSpPr>
        <p:spPr>
          <a:xfrm>
            <a:off x="1804297" y="1476202"/>
            <a:ext cx="1371259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Length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runways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21866" y="1476202"/>
            <a:ext cx="195091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High </a:t>
            </a:r>
            <a:r>
              <a:rPr lang="fr-FR" b="1" dirty="0" err="1" smtClean="0">
                <a:solidFill>
                  <a:srgbClr val="FF0000"/>
                </a:solidFill>
              </a:rPr>
              <a:t>cost</a:t>
            </a:r>
            <a:r>
              <a:rPr lang="fr-FR" dirty="0" smtClean="0">
                <a:solidFill>
                  <a:srgbClr val="FF0000"/>
                </a:solidFill>
              </a:rPr>
              <a:t> per </a:t>
            </a:r>
            <a:r>
              <a:rPr lang="fr-FR" dirty="0" err="1" smtClean="0">
                <a:solidFill>
                  <a:srgbClr val="FF0000"/>
                </a:solidFill>
              </a:rPr>
              <a:t>hour</a:t>
            </a:r>
            <a:r>
              <a:rPr lang="fr-FR" dirty="0" smtClean="0">
                <a:solidFill>
                  <a:srgbClr val="FF0000"/>
                </a:solidFill>
              </a:rPr>
              <a:t> (&gt;300$/h)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44740" y="1476202"/>
            <a:ext cx="129396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Lack</a:t>
            </a:r>
            <a:r>
              <a:rPr lang="fr-FR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autonomy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00719" y="3537396"/>
            <a:ext cx="177841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Speed over 200km/h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03407" y="3537396"/>
            <a:ext cx="218783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Vertical Take-Off and Landing (VTOL)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8407000" y="3537396"/>
            <a:ext cx="1475473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Easy</a:t>
            </a:r>
            <a:r>
              <a:rPr lang="fr-FR" dirty="0" smtClean="0"/>
              <a:t> to drive as a car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766317" y="3537396"/>
            <a:ext cx="245081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r>
              <a:rPr lang="fr-FR" dirty="0" smtClean="0"/>
              <a:t> of</a:t>
            </a:r>
            <a:endParaRPr lang="fr-FR" dirty="0"/>
          </a:p>
          <a:p>
            <a:pPr algn="ctr"/>
            <a:r>
              <a:rPr lang="fr-FR" dirty="0" smtClean="0"/>
              <a:t> </a:t>
            </a:r>
            <a:r>
              <a:rPr lang="fr-FR" dirty="0" err="1" smtClean="0"/>
              <a:t>operation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8529036" y="1476202"/>
            <a:ext cx="1231400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0000"/>
                </a:solidFill>
              </a:rPr>
              <a:t>Complex</a:t>
            </a:r>
            <a:r>
              <a:rPr lang="fr-FR" dirty="0" smtClean="0">
                <a:solidFill>
                  <a:srgbClr val="FF0000"/>
                </a:solidFill>
              </a:rPr>
              <a:t> interface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83" y="2178233"/>
            <a:ext cx="1557906" cy="124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50543" y="3688206"/>
            <a:ext cx="83869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Needs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50543" y="2461961"/>
            <a:ext cx="1257197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Existing</a:t>
            </a:r>
            <a:r>
              <a:rPr lang="fr-FR" b="1" dirty="0" smtClean="0"/>
              <a:t> </a:t>
            </a:r>
            <a:r>
              <a:rPr lang="fr-FR" b="1" dirty="0" err="1" smtClean="0"/>
              <a:t>vehicules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50543" y="4826088"/>
            <a:ext cx="1257197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Solutions</a:t>
            </a:r>
            <a:endParaRPr lang="fr-FR" b="1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14" y="5501414"/>
            <a:ext cx="2810402" cy="119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5449128" y="4675278"/>
            <a:ext cx="1556371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B050"/>
                </a:solidFill>
              </a:rPr>
              <a:t>Hybrid</a:t>
            </a:r>
            <a:r>
              <a:rPr lang="fr-FR" dirty="0" smtClean="0">
                <a:solidFill>
                  <a:srgbClr val="00B050"/>
                </a:solidFill>
              </a:rPr>
              <a:t> propulsion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12339" y="4826088"/>
            <a:ext cx="1662152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</a:rPr>
              <a:t>VTOL </a:t>
            </a:r>
            <a:r>
              <a:rPr lang="fr-FR" dirty="0" err="1">
                <a:solidFill>
                  <a:srgbClr val="00B050"/>
                </a:solidFill>
              </a:rPr>
              <a:t>aircraft</a:t>
            </a:r>
            <a:r>
              <a:rPr lang="fr-FR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7790703" y="4675278"/>
            <a:ext cx="1730464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00B050"/>
                </a:solidFill>
              </a:rPr>
              <a:t>« Car-</a:t>
            </a:r>
            <a:r>
              <a:rPr lang="fr-FR" dirty="0" err="1" smtClean="0">
                <a:solidFill>
                  <a:srgbClr val="00B050"/>
                </a:solidFill>
              </a:rPr>
              <a:t>Like</a:t>
            </a:r>
            <a:r>
              <a:rPr lang="fr-FR" dirty="0" smtClean="0">
                <a:solidFill>
                  <a:srgbClr val="00B050"/>
                </a:solidFill>
              </a:rPr>
              <a:t> » interface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7901573" y="5515328"/>
            <a:ext cx="1526039" cy="12254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64" y="5515328"/>
            <a:ext cx="2274166" cy="1219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50543" y="1627012"/>
            <a:ext cx="1169038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Problems</a:t>
            </a:r>
            <a:endParaRPr lang="fr-FR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2889459" y="3123223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Cessna</a:t>
            </a:r>
            <a:endParaRPr lang="fr-FR" sz="1050" dirty="0"/>
          </a:p>
        </p:txBody>
      </p:sp>
      <p:sp>
        <p:nvSpPr>
          <p:cNvPr id="33" name="ZoneTexte 32"/>
          <p:cNvSpPr txBox="1"/>
          <p:nvPr/>
        </p:nvSpPr>
        <p:spPr>
          <a:xfrm>
            <a:off x="4987309" y="3142900"/>
            <a:ext cx="396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smtClean="0"/>
              <a:t>R44</a:t>
            </a:r>
            <a:endParaRPr lang="fr-FR" sz="1050" dirty="0"/>
          </a:p>
        </p:txBody>
      </p:sp>
      <p:sp>
        <p:nvSpPr>
          <p:cNvPr id="34" name="ZoneTexte 33"/>
          <p:cNvSpPr txBox="1"/>
          <p:nvPr/>
        </p:nvSpPr>
        <p:spPr>
          <a:xfrm>
            <a:off x="6809189" y="3159219"/>
            <a:ext cx="5341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 smtClean="0"/>
              <a:t>eHang</a:t>
            </a:r>
            <a:endParaRPr lang="fr-FR" sz="105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896112" y="4498848"/>
            <a:ext cx="92445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</a:t>
            </a:r>
            <a:r>
              <a:rPr lang="fr-FR" dirty="0"/>
              <a:t>– </a:t>
            </a:r>
            <a:r>
              <a:rPr lang="fr-FR" dirty="0" err="1" smtClean="0"/>
              <a:t>Hybrid</a:t>
            </a:r>
            <a:r>
              <a:rPr lang="fr-FR" dirty="0" smtClean="0"/>
              <a:t> VTOL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31" y="1370012"/>
            <a:ext cx="912495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Plane – At a </a:t>
            </a:r>
            <a:r>
              <a:rPr lang="fr-FR" dirty="0" err="1" smtClean="0"/>
              <a:t>glance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21911" r="50000" b="20601"/>
          <a:stretch/>
        </p:blipFill>
        <p:spPr bwMode="auto">
          <a:xfrm>
            <a:off x="1426969" y="1837165"/>
            <a:ext cx="1480940" cy="89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t="26617" r="50000" b="11521"/>
          <a:stretch/>
        </p:blipFill>
        <p:spPr bwMode="auto">
          <a:xfrm>
            <a:off x="4492419" y="1837165"/>
            <a:ext cx="1362488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ehang-dro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99" y="5413410"/>
            <a:ext cx="1498614" cy="90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0" t="11846" r="41858" b="44967"/>
          <a:stretch/>
        </p:blipFill>
        <p:spPr bwMode="auto">
          <a:xfrm>
            <a:off x="7694809" y="5430550"/>
            <a:ext cx="1190910" cy="956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19" y="5392562"/>
            <a:ext cx="1774744" cy="951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70" y="1837165"/>
            <a:ext cx="1938586" cy="8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 descr="Résultat de recherche d'images pour &quot;lesser open be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777461" y="1421258"/>
            <a:ext cx="814134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Range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585810" y="1421258"/>
            <a:ext cx="1172629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7130470" y="1421258"/>
            <a:ext cx="1866217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Security &amp; Noise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126128" y="6332217"/>
            <a:ext cx="201600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Easy</a:t>
            </a:r>
            <a:r>
              <a:rPr lang="fr-FR" dirty="0" smtClean="0"/>
              <a:t> maintenance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719332" y="6332217"/>
            <a:ext cx="125156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Autonomy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7249241" y="6332217"/>
            <a:ext cx="2082045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Driving</a:t>
            </a:r>
            <a:r>
              <a:rPr lang="fr-FR" dirty="0" smtClean="0"/>
              <a:t> </a:t>
            </a:r>
            <a:r>
              <a:rPr lang="fr-FR" dirty="0" err="1" smtClean="0"/>
              <a:t>experience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043237" y="2755967"/>
            <a:ext cx="1019175" cy="5125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5233987" y="2830337"/>
            <a:ext cx="0" cy="442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6929437" y="2875357"/>
            <a:ext cx="661988" cy="4421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 flipV="1">
            <a:off x="6757987" y="4830313"/>
            <a:ext cx="833438" cy="45906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5297487" y="4773818"/>
            <a:ext cx="0" cy="45906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2944947" y="4678187"/>
            <a:ext cx="874578" cy="5274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630" y="3420299"/>
            <a:ext cx="1564225" cy="99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8158318" y="4426051"/>
            <a:ext cx="2313967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Collaborative </a:t>
            </a:r>
            <a:r>
              <a:rPr lang="fr-FR" dirty="0" err="1" smtClean="0"/>
              <a:t>project</a:t>
            </a:r>
            <a:endParaRPr lang="fr-FR" dirty="0"/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7130470" y="4039125"/>
            <a:ext cx="110901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307975" y="4426051"/>
            <a:ext cx="2679516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Flight </a:t>
            </a:r>
            <a:r>
              <a:rPr lang="fr-FR" dirty="0" err="1" smtClean="0"/>
              <a:t>path</a:t>
            </a:r>
            <a:r>
              <a:rPr lang="fr-FR" dirty="0" smtClean="0"/>
              <a:t> management</a:t>
            </a:r>
            <a:endParaRPr lang="fr-FR" dirty="0"/>
          </a:p>
        </p:txBody>
      </p:sp>
      <p:cxnSp>
        <p:nvCxnSpPr>
          <p:cNvPr id="40" name="Connecteur droit avec flèche 39"/>
          <p:cNvCxnSpPr/>
          <p:nvPr/>
        </p:nvCxnSpPr>
        <p:spPr>
          <a:xfrm>
            <a:off x="2477440" y="4014760"/>
            <a:ext cx="114472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1270" y="3423511"/>
            <a:ext cx="2800350" cy="11906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9417" y="3480688"/>
            <a:ext cx="13144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Helicopter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77851" y="1284470"/>
            <a:ext cx="3743141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Helicopter</a:t>
            </a:r>
            <a:r>
              <a:rPr lang="fr-FR" dirty="0" smtClean="0"/>
              <a:t> </a:t>
            </a:r>
            <a:r>
              <a:rPr lang="fr-FR" dirty="0" err="1" smtClean="0"/>
              <a:t>deliveries</a:t>
            </a:r>
            <a:r>
              <a:rPr lang="fr-FR" dirty="0" smtClean="0"/>
              <a:t> : ~500 / </a:t>
            </a:r>
            <a:r>
              <a:rPr lang="fr-FR" dirty="0" err="1" smtClean="0"/>
              <a:t>year</a:t>
            </a:r>
            <a:endParaRPr lang="fr-FR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4"/>
          <a:stretch/>
        </p:blipFill>
        <p:spPr bwMode="auto">
          <a:xfrm>
            <a:off x="441326" y="4362450"/>
            <a:ext cx="2012950" cy="192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51" y="4453107"/>
            <a:ext cx="2377201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3" b="-1"/>
          <a:stretch/>
        </p:blipFill>
        <p:spPr bwMode="auto">
          <a:xfrm>
            <a:off x="6688137" y="4659752"/>
            <a:ext cx="3839183" cy="132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7471990" y="3841202"/>
            <a:ext cx="2404826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Training </a:t>
            </a:r>
            <a:r>
              <a:rPr lang="fr-FR" dirty="0" err="1" smtClean="0"/>
              <a:t>cost</a:t>
            </a:r>
            <a:r>
              <a:rPr lang="fr-FR" dirty="0" smtClean="0"/>
              <a:t> per </a:t>
            </a:r>
            <a:r>
              <a:rPr lang="fr-FR" dirty="0" err="1" smtClean="0"/>
              <a:t>hour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706851" y="3841202"/>
            <a:ext cx="2127442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Fleet per continent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277851" y="3841202"/>
            <a:ext cx="2688493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Deliveries</a:t>
            </a:r>
            <a:r>
              <a:rPr lang="fr-FR" dirty="0" smtClean="0"/>
              <a:t> per </a:t>
            </a:r>
            <a:r>
              <a:rPr lang="fr-FR" dirty="0" err="1" smtClean="0"/>
              <a:t>categories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3550920" y="5232082"/>
            <a:ext cx="2716530" cy="52570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8032352" y="4556564"/>
            <a:ext cx="764778" cy="125368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Secteurs 19"/>
          <p:cNvSpPr/>
          <p:nvPr/>
        </p:nvSpPr>
        <p:spPr>
          <a:xfrm>
            <a:off x="463624" y="4402862"/>
            <a:ext cx="2081076" cy="2049892"/>
          </a:xfrm>
          <a:prstGeom prst="pie">
            <a:avLst>
              <a:gd name="adj1" fmla="val 6391523"/>
              <a:gd name="adj2" fmla="val 9327431"/>
            </a:avLst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1855269"/>
            <a:ext cx="21717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7" y="1855269"/>
            <a:ext cx="1674812" cy="164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188853" y="1992512"/>
            <a:ext cx="478274" cy="1360048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184" y="1671571"/>
            <a:ext cx="2322512" cy="186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6650037" y="2384865"/>
            <a:ext cx="598488" cy="26862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7267575" y="2237988"/>
            <a:ext cx="840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Emergency </a:t>
            </a:r>
            <a:r>
              <a:rPr lang="fr-FR" sz="1000" dirty="0" err="1" smtClean="0"/>
              <a:t>Medical</a:t>
            </a:r>
            <a:r>
              <a:rPr lang="fr-FR" sz="1000" dirty="0" smtClean="0"/>
              <a:t> Services</a:t>
            </a:r>
            <a:endParaRPr lang="fr-FR" sz="10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1481446"/>
            <a:ext cx="2134245" cy="210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8351837" y="3139440"/>
            <a:ext cx="890587" cy="2927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188853" y="6442690"/>
            <a:ext cx="3558090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First </a:t>
            </a:r>
            <a:r>
              <a:rPr lang="fr-FR" b="1" dirty="0" err="1" smtClean="0"/>
              <a:t>market</a:t>
            </a:r>
            <a:r>
              <a:rPr lang="fr-FR" b="1" dirty="0" smtClean="0"/>
              <a:t> </a:t>
            </a:r>
            <a:r>
              <a:rPr lang="fr-FR" b="1" dirty="0" err="1" smtClean="0"/>
              <a:t>target</a:t>
            </a:r>
            <a:r>
              <a:rPr lang="fr-FR" b="1" dirty="0" smtClean="0"/>
              <a:t> : EMS in Asia</a:t>
            </a:r>
            <a:endParaRPr lang="fr-FR" b="1" dirty="0"/>
          </a:p>
        </p:txBody>
      </p:sp>
      <p:sp>
        <p:nvSpPr>
          <p:cNvPr id="23" name="Rectangle 22"/>
          <p:cNvSpPr/>
          <p:nvPr/>
        </p:nvSpPr>
        <p:spPr>
          <a:xfrm>
            <a:off x="8351837" y="2091621"/>
            <a:ext cx="890587" cy="29273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065126" y="5810249"/>
            <a:ext cx="699230" cy="39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&lt;R66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997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 Bee Plane -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3439" y="1529891"/>
            <a:ext cx="9071610" cy="5375769"/>
          </a:xfrm>
        </p:spPr>
        <p:txBody>
          <a:bodyPr>
            <a:normAutofit lnSpcReduction="10000"/>
          </a:bodyPr>
          <a:lstStyle/>
          <a:p>
            <a:r>
              <a:rPr lang="fr-FR" sz="2800" dirty="0" smtClean="0"/>
              <a:t>Project state : TRL3</a:t>
            </a:r>
          </a:p>
          <a:p>
            <a:pPr lvl="1"/>
            <a:r>
              <a:rPr lang="fr-FR" sz="2400" dirty="0" smtClean="0"/>
              <a:t>Electric </a:t>
            </a:r>
            <a:r>
              <a:rPr lang="fr-FR" sz="2400" dirty="0" err="1" smtClean="0"/>
              <a:t>octocopter</a:t>
            </a:r>
            <a:r>
              <a:rPr lang="fr-FR" sz="2400" dirty="0" smtClean="0"/>
              <a:t> : 4 vertical + 4 tilt </a:t>
            </a:r>
          </a:p>
          <a:p>
            <a:pPr lvl="1"/>
            <a:r>
              <a:rPr lang="fr-FR" sz="2400" dirty="0" err="1"/>
              <a:t>H</a:t>
            </a:r>
            <a:r>
              <a:rPr lang="fr-FR" sz="2400" dirty="0" err="1" smtClean="0"/>
              <a:t>ybrid</a:t>
            </a:r>
            <a:r>
              <a:rPr lang="fr-FR" sz="2400" dirty="0" smtClean="0"/>
              <a:t>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: fuel</a:t>
            </a:r>
            <a:r>
              <a:rPr lang="fr-FR" sz="2400" dirty="0"/>
              <a:t> </a:t>
            </a:r>
            <a:r>
              <a:rPr lang="fr-FR" sz="2400" dirty="0" smtClean="0"/>
              <a:t>+ batteries</a:t>
            </a:r>
          </a:p>
          <a:p>
            <a:pPr lvl="1"/>
            <a:r>
              <a:rPr lang="fr-FR" sz="2400" dirty="0" smtClean="0"/>
              <a:t>2 to 4 </a:t>
            </a:r>
            <a:r>
              <a:rPr lang="fr-FR" sz="2400" dirty="0" err="1" smtClean="0"/>
              <a:t>seats</a:t>
            </a:r>
            <a:r>
              <a:rPr lang="fr-FR" sz="2400" dirty="0" smtClean="0"/>
              <a:t> (driver </a:t>
            </a:r>
            <a:r>
              <a:rPr lang="fr-FR" sz="2400" dirty="0" err="1" smtClean="0"/>
              <a:t>included</a:t>
            </a:r>
            <a:r>
              <a:rPr lang="fr-FR" sz="2400" dirty="0" smtClean="0"/>
              <a:t>)</a:t>
            </a:r>
          </a:p>
          <a:p>
            <a:pPr lvl="1"/>
            <a:r>
              <a:rPr lang="fr-FR" sz="2400" dirty="0" smtClean="0"/>
              <a:t>CS 27 </a:t>
            </a:r>
            <a:r>
              <a:rPr lang="fr-FR" sz="2400" dirty="0"/>
              <a:t>m</a:t>
            </a:r>
            <a:r>
              <a:rPr lang="fr-FR" sz="2400" dirty="0" smtClean="0"/>
              <a:t>ulti-rotors certification</a:t>
            </a:r>
          </a:p>
          <a:p>
            <a:r>
              <a:rPr lang="fr-FR" sz="2800" dirty="0" err="1" smtClean="0"/>
              <a:t>Characteristics</a:t>
            </a:r>
            <a:r>
              <a:rPr lang="fr-FR" sz="2800" dirty="0" smtClean="0"/>
              <a:t> :</a:t>
            </a:r>
            <a:endParaRPr lang="fr-FR" sz="2800" dirty="0"/>
          </a:p>
          <a:p>
            <a:pPr lvl="1"/>
            <a:r>
              <a:rPr lang="fr-FR" sz="2400" dirty="0" smtClean="0"/>
              <a:t>VTOL, short </a:t>
            </a:r>
            <a:r>
              <a:rPr lang="fr-FR" sz="2400" dirty="0" err="1" smtClean="0"/>
              <a:t>wings</a:t>
            </a:r>
            <a:r>
              <a:rPr lang="fr-FR" sz="2400" dirty="0" smtClean="0"/>
              <a:t>, 1.2 ton</a:t>
            </a:r>
          </a:p>
          <a:p>
            <a:pPr lvl="1"/>
            <a:r>
              <a:rPr lang="fr-FR" sz="2400" dirty="0"/>
              <a:t>Range </a:t>
            </a:r>
            <a:r>
              <a:rPr lang="fr-FR" sz="2400" dirty="0" smtClean="0"/>
              <a:t>500km</a:t>
            </a:r>
            <a:r>
              <a:rPr lang="fr-FR" sz="2400" dirty="0"/>
              <a:t>, </a:t>
            </a:r>
            <a:r>
              <a:rPr lang="fr-FR" sz="2400" dirty="0" err="1" smtClean="0"/>
              <a:t>cruise</a:t>
            </a:r>
            <a:r>
              <a:rPr lang="fr-FR" sz="2400" dirty="0" smtClean="0"/>
              <a:t> speed 250 km/h</a:t>
            </a:r>
            <a:endParaRPr lang="fr-FR" sz="2400" dirty="0"/>
          </a:p>
          <a:p>
            <a:pPr lvl="1"/>
            <a:r>
              <a:rPr lang="fr-FR" sz="2400" dirty="0" smtClean="0"/>
              <a:t>Electric </a:t>
            </a:r>
            <a:r>
              <a:rPr lang="fr-FR" sz="2400" dirty="0" err="1" smtClean="0"/>
              <a:t>controls</a:t>
            </a:r>
            <a:r>
              <a:rPr lang="fr-FR" sz="2400" dirty="0" smtClean="0"/>
              <a:t> and </a:t>
            </a:r>
            <a:r>
              <a:rPr lang="fr-FR" sz="2400" dirty="0" err="1" smtClean="0"/>
              <a:t>engines</a:t>
            </a:r>
            <a:endParaRPr lang="fr-FR" sz="2400" dirty="0" smtClean="0"/>
          </a:p>
          <a:p>
            <a:pPr lvl="1"/>
            <a:r>
              <a:rPr lang="fr-FR" sz="2400" dirty="0" smtClean="0"/>
              <a:t>« Car </a:t>
            </a:r>
            <a:r>
              <a:rPr lang="fr-FR" sz="2400" dirty="0" err="1" smtClean="0"/>
              <a:t>like</a:t>
            </a:r>
            <a:r>
              <a:rPr lang="fr-FR" sz="2400" dirty="0" smtClean="0"/>
              <a:t> » interface</a:t>
            </a:r>
          </a:p>
          <a:p>
            <a:r>
              <a:rPr lang="fr-FR" sz="2800" dirty="0" smtClean="0"/>
              <a:t>Goals and </a:t>
            </a:r>
            <a:r>
              <a:rPr lang="fr-FR" sz="2800" dirty="0" err="1" smtClean="0"/>
              <a:t>market</a:t>
            </a:r>
            <a:endParaRPr lang="fr-FR" sz="2800" dirty="0" smtClean="0"/>
          </a:p>
          <a:p>
            <a:pPr lvl="1"/>
            <a:r>
              <a:rPr lang="fr-FR" sz="2400" dirty="0"/>
              <a:t>Air </a:t>
            </a:r>
            <a:r>
              <a:rPr lang="fr-FR" sz="2400" dirty="0" smtClean="0"/>
              <a:t>Ambulance ; </a:t>
            </a:r>
            <a:r>
              <a:rPr lang="fr-FR" sz="2400" dirty="0" err="1" smtClean="0"/>
              <a:t>then</a:t>
            </a:r>
            <a:r>
              <a:rPr lang="fr-FR" sz="2400" dirty="0" smtClean="0"/>
              <a:t> VIP, Taxi, Sport</a:t>
            </a:r>
          </a:p>
          <a:p>
            <a:pPr lvl="1"/>
            <a:r>
              <a:rPr lang="fr-FR" sz="2400" dirty="0" err="1" smtClean="0"/>
              <a:t>Estimated</a:t>
            </a:r>
            <a:r>
              <a:rPr lang="fr-FR" sz="2400" dirty="0" smtClean="0"/>
              <a:t> </a:t>
            </a:r>
            <a:r>
              <a:rPr lang="fr-FR" sz="2400" dirty="0" err="1" smtClean="0"/>
              <a:t>price</a:t>
            </a:r>
            <a:r>
              <a:rPr lang="fr-FR" sz="2400" dirty="0" smtClean="0"/>
              <a:t> 1m€ (0,7 to 2m€)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93" y="4390976"/>
            <a:ext cx="4352925" cy="1971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93" y="1827000"/>
            <a:ext cx="43624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 Bee Plane - Team </a:t>
            </a:r>
            <a:r>
              <a:rPr lang="fr-FR" dirty="0"/>
              <a:t>/ </a:t>
            </a:r>
            <a:r>
              <a:rPr lang="fr-FR" dirty="0" err="1" smtClean="0"/>
              <a:t>Partners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0" y="6032209"/>
            <a:ext cx="740100" cy="44548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7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29" y="5732690"/>
            <a:ext cx="730841" cy="24551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96" y="4937078"/>
            <a:ext cx="542702" cy="68088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26" y="6243557"/>
            <a:ext cx="781063" cy="29729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0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6" y="5487946"/>
            <a:ext cx="1294606" cy="7151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1" name="Picture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25" y="5342458"/>
            <a:ext cx="1474373" cy="29097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2" name="Picture 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1" y="6186685"/>
            <a:ext cx="637048" cy="38322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4" name="Picture 1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25" y="5732690"/>
            <a:ext cx="695475" cy="30864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5" name="Picture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613" y="6234072"/>
            <a:ext cx="432387" cy="26519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6" name="Picture 14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736" y="6235207"/>
            <a:ext cx="550348" cy="28617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7" name="ZoneTexte 16"/>
          <p:cNvSpPr txBox="1"/>
          <p:nvPr/>
        </p:nvSpPr>
        <p:spPr>
          <a:xfrm rot="20752185">
            <a:off x="8697377" y="894283"/>
            <a:ext cx="170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</a:rPr>
              <a:t>Lesser</a:t>
            </a:r>
            <a:r>
              <a:rPr lang="fr-FR" sz="1600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97" y="6188131"/>
            <a:ext cx="755324" cy="57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79876" y="1515766"/>
            <a:ext cx="1671227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/>
              <a:t>Coordinator</a:t>
            </a:r>
            <a:r>
              <a:rPr lang="fr-FR" sz="2161" dirty="0"/>
              <a:t> :</a:t>
            </a:r>
          </a:p>
        </p:txBody>
      </p:sp>
      <p:pic>
        <p:nvPicPr>
          <p:cNvPr id="20" name="Picture 38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845757" y="6165806"/>
            <a:ext cx="461980" cy="37876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1" name="ZoneTexte 20"/>
          <p:cNvSpPr txBox="1"/>
          <p:nvPr/>
        </p:nvSpPr>
        <p:spPr>
          <a:xfrm>
            <a:off x="3871371" y="1318637"/>
            <a:ext cx="2429832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 err="1" smtClean="0"/>
              <a:t>Academic</a:t>
            </a:r>
            <a:r>
              <a:rPr lang="fr-FR" sz="2161" dirty="0" smtClean="0"/>
              <a:t> </a:t>
            </a:r>
            <a:r>
              <a:rPr lang="fr-FR" sz="2161" dirty="0" err="1" smtClean="0"/>
              <a:t>partners</a:t>
            </a:r>
            <a:r>
              <a:rPr lang="fr-FR" sz="2161" dirty="0" smtClean="0"/>
              <a:t> :</a:t>
            </a:r>
            <a:endParaRPr lang="fr-FR" sz="2161" dirty="0"/>
          </a:p>
        </p:txBody>
      </p:sp>
      <p:sp>
        <p:nvSpPr>
          <p:cNvPr id="22" name="ZoneTexte 21"/>
          <p:cNvSpPr txBox="1"/>
          <p:nvPr/>
        </p:nvSpPr>
        <p:spPr>
          <a:xfrm>
            <a:off x="4908983" y="6182182"/>
            <a:ext cx="1015021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Design: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74914" y="4306318"/>
            <a:ext cx="3769109" cy="424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61" dirty="0"/>
              <a:t>Institution &amp; </a:t>
            </a:r>
            <a:r>
              <a:rPr lang="fr-FR" sz="2161" dirty="0" err="1"/>
              <a:t>financial</a:t>
            </a:r>
            <a:r>
              <a:rPr lang="fr-FR" sz="2161" dirty="0"/>
              <a:t> </a:t>
            </a:r>
            <a:r>
              <a:rPr lang="fr-FR" sz="2161" dirty="0" err="1"/>
              <a:t>partners</a:t>
            </a:r>
            <a:r>
              <a:rPr lang="fr-FR" sz="2161" dirty="0"/>
              <a:t> :</a:t>
            </a:r>
          </a:p>
        </p:txBody>
      </p:sp>
      <p:pic>
        <p:nvPicPr>
          <p:cNvPr id="2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609" y="1499033"/>
            <a:ext cx="1491161" cy="4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41" y="4893900"/>
            <a:ext cx="981604" cy="40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5571" y="2080831"/>
            <a:ext cx="3067339" cy="1795295"/>
          </a:xfrm>
          <a:prstGeom prst="rect">
            <a:avLst/>
          </a:prstGeom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23" y="1829007"/>
            <a:ext cx="148024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790" y="1767374"/>
            <a:ext cx="1085360" cy="7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74" y="1850025"/>
            <a:ext cx="1453022" cy="64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80" y="1883600"/>
            <a:ext cx="1369455" cy="55420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91" y="2625945"/>
            <a:ext cx="1451181" cy="443491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38" y="2564293"/>
            <a:ext cx="667865" cy="66530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020" y="2766192"/>
            <a:ext cx="1196035" cy="25819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69" y="2593675"/>
            <a:ext cx="635970" cy="60322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5574146" y="2565599"/>
            <a:ext cx="603075" cy="607320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155932" y="2520396"/>
            <a:ext cx="687148" cy="609264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288738" y="1840819"/>
            <a:ext cx="524073" cy="6288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4852722" y="4894311"/>
            <a:ext cx="210783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smtClean="0"/>
              <a:t>LOI </a:t>
            </a:r>
            <a:r>
              <a:rPr lang="fr-FR" sz="2161" dirty="0" err="1" smtClean="0"/>
              <a:t>Industrial</a:t>
            </a:r>
            <a:r>
              <a:rPr lang="fr-FR" sz="2161" dirty="0" smtClean="0"/>
              <a:t> :</a:t>
            </a:r>
            <a:endParaRPr lang="fr-FR" sz="216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079" y="5417717"/>
            <a:ext cx="1556578" cy="258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\\BP01\cpm_industries\2017 04 11 LOI\LOGO CPM INDUSTRIES 2010 08-12-2011.bmp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10" y="4207392"/>
            <a:ext cx="971856" cy="3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57" y="4180888"/>
            <a:ext cx="1112922" cy="38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BP01\technoplane\LOI\AEN\Logo AEN.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870" y="5419457"/>
            <a:ext cx="851806" cy="43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4782692" y="4140598"/>
            <a:ext cx="2107839" cy="424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61" dirty="0" err="1" smtClean="0"/>
              <a:t>Industrials</a:t>
            </a:r>
            <a:r>
              <a:rPr lang="fr-FR" sz="2161" dirty="0" smtClean="0"/>
              <a:t> :</a:t>
            </a:r>
            <a:endParaRPr lang="fr-FR" sz="216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62" y="3170160"/>
            <a:ext cx="964290" cy="4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23" y="4777409"/>
            <a:ext cx="6286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" y="4719871"/>
            <a:ext cx="829156" cy="92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427" y="4873334"/>
            <a:ext cx="1200504" cy="45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03377" y="4957019"/>
            <a:ext cx="300282" cy="118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20" y="3196904"/>
            <a:ext cx="854135" cy="4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\\BP01\technoplane\LOI\GCA-CM Vallet\logo vallet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32" y="4763347"/>
            <a:ext cx="382858" cy="5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409" y="4835974"/>
            <a:ext cx="366972" cy="4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793183" y="3306385"/>
            <a:ext cx="1064817" cy="19122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997243" y="3146329"/>
            <a:ext cx="702833" cy="514268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825136" y="3128202"/>
            <a:ext cx="704901" cy="704901"/>
          </a:xfrm>
          <a:prstGeom prst="rect">
            <a:avLst/>
          </a:prstGeom>
        </p:spPr>
      </p:pic>
      <p:sp>
        <p:nvSpPr>
          <p:cNvPr id="53" name="ZoneTexte 52"/>
          <p:cNvSpPr txBox="1"/>
          <p:nvPr/>
        </p:nvSpPr>
        <p:spPr>
          <a:xfrm>
            <a:off x="8600940" y="3302314"/>
            <a:ext cx="2065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Project </a:t>
            </a:r>
            <a:r>
              <a:rPr lang="fr-FR" sz="1400" dirty="0" err="1" smtClean="0"/>
              <a:t>started</a:t>
            </a:r>
            <a:r>
              <a:rPr lang="fr-FR" sz="1400" dirty="0" smtClean="0"/>
              <a:t> in 2015 </a:t>
            </a:r>
            <a:r>
              <a:rPr lang="fr-FR" sz="1400" dirty="0" err="1" smtClean="0"/>
              <a:t>with</a:t>
            </a:r>
            <a:r>
              <a:rPr lang="fr-FR" sz="1400" dirty="0" smtClean="0"/>
              <a:t> 4 </a:t>
            </a:r>
            <a:r>
              <a:rPr lang="fr-FR" sz="1400" dirty="0" err="1" smtClean="0"/>
              <a:t>universities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7086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Mini-Bee Plane - Project </a:t>
            </a:r>
            <a:r>
              <a:rPr lang="fr-FR" dirty="0" err="1" smtClean="0"/>
              <a:t>Tasks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358BD-8424-384F-809F-95A4D502BF2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9245" y="3284265"/>
            <a:ext cx="1946692" cy="970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79927" y="5490121"/>
            <a:ext cx="2387678" cy="12599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464" y="5505678"/>
            <a:ext cx="1046530" cy="12372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10" y="5468281"/>
            <a:ext cx="1221538" cy="12502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3" name="Picture 11" descr="\\BP01\photo\Mini-Bee TRL2\minibee calcul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876" y="1811452"/>
            <a:ext cx="1611616" cy="79838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960" r="21110" b="34520"/>
          <a:stretch/>
        </p:blipFill>
        <p:spPr bwMode="auto">
          <a:xfrm flipH="1">
            <a:off x="2401627" y="3297614"/>
            <a:ext cx="1026836" cy="926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23" y="1860077"/>
            <a:ext cx="1118544" cy="3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65" y="3297614"/>
            <a:ext cx="893029" cy="9262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87" name="Picture 15" descr="\\BP01\estaca\2016 10 4A SQY MiniBee Structure\Images et vidéos Catia\Structure 2.0\3 versions mini b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1797" y="3321317"/>
            <a:ext cx="1416078" cy="90637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84" y="3349892"/>
            <a:ext cx="1029141" cy="4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12" y="3297614"/>
            <a:ext cx="754599" cy="53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0" y="5518478"/>
            <a:ext cx="1010216" cy="4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75" y="1884184"/>
            <a:ext cx="1142115" cy="46220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72" y="3335959"/>
            <a:ext cx="1008936" cy="30833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8" y="4430575"/>
            <a:ext cx="464334" cy="46255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38" y="4500847"/>
            <a:ext cx="442159" cy="41939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67"/>
          <a:stretch/>
        </p:blipFill>
        <p:spPr>
          <a:xfrm>
            <a:off x="7451784" y="5493807"/>
            <a:ext cx="419289" cy="42224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9540" y="4498749"/>
            <a:ext cx="477741" cy="42359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44178" y="1805097"/>
            <a:ext cx="516870" cy="620244"/>
          </a:xfrm>
          <a:prstGeom prst="rect">
            <a:avLst/>
          </a:prstGeom>
        </p:spPr>
      </p:pic>
      <p:pic>
        <p:nvPicPr>
          <p:cNvPr id="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477" y="3353142"/>
            <a:ext cx="1029141" cy="45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14805" y="4394286"/>
            <a:ext cx="1119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Landing </a:t>
            </a:r>
            <a:r>
              <a:rPr lang="fr-FR" sz="1400" dirty="0" err="1" smtClean="0"/>
              <a:t>gear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5288690" y="4556657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Tilt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3556428" y="4556657"/>
            <a:ext cx="657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Rotors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89217" y="1479756"/>
            <a:ext cx="1283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Aircraft Design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515113" y="1479756"/>
            <a:ext cx="196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Aeronautical</a:t>
            </a:r>
            <a:r>
              <a:rPr lang="fr-FR" sz="1400" dirty="0" smtClean="0"/>
              <a:t> simulation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760760" y="1448979"/>
            <a:ext cx="126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Scale</a:t>
            </a:r>
            <a:r>
              <a:rPr lang="fr-FR" sz="1400" dirty="0" smtClean="0"/>
              <a:t> </a:t>
            </a:r>
            <a:r>
              <a:rPr lang="fr-FR" sz="1400" dirty="0" err="1" smtClean="0"/>
              <a:t>Mock</a:t>
            </a:r>
            <a:r>
              <a:rPr lang="fr-FR" sz="1400" dirty="0" smtClean="0"/>
              <a:t>-up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96461" y="2956552"/>
            <a:ext cx="1142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HM Interface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602529" y="2965967"/>
            <a:ext cx="700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Usages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471273" y="2984462"/>
            <a:ext cx="865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Structure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7846025" y="2997405"/>
            <a:ext cx="1666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Modular</a:t>
            </a:r>
            <a:r>
              <a:rPr lang="fr-FR" sz="1400" dirty="0"/>
              <a:t> </a:t>
            </a:r>
            <a:r>
              <a:rPr lang="fr-FR" sz="1400" dirty="0" smtClean="0"/>
              <a:t>conception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47252" y="5179924"/>
            <a:ext cx="96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Simulation</a:t>
            </a:r>
            <a:endParaRPr lang="fr-FR" sz="1400" dirty="0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92" y="5628999"/>
            <a:ext cx="814150" cy="57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2560113" y="5151567"/>
            <a:ext cx="1142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Equipements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921795" y="5170843"/>
            <a:ext cx="1525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Sensor</a:t>
            </a:r>
            <a:r>
              <a:rPr lang="fr-FR" sz="1400" dirty="0" smtClean="0"/>
              <a:t> </a:t>
            </a:r>
            <a:r>
              <a:rPr lang="fr-FR" sz="1400" dirty="0" err="1" smtClean="0"/>
              <a:t>Integration</a:t>
            </a:r>
            <a:endParaRPr lang="fr-FR" sz="1400" dirty="0"/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96" y="5369374"/>
            <a:ext cx="1313751" cy="21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ZoneTexte 49"/>
          <p:cNvSpPr txBox="1"/>
          <p:nvPr/>
        </p:nvSpPr>
        <p:spPr>
          <a:xfrm>
            <a:off x="8099435" y="533787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Harness</a:t>
            </a:r>
            <a:endParaRPr lang="fr-FR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180" y="3921088"/>
            <a:ext cx="802934" cy="28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39" y="4581449"/>
            <a:ext cx="1196035" cy="258193"/>
          </a:xfrm>
          <a:prstGeom prst="rect">
            <a:avLst/>
          </a:prstGeom>
        </p:spPr>
      </p:pic>
      <p:sp>
        <p:nvSpPr>
          <p:cNvPr id="52" name="ZoneTexte 51"/>
          <p:cNvSpPr txBox="1"/>
          <p:nvPr/>
        </p:nvSpPr>
        <p:spPr>
          <a:xfrm>
            <a:off x="7447277" y="4556657"/>
            <a:ext cx="572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Seats</a:t>
            </a:r>
            <a:endParaRPr lang="fr-FR" sz="1400" dirty="0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00" y="5722645"/>
            <a:ext cx="830699" cy="28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ZoneTexte 53"/>
          <p:cNvSpPr txBox="1"/>
          <p:nvPr/>
        </p:nvSpPr>
        <p:spPr>
          <a:xfrm>
            <a:off x="8099435" y="5712281"/>
            <a:ext cx="1470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3D </a:t>
            </a:r>
            <a:r>
              <a:rPr lang="fr-FR" sz="1400" dirty="0" err="1" smtClean="0"/>
              <a:t>Metal</a:t>
            </a:r>
            <a:r>
              <a:rPr lang="fr-FR" sz="1400" dirty="0" smtClean="0"/>
              <a:t> printing</a:t>
            </a:r>
            <a:endParaRPr lang="fr-FR" sz="1400" dirty="0"/>
          </a:p>
        </p:txBody>
      </p:sp>
      <p:sp>
        <p:nvSpPr>
          <p:cNvPr id="55" name="ZoneTexte 54"/>
          <p:cNvSpPr txBox="1"/>
          <p:nvPr/>
        </p:nvSpPr>
        <p:spPr>
          <a:xfrm>
            <a:off x="8099435" y="6061908"/>
            <a:ext cx="976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Electronics</a:t>
            </a:r>
            <a:endParaRPr lang="fr-FR" sz="1400" dirty="0"/>
          </a:p>
        </p:txBody>
      </p:sp>
      <p:pic>
        <p:nvPicPr>
          <p:cNvPr id="56" name="Picture 3" descr="\\BP01\technoplane\LOI\AEN\Logo AEN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50" y="6120106"/>
            <a:ext cx="578355" cy="29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373" y="1747302"/>
            <a:ext cx="992298" cy="91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27" y="2281319"/>
            <a:ext cx="423896" cy="32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ZoneTexte 57"/>
          <p:cNvSpPr txBox="1"/>
          <p:nvPr/>
        </p:nvSpPr>
        <p:spPr>
          <a:xfrm rot="20752185">
            <a:off x="8697377" y="894283"/>
            <a:ext cx="1706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FF0000"/>
                </a:solidFill>
              </a:rPr>
              <a:t>Lesser</a:t>
            </a:r>
            <a:r>
              <a:rPr lang="fr-FR" sz="1600" dirty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0" name="Picture 4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24496" y="4304378"/>
            <a:ext cx="262833" cy="103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72" y="6307703"/>
            <a:ext cx="911203" cy="34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4" descr="\\BP01\technoplane\LOI\GCA-CM Vallet\logo vallet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41" y="6075179"/>
            <a:ext cx="382858" cy="58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2" y="6125037"/>
            <a:ext cx="366972" cy="4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6247" y="1855819"/>
            <a:ext cx="1914525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po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1352</TotalTime>
  <Words>795</Words>
  <Application>Microsoft Office PowerPoint</Application>
  <PresentationFormat>Personnalisé</PresentationFormat>
  <Paragraphs>228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Diapo</vt:lpstr>
      <vt:lpstr>Présentation PowerPoint</vt:lpstr>
      <vt:lpstr>Mini-Bee Plane - Agenda</vt:lpstr>
      <vt:lpstr>Problem of air transportation</vt:lpstr>
      <vt:lpstr>Mini-Bee Plane – Hybrid VTOL</vt:lpstr>
      <vt:lpstr>Mini-Bee Plane – At a glance</vt:lpstr>
      <vt:lpstr>Helicopter Market</vt:lpstr>
      <vt:lpstr>Mini Bee Plane - Description</vt:lpstr>
      <vt:lpstr>Mini Bee Plane - Team / Partners</vt:lpstr>
      <vt:lpstr>Mini-Bee Plane - Project Tasks</vt:lpstr>
      <vt:lpstr>Mini-Bee Plane – Key success drivers</vt:lpstr>
      <vt:lpstr>Mini-Bee Plane - Configurations</vt:lpstr>
      <vt:lpstr>Mini Bee Plane - Taxi configuration</vt:lpstr>
      <vt:lpstr>Mini Bee Plane - VIP Configuration</vt:lpstr>
      <vt:lpstr>Mini Bee Plane - Structural architecture</vt:lpstr>
      <vt:lpstr>Mini Bee Plane - Modular structure</vt:lpstr>
      <vt:lpstr>Take-off and flight transition</vt:lpstr>
      <vt:lpstr>Actions for Mini-Bee TRL3 Project</vt:lpstr>
      <vt:lpstr>Financial project path</vt:lpstr>
      <vt:lpstr>Annexes</vt:lpstr>
      <vt:lpstr>Uber Elevate planning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one crunchbox</cp:lastModifiedBy>
  <cp:revision>294</cp:revision>
  <dcterms:created xsi:type="dcterms:W3CDTF">2016-07-01T08:55:06Z</dcterms:created>
  <dcterms:modified xsi:type="dcterms:W3CDTF">2017-10-10T11:06:55Z</dcterms:modified>
</cp:coreProperties>
</file>