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-1188" y="-90"/>
      </p:cViewPr>
      <p:guideLst>
        <p:guide orient="horz" pos="2360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07/10/2016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v8.8 – 7 Oct.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6247119" y="7005560"/>
            <a:ext cx="15936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www.mini-bee.com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45.png"/><Relationship Id="rId21" Type="http://schemas.openxmlformats.org/officeDocument/2006/relationships/image" Target="../media/image37.jpeg"/><Relationship Id="rId7" Type="http://schemas.openxmlformats.org/officeDocument/2006/relationships/image" Target="../media/image49.png"/><Relationship Id="rId12" Type="http://schemas.openxmlformats.org/officeDocument/2006/relationships/image" Target="../media/image53.gif"/><Relationship Id="rId17" Type="http://schemas.openxmlformats.org/officeDocument/2006/relationships/image" Target="../media/image40.JPG"/><Relationship Id="rId2" Type="http://schemas.openxmlformats.org/officeDocument/2006/relationships/image" Target="../media/image44.jpeg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11" Type="http://schemas.openxmlformats.org/officeDocument/2006/relationships/image" Target="../media/image6.gif"/><Relationship Id="rId5" Type="http://schemas.openxmlformats.org/officeDocument/2006/relationships/image" Target="../media/image47.emf"/><Relationship Id="rId15" Type="http://schemas.openxmlformats.org/officeDocument/2006/relationships/image" Target="../media/image35.png"/><Relationship Id="rId10" Type="http://schemas.openxmlformats.org/officeDocument/2006/relationships/image" Target="../media/image52.jpeg"/><Relationship Id="rId19" Type="http://schemas.openxmlformats.org/officeDocument/2006/relationships/image" Target="../media/image42.JPG"/><Relationship Id="rId4" Type="http://schemas.openxmlformats.org/officeDocument/2006/relationships/image" Target="../media/image46.emf"/><Relationship Id="rId9" Type="http://schemas.openxmlformats.org/officeDocument/2006/relationships/image" Target="../media/image51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png"/><Relationship Id="rId7" Type="http://schemas.openxmlformats.org/officeDocument/2006/relationships/image" Target="../media/image47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6.png"/><Relationship Id="rId7" Type="http://schemas.openxmlformats.org/officeDocument/2006/relationships/image" Target="../media/image6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43.png"/><Relationship Id="rId3" Type="http://schemas.openxmlformats.org/officeDocument/2006/relationships/image" Target="../media/image64.png"/><Relationship Id="rId21" Type="http://schemas.openxmlformats.org/officeDocument/2006/relationships/image" Target="../media/image80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42.JP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41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40.JPG"/><Relationship Id="rId10" Type="http://schemas.openxmlformats.org/officeDocument/2006/relationships/image" Target="../media/image71.png"/><Relationship Id="rId19" Type="http://schemas.openxmlformats.org/officeDocument/2006/relationships/image" Target="../media/image59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4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gif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6.gif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310kg</a:t>
            </a:r>
          </a:p>
          <a:p>
            <a:r>
              <a:rPr lang="fr-FR" dirty="0"/>
              <a:t>Fuselage : 8</a:t>
            </a:r>
            <a:r>
              <a:rPr lang="fr-FR" dirty="0" smtClean="0"/>
              <a:t>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</a:t>
            </a:r>
            <a:r>
              <a:rPr lang="fr-FR" dirty="0" err="1" smtClean="0"/>
              <a:t>generator</a:t>
            </a:r>
            <a:r>
              <a:rPr lang="fr-FR" dirty="0" smtClean="0"/>
              <a:t> + 8 Electric </a:t>
            </a:r>
            <a:r>
              <a:rPr lang="fr-FR" dirty="0" err="1" smtClean="0"/>
              <a:t>engines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Batteries : 90kg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b="1" dirty="0"/>
              <a:t>7</a:t>
            </a:r>
            <a:r>
              <a:rPr lang="fr-FR" b="1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8 Electric </a:t>
            </a:r>
            <a:r>
              <a:rPr lang="fr-FR" dirty="0" err="1" smtClean="0"/>
              <a:t>Engines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17381" y="1493471"/>
            <a:ext cx="61827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</a:t>
            </a:r>
            <a:r>
              <a:rPr lang="fr-FR" sz="2161" b="1" dirty="0" smtClean="0"/>
              <a:t>8 </a:t>
            </a:r>
            <a:r>
              <a:rPr lang="fr-FR" sz="2161" b="1" dirty="0" err="1" smtClean="0"/>
              <a:t>electric</a:t>
            </a:r>
            <a:r>
              <a:rPr lang="fr-FR" sz="2161" b="1" dirty="0" smtClean="0"/>
              <a:t> </a:t>
            </a:r>
            <a:r>
              <a:rPr lang="fr-FR" sz="2161" b="1" dirty="0" err="1" smtClean="0"/>
              <a:t>engines</a:t>
            </a:r>
            <a:r>
              <a:rPr lang="fr-FR" sz="2161" b="1" dirty="0" smtClean="0"/>
              <a:t> 55k (50kg)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4979244" y="4233905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 smtClean="0"/>
              <a:t>provided</a:t>
            </a:r>
            <a:r>
              <a:rPr lang="fr-FR" sz="2161" dirty="0" smtClean="0"/>
              <a:t> </a:t>
            </a:r>
            <a:r>
              <a:rPr lang="fr-FR" sz="2161" dirty="0"/>
              <a:t>by </a:t>
            </a:r>
            <a:endParaRPr lang="fr-FR" sz="2161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90kg </a:t>
            </a:r>
            <a:r>
              <a:rPr lang="fr-FR" sz="2161" dirty="0"/>
              <a:t>of batteries </a:t>
            </a:r>
            <a:r>
              <a:rPr lang="fr-FR" sz="2161" dirty="0" err="1" smtClean="0"/>
              <a:t>during</a:t>
            </a:r>
            <a:r>
              <a:rPr lang="fr-FR" sz="2161" dirty="0" smtClean="0"/>
              <a:t> take-off and vertical flight</a:t>
            </a:r>
            <a:endParaRPr lang="fr-FR" sz="216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smtClean="0"/>
              <a:t>4 fuel </a:t>
            </a:r>
            <a:r>
              <a:rPr lang="fr-FR" sz="2161" dirty="0" err="1" smtClean="0"/>
              <a:t>generators</a:t>
            </a:r>
            <a:r>
              <a:rPr lang="fr-FR" sz="2161" dirty="0" smtClean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81525" y="23770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 rot="17612787">
            <a:off x="2297080" y="2737455"/>
            <a:ext cx="127223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7" name="Rectangle 16"/>
          <p:cNvSpPr/>
          <p:nvPr/>
        </p:nvSpPr>
        <p:spPr>
          <a:xfrm>
            <a:off x="2453933" y="2694271"/>
            <a:ext cx="163644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8" name="Rectangle 17"/>
          <p:cNvSpPr/>
          <p:nvPr/>
        </p:nvSpPr>
        <p:spPr>
          <a:xfrm>
            <a:off x="2832878" y="3251520"/>
            <a:ext cx="211655" cy="503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9" name="Rectangle 18"/>
          <p:cNvSpPr/>
          <p:nvPr/>
        </p:nvSpPr>
        <p:spPr>
          <a:xfrm>
            <a:off x="3189652" y="3104809"/>
            <a:ext cx="76352" cy="1467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" name="Rectangle 3"/>
          <p:cNvSpPr/>
          <p:nvPr/>
        </p:nvSpPr>
        <p:spPr>
          <a:xfrm>
            <a:off x="5004968" y="3302714"/>
            <a:ext cx="2642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Power </a:t>
            </a:r>
            <a:r>
              <a:rPr lang="fr-FR" sz="2000" b="1" dirty="0" err="1"/>
              <a:t>needed</a:t>
            </a:r>
            <a:r>
              <a:rPr lang="fr-FR" sz="2000" b="1" dirty="0"/>
              <a:t> 220 </a:t>
            </a:r>
            <a:r>
              <a:rPr lang="fr-FR" sz="2000" b="1" dirty="0" smtClean="0"/>
              <a:t>kW</a:t>
            </a:r>
          </a:p>
          <a:p>
            <a:r>
              <a:rPr lang="fr-FR" sz="2000" b="1" dirty="0" err="1" smtClean="0"/>
              <a:t>Installed</a:t>
            </a:r>
            <a:r>
              <a:rPr lang="fr-FR" sz="2000" b="1" dirty="0" smtClean="0"/>
              <a:t> power 440kW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9244" y="2347264"/>
            <a:ext cx="4900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55kW </a:t>
            </a:r>
            <a:r>
              <a:rPr lang="fr-FR" sz="2000" dirty="0" err="1"/>
              <a:t>special</a:t>
            </a:r>
            <a:r>
              <a:rPr lang="fr-FR" sz="2000" dirty="0"/>
              <a:t> </a:t>
            </a:r>
            <a:r>
              <a:rPr lang="fr-FR" sz="2000" dirty="0" err="1"/>
              <a:t>designed</a:t>
            </a:r>
            <a:r>
              <a:rPr lang="fr-FR" sz="2000" dirty="0"/>
              <a:t> </a:t>
            </a:r>
            <a:r>
              <a:rPr lang="fr-FR" sz="2000" dirty="0" err="1"/>
              <a:t>engines</a:t>
            </a:r>
            <a:r>
              <a:rPr lang="fr-FR" sz="2000" dirty="0"/>
              <a:t> (12kg/</a:t>
            </a:r>
            <a:r>
              <a:rPr lang="fr-FR" sz="2000" dirty="0" err="1"/>
              <a:t>engine</a:t>
            </a:r>
            <a:r>
              <a:rPr lang="fr-FR" sz="2000" dirty="0"/>
              <a:t>)</a:t>
            </a:r>
          </a:p>
          <a:p>
            <a:r>
              <a:rPr lang="fr-FR" sz="2000" dirty="0" smtClean="0"/>
              <a:t>Or 8 </a:t>
            </a:r>
            <a:r>
              <a:rPr lang="fr-FR" sz="2000" dirty="0" err="1" smtClean="0"/>
              <a:t>engines</a:t>
            </a:r>
            <a:r>
              <a:rPr lang="fr-FR" sz="2000" dirty="0" smtClean="0"/>
              <a:t> </a:t>
            </a:r>
            <a:r>
              <a:rPr lang="fr-FR" sz="2000" dirty="0" err="1"/>
              <a:t>Yuneec</a:t>
            </a:r>
            <a:r>
              <a:rPr lang="fr-FR" sz="2000" dirty="0"/>
              <a:t> Power Drive </a:t>
            </a:r>
            <a:r>
              <a:rPr lang="fr-FR" sz="2000" dirty="0" smtClean="0"/>
              <a:t>60kW</a:t>
            </a:r>
          </a:p>
        </p:txBody>
      </p: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 Electric fuel </a:t>
            </a:r>
            <a:r>
              <a:rPr lang="fr-FR" dirty="0" err="1" smtClean="0"/>
              <a:t>generator</a:t>
            </a:r>
            <a:r>
              <a:rPr lang="fr-FR" dirty="0" smtClean="0"/>
              <a:t> + Batteries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595348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</a:t>
            </a:r>
            <a:r>
              <a:rPr lang="fr-FR" sz="2161" b="1" dirty="0" smtClean="0"/>
              <a:t>55kW (160kg)</a:t>
            </a:r>
            <a:endParaRPr lang="fr-FR" sz="2161" dirty="0"/>
          </a:p>
        </p:txBody>
      </p:sp>
      <p:sp>
        <p:nvSpPr>
          <p:cNvPr id="35" name="Rectangle 34"/>
          <p:cNvSpPr/>
          <p:nvPr/>
        </p:nvSpPr>
        <p:spPr>
          <a:xfrm>
            <a:off x="763487" y="5496659"/>
            <a:ext cx="4944144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Batteries : </a:t>
            </a:r>
            <a:r>
              <a:rPr lang="fr-FR" sz="2161" dirty="0" smtClean="0"/>
              <a:t>1800 NCR 180650 in 10C (90kg)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6664263" y="4834614"/>
            <a:ext cx="3217354" cy="1568953"/>
            <a:chOff x="2380322" y="2743879"/>
            <a:chExt cx="4461562" cy="217569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22" y="2743879"/>
              <a:ext cx="4461562" cy="2137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698620" y="4673989"/>
              <a:ext cx="1065220" cy="24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51" dirty="0">
                  <a:solidFill>
                    <a:schemeClr val="bg1"/>
                  </a:solidFill>
                </a:rPr>
                <a:t>Hamza </a:t>
              </a:r>
              <a:r>
                <a:rPr lang="fr-FR" sz="551" dirty="0" err="1">
                  <a:solidFill>
                    <a:schemeClr val="bg1"/>
                  </a:solidFill>
                </a:rPr>
                <a:t>Fouatih</a:t>
              </a:r>
              <a:r>
                <a:rPr lang="fr-FR" sz="551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 rot="17612787">
            <a:off x="8079818" y="5195024"/>
            <a:ext cx="127223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6" name="Rectangle 25"/>
          <p:cNvSpPr/>
          <p:nvPr/>
        </p:nvSpPr>
        <p:spPr>
          <a:xfrm>
            <a:off x="8236671" y="5151840"/>
            <a:ext cx="163644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Rectangle 35"/>
          <p:cNvSpPr/>
          <p:nvPr/>
        </p:nvSpPr>
        <p:spPr>
          <a:xfrm>
            <a:off x="8615616" y="5709089"/>
            <a:ext cx="211655" cy="503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Rectangle 36"/>
          <p:cNvSpPr/>
          <p:nvPr/>
        </p:nvSpPr>
        <p:spPr>
          <a:xfrm>
            <a:off x="8972390" y="5562378"/>
            <a:ext cx="76352" cy="1467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8" name="Rectangle 37"/>
          <p:cNvSpPr/>
          <p:nvPr/>
        </p:nvSpPr>
        <p:spPr>
          <a:xfrm>
            <a:off x="6693114" y="1576832"/>
            <a:ext cx="438200" cy="2581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smtClean="0"/>
              <a:t>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smtClean="0"/>
              <a:t>Aircraft Design and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Lesser</a:t>
            </a:r>
            <a:r>
              <a:rPr lang="fr-FR" sz="1764" dirty="0" smtClean="0"/>
              <a:t> open source collaborative </a:t>
            </a:r>
            <a:r>
              <a:rPr lang="fr-FR" sz="1764" dirty="0" err="1" smtClean="0"/>
              <a:t>proje</a:t>
            </a:r>
            <a:r>
              <a:rPr lang="fr-FR" sz="1764" dirty="0" smtClean="0"/>
              <a:t> ct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913490" cy="1449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 smtClean="0"/>
              <a:t>energy</a:t>
            </a:r>
            <a:endParaRPr lang="fr-FR" sz="1764" dirty="0" smtClean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 smtClean="0"/>
              <a:t>Others</a:t>
            </a:r>
            <a:r>
              <a:rPr lang="fr-FR" sz="1764" dirty="0" smtClean="0"/>
              <a:t> </a:t>
            </a:r>
            <a:r>
              <a:rPr lang="fr-FR" sz="1764" dirty="0" err="1" smtClean="0"/>
              <a:t>innovative</a:t>
            </a:r>
            <a:r>
              <a:rPr lang="fr-FR" sz="1764" dirty="0" smtClean="0"/>
              <a:t> </a:t>
            </a:r>
            <a:r>
              <a:rPr lang="fr-FR" sz="1764" dirty="0" err="1" smtClean="0"/>
              <a:t>projects</a:t>
            </a:r>
            <a:endParaRPr lang="fr-FR" sz="1764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96" y="5719222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466" y="5824712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332345" y="1319549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70" y="5707426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23" y="5782949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32345" y="2228896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 rot="20644586">
            <a:off x="4505396" y="4476878"/>
            <a:ext cx="1236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In </a:t>
            </a:r>
            <a:r>
              <a:rPr lang="fr-FR" sz="2161" b="1" dirty="0" err="1" smtClean="0"/>
              <a:t>launch</a:t>
            </a:r>
            <a:endParaRPr lang="fr-FR" sz="2161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974480" y="6367234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68" y="1324689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9" y="2571530"/>
            <a:ext cx="750478" cy="8350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13" y="2107437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19" y="2028771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45" y="213426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165266" y="2867015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332345" y="1964968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54866" y="5559284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27" y="2177118"/>
            <a:ext cx="1741217" cy="7073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80" y="3120265"/>
            <a:ext cx="1545218" cy="631524"/>
          </a:xfrm>
          <a:prstGeom prst="rect">
            <a:avLst/>
          </a:prstGeom>
        </p:spPr>
      </p:pic>
      <p:pic>
        <p:nvPicPr>
          <p:cNvPr id="1026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86" y="3148295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94" y="3256110"/>
            <a:ext cx="1845129" cy="5660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9" y="3099104"/>
            <a:ext cx="84916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b="1" dirty="0"/>
              <a:t>TRL0</a:t>
            </a:r>
            <a:r>
              <a:rPr lang="fr-FR" sz="2161" dirty="0"/>
              <a:t>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59200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TRL1</a:t>
            </a:r>
            <a:r>
              <a:rPr lang="fr-FR" sz="2161" dirty="0"/>
              <a:t>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" y="2269230"/>
            <a:ext cx="1410181" cy="106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701342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67627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10843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74" y="2152234"/>
            <a:ext cx="1656075" cy="1099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81027" y="4405704"/>
            <a:ext cx="2090723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b="1" dirty="0"/>
              <a:t>TRL2</a:t>
            </a:r>
            <a:r>
              <a:rPr lang="fr-FR" sz="2161" dirty="0"/>
              <a:t> Concept (2016</a:t>
            </a:r>
            <a:r>
              <a:rPr lang="fr-FR" sz="2161" dirty="0" smtClean="0"/>
              <a:t>) in </a:t>
            </a:r>
            <a:r>
              <a:rPr lang="fr-FR" sz="2161" dirty="0" err="1" smtClean="0"/>
              <a:t>Process</a:t>
            </a:r>
            <a:endParaRPr lang="fr-FR" sz="216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3" y="5349566"/>
            <a:ext cx="1847147" cy="7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>
            <a:off x="2700317" y="567239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 rot="20675118">
            <a:off x="5368132" y="3546203"/>
            <a:ext cx="188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Lesser</a:t>
            </a:r>
            <a:r>
              <a:rPr lang="fr-FR" sz="1600" dirty="0"/>
              <a:t> Open Bee License 1-3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05" y="4526075"/>
            <a:ext cx="1772988" cy="20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229556" y="4654268"/>
            <a:ext cx="3344317" cy="21581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39" y="4811055"/>
            <a:ext cx="957808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97" y="4811055"/>
            <a:ext cx="702295" cy="4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27" y="5538769"/>
            <a:ext cx="940194" cy="4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36" y="4902833"/>
            <a:ext cx="886121" cy="359987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10" y="6254627"/>
            <a:ext cx="786375" cy="321388"/>
          </a:xfrm>
          <a:prstGeom prst="rect">
            <a:avLst/>
          </a:prstGeom>
        </p:spPr>
      </p:pic>
      <p:pic>
        <p:nvPicPr>
          <p:cNvPr id="47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36" y="6134238"/>
            <a:ext cx="397808" cy="3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89" y="6254627"/>
            <a:ext cx="939003" cy="28807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67" y="5524736"/>
            <a:ext cx="432150" cy="432150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8601090" y="5127437"/>
            <a:ext cx="2090723" cy="1089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 smtClean="0"/>
              <a:t>Meet</a:t>
            </a:r>
            <a:r>
              <a:rPr lang="fr-FR" sz="2161" dirty="0" smtClean="0"/>
              <a:t> us in</a:t>
            </a:r>
          </a:p>
          <a:p>
            <a:pPr algn="ctr"/>
            <a:r>
              <a:rPr lang="fr-FR" sz="2161" b="1" dirty="0" smtClean="0"/>
              <a:t>Le Bourget Air Show 2017 </a:t>
            </a:r>
            <a:r>
              <a:rPr lang="fr-FR" sz="2161" dirty="0" smtClean="0"/>
              <a:t>!</a:t>
            </a:r>
            <a:endParaRPr lang="fr-FR" sz="2161" dirty="0"/>
          </a:p>
        </p:txBody>
      </p:sp>
      <p:pic>
        <p:nvPicPr>
          <p:cNvPr id="51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3387556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32" y="6134238"/>
            <a:ext cx="1165093" cy="3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lèche droite 53"/>
          <p:cNvSpPr/>
          <p:nvPr/>
        </p:nvSpPr>
        <p:spPr>
          <a:xfrm>
            <a:off x="6697371" y="572420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9" name="Rectangle 8"/>
          <p:cNvSpPr/>
          <p:nvPr/>
        </p:nvSpPr>
        <p:spPr>
          <a:xfrm>
            <a:off x="3554344" y="4254158"/>
            <a:ext cx="1322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2016/2017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9501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smtClean="0"/>
              <a:t>2PAX VTOL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Octocopter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30086" y="3439470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94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4211" y="6388788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Estaca Laval 2016</a:t>
            </a:r>
          </a:p>
        </p:txBody>
      </p:sp>
      <p:pic>
        <p:nvPicPr>
          <p:cNvPr id="1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3" y="1825165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0" y="3540456"/>
            <a:ext cx="3334607" cy="1029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" y="4941662"/>
            <a:ext cx="3334607" cy="1724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" y="1459648"/>
            <a:ext cx="3334607" cy="182328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4" y="3101465"/>
            <a:ext cx="1251163" cy="81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5472888" y="1074421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1" y="6155496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err="1" smtClean="0"/>
              <a:t>Overall</a:t>
            </a:r>
            <a:r>
              <a:rPr lang="fr-FR" dirty="0" smtClean="0"/>
              <a:t> main </a:t>
            </a:r>
            <a:r>
              <a:rPr lang="fr-FR" dirty="0" err="1" smtClean="0"/>
              <a:t>beeplane</a:t>
            </a:r>
            <a:r>
              <a:rPr lang="fr-FR" dirty="0" smtClean="0"/>
              <a:t>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27048" y="3381044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378344" y="6192348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5" y="4166362"/>
            <a:ext cx="1377718" cy="5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64" y="4215268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4" y="3269356"/>
            <a:ext cx="1551989" cy="6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07" y="4056771"/>
            <a:ext cx="1545218" cy="631524"/>
          </a:xfrm>
          <a:prstGeom prst="rect">
            <a:avLst/>
          </a:prstGeom>
        </p:spPr>
      </p:pic>
      <p:pic>
        <p:nvPicPr>
          <p:cNvPr id="35" name="Picture 2" descr="https://encrypted-tbn2.gstatic.com/images?q=tbn:ANd9GcRgVArS0mwrZNTM3XcWcEmOAl0TcSV6faiEL6bRMmIRN71YRcbPQSFRi7c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94" y="4879793"/>
            <a:ext cx="781688" cy="7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44" y="4987608"/>
            <a:ext cx="1845129" cy="566057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63" y="4987608"/>
            <a:ext cx="84916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95838" y="4837175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39" y="2414976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295839" y="3449417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295839" y="2925425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839" y="1911896"/>
            <a:ext cx="318587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smtClean="0"/>
              <a:t>sponsors &amp; finance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282249" y="3977189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 smtClean="0"/>
              <a:t>metallic</a:t>
            </a:r>
            <a:r>
              <a:rPr lang="fr-FR" sz="2161" dirty="0" smtClean="0"/>
              <a:t> </a:t>
            </a:r>
            <a:r>
              <a:rPr lang="fr-FR" sz="2161" dirty="0"/>
              <a:t>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249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5838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6031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54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22769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6406131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80858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79176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Étoile à 5 branches 18"/>
          <p:cNvSpPr/>
          <p:nvPr/>
        </p:nvSpPr>
        <p:spPr>
          <a:xfrm>
            <a:off x="8173359" y="251707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6832679" y="298665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8173359" y="298665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6832679" y="492091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8173359" y="492091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6832679" y="357573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6832679" y="4032850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8173359" y="403285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6832679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8173359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5532533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6854430" y="2008824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8173359" y="200882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295837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5507828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6832678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8165568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cxnSp>
        <p:nvCxnSpPr>
          <p:cNvPr id="38" name="Connecteur droit 37"/>
          <p:cNvCxnSpPr/>
          <p:nvPr/>
        </p:nvCxnSpPr>
        <p:spPr>
          <a:xfrm>
            <a:off x="9079495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378444" y="1297223"/>
            <a:ext cx="48923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US</a:t>
            </a:r>
            <a:endParaRPr lang="fr-FR" sz="2161" dirty="0"/>
          </a:p>
        </p:txBody>
      </p:sp>
      <p:sp>
        <p:nvSpPr>
          <p:cNvPr id="41" name="Étoile à 5 branches 40"/>
          <p:cNvSpPr/>
          <p:nvPr/>
        </p:nvSpPr>
        <p:spPr>
          <a:xfrm>
            <a:off x="9558036" y="2005140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2" name="Étoile à 5 branches 41"/>
          <p:cNvSpPr/>
          <p:nvPr/>
        </p:nvSpPr>
        <p:spPr>
          <a:xfrm>
            <a:off x="9530602" y="5979658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43" name="Étoile à 5 branches 42"/>
          <p:cNvSpPr/>
          <p:nvPr/>
        </p:nvSpPr>
        <p:spPr>
          <a:xfrm>
            <a:off x="9556711" y="2986651"/>
            <a:ext cx="285064" cy="257375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  <p:sp>
        <p:nvSpPr>
          <p:cNvPr id="3" name="Losange 2"/>
          <p:cNvSpPr/>
          <p:nvPr/>
        </p:nvSpPr>
        <p:spPr>
          <a:xfrm>
            <a:off x="6757091" y="3644723"/>
            <a:ext cx="403996" cy="39188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ZoneTexte 334"/>
          <p:cNvSpPr txBox="1"/>
          <p:nvPr/>
        </p:nvSpPr>
        <p:spPr>
          <a:xfrm>
            <a:off x="7226744" y="3476710"/>
            <a:ext cx="336328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IT Transport </a:t>
            </a:r>
            <a:r>
              <a:rPr lang="fr-FR" sz="2161" dirty="0" smtClean="0"/>
              <a:t>Management and </a:t>
            </a:r>
            <a:r>
              <a:rPr lang="fr-FR" sz="2161" dirty="0" err="1" smtClean="0"/>
              <a:t>project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endParaRPr lang="fr-FR" sz="2161" dirty="0"/>
          </a:p>
        </p:txBody>
      </p:sp>
      <p:sp>
        <p:nvSpPr>
          <p:cNvPr id="336" name="Losange 335"/>
          <p:cNvSpPr/>
          <p:nvPr/>
        </p:nvSpPr>
        <p:spPr>
          <a:xfrm>
            <a:off x="641337" y="1787149"/>
            <a:ext cx="246439" cy="239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space réservé du numéro de diapositive 30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3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20" y="6440666"/>
            <a:ext cx="4959458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dirty="0" err="1" smtClean="0"/>
              <a:t>Lovemoney</a:t>
            </a:r>
            <a:r>
              <a:rPr lang="fr-FR" sz="2161" dirty="0" smtClean="0"/>
              <a:t> for 500k€ to 2m€</a:t>
            </a:r>
            <a:endParaRPr lang="fr-FR" sz="2161" dirty="0"/>
          </a:p>
        </p:txBody>
      </p:sp>
      <p:sp>
        <p:nvSpPr>
          <p:cNvPr id="8" name="ZoneTexte 7"/>
          <p:cNvSpPr txBox="1"/>
          <p:nvPr/>
        </p:nvSpPr>
        <p:spPr>
          <a:xfrm>
            <a:off x="6521340" y="4119785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First flight</a:t>
            </a:r>
            <a:endParaRPr lang="fr-FR" sz="2161" dirty="0"/>
          </a:p>
        </p:txBody>
      </p:sp>
      <p:sp>
        <p:nvSpPr>
          <p:cNvPr id="9" name="ZoneTexte 8"/>
          <p:cNvSpPr txBox="1"/>
          <p:nvPr/>
        </p:nvSpPr>
        <p:spPr>
          <a:xfrm>
            <a:off x="6521342" y="4473619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Test </a:t>
            </a:r>
            <a:r>
              <a:rPr lang="fr-FR" sz="2161" dirty="0" err="1" smtClean="0"/>
              <a:t>flights</a:t>
            </a:r>
            <a:endParaRPr lang="fr-FR" sz="2161" dirty="0"/>
          </a:p>
        </p:txBody>
      </p:sp>
      <p:sp>
        <p:nvSpPr>
          <p:cNvPr id="10" name="ZoneTexte 9"/>
          <p:cNvSpPr txBox="1"/>
          <p:nvPr/>
        </p:nvSpPr>
        <p:spPr>
          <a:xfrm>
            <a:off x="6521342" y="5509515"/>
            <a:ext cx="417047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Commercialisation / Operations</a:t>
            </a:r>
            <a:endParaRPr lang="fr-FR" sz="2161" dirty="0"/>
          </a:p>
        </p:txBody>
      </p:sp>
      <p:sp>
        <p:nvSpPr>
          <p:cNvPr id="11" name="ZoneTexte 10"/>
          <p:cNvSpPr txBox="1"/>
          <p:nvPr/>
        </p:nvSpPr>
        <p:spPr>
          <a:xfrm>
            <a:off x="6521339" y="4796878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Final </a:t>
            </a:r>
            <a:r>
              <a:rPr lang="fr-FR" sz="2161" dirty="0" err="1" smtClean="0"/>
              <a:t>developments</a:t>
            </a:r>
            <a:endParaRPr lang="fr-FR" sz="2161" dirty="0"/>
          </a:p>
        </p:txBody>
      </p:sp>
      <p:sp>
        <p:nvSpPr>
          <p:cNvPr id="12" name="ZoneTexte 11"/>
          <p:cNvSpPr txBox="1"/>
          <p:nvPr/>
        </p:nvSpPr>
        <p:spPr>
          <a:xfrm>
            <a:off x="6521338" y="5154004"/>
            <a:ext cx="3131893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Qualification</a:t>
            </a:r>
            <a:endParaRPr lang="fr-FR" sz="2161" dirty="0"/>
          </a:p>
        </p:txBody>
      </p:sp>
      <p:sp>
        <p:nvSpPr>
          <p:cNvPr id="13" name="ZoneTexte 12"/>
          <p:cNvSpPr txBox="1"/>
          <p:nvPr/>
        </p:nvSpPr>
        <p:spPr>
          <a:xfrm>
            <a:off x="6521337" y="3400663"/>
            <a:ext cx="4170476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Detailled</a:t>
            </a:r>
            <a:r>
              <a:rPr lang="fr-FR" sz="2161" dirty="0" smtClean="0"/>
              <a:t> </a:t>
            </a:r>
            <a:r>
              <a:rPr lang="fr-FR" sz="2161" dirty="0" err="1" smtClean="0"/>
              <a:t>numerical</a:t>
            </a:r>
            <a:r>
              <a:rPr lang="fr-FR" sz="2161" dirty="0" smtClean="0"/>
              <a:t> </a:t>
            </a:r>
            <a:r>
              <a:rPr lang="fr-FR" sz="2161" dirty="0" err="1" smtClean="0"/>
              <a:t>mock</a:t>
            </a:r>
            <a:r>
              <a:rPr lang="fr-FR" sz="2161" dirty="0" smtClean="0"/>
              <a:t>-up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645226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59326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82547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58037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945961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83421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74529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84161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197" y="5038223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9197" y="5577026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354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7652" y="3181196"/>
            <a:ext cx="10284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2" y="4934982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61963" y="5738618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86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436085" y="4398559"/>
            <a:ext cx="12768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75" y="5700136"/>
            <a:ext cx="1886657" cy="8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pPr marL="503971" lvl="1" indent="0">
              <a:buNone/>
            </a:pPr>
            <a:r>
              <a:rPr lang="en-US" dirty="0" smtClean="0"/>
              <a:t>(TRL2 = Technology </a:t>
            </a:r>
            <a:r>
              <a:rPr lang="en-US" dirty="0"/>
              <a:t>concept </a:t>
            </a:r>
            <a:r>
              <a:rPr lang="en-US" dirty="0" smtClean="0"/>
              <a:t>and application formulated)</a:t>
            </a:r>
            <a:endParaRPr lang="en-US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19" y="3081105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10945" y="1115275"/>
            <a:ext cx="2471767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smtClean="0"/>
              <a:t>2 PAX </a:t>
            </a:r>
            <a:r>
              <a:rPr lang="fr-FR" sz="1543" dirty="0"/>
              <a:t>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1" y="1992951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: 2PAX </a:t>
            </a:r>
            <a:r>
              <a:rPr lang="fr-FR" dirty="0"/>
              <a:t>VTOL </a:t>
            </a:r>
            <a:r>
              <a:rPr lang="fr-FR" dirty="0" err="1" smtClean="0"/>
              <a:t>Hybrid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</a:t>
            </a:r>
          </a:p>
          <a:p>
            <a:pPr lvl="1"/>
            <a:r>
              <a:rPr lang="fr-FR" dirty="0" err="1"/>
              <a:t>H</a:t>
            </a:r>
            <a:r>
              <a:rPr lang="fr-FR" dirty="0" err="1" smtClean="0"/>
              <a:t>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</a:t>
            </a:r>
            <a:r>
              <a:rPr lang="fr-FR" dirty="0" err="1" smtClean="0"/>
              <a:t>aircraft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6" y="1557323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56" y="4282845"/>
            <a:ext cx="3402190" cy="20687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47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5964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50" y="5041484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1" y="1391039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45" y="3203812"/>
            <a:ext cx="3458778" cy="154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49689" y="4754378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  <p:pic>
        <p:nvPicPr>
          <p:cNvPr id="15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46" y="1391039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TECHNOPLANE\mini-bee-open\01 Présentation\2016 04 23 Mini-Bee v6 octocopter hybride\Captures CATIA\Octocopter\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2" y="5097382"/>
            <a:ext cx="3183068" cy="16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80" y="3166078"/>
            <a:ext cx="2938084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2335" y="4754378"/>
            <a:ext cx="90281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 smtClean="0"/>
              <a:t>Estaca 2016</a:t>
            </a:r>
            <a:endParaRPr lang="fr-FR" sz="1157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</TotalTime>
  <Words>936</Words>
  <Application>Microsoft Office PowerPoint</Application>
  <PresentationFormat>Personnalisé</PresentationFormat>
  <Paragraphs>274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Diapo</vt:lpstr>
      <vt:lpstr>Présentation PowerPoint</vt:lpstr>
      <vt:lpstr>Mini-Bee</vt:lpstr>
      <vt:lpstr>Agenda</vt:lpstr>
      <vt:lpstr>Mini-Bee : 2PAX VTOL Hybrid</vt:lpstr>
      <vt:lpstr>Mini-Bee description</vt:lpstr>
      <vt:lpstr>Architecture</vt:lpstr>
      <vt:lpstr>Technical description</vt:lpstr>
      <vt:lpstr>Take-off and flight transition</vt:lpstr>
      <vt:lpstr>Cruise flight</vt:lpstr>
      <vt:lpstr>Take-off and tilt transition</vt:lpstr>
      <vt:lpstr>Technical data</vt:lpstr>
      <vt:lpstr>Estimated costs</vt:lpstr>
      <vt:lpstr>Mission profile</vt:lpstr>
      <vt:lpstr>8 Electric Engines</vt:lpstr>
      <vt:lpstr>4 Electric fuel generator + Batteries</vt:lpstr>
      <vt:lpstr>SWOT analysis</vt:lpstr>
      <vt:lpstr>Partners for R&amp;D</vt:lpstr>
      <vt:lpstr>Project history</vt:lpstr>
      <vt:lpstr>TRL1 project tasks</vt:lpstr>
      <vt:lpstr>Aerodynamic studies</vt:lpstr>
      <vt:lpstr>Mini-Bee project for TRL2</vt:lpstr>
      <vt:lpstr>Overall main beeplane Project partners</vt:lpstr>
      <vt:lpstr>Actions for Mini-Bee TRL2 Project</vt:lpstr>
      <vt:lpstr>Partners to be defined</vt:lpstr>
      <vt:lpstr>Targeted Industrial Schem</vt:lpstr>
      <vt:lpstr>Financial project path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94</cp:revision>
  <dcterms:created xsi:type="dcterms:W3CDTF">2016-07-01T08:55:06Z</dcterms:created>
  <dcterms:modified xsi:type="dcterms:W3CDTF">2016-10-07T18:55:45Z</dcterms:modified>
</cp:coreProperties>
</file>