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2"/>
  </p:notesMasterIdLst>
  <p:sldIdLst>
    <p:sldId id="257" r:id="rId2"/>
    <p:sldId id="261" r:id="rId3"/>
    <p:sldId id="262" r:id="rId4"/>
    <p:sldId id="263" r:id="rId5"/>
    <p:sldId id="282" r:id="rId6"/>
    <p:sldId id="264" r:id="rId7"/>
    <p:sldId id="265" r:id="rId8"/>
    <p:sldId id="266" r:id="rId9"/>
    <p:sldId id="267" r:id="rId10"/>
    <p:sldId id="269" r:id="rId11"/>
    <p:sldId id="268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1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</p:sldIdLst>
  <p:sldSz cx="10691813" cy="7559675"/>
  <p:notesSz cx="6858000" cy="9144000"/>
  <p:defaultTextStyle>
    <a:defPPr>
      <a:defRPr lang="fr-FR"/>
    </a:defPPr>
    <a:lvl1pPr marL="0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7">
          <p15:clr>
            <a:srgbClr val="A4A3A4"/>
          </p15:clr>
        </p15:guide>
        <p15:guide id="3" orient="horz" pos="23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83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99"/>
    <p:restoredTop sz="94674"/>
  </p:normalViewPr>
  <p:slideViewPr>
    <p:cSldViewPr snapToGrid="0" snapToObjects="1">
      <p:cViewPr varScale="1">
        <p:scale>
          <a:sx n="55" d="100"/>
          <a:sy n="55" d="100"/>
        </p:scale>
        <p:origin x="483" y="51"/>
      </p:cViewPr>
      <p:guideLst>
        <p:guide orient="horz" pos="2381"/>
        <p:guide pos="3367"/>
        <p:guide orient="horz" pos="23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9" d="100"/>
          <a:sy n="49" d="100"/>
        </p:scale>
        <p:origin x="1731" y="5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6B9529-9190-CB48-8A06-6DDABD3567A8}" type="datetimeFigureOut">
              <a:rPr lang="fr-FR" smtClean="0"/>
              <a:t>08/10/2016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5425C6-1F41-534F-9248-3C22F63EA7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175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425C6-1F41-534F-9248-3C22F63EA79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9647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0088A-350F-4FF3-9748-48B40EF8AB30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5212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0088A-350F-4FF3-9748-48B40EF8AB30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7209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emière de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/>
          <p:cNvSpPr txBox="1"/>
          <p:nvPr userDrawn="1"/>
        </p:nvSpPr>
        <p:spPr>
          <a:xfrm>
            <a:off x="537210" y="5494444"/>
            <a:ext cx="769239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800" dirty="0" smtClean="0">
                <a:solidFill>
                  <a:schemeClr val="bg1"/>
                </a:solidFill>
              </a:rPr>
              <a:t>NOM CLIENT</a:t>
            </a:r>
          </a:p>
          <a:p>
            <a:r>
              <a:rPr lang="fr-FR" sz="2500" dirty="0" smtClean="0">
                <a:solidFill>
                  <a:schemeClr val="bg1"/>
                </a:solidFill>
              </a:rPr>
              <a:t>NOM PROJET</a:t>
            </a:r>
            <a:endParaRPr lang="fr-FR" sz="2500" dirty="0">
              <a:solidFill>
                <a:schemeClr val="bg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" b="83187"/>
          <a:stretch/>
        </p:blipFill>
        <p:spPr>
          <a:xfrm>
            <a:off x="-1" y="1"/>
            <a:ext cx="10691814" cy="755967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2" t="62938" r="8131" b="28595"/>
          <a:stretch/>
        </p:blipFill>
        <p:spPr>
          <a:xfrm>
            <a:off x="4199258" y="5494444"/>
            <a:ext cx="5486401" cy="64008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59" y="1908858"/>
            <a:ext cx="8233965" cy="350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78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877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735062" y="146377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err="1" smtClean="0"/>
              <a:t>Deuxièmve</a:t>
            </a:r>
            <a:r>
              <a:rPr lang="fr-FR" dirty="0" smtClean="0"/>
              <a:t>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0358BD-8424-384F-809F-95A4D502BF2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1019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511935"/>
            <a:ext cx="9177139" cy="2124409"/>
          </a:xfrm>
        </p:spPr>
        <p:txBody>
          <a:bodyPr anchor="b">
            <a:noAutofit/>
          </a:bodyPr>
          <a:lstStyle>
            <a:lvl1pPr>
              <a:defRPr sz="5952" cap="all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1886" y="3863834"/>
            <a:ext cx="7484269" cy="1931917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801886" y="3746239"/>
            <a:ext cx="9177139" cy="175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4979244" y="7006700"/>
            <a:ext cx="728387" cy="276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0358BD-8424-384F-809F-95A4D502BF2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1014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4979244" y="7006700"/>
            <a:ext cx="728387" cy="276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0358BD-8424-384F-809F-95A4D502BF2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212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48" y="6902742"/>
            <a:ext cx="9717024" cy="53035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24" y="6896646"/>
            <a:ext cx="1450848" cy="536448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877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735062" y="1536926"/>
            <a:ext cx="9221689" cy="5129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err="1" smtClean="0"/>
              <a:t>Deuxièmve</a:t>
            </a:r>
            <a:r>
              <a:rPr lang="fr-FR" dirty="0" smtClean="0"/>
              <a:t>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8083603" y="6914366"/>
            <a:ext cx="246066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marL="0" algn="r" defTabSz="995507" rtl="0" eaLnBrk="1" latinLnBrk="0" hangingPunct="1">
              <a:defRPr lang="fr-FR"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97754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v8.8 – 7 Oct. 2016</a:t>
            </a:r>
          </a:p>
          <a:p>
            <a:r>
              <a:rPr lang="en-US" dirty="0" smtClean="0"/>
              <a:t>Copyrights </a:t>
            </a:r>
            <a:r>
              <a:rPr lang="en-US" dirty="0" err="1" smtClean="0"/>
              <a:t>Technoplane</a:t>
            </a:r>
            <a:r>
              <a:rPr lang="en-US" dirty="0" smtClean="0"/>
              <a:t> SAS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77" y="7028573"/>
            <a:ext cx="2544993" cy="284669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79243" y="7005561"/>
            <a:ext cx="7283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>
              <a:defRPr lang="fr-FR" sz="1200" smtClean="0">
                <a:solidFill>
                  <a:schemeClr val="bg1"/>
                </a:solidFill>
              </a:defRPr>
            </a:lvl1pPr>
          </a:lstStyle>
          <a:p>
            <a:fld id="{100358BD-8424-384F-809F-95A4D502BF2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6247119" y="7005560"/>
            <a:ext cx="1593683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marL="0" algn="r" defTabSz="995507" rtl="0" eaLnBrk="1" latinLnBrk="0" hangingPunct="1">
              <a:defRPr lang="fr-FR"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97754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www.mini-bee.com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62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1" r:id="rId2"/>
    <p:sldLayoutId id="2147483682" r:id="rId3"/>
    <p:sldLayoutId id="2147483683" r:id="rId4"/>
  </p:sldLayoutIdLst>
  <p:hf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png"/><Relationship Id="rId7" Type="http://schemas.openxmlformats.org/officeDocument/2006/relationships/image" Target="../media/image4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gif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3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eg"/><Relationship Id="rId11" Type="http://schemas.openxmlformats.org/officeDocument/2006/relationships/image" Target="../media/image31.JPG"/><Relationship Id="rId5" Type="http://schemas.openxmlformats.org/officeDocument/2006/relationships/image" Target="../media/image60.png"/><Relationship Id="rId10" Type="http://schemas.openxmlformats.org/officeDocument/2006/relationships/image" Target="../media/image30.png"/><Relationship Id="rId4" Type="http://schemas.openxmlformats.org/officeDocument/2006/relationships/image" Target="../media/image59.png"/><Relationship Id="rId9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57.png"/><Relationship Id="rId18" Type="http://schemas.openxmlformats.org/officeDocument/2006/relationships/image" Target="../media/image30.png"/><Relationship Id="rId3" Type="http://schemas.openxmlformats.org/officeDocument/2006/relationships/image" Target="../media/image64.png"/><Relationship Id="rId21" Type="http://schemas.openxmlformats.org/officeDocument/2006/relationships/image" Target="../media/image61.jpeg"/><Relationship Id="rId7" Type="http://schemas.openxmlformats.org/officeDocument/2006/relationships/image" Target="../media/image68.png"/><Relationship Id="rId12" Type="http://schemas.openxmlformats.org/officeDocument/2006/relationships/image" Target="../media/image72.gif"/><Relationship Id="rId17" Type="http://schemas.openxmlformats.org/officeDocument/2006/relationships/image" Target="../media/image29.JPG"/><Relationship Id="rId2" Type="http://schemas.openxmlformats.org/officeDocument/2006/relationships/image" Target="../media/image63.jpeg"/><Relationship Id="rId16" Type="http://schemas.openxmlformats.org/officeDocument/2006/relationships/image" Target="../media/image26.jp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emf"/><Relationship Id="rId11" Type="http://schemas.openxmlformats.org/officeDocument/2006/relationships/image" Target="../media/image6.gif"/><Relationship Id="rId5" Type="http://schemas.openxmlformats.org/officeDocument/2006/relationships/image" Target="../media/image66.emf"/><Relationship Id="rId15" Type="http://schemas.openxmlformats.org/officeDocument/2006/relationships/image" Target="../media/image59.png"/><Relationship Id="rId10" Type="http://schemas.openxmlformats.org/officeDocument/2006/relationships/image" Target="../media/image71.jpeg"/><Relationship Id="rId19" Type="http://schemas.openxmlformats.org/officeDocument/2006/relationships/image" Target="../media/image31.JPG"/><Relationship Id="rId4" Type="http://schemas.openxmlformats.org/officeDocument/2006/relationships/image" Target="../media/image65.emf"/><Relationship Id="rId9" Type="http://schemas.openxmlformats.org/officeDocument/2006/relationships/image" Target="../media/image70.png"/><Relationship Id="rId1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image" Target="../media/image64.png"/><Relationship Id="rId7" Type="http://schemas.openxmlformats.org/officeDocument/2006/relationships/image" Target="../media/image66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emf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3" Type="http://schemas.openxmlformats.org/officeDocument/2006/relationships/image" Target="../media/image41.png"/><Relationship Id="rId7" Type="http://schemas.openxmlformats.org/officeDocument/2006/relationships/image" Target="../media/image79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jpg"/><Relationship Id="rId5" Type="http://schemas.openxmlformats.org/officeDocument/2006/relationships/image" Target="../media/image25.jpe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18" Type="http://schemas.openxmlformats.org/officeDocument/2006/relationships/image" Target="../media/image112.png"/><Relationship Id="rId3" Type="http://schemas.openxmlformats.org/officeDocument/2006/relationships/image" Target="../media/image97.png"/><Relationship Id="rId21" Type="http://schemas.openxmlformats.org/officeDocument/2006/relationships/image" Target="../media/image114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17" Type="http://schemas.openxmlformats.org/officeDocument/2006/relationships/image" Target="../media/image111.gif"/><Relationship Id="rId2" Type="http://schemas.openxmlformats.org/officeDocument/2006/relationships/image" Target="../media/image96.png"/><Relationship Id="rId16" Type="http://schemas.openxmlformats.org/officeDocument/2006/relationships/image" Target="../media/image110.png"/><Relationship Id="rId20" Type="http://schemas.openxmlformats.org/officeDocument/2006/relationships/image" Target="../media/image1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jpe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5" Type="http://schemas.openxmlformats.org/officeDocument/2006/relationships/image" Target="../media/image109.png"/><Relationship Id="rId10" Type="http://schemas.openxmlformats.org/officeDocument/2006/relationships/image" Target="../media/image104.png"/><Relationship Id="rId19" Type="http://schemas.openxmlformats.org/officeDocument/2006/relationships/image" Target="../media/image6.gif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image" Target="../media/image9.png"/><Relationship Id="rId21" Type="http://schemas.openxmlformats.org/officeDocument/2006/relationships/image" Target="../media/image27.jpe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JP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JPG"/><Relationship Id="rId10" Type="http://schemas.openxmlformats.org/officeDocument/2006/relationships/image" Target="../media/image16.png"/><Relationship Id="rId19" Type="http://schemas.openxmlformats.org/officeDocument/2006/relationships/image" Target="../media/image25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41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989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Cruise flight</a:t>
            </a:r>
            <a:endParaRPr lang="fr-FR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6" t="41700" r="9433"/>
          <a:stretch/>
        </p:blipFill>
        <p:spPr bwMode="auto">
          <a:xfrm>
            <a:off x="5811642" y="1329159"/>
            <a:ext cx="3899916" cy="2513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599" y="4075049"/>
            <a:ext cx="9069160" cy="276710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083" y="1329160"/>
            <a:ext cx="4310096" cy="2522674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02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8121" y="215241"/>
            <a:ext cx="9071610" cy="1091953"/>
          </a:xfrm>
        </p:spPr>
        <p:txBody>
          <a:bodyPr/>
          <a:lstStyle/>
          <a:p>
            <a:r>
              <a:rPr lang="fr-FR" dirty="0" smtClean="0"/>
              <a:t>Take-off and tilt transition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grpSp>
        <p:nvGrpSpPr>
          <p:cNvPr id="4" name="Groupe 3"/>
          <p:cNvGrpSpPr/>
          <p:nvPr/>
        </p:nvGrpSpPr>
        <p:grpSpPr>
          <a:xfrm>
            <a:off x="605361" y="1517184"/>
            <a:ext cx="9360347" cy="5097531"/>
            <a:chOff x="-2014537" y="2024062"/>
            <a:chExt cx="9877424" cy="5638808"/>
          </a:xfrm>
        </p:grpSpPr>
        <p:pic>
          <p:nvPicPr>
            <p:cNvPr id="9218" name="Picture 2" descr="\\TECHNOPLANE\mini-bee-open\01 Présentation\2016 04 23 Mini-Bee v6 octocopter hybride\Captures CATIA\Octocopter\2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00" y="5954725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9" name="Picture 3" descr="\\TECHNOPLANE\mini-bee-open\01 Présentation\2016 04 23 Mini-Bee v6 octocopter hybride\Captures CATIA\Octocopter\14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14537" y="202406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0" name="Picture 4" descr="\\TECHNOPLANE\mini-bee-open\01 Présentation\2016 04 23 Mini-Bee v6 octocopter hybride\Captures CATIA\Octocopter\1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498" y="202406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1" name="Picture 5" descr="\\TECHNOPLANE\mini-bee-open\01 Présentation\2016 04 23 Mini-Bee v6 octocopter hybride\Captures CATIA\Octocopter\17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00" y="202406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2" name="Picture 6" descr="\\TECHNOPLANE\mini-bee-open\01 Présentation\2016 04 23 Mini-Bee v6 octocopter hybride\Captures CATIA\Octocopter\18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14537" y="405288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3" name="Picture 7" descr="\\TECHNOPLANE\mini-bee-open\01 Présentation\2016 04 23 Mini-Bee v6 octocopter hybride\Captures CATIA\Octocopter\19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498" y="405288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4" name="Picture 8" descr="\\TECHNOPLANE\mini-bee-open\01 Présentation\2016 04 23 Mini-Bee v6 octocopter hybride\Captures CATIA\Octocopter\2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00" y="405288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5" name="Picture 9" descr="\\TECHNOPLANE\mini-bee-open\01 Présentation\2016 04 23 Mini-Bee v6 octocopter hybride\Captures CATIA\Octocopter\21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498" y="5954725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6" name="Picture 10" descr="\\TECHNOPLANE\mini-bee-open\01 Présentation\2016 04 23 Mini-Bee v6 octocopter hybride\Captures CATIA\Octocopter\23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14537" y="5954725"/>
              <a:ext cx="3011083" cy="1658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13"/>
          <p:cNvSpPr/>
          <p:nvPr/>
        </p:nvSpPr>
        <p:spPr>
          <a:xfrm>
            <a:off x="8145895" y="6600624"/>
            <a:ext cx="1083951" cy="2703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57" dirty="0"/>
              <a:t>By Estaca 2016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581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Technical</a:t>
            </a:r>
            <a:r>
              <a:rPr lang="fr-FR" dirty="0" smtClean="0"/>
              <a:t> data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MTOW : 1200 kg</a:t>
            </a:r>
          </a:p>
          <a:p>
            <a:r>
              <a:rPr lang="fr-FR" dirty="0" smtClean="0"/>
              <a:t>Structure : 310kg</a:t>
            </a:r>
          </a:p>
          <a:p>
            <a:r>
              <a:rPr lang="fr-FR" dirty="0"/>
              <a:t>Fuselage : 8</a:t>
            </a:r>
            <a:r>
              <a:rPr lang="fr-FR" dirty="0" smtClean="0"/>
              <a:t>0kg</a:t>
            </a:r>
          </a:p>
          <a:p>
            <a:r>
              <a:rPr lang="fr-FR" dirty="0" err="1" smtClean="0"/>
              <a:t>Payload</a:t>
            </a:r>
            <a:r>
              <a:rPr lang="fr-FR" dirty="0" smtClean="0"/>
              <a:t> </a:t>
            </a:r>
            <a:r>
              <a:rPr lang="fr-FR" dirty="0"/>
              <a:t>: </a:t>
            </a:r>
            <a:r>
              <a:rPr lang="fr-FR" dirty="0" smtClean="0"/>
              <a:t>220 </a:t>
            </a:r>
            <a:r>
              <a:rPr lang="fr-FR" dirty="0"/>
              <a:t>kg (2 PAX)</a:t>
            </a:r>
          </a:p>
          <a:p>
            <a:r>
              <a:rPr lang="fr-FR" dirty="0" err="1"/>
              <a:t>Systems</a:t>
            </a:r>
            <a:r>
              <a:rPr lang="fr-FR" dirty="0"/>
              <a:t> : </a:t>
            </a:r>
            <a:r>
              <a:rPr lang="fr-FR" dirty="0" smtClean="0"/>
              <a:t>125 </a:t>
            </a:r>
            <a:r>
              <a:rPr lang="fr-FR" dirty="0"/>
              <a:t>kg</a:t>
            </a:r>
          </a:p>
          <a:p>
            <a:r>
              <a:rPr lang="fr-FR" dirty="0" err="1" smtClean="0"/>
              <a:t>Engines</a:t>
            </a:r>
            <a:r>
              <a:rPr lang="fr-FR" dirty="0" smtClean="0"/>
              <a:t>  </a:t>
            </a:r>
            <a:r>
              <a:rPr lang="fr-FR" dirty="0"/>
              <a:t>: </a:t>
            </a:r>
            <a:r>
              <a:rPr lang="fr-FR" dirty="0" smtClean="0"/>
              <a:t>240 kg (4 * </a:t>
            </a:r>
            <a:r>
              <a:rPr lang="fr-FR" dirty="0" err="1" smtClean="0"/>
              <a:t>generator</a:t>
            </a:r>
            <a:r>
              <a:rPr lang="fr-FR" dirty="0" smtClean="0"/>
              <a:t> + 8 Electric </a:t>
            </a:r>
            <a:r>
              <a:rPr lang="fr-FR" dirty="0" err="1" smtClean="0"/>
              <a:t>engines</a:t>
            </a:r>
            <a:r>
              <a:rPr lang="fr-FR" dirty="0" smtClean="0"/>
              <a:t>)</a:t>
            </a:r>
            <a:endParaRPr lang="fr-FR" dirty="0"/>
          </a:p>
          <a:p>
            <a:r>
              <a:rPr lang="fr-FR" dirty="0" smtClean="0"/>
              <a:t>Batteries : 90kg</a:t>
            </a:r>
          </a:p>
          <a:p>
            <a:r>
              <a:rPr lang="fr-FR" dirty="0" smtClean="0"/>
              <a:t>Fuel : 140kg</a:t>
            </a:r>
          </a:p>
          <a:p>
            <a:endParaRPr lang="fr-FR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3443462" y="6234738"/>
            <a:ext cx="3804888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Target for TRL3 : MTOW 1000 kg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272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Estimated</a:t>
            </a:r>
            <a:r>
              <a:rPr lang="fr-FR" dirty="0" smtClean="0"/>
              <a:t> </a:t>
            </a:r>
            <a:r>
              <a:rPr lang="fr-FR" dirty="0" err="1"/>
              <a:t>c</a:t>
            </a:r>
            <a:r>
              <a:rPr lang="fr-FR" dirty="0" err="1" smtClean="0"/>
              <a:t>osts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Total </a:t>
            </a:r>
            <a:r>
              <a:rPr lang="fr-FR" dirty="0" err="1" smtClean="0"/>
              <a:t>costs</a:t>
            </a:r>
            <a:r>
              <a:rPr lang="fr-FR" dirty="0" smtClean="0"/>
              <a:t> : </a:t>
            </a:r>
            <a:r>
              <a:rPr lang="fr-FR" b="1" dirty="0"/>
              <a:t>7</a:t>
            </a:r>
            <a:r>
              <a:rPr lang="fr-FR" b="1" dirty="0" smtClean="0"/>
              <a:t>00k€</a:t>
            </a:r>
          </a:p>
          <a:p>
            <a:r>
              <a:rPr lang="fr-FR" dirty="0"/>
              <a:t>System : 200k€</a:t>
            </a:r>
          </a:p>
          <a:p>
            <a:r>
              <a:rPr lang="fr-FR" dirty="0"/>
              <a:t>Fuselage : 150k€</a:t>
            </a:r>
          </a:p>
          <a:p>
            <a:r>
              <a:rPr lang="fr-FR" dirty="0" smtClean="0"/>
              <a:t>Wing : 100k€</a:t>
            </a:r>
          </a:p>
          <a:p>
            <a:r>
              <a:rPr lang="fr-FR" dirty="0" err="1"/>
              <a:t>Engines</a:t>
            </a:r>
            <a:r>
              <a:rPr lang="fr-FR" dirty="0"/>
              <a:t> : 100k€</a:t>
            </a:r>
          </a:p>
          <a:p>
            <a:r>
              <a:rPr lang="fr-FR" dirty="0" smtClean="0"/>
              <a:t>Landing </a:t>
            </a:r>
            <a:r>
              <a:rPr lang="fr-FR" dirty="0" err="1" smtClean="0"/>
              <a:t>gear</a:t>
            </a:r>
            <a:r>
              <a:rPr lang="fr-FR" dirty="0" smtClean="0"/>
              <a:t> : 50k€</a:t>
            </a:r>
          </a:p>
          <a:p>
            <a:r>
              <a:rPr lang="fr-FR" dirty="0" err="1" smtClean="0"/>
              <a:t>Interior</a:t>
            </a:r>
            <a:r>
              <a:rPr lang="fr-FR" dirty="0" smtClean="0"/>
              <a:t> : 50k€</a:t>
            </a:r>
          </a:p>
          <a:p>
            <a:r>
              <a:rPr lang="fr-FR" dirty="0" err="1" smtClean="0"/>
              <a:t>Other</a:t>
            </a:r>
            <a:r>
              <a:rPr lang="fr-FR" dirty="0" smtClean="0"/>
              <a:t> : 50k€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358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Mission profile</a:t>
            </a:r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" t="36190" r="24575" b="3173"/>
          <a:stretch/>
        </p:blipFill>
        <p:spPr bwMode="auto">
          <a:xfrm>
            <a:off x="585384" y="1749358"/>
            <a:ext cx="3825291" cy="22365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" t="33273" r="25560" b="3092"/>
          <a:stretch/>
        </p:blipFill>
        <p:spPr bwMode="auto">
          <a:xfrm>
            <a:off x="585384" y="4380465"/>
            <a:ext cx="3825291" cy="23434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434" y="1749358"/>
            <a:ext cx="5185868" cy="35327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550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8 Electric </a:t>
            </a:r>
            <a:r>
              <a:rPr lang="fr-FR" dirty="0" err="1" smtClean="0"/>
              <a:t>Engines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517381" y="1493471"/>
            <a:ext cx="6182718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/>
              <a:t>Equipement </a:t>
            </a:r>
            <a:r>
              <a:rPr lang="fr-FR" sz="2161" b="1" dirty="0" err="1"/>
              <a:t>proposed</a:t>
            </a:r>
            <a:r>
              <a:rPr lang="fr-FR" sz="2161" b="1" dirty="0"/>
              <a:t> : </a:t>
            </a:r>
            <a:r>
              <a:rPr lang="fr-FR" sz="2161" b="1" dirty="0" smtClean="0"/>
              <a:t>8 </a:t>
            </a:r>
            <a:r>
              <a:rPr lang="fr-FR" sz="2161" b="1" dirty="0" err="1" smtClean="0"/>
              <a:t>electric</a:t>
            </a:r>
            <a:r>
              <a:rPr lang="fr-FR" sz="2161" b="1" dirty="0" smtClean="0"/>
              <a:t> </a:t>
            </a:r>
            <a:r>
              <a:rPr lang="fr-FR" sz="2161" b="1" dirty="0" err="1" smtClean="0"/>
              <a:t>engines</a:t>
            </a:r>
            <a:r>
              <a:rPr lang="fr-FR" sz="2161" b="1" dirty="0" smtClean="0"/>
              <a:t> 55k (50kg)</a:t>
            </a:r>
            <a:endParaRPr lang="fr-FR" sz="2161" dirty="0"/>
          </a:p>
        </p:txBody>
      </p:sp>
      <p:sp>
        <p:nvSpPr>
          <p:cNvPr id="6" name="Rectangle 5"/>
          <p:cNvSpPr/>
          <p:nvPr/>
        </p:nvSpPr>
        <p:spPr>
          <a:xfrm>
            <a:off x="4979244" y="4233905"/>
            <a:ext cx="5335844" cy="1422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 smtClean="0"/>
              <a:t>provided</a:t>
            </a:r>
            <a:r>
              <a:rPr lang="fr-FR" sz="2161" dirty="0" smtClean="0"/>
              <a:t> </a:t>
            </a:r>
            <a:r>
              <a:rPr lang="fr-FR" sz="2161" dirty="0"/>
              <a:t>by </a:t>
            </a:r>
            <a:endParaRPr lang="fr-FR" sz="2161" dirty="0" smtClean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2161" dirty="0" smtClean="0"/>
              <a:t>90kg </a:t>
            </a:r>
            <a:r>
              <a:rPr lang="fr-FR" sz="2161" dirty="0"/>
              <a:t>of batteries </a:t>
            </a:r>
            <a:r>
              <a:rPr lang="fr-FR" sz="2161" dirty="0" err="1" smtClean="0"/>
              <a:t>during</a:t>
            </a:r>
            <a:r>
              <a:rPr lang="fr-FR" sz="2161" dirty="0" smtClean="0"/>
              <a:t> take-off and vertical flight</a:t>
            </a:r>
            <a:endParaRPr lang="fr-FR" sz="2161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2161" dirty="0" smtClean="0"/>
              <a:t>4 fuel </a:t>
            </a:r>
            <a:r>
              <a:rPr lang="fr-FR" sz="2161" dirty="0" err="1" smtClean="0"/>
              <a:t>generators</a:t>
            </a:r>
            <a:r>
              <a:rPr lang="fr-FR" sz="2161" dirty="0" smtClean="0"/>
              <a:t> </a:t>
            </a:r>
            <a:r>
              <a:rPr lang="fr-FR" sz="2161" dirty="0" err="1"/>
              <a:t>during</a:t>
            </a:r>
            <a:r>
              <a:rPr lang="fr-FR" sz="2161" dirty="0"/>
              <a:t> </a:t>
            </a:r>
            <a:r>
              <a:rPr lang="fr-FR" sz="2161" dirty="0" err="1"/>
              <a:t>cruise</a:t>
            </a:r>
            <a:r>
              <a:rPr lang="fr-FR" sz="2161" dirty="0"/>
              <a:t> flight</a:t>
            </a:r>
          </a:p>
        </p:txBody>
      </p:sp>
      <p:grpSp>
        <p:nvGrpSpPr>
          <p:cNvPr id="25" name="Groupe 24"/>
          <p:cNvGrpSpPr/>
          <p:nvPr/>
        </p:nvGrpSpPr>
        <p:grpSpPr>
          <a:xfrm>
            <a:off x="881525" y="2377045"/>
            <a:ext cx="3217354" cy="1568953"/>
            <a:chOff x="2040798" y="5608198"/>
            <a:chExt cx="2918725" cy="1423326"/>
          </a:xfrm>
        </p:grpSpPr>
        <p:grpSp>
          <p:nvGrpSpPr>
            <p:cNvPr id="26" name="Groupe 25"/>
            <p:cNvGrpSpPr/>
            <p:nvPr/>
          </p:nvGrpSpPr>
          <p:grpSpPr>
            <a:xfrm>
              <a:off x="2040798" y="5608198"/>
              <a:ext cx="2918725" cy="1423326"/>
              <a:chOff x="2380322" y="2743879"/>
              <a:chExt cx="4461562" cy="2175698"/>
            </a:xfrm>
          </p:grpSpPr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80322" y="2743879"/>
                <a:ext cx="4461562" cy="21371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2" name="ZoneTexte 31"/>
              <p:cNvSpPr txBox="1"/>
              <p:nvPr/>
            </p:nvSpPr>
            <p:spPr>
              <a:xfrm>
                <a:off x="5698620" y="4673989"/>
                <a:ext cx="1065220" cy="245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551" dirty="0">
                    <a:solidFill>
                      <a:schemeClr val="bg1"/>
                    </a:solidFill>
                  </a:rPr>
                  <a:t>Hamza </a:t>
                </a:r>
                <a:r>
                  <a:rPr lang="fr-FR" sz="551" dirty="0" err="1">
                    <a:solidFill>
                      <a:schemeClr val="bg1"/>
                    </a:solidFill>
                  </a:rPr>
                  <a:t>Fouatih</a:t>
                </a:r>
                <a:r>
                  <a:rPr lang="fr-FR" sz="551" dirty="0">
                    <a:solidFill>
                      <a:schemeClr val="bg1"/>
                    </a:solidFill>
                  </a:rPr>
                  <a:t> 2016</a:t>
                </a:r>
              </a:p>
            </p:txBody>
          </p:sp>
        </p:grpSp>
        <p:sp>
          <p:nvSpPr>
            <p:cNvPr id="27" name="Rectangle 26"/>
            <p:cNvSpPr/>
            <p:nvPr/>
          </p:nvSpPr>
          <p:spPr>
            <a:xfrm rot="20844120">
              <a:off x="2471117" y="6086832"/>
              <a:ext cx="166687" cy="8113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61"/>
            </a:p>
          </p:txBody>
        </p:sp>
        <p:sp>
          <p:nvSpPr>
            <p:cNvPr id="28" name="Rectangle 27"/>
            <p:cNvSpPr/>
            <p:nvPr/>
          </p:nvSpPr>
          <p:spPr>
            <a:xfrm rot="20601720">
              <a:off x="3848908" y="5775841"/>
              <a:ext cx="166687" cy="8113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61"/>
            </a:p>
          </p:txBody>
        </p:sp>
        <p:sp>
          <p:nvSpPr>
            <p:cNvPr id="29" name="Rectangle 28"/>
            <p:cNvSpPr/>
            <p:nvPr/>
          </p:nvSpPr>
          <p:spPr>
            <a:xfrm rot="20289681">
              <a:off x="3280320" y="6659761"/>
              <a:ext cx="166687" cy="8113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61"/>
            </a:p>
          </p:txBody>
        </p:sp>
        <p:sp>
          <p:nvSpPr>
            <p:cNvPr id="30" name="Rectangle 29"/>
            <p:cNvSpPr/>
            <p:nvPr/>
          </p:nvSpPr>
          <p:spPr>
            <a:xfrm rot="20223420">
              <a:off x="4515548" y="6196832"/>
              <a:ext cx="166687" cy="8113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61"/>
            </a:p>
          </p:txBody>
        </p:sp>
      </p:grp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 rot="17612787">
            <a:off x="2297080" y="2737455"/>
            <a:ext cx="127223" cy="5039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17" name="Rectangle 16"/>
          <p:cNvSpPr/>
          <p:nvPr/>
        </p:nvSpPr>
        <p:spPr>
          <a:xfrm>
            <a:off x="2453933" y="2694271"/>
            <a:ext cx="163644" cy="5039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18" name="Rectangle 17"/>
          <p:cNvSpPr/>
          <p:nvPr/>
        </p:nvSpPr>
        <p:spPr>
          <a:xfrm>
            <a:off x="2832878" y="3251520"/>
            <a:ext cx="211655" cy="5039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19" name="Rectangle 18"/>
          <p:cNvSpPr/>
          <p:nvPr/>
        </p:nvSpPr>
        <p:spPr>
          <a:xfrm>
            <a:off x="3189652" y="3104809"/>
            <a:ext cx="76352" cy="14671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4" name="Rectangle 3"/>
          <p:cNvSpPr/>
          <p:nvPr/>
        </p:nvSpPr>
        <p:spPr>
          <a:xfrm>
            <a:off x="5004968" y="3302714"/>
            <a:ext cx="26421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/>
              <a:t>Power </a:t>
            </a:r>
            <a:r>
              <a:rPr lang="fr-FR" sz="2000" b="1" dirty="0" err="1"/>
              <a:t>needed</a:t>
            </a:r>
            <a:r>
              <a:rPr lang="fr-FR" sz="2000" b="1" dirty="0"/>
              <a:t> 220 </a:t>
            </a:r>
            <a:r>
              <a:rPr lang="fr-FR" sz="2000" b="1" dirty="0" smtClean="0"/>
              <a:t>kW</a:t>
            </a:r>
          </a:p>
          <a:p>
            <a:r>
              <a:rPr lang="fr-FR" sz="2000" b="1" dirty="0" err="1" smtClean="0"/>
              <a:t>Installed</a:t>
            </a:r>
            <a:r>
              <a:rPr lang="fr-FR" sz="2000" b="1" dirty="0" smtClean="0"/>
              <a:t> power 440kW</a:t>
            </a:r>
          </a:p>
        </p:txBody>
      </p:sp>
      <p:sp>
        <p:nvSpPr>
          <p:cNvPr id="7" name="Rectangle 6"/>
          <p:cNvSpPr/>
          <p:nvPr/>
        </p:nvSpPr>
        <p:spPr>
          <a:xfrm>
            <a:off x="4979244" y="2347264"/>
            <a:ext cx="49004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/>
              <a:t>55kW </a:t>
            </a:r>
            <a:r>
              <a:rPr lang="fr-FR" sz="2000" dirty="0" err="1"/>
              <a:t>special</a:t>
            </a:r>
            <a:r>
              <a:rPr lang="fr-FR" sz="2000" dirty="0"/>
              <a:t> </a:t>
            </a:r>
            <a:r>
              <a:rPr lang="fr-FR" sz="2000" dirty="0" err="1"/>
              <a:t>designed</a:t>
            </a:r>
            <a:r>
              <a:rPr lang="fr-FR" sz="2000" dirty="0"/>
              <a:t> </a:t>
            </a:r>
            <a:r>
              <a:rPr lang="fr-FR" sz="2000" dirty="0" err="1"/>
              <a:t>engines</a:t>
            </a:r>
            <a:r>
              <a:rPr lang="fr-FR" sz="2000" dirty="0"/>
              <a:t> (12kg/</a:t>
            </a:r>
            <a:r>
              <a:rPr lang="fr-FR" sz="2000" dirty="0" err="1"/>
              <a:t>engine</a:t>
            </a:r>
            <a:r>
              <a:rPr lang="fr-FR" sz="2000" dirty="0"/>
              <a:t>)</a:t>
            </a:r>
          </a:p>
          <a:p>
            <a:r>
              <a:rPr lang="fr-FR" sz="2000" dirty="0" smtClean="0"/>
              <a:t>Or 8 </a:t>
            </a:r>
            <a:r>
              <a:rPr lang="fr-FR" sz="2000" dirty="0" err="1" smtClean="0"/>
              <a:t>engines</a:t>
            </a:r>
            <a:r>
              <a:rPr lang="fr-FR" sz="2000" dirty="0" smtClean="0"/>
              <a:t> </a:t>
            </a:r>
            <a:r>
              <a:rPr lang="fr-FR" sz="2000" dirty="0" err="1"/>
              <a:t>Yuneec</a:t>
            </a:r>
            <a:r>
              <a:rPr lang="fr-FR" sz="2000" dirty="0"/>
              <a:t> Power Drive </a:t>
            </a:r>
            <a:r>
              <a:rPr lang="fr-FR" sz="2000" dirty="0" smtClean="0"/>
              <a:t>60kW</a:t>
            </a:r>
          </a:p>
        </p:txBody>
      </p:sp>
    </p:spTree>
    <p:extLst>
      <p:ext uri="{BB962C8B-B14F-4D97-AF65-F5344CB8AC3E}">
        <p14:creationId xmlns:p14="http://schemas.microsoft.com/office/powerpoint/2010/main" val="320469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4 Electric fuel </a:t>
            </a:r>
            <a:r>
              <a:rPr lang="fr-FR" dirty="0" err="1" smtClean="0"/>
              <a:t>generator</a:t>
            </a:r>
            <a:r>
              <a:rPr lang="fr-FR" dirty="0" smtClean="0"/>
              <a:t> + Batteries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" t="19141" r="26184" b="5733"/>
          <a:stretch/>
        </p:blipFill>
        <p:spPr bwMode="auto">
          <a:xfrm>
            <a:off x="763487" y="2118241"/>
            <a:ext cx="3004382" cy="2207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" t="18612" r="27231" b="5900"/>
          <a:stretch/>
        </p:blipFill>
        <p:spPr bwMode="auto">
          <a:xfrm>
            <a:off x="3762701" y="2118241"/>
            <a:ext cx="2901562" cy="218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9" t="24629" r="42301" b="14444"/>
          <a:stretch/>
        </p:blipFill>
        <p:spPr bwMode="auto">
          <a:xfrm>
            <a:off x="6778760" y="2118240"/>
            <a:ext cx="3194159" cy="2180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517382" y="1493471"/>
            <a:ext cx="5953489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/>
              <a:t>Equipement </a:t>
            </a:r>
            <a:r>
              <a:rPr lang="fr-FR" sz="2161" b="1" dirty="0" err="1"/>
              <a:t>proposed</a:t>
            </a:r>
            <a:r>
              <a:rPr lang="fr-FR" sz="2161" b="1" dirty="0"/>
              <a:t> : 4 </a:t>
            </a:r>
            <a:r>
              <a:rPr lang="fr-FR" sz="2161" b="1" dirty="0" err="1"/>
              <a:t>Turbotech</a:t>
            </a:r>
            <a:r>
              <a:rPr lang="fr-FR" sz="2161" b="1" dirty="0"/>
              <a:t> </a:t>
            </a:r>
            <a:r>
              <a:rPr lang="fr-FR" sz="2161" b="1" dirty="0" smtClean="0"/>
              <a:t>55kW (160kg)</a:t>
            </a:r>
            <a:endParaRPr lang="fr-FR" sz="2161" dirty="0"/>
          </a:p>
        </p:txBody>
      </p:sp>
      <p:sp>
        <p:nvSpPr>
          <p:cNvPr id="35" name="Rectangle 34"/>
          <p:cNvSpPr/>
          <p:nvPr/>
        </p:nvSpPr>
        <p:spPr>
          <a:xfrm>
            <a:off x="763487" y="5496659"/>
            <a:ext cx="4944144" cy="42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161" b="1" dirty="0" smtClean="0"/>
              <a:t>Batteries : </a:t>
            </a:r>
            <a:r>
              <a:rPr lang="fr-FR" sz="2161" dirty="0" smtClean="0"/>
              <a:t>1800 NCR 180650 in 10C (90kg)</a:t>
            </a:r>
            <a:endParaRPr lang="fr-FR" sz="216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16</a:t>
            </a:fld>
            <a:endParaRPr lang="fr-FR" dirty="0"/>
          </a:p>
        </p:txBody>
      </p:sp>
      <p:grpSp>
        <p:nvGrpSpPr>
          <p:cNvPr id="18" name="Groupe 17"/>
          <p:cNvGrpSpPr/>
          <p:nvPr/>
        </p:nvGrpSpPr>
        <p:grpSpPr>
          <a:xfrm>
            <a:off x="6664263" y="4834614"/>
            <a:ext cx="3217354" cy="1568953"/>
            <a:chOff x="2380322" y="2743879"/>
            <a:chExt cx="4461562" cy="2175698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0322" y="2743879"/>
              <a:ext cx="4461562" cy="2137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ZoneTexte 23"/>
            <p:cNvSpPr txBox="1"/>
            <p:nvPr/>
          </p:nvSpPr>
          <p:spPr>
            <a:xfrm>
              <a:off x="5698620" y="4673989"/>
              <a:ext cx="1065220" cy="245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551" dirty="0">
                  <a:solidFill>
                    <a:schemeClr val="bg1"/>
                  </a:solidFill>
                </a:rPr>
                <a:t>Hamza </a:t>
              </a:r>
              <a:r>
                <a:rPr lang="fr-FR" sz="551" dirty="0" err="1">
                  <a:solidFill>
                    <a:schemeClr val="bg1"/>
                  </a:solidFill>
                </a:rPr>
                <a:t>Fouatih</a:t>
              </a:r>
              <a:r>
                <a:rPr lang="fr-FR" sz="551" dirty="0">
                  <a:solidFill>
                    <a:schemeClr val="bg1"/>
                  </a:solidFill>
                </a:rPr>
                <a:t> 2016</a:t>
              </a:r>
            </a:p>
          </p:txBody>
        </p:sp>
      </p:grpSp>
      <p:sp>
        <p:nvSpPr>
          <p:cNvPr id="25" name="Rectangle 24"/>
          <p:cNvSpPr/>
          <p:nvPr/>
        </p:nvSpPr>
        <p:spPr>
          <a:xfrm rot="17612787">
            <a:off x="8079818" y="5195024"/>
            <a:ext cx="127223" cy="5039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6" name="Rectangle 25"/>
          <p:cNvSpPr/>
          <p:nvPr/>
        </p:nvSpPr>
        <p:spPr>
          <a:xfrm>
            <a:off x="8236671" y="5151840"/>
            <a:ext cx="163644" cy="5039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6" name="Rectangle 35"/>
          <p:cNvSpPr/>
          <p:nvPr/>
        </p:nvSpPr>
        <p:spPr>
          <a:xfrm>
            <a:off x="8615616" y="5709089"/>
            <a:ext cx="211655" cy="5039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7" name="Rectangle 36"/>
          <p:cNvSpPr/>
          <p:nvPr/>
        </p:nvSpPr>
        <p:spPr>
          <a:xfrm>
            <a:off x="8972390" y="5562378"/>
            <a:ext cx="76352" cy="14671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8" name="Rectangle 37"/>
          <p:cNvSpPr/>
          <p:nvPr/>
        </p:nvSpPr>
        <p:spPr>
          <a:xfrm>
            <a:off x="6693114" y="1576832"/>
            <a:ext cx="438200" cy="25813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</p:spTree>
    <p:extLst>
      <p:ext uri="{BB962C8B-B14F-4D97-AF65-F5344CB8AC3E}">
        <p14:creationId xmlns:p14="http://schemas.microsoft.com/office/powerpoint/2010/main" val="301063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SWOT </a:t>
            </a:r>
            <a:r>
              <a:rPr lang="fr-FR" dirty="0" err="1" smtClean="0"/>
              <a:t>analysis</a:t>
            </a:r>
            <a:endParaRPr lang="fr-FR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5303908" y="1364941"/>
            <a:ext cx="41998" cy="5585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568612" y="3939160"/>
            <a:ext cx="972258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568612" y="1352079"/>
            <a:ext cx="1280735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b="1" dirty="0" err="1"/>
              <a:t>Strengths</a:t>
            </a:r>
            <a:endParaRPr lang="fr-FR" sz="2161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568611" y="4158959"/>
            <a:ext cx="1792478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b="1" dirty="0" err="1"/>
              <a:t>Opportunities</a:t>
            </a:r>
            <a:endParaRPr lang="fr-FR" sz="2161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5424653" y="4195095"/>
            <a:ext cx="1046184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b="1" dirty="0" err="1"/>
              <a:t>Threats</a:t>
            </a:r>
            <a:endParaRPr lang="fr-FR" sz="2161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5429902" y="1375354"/>
            <a:ext cx="1344984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b="1" dirty="0" err="1"/>
              <a:t>Weakness</a:t>
            </a:r>
            <a:endParaRPr lang="fr-FR" sz="2161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568612" y="1827142"/>
            <a:ext cx="4735296" cy="2264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VTOL </a:t>
            </a:r>
            <a:r>
              <a:rPr lang="fr-FR" sz="1764" dirty="0" err="1"/>
              <a:t>capacities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Speed of an </a:t>
            </a:r>
            <a:r>
              <a:rPr lang="fr-FR" sz="1764" dirty="0" err="1"/>
              <a:t>aircraft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Double </a:t>
            </a:r>
            <a:r>
              <a:rPr lang="fr-FR" sz="1764" dirty="0" err="1"/>
              <a:t>quadcopter</a:t>
            </a:r>
            <a:r>
              <a:rPr lang="fr-FR" sz="1764" dirty="0"/>
              <a:t> back-up in case of </a:t>
            </a:r>
            <a:r>
              <a:rPr lang="fr-FR" sz="1764" dirty="0" err="1"/>
              <a:t>engine</a:t>
            </a:r>
            <a:r>
              <a:rPr lang="fr-FR" sz="1764" dirty="0"/>
              <a:t> </a:t>
            </a:r>
            <a:r>
              <a:rPr lang="fr-FR" sz="1764" dirty="0" err="1"/>
              <a:t>failure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Fuel </a:t>
            </a:r>
            <a:r>
              <a:rPr lang="fr-FR" sz="1764" dirty="0" err="1"/>
              <a:t>energy</a:t>
            </a:r>
            <a:r>
              <a:rPr lang="fr-FR" sz="1764" dirty="0"/>
              <a:t> </a:t>
            </a:r>
            <a:r>
              <a:rPr lang="fr-FR" sz="1764" dirty="0" smtClean="0"/>
              <a:t>range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 smtClean="0"/>
              <a:t>Aircraft Design and configuration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 err="1" smtClean="0"/>
              <a:t>Lesser</a:t>
            </a:r>
            <a:r>
              <a:rPr lang="fr-FR" sz="1764" dirty="0" smtClean="0"/>
              <a:t> open source collaborative </a:t>
            </a:r>
            <a:r>
              <a:rPr lang="fr-FR" sz="1764" dirty="0" err="1" smtClean="0"/>
              <a:t>proje</a:t>
            </a:r>
            <a:r>
              <a:rPr lang="fr-FR" sz="1764" dirty="0" smtClean="0"/>
              <a:t> ct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endParaRPr lang="fr-FR" sz="1764" dirty="0"/>
          </a:p>
        </p:txBody>
      </p:sp>
      <p:sp>
        <p:nvSpPr>
          <p:cNvPr id="14" name="ZoneTexte 13"/>
          <p:cNvSpPr txBox="1"/>
          <p:nvPr/>
        </p:nvSpPr>
        <p:spPr>
          <a:xfrm>
            <a:off x="5656611" y="1844205"/>
            <a:ext cx="4238276" cy="1721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New configuration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Project at </a:t>
            </a:r>
            <a:r>
              <a:rPr lang="fr-FR" sz="1764" dirty="0" err="1"/>
              <a:t>low</a:t>
            </a:r>
            <a:r>
              <a:rPr lang="fr-FR" sz="1764" dirty="0"/>
              <a:t> TRL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 err="1"/>
              <a:t>Aerodynamic</a:t>
            </a:r>
            <a:r>
              <a:rPr lang="fr-FR" sz="1764" dirty="0"/>
              <a:t> and </a:t>
            </a:r>
            <a:r>
              <a:rPr lang="fr-FR" sz="1764" dirty="0" err="1"/>
              <a:t>leight</a:t>
            </a:r>
            <a:r>
              <a:rPr lang="fr-FR" sz="1764" dirty="0"/>
              <a:t> </a:t>
            </a:r>
            <a:r>
              <a:rPr lang="fr-FR" sz="1764" dirty="0" err="1"/>
              <a:t>weight</a:t>
            </a:r>
            <a:r>
              <a:rPr lang="fr-FR" sz="1764" dirty="0"/>
              <a:t> structure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Propulsion and </a:t>
            </a:r>
            <a:r>
              <a:rPr lang="fr-FR" sz="1764" dirty="0" err="1"/>
              <a:t>energy</a:t>
            </a:r>
            <a:r>
              <a:rPr lang="fr-FR" sz="1764" dirty="0"/>
              <a:t> </a:t>
            </a:r>
            <a:r>
              <a:rPr lang="fr-FR" sz="1764" dirty="0" err="1"/>
              <a:t>storage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Project </a:t>
            </a:r>
            <a:r>
              <a:rPr lang="fr-FR" sz="1764" dirty="0" err="1"/>
              <a:t>implementation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Project </a:t>
            </a:r>
            <a:r>
              <a:rPr lang="fr-FR" sz="1764" dirty="0" err="1"/>
              <a:t>funding</a:t>
            </a:r>
            <a:endParaRPr lang="fr-FR" sz="1764" dirty="0"/>
          </a:p>
        </p:txBody>
      </p:sp>
      <p:sp>
        <p:nvSpPr>
          <p:cNvPr id="15" name="ZoneTexte 14"/>
          <p:cNvSpPr txBox="1"/>
          <p:nvPr/>
        </p:nvSpPr>
        <p:spPr>
          <a:xfrm>
            <a:off x="5695269" y="4655554"/>
            <a:ext cx="2913490" cy="1449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All </a:t>
            </a:r>
            <a:r>
              <a:rPr lang="fr-FR" sz="1764" dirty="0" err="1"/>
              <a:t>electric</a:t>
            </a:r>
            <a:r>
              <a:rPr lang="fr-FR" sz="1764" dirty="0"/>
              <a:t> </a:t>
            </a:r>
            <a:r>
              <a:rPr lang="fr-FR" sz="1764" dirty="0" err="1"/>
              <a:t>helicopter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All </a:t>
            </a:r>
            <a:r>
              <a:rPr lang="fr-FR" sz="1764" dirty="0" err="1"/>
              <a:t>electric</a:t>
            </a:r>
            <a:r>
              <a:rPr lang="fr-FR" sz="1764" dirty="0"/>
              <a:t> </a:t>
            </a:r>
            <a:r>
              <a:rPr lang="fr-FR" sz="1764" dirty="0" err="1"/>
              <a:t>aircraft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Tilt rotor (bi and quadri)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 err="1"/>
              <a:t>Hybrid</a:t>
            </a:r>
            <a:r>
              <a:rPr lang="fr-FR" sz="1764" dirty="0"/>
              <a:t> </a:t>
            </a:r>
            <a:r>
              <a:rPr lang="fr-FR" sz="1764" dirty="0" err="1" smtClean="0"/>
              <a:t>energy</a:t>
            </a:r>
            <a:endParaRPr lang="fr-FR" sz="1764" dirty="0" smtClean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 err="1" smtClean="0"/>
              <a:t>Others</a:t>
            </a:r>
            <a:r>
              <a:rPr lang="fr-FR" sz="1764" dirty="0" smtClean="0"/>
              <a:t> </a:t>
            </a:r>
            <a:r>
              <a:rPr lang="fr-FR" sz="1764" dirty="0" err="1" smtClean="0"/>
              <a:t>innovative</a:t>
            </a:r>
            <a:r>
              <a:rPr lang="fr-FR" sz="1764" dirty="0" smtClean="0"/>
              <a:t> </a:t>
            </a:r>
            <a:r>
              <a:rPr lang="fr-FR" sz="1764" dirty="0" err="1" smtClean="0"/>
              <a:t>projects</a:t>
            </a:r>
            <a:endParaRPr lang="fr-FR" sz="1764" dirty="0" smtClean="0"/>
          </a:p>
        </p:txBody>
      </p:sp>
      <p:sp>
        <p:nvSpPr>
          <p:cNvPr id="16" name="ZoneTexte 15"/>
          <p:cNvSpPr txBox="1"/>
          <p:nvPr/>
        </p:nvSpPr>
        <p:spPr>
          <a:xfrm>
            <a:off x="568612" y="4602215"/>
            <a:ext cx="4637301" cy="2264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 err="1"/>
              <a:t>Cost</a:t>
            </a:r>
            <a:r>
              <a:rPr lang="fr-FR" sz="1764" dirty="0"/>
              <a:t> </a:t>
            </a:r>
            <a:r>
              <a:rPr lang="fr-FR" sz="1764" dirty="0" err="1"/>
              <a:t>reduction</a:t>
            </a:r>
            <a:r>
              <a:rPr lang="fr-FR" sz="1764" dirty="0"/>
              <a:t> :</a:t>
            </a:r>
          </a:p>
          <a:p>
            <a:pPr marL="818954" lvl="1" indent="-314982">
              <a:buFont typeface="Arial" panose="020B0604020202020204" pitchFamily="34" charset="0"/>
              <a:buChar char="•"/>
            </a:pPr>
            <a:r>
              <a:rPr lang="fr-FR" sz="1764" dirty="0" err="1"/>
              <a:t>Overall</a:t>
            </a:r>
            <a:r>
              <a:rPr lang="fr-FR" sz="1764" dirty="0"/>
              <a:t> flight </a:t>
            </a:r>
            <a:r>
              <a:rPr lang="fr-FR" sz="1764" dirty="0" err="1"/>
              <a:t>cost</a:t>
            </a:r>
            <a:r>
              <a:rPr lang="fr-FR" sz="1764" dirty="0"/>
              <a:t> </a:t>
            </a:r>
            <a:r>
              <a:rPr lang="fr-FR" sz="1764" dirty="0" err="1"/>
              <a:t>reduction</a:t>
            </a:r>
            <a:r>
              <a:rPr lang="fr-FR" sz="1764" dirty="0"/>
              <a:t> </a:t>
            </a:r>
            <a:r>
              <a:rPr lang="fr-FR" sz="1764" dirty="0" err="1"/>
              <a:t>compared</a:t>
            </a:r>
            <a:r>
              <a:rPr lang="fr-FR" sz="1764" dirty="0"/>
              <a:t> to </a:t>
            </a:r>
            <a:r>
              <a:rPr lang="fr-FR" sz="1764" dirty="0" err="1"/>
              <a:t>helicopter</a:t>
            </a:r>
            <a:endParaRPr lang="fr-FR" sz="1764" dirty="0"/>
          </a:p>
          <a:p>
            <a:pPr marL="818954" lvl="1" indent="-314982">
              <a:buFont typeface="Arial" panose="020B0604020202020204" pitchFamily="34" charset="0"/>
              <a:buChar char="•"/>
            </a:pPr>
            <a:r>
              <a:rPr lang="fr-FR" sz="1764" dirty="0" err="1"/>
              <a:t>Low</a:t>
            </a:r>
            <a:r>
              <a:rPr lang="fr-FR" sz="1764" dirty="0"/>
              <a:t> </a:t>
            </a:r>
            <a:r>
              <a:rPr lang="fr-FR" sz="1764" dirty="0" err="1"/>
              <a:t>purchasing</a:t>
            </a:r>
            <a:r>
              <a:rPr lang="fr-FR" sz="1764" dirty="0"/>
              <a:t> &amp; maintenance </a:t>
            </a:r>
            <a:r>
              <a:rPr lang="fr-FR" sz="1764" dirty="0" err="1"/>
              <a:t>cost</a:t>
            </a:r>
            <a:r>
              <a:rPr lang="fr-FR" sz="1764" dirty="0"/>
              <a:t> of </a:t>
            </a:r>
            <a:r>
              <a:rPr lang="fr-FR" sz="1764" dirty="0" err="1"/>
              <a:t>engines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New design </a:t>
            </a:r>
            <a:r>
              <a:rPr lang="fr-FR" sz="1764" dirty="0" err="1"/>
              <a:t>space</a:t>
            </a:r>
            <a:r>
              <a:rPr lang="fr-FR" sz="1764" dirty="0"/>
              <a:t>: tilt, </a:t>
            </a:r>
            <a:r>
              <a:rPr lang="fr-FR" sz="1764" dirty="0" err="1"/>
              <a:t>octocopter</a:t>
            </a:r>
            <a:endParaRPr lang="fr-FR" sz="1764" dirty="0"/>
          </a:p>
          <a:p>
            <a:pPr marL="818954" lvl="1" indent="-314982">
              <a:buFont typeface="Arial" panose="020B0604020202020204" pitchFamily="34" charset="0"/>
              <a:buChar char="•"/>
            </a:pPr>
            <a:r>
              <a:rPr lang="fr-FR" sz="1764" dirty="0" err="1"/>
              <a:t>Weight</a:t>
            </a:r>
            <a:r>
              <a:rPr lang="fr-FR" sz="1764" dirty="0"/>
              <a:t> / VTOL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Project </a:t>
            </a:r>
            <a:r>
              <a:rPr lang="fr-FR" sz="1764" dirty="0" err="1"/>
              <a:t>investment</a:t>
            </a:r>
            <a:endParaRPr lang="fr-FR" sz="1764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655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Partners</a:t>
            </a:r>
            <a:r>
              <a:rPr lang="fr-FR" dirty="0" smtClean="0"/>
              <a:t> for R&amp;D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1548" y="1488005"/>
            <a:ext cx="9071610" cy="5375769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596" y="5719222"/>
            <a:ext cx="1882080" cy="82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2466" y="5824712"/>
            <a:ext cx="2591928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/>
              <a:t>TRL1 Basic </a:t>
            </a:r>
            <a:r>
              <a:rPr lang="fr-FR" sz="2161" b="1" dirty="0" err="1"/>
              <a:t>Definition</a:t>
            </a:r>
            <a:endParaRPr lang="fr-FR" sz="2161" b="1" dirty="0"/>
          </a:p>
        </p:txBody>
      </p:sp>
      <p:sp>
        <p:nvSpPr>
          <p:cNvPr id="5" name="Rectangle 4"/>
          <p:cNvSpPr/>
          <p:nvPr/>
        </p:nvSpPr>
        <p:spPr>
          <a:xfrm>
            <a:off x="332345" y="1319549"/>
            <a:ext cx="2358531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Project </a:t>
            </a:r>
            <a:r>
              <a:rPr lang="fr-FR" sz="2161" dirty="0" err="1"/>
              <a:t>coordinator</a:t>
            </a:r>
            <a:endParaRPr lang="fr-FR" sz="2161" dirty="0"/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370" y="5707426"/>
            <a:ext cx="1380000" cy="97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723" y="5782949"/>
            <a:ext cx="1847470" cy="82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332345" y="2228896"/>
            <a:ext cx="3039358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/>
              <a:t>TRL2 </a:t>
            </a:r>
            <a:r>
              <a:rPr lang="fr-FR" sz="2161" b="1" dirty="0" err="1"/>
              <a:t>Detailled</a:t>
            </a:r>
            <a:r>
              <a:rPr lang="fr-FR" sz="2161" b="1" dirty="0"/>
              <a:t> </a:t>
            </a:r>
            <a:r>
              <a:rPr lang="fr-FR" sz="2161" b="1" dirty="0" err="1"/>
              <a:t>Definition</a:t>
            </a:r>
            <a:endParaRPr lang="fr-FR" sz="2161" b="1" dirty="0"/>
          </a:p>
        </p:txBody>
      </p:sp>
      <p:sp>
        <p:nvSpPr>
          <p:cNvPr id="27" name="Rectangle 26"/>
          <p:cNvSpPr/>
          <p:nvPr/>
        </p:nvSpPr>
        <p:spPr>
          <a:xfrm rot="20644586">
            <a:off x="4505396" y="4476878"/>
            <a:ext cx="1236236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 smtClean="0"/>
              <a:t>In </a:t>
            </a:r>
            <a:r>
              <a:rPr lang="fr-FR" sz="2161" b="1" dirty="0" err="1" smtClean="0"/>
              <a:t>launch</a:t>
            </a:r>
            <a:endParaRPr lang="fr-FR" sz="2161" b="1" dirty="0"/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8" t="20057" r="11076" b="21276"/>
          <a:stretch/>
        </p:blipFill>
        <p:spPr bwMode="auto">
          <a:xfrm>
            <a:off x="974480" y="6367234"/>
            <a:ext cx="1642407" cy="45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868" y="1324689"/>
            <a:ext cx="1515435" cy="49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099" y="2571530"/>
            <a:ext cx="750478" cy="835039"/>
          </a:xfrm>
          <a:prstGeom prst="rect">
            <a:avLst/>
          </a:prstGeom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513" y="2107437"/>
            <a:ext cx="1882080" cy="82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019" y="2028771"/>
            <a:ext cx="1380000" cy="97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445" y="2134264"/>
            <a:ext cx="1847470" cy="82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8" t="20057" r="11076" b="21276"/>
          <a:stretch/>
        </p:blipFill>
        <p:spPr bwMode="auto">
          <a:xfrm>
            <a:off x="1165266" y="2867015"/>
            <a:ext cx="1642407" cy="45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necteur droit 9"/>
          <p:cNvCxnSpPr/>
          <p:nvPr/>
        </p:nvCxnSpPr>
        <p:spPr>
          <a:xfrm>
            <a:off x="332345" y="1964968"/>
            <a:ext cx="97744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554866" y="5559284"/>
            <a:ext cx="97744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18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927" y="2177118"/>
            <a:ext cx="1741217" cy="70736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280" y="3120265"/>
            <a:ext cx="1545218" cy="631524"/>
          </a:xfrm>
          <a:prstGeom prst="rect">
            <a:avLst/>
          </a:prstGeom>
        </p:spPr>
      </p:pic>
      <p:pic>
        <p:nvPicPr>
          <p:cNvPr id="1026" name="Picture 2" descr="https://encrypted-tbn2.gstatic.com/images?q=tbn:ANd9GcRgVArS0mwrZNTM3XcWcEmOAl0TcSV6faiEL6bRMmIRN71YRcbPQSFRi7c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886" y="3148295"/>
            <a:ext cx="781688" cy="78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294" y="3256110"/>
            <a:ext cx="1845129" cy="566057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989" y="3099104"/>
            <a:ext cx="849169" cy="84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9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Project </a:t>
            </a:r>
            <a:r>
              <a:rPr lang="fr-FR" dirty="0" err="1" smtClean="0"/>
              <a:t>history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39948" y="1450363"/>
            <a:ext cx="2066662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b="1" dirty="0"/>
              <a:t>TRL0</a:t>
            </a:r>
            <a:r>
              <a:rPr lang="fr-FR" sz="2161" dirty="0"/>
              <a:t> Project </a:t>
            </a:r>
            <a:r>
              <a:rPr lang="fr-FR" sz="2161" dirty="0" err="1"/>
              <a:t>Launch</a:t>
            </a:r>
            <a:r>
              <a:rPr lang="fr-FR" sz="2161" dirty="0"/>
              <a:t> (2015)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259200" y="1339733"/>
            <a:ext cx="2285424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61" b="1" dirty="0"/>
              <a:t>TRL1</a:t>
            </a:r>
            <a:r>
              <a:rPr lang="fr-FR" sz="2161" dirty="0"/>
              <a:t> Basic </a:t>
            </a:r>
            <a:r>
              <a:rPr lang="fr-FR" sz="2161" dirty="0" err="1"/>
              <a:t>Definition</a:t>
            </a:r>
            <a:r>
              <a:rPr lang="fr-FR" sz="2161" dirty="0"/>
              <a:t> (2016)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73" y="2269230"/>
            <a:ext cx="1410181" cy="10682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Flèche droite 21"/>
          <p:cNvSpPr/>
          <p:nvPr/>
        </p:nvSpPr>
        <p:spPr>
          <a:xfrm>
            <a:off x="2732771" y="2701342"/>
            <a:ext cx="362234" cy="20117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7" name="Flèche droite 26"/>
          <p:cNvSpPr/>
          <p:nvPr/>
        </p:nvSpPr>
        <p:spPr>
          <a:xfrm>
            <a:off x="5593862" y="2676277"/>
            <a:ext cx="362234" cy="20117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grpSp>
        <p:nvGrpSpPr>
          <p:cNvPr id="6" name="Groupe 5"/>
          <p:cNvGrpSpPr/>
          <p:nvPr/>
        </p:nvGrpSpPr>
        <p:grpSpPr>
          <a:xfrm>
            <a:off x="3229557" y="2142264"/>
            <a:ext cx="1953452" cy="1778195"/>
            <a:chOff x="2604655" y="2835564"/>
            <a:chExt cx="2318327" cy="2373745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10622" y="4714158"/>
              <a:ext cx="807278" cy="36631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40" t="16684" r="15325" b="16361"/>
            <a:stretch/>
          </p:blipFill>
          <p:spPr bwMode="auto">
            <a:xfrm flipH="1">
              <a:off x="2710622" y="4271142"/>
              <a:ext cx="807280" cy="4139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0622" y="3713816"/>
              <a:ext cx="807278" cy="5326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0622" y="3005053"/>
              <a:ext cx="807278" cy="67765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755" y="4367979"/>
              <a:ext cx="1072011" cy="471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756" y="4360071"/>
              <a:ext cx="1072011" cy="471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756" y="3601131"/>
              <a:ext cx="786032" cy="556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8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756" y="3090833"/>
              <a:ext cx="1052297" cy="471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2604655" y="2835564"/>
              <a:ext cx="2318327" cy="237374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61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3210843" y="1408002"/>
            <a:ext cx="1881235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161" dirty="0" err="1"/>
              <a:t>Studies</a:t>
            </a:r>
            <a:r>
              <a:rPr lang="fr-FR" sz="2161" dirty="0"/>
              <a:t> 2015/2016</a:t>
            </a:r>
          </a:p>
        </p:txBody>
      </p:sp>
      <p:pic>
        <p:nvPicPr>
          <p:cNvPr id="3" name="Picture 2" descr="\\TECHNOPLANE\mini-bee-open\01 Présentation\2016 04 23 Mini-Bee v6 octocopter hybride\dessins 6b\Minibee Octo-copter v6-1 bellow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874" y="2152234"/>
            <a:ext cx="1656075" cy="109929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ZoneTexte 25"/>
          <p:cNvSpPr txBox="1"/>
          <p:nvPr/>
        </p:nvSpPr>
        <p:spPr>
          <a:xfrm>
            <a:off x="481027" y="4405704"/>
            <a:ext cx="2090723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61" b="1" dirty="0"/>
              <a:t>TRL2</a:t>
            </a:r>
            <a:r>
              <a:rPr lang="fr-FR" sz="2161" dirty="0"/>
              <a:t> Concept (2016</a:t>
            </a:r>
            <a:r>
              <a:rPr lang="fr-FR" sz="2161" dirty="0" smtClean="0"/>
              <a:t>) in </a:t>
            </a:r>
            <a:r>
              <a:rPr lang="fr-FR" sz="2161" dirty="0" err="1" smtClean="0"/>
              <a:t>Process</a:t>
            </a:r>
            <a:endParaRPr lang="fr-FR" sz="2161" dirty="0"/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03" y="5349566"/>
            <a:ext cx="1847147" cy="784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Flèche droite 29"/>
          <p:cNvSpPr/>
          <p:nvPr/>
        </p:nvSpPr>
        <p:spPr>
          <a:xfrm>
            <a:off x="2700317" y="5672394"/>
            <a:ext cx="362234" cy="20117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31" name="ZoneTexte 30"/>
          <p:cNvSpPr txBox="1"/>
          <p:nvPr/>
        </p:nvSpPr>
        <p:spPr>
          <a:xfrm rot="20675118">
            <a:off x="5368132" y="3546203"/>
            <a:ext cx="1889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/>
              <a:t>Lesser</a:t>
            </a:r>
            <a:r>
              <a:rPr lang="fr-FR" sz="1600" dirty="0"/>
              <a:t> Open Bee License 1-3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605" y="4526075"/>
            <a:ext cx="1772988" cy="207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3229556" y="4654268"/>
            <a:ext cx="3344317" cy="215810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pic>
        <p:nvPicPr>
          <p:cNvPr id="42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239" y="4811055"/>
            <a:ext cx="957808" cy="42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497" y="4811055"/>
            <a:ext cx="702295" cy="497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427" y="5538769"/>
            <a:ext cx="940194" cy="42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136" y="4902833"/>
            <a:ext cx="886121" cy="359987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010" y="6254627"/>
            <a:ext cx="786375" cy="321388"/>
          </a:xfrm>
          <a:prstGeom prst="rect">
            <a:avLst/>
          </a:prstGeom>
        </p:spPr>
      </p:pic>
      <p:pic>
        <p:nvPicPr>
          <p:cNvPr id="47" name="Picture 2" descr="https://encrypted-tbn2.gstatic.com/images?q=tbn:ANd9GcRgVArS0mwrZNTM3XcWcEmOAl0TcSV6faiEL6bRMmIRN71YRcbPQSFRi7cn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436" y="6134238"/>
            <a:ext cx="397808" cy="39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789" y="6254627"/>
            <a:ext cx="939003" cy="288072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067" y="5524736"/>
            <a:ext cx="432150" cy="432150"/>
          </a:xfrm>
          <a:prstGeom prst="rect">
            <a:avLst/>
          </a:prstGeom>
        </p:spPr>
      </p:pic>
      <p:sp>
        <p:nvSpPr>
          <p:cNvPr id="50" name="ZoneTexte 49"/>
          <p:cNvSpPr txBox="1"/>
          <p:nvPr/>
        </p:nvSpPr>
        <p:spPr>
          <a:xfrm>
            <a:off x="8601090" y="5127437"/>
            <a:ext cx="2090723" cy="1089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61" dirty="0" err="1" smtClean="0"/>
              <a:t>Meet</a:t>
            </a:r>
            <a:r>
              <a:rPr lang="fr-FR" sz="2161" dirty="0" smtClean="0"/>
              <a:t> us in</a:t>
            </a:r>
          </a:p>
          <a:p>
            <a:pPr algn="ctr"/>
            <a:r>
              <a:rPr lang="fr-FR" sz="2161" b="1" dirty="0" smtClean="0"/>
              <a:t>Le Bourget Air Show 2017 </a:t>
            </a:r>
            <a:r>
              <a:rPr lang="fr-FR" sz="2161" dirty="0" smtClean="0"/>
              <a:t>!</a:t>
            </a:r>
            <a:endParaRPr lang="fr-FR" sz="2161" dirty="0"/>
          </a:p>
        </p:txBody>
      </p:sp>
      <p:pic>
        <p:nvPicPr>
          <p:cNvPr id="51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732" y="3387556"/>
            <a:ext cx="1165093" cy="37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732" y="6134238"/>
            <a:ext cx="1165093" cy="37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Flèche droite 53"/>
          <p:cNvSpPr/>
          <p:nvPr/>
        </p:nvSpPr>
        <p:spPr>
          <a:xfrm>
            <a:off x="6697371" y="5724205"/>
            <a:ext cx="362234" cy="20117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9" name="Rectangle 8"/>
          <p:cNvSpPr/>
          <p:nvPr/>
        </p:nvSpPr>
        <p:spPr>
          <a:xfrm>
            <a:off x="3554344" y="4254158"/>
            <a:ext cx="13227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000" dirty="0" smtClean="0"/>
              <a:t>2016/2017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18387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30091" y="2442915"/>
            <a:ext cx="8651628" cy="1348442"/>
          </a:xfrm>
        </p:spPr>
        <p:txBody>
          <a:bodyPr/>
          <a:lstStyle/>
          <a:p>
            <a:r>
              <a:rPr lang="fr-FR" sz="4850" cap="none" dirty="0">
                <a:latin typeface="+mn-lt"/>
                <a:ea typeface="+mn-ea"/>
                <a:cs typeface="+mn-cs"/>
              </a:rPr>
              <a:t>Mini-Bee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99501" y="3847834"/>
            <a:ext cx="8882218" cy="1265387"/>
          </a:xfrm>
        </p:spPr>
        <p:txBody>
          <a:bodyPr>
            <a:normAutofit/>
          </a:bodyPr>
          <a:lstStyle/>
          <a:p>
            <a:r>
              <a:rPr lang="fr-FR" dirty="0" smtClean="0"/>
              <a:t>2PAX VTOL </a:t>
            </a:r>
            <a:r>
              <a:rPr lang="fr-FR" dirty="0" err="1" smtClean="0"/>
              <a:t>Hybrid</a:t>
            </a:r>
            <a:r>
              <a:rPr lang="fr-FR" dirty="0" smtClean="0"/>
              <a:t> </a:t>
            </a:r>
            <a:r>
              <a:rPr lang="fr-FR" dirty="0" err="1" smtClean="0"/>
              <a:t>Octocopter</a:t>
            </a:r>
            <a:endParaRPr lang="fr-FR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979" y="1940667"/>
            <a:ext cx="3979329" cy="169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502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TRL1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tasks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41" y="1453742"/>
            <a:ext cx="2271402" cy="11848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ZoneTexte 4"/>
          <p:cNvSpPr txBox="1"/>
          <p:nvPr/>
        </p:nvSpPr>
        <p:spPr>
          <a:xfrm>
            <a:off x="3094340" y="1474610"/>
            <a:ext cx="1539934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Polito 2015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094340" y="5355527"/>
            <a:ext cx="1819922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Estaca</a:t>
            </a:r>
          </a:p>
          <a:p>
            <a:r>
              <a:rPr lang="fr-FR" sz="2161" dirty="0"/>
              <a:t>2016 group1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41" y="4664270"/>
            <a:ext cx="2271402" cy="10306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7874371" y="1703080"/>
            <a:ext cx="2443225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/>
              <a:t>Supmeca &amp; Polito </a:t>
            </a:r>
          </a:p>
          <a:p>
            <a:r>
              <a:rPr lang="fr-FR" sz="2161" dirty="0"/>
              <a:t>2016 (</a:t>
            </a:r>
            <a:r>
              <a:rPr lang="fr-FR" sz="2161" dirty="0" err="1"/>
              <a:t>Placis</a:t>
            </a:r>
            <a:r>
              <a:rPr lang="fr-FR" sz="2161" dirty="0"/>
              <a:t>)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41" y="5711758"/>
            <a:ext cx="2271402" cy="10917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0" t="11260" r="19230" b="21004"/>
          <a:stretch/>
        </p:blipFill>
        <p:spPr bwMode="auto">
          <a:xfrm flipH="1">
            <a:off x="5179815" y="4053965"/>
            <a:ext cx="2624387" cy="14866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7987465" y="5184427"/>
            <a:ext cx="2035654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Estaca</a:t>
            </a:r>
          </a:p>
          <a:p>
            <a:r>
              <a:rPr lang="fr-FR" sz="2161" dirty="0"/>
              <a:t>2016 group2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0" t="16684" r="15325" b="16361"/>
          <a:stretch/>
        </p:blipFill>
        <p:spPr bwMode="auto">
          <a:xfrm flipH="1">
            <a:off x="5179814" y="5549156"/>
            <a:ext cx="2624388" cy="1345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41" y="2897619"/>
            <a:ext cx="2273153" cy="14999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097963" y="2893916"/>
            <a:ext cx="1457513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/>
              <a:t>Supmeca</a:t>
            </a:r>
          </a:p>
          <a:p>
            <a:r>
              <a:rPr lang="fr-FR" sz="2161" dirty="0"/>
              <a:t>2016</a:t>
            </a:r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816" y="1537103"/>
            <a:ext cx="2624387" cy="2202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005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1934" y="0"/>
            <a:ext cx="9071610" cy="1091953"/>
          </a:xfrm>
        </p:spPr>
        <p:txBody>
          <a:bodyPr/>
          <a:lstStyle/>
          <a:p>
            <a:r>
              <a:rPr lang="fr-FR" dirty="0" err="1" smtClean="0"/>
              <a:t>Aerodynamic</a:t>
            </a:r>
            <a:r>
              <a:rPr lang="fr-FR" dirty="0" smtClean="0"/>
              <a:t> </a:t>
            </a:r>
            <a:r>
              <a:rPr lang="fr-FR" dirty="0" err="1" smtClean="0"/>
              <a:t>studies</a:t>
            </a:r>
            <a:endParaRPr lang="fr-FR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75" y="3162163"/>
            <a:ext cx="2387024" cy="15750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74" y="5223443"/>
            <a:ext cx="2387024" cy="1204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75" y="1469582"/>
            <a:ext cx="2387024" cy="12409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273995" y="1469582"/>
            <a:ext cx="3238002" cy="757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Cockpit </a:t>
            </a:r>
            <a:r>
              <a:rPr lang="fr-FR" sz="2161" dirty="0" err="1"/>
              <a:t>shape</a:t>
            </a:r>
            <a:r>
              <a:rPr lang="fr-FR" sz="2161" dirty="0"/>
              <a:t> </a:t>
            </a:r>
            <a:r>
              <a:rPr lang="fr-FR" sz="2161" dirty="0" err="1"/>
              <a:t>optimization</a:t>
            </a:r>
            <a:endParaRPr lang="fr-FR" sz="2161" dirty="0"/>
          </a:p>
          <a:p>
            <a:r>
              <a:rPr lang="fr-FR" sz="2161" dirty="0"/>
              <a:t>Supmeca 2016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273995" y="3160981"/>
            <a:ext cx="3021212" cy="757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Rotor </a:t>
            </a:r>
            <a:r>
              <a:rPr lang="fr-FR" sz="2161" dirty="0" err="1"/>
              <a:t>shape</a:t>
            </a:r>
            <a:r>
              <a:rPr lang="fr-FR" sz="2161" dirty="0"/>
              <a:t> </a:t>
            </a:r>
            <a:r>
              <a:rPr lang="fr-FR" sz="2161" dirty="0" err="1"/>
              <a:t>optimization</a:t>
            </a:r>
            <a:endParaRPr lang="fr-FR" sz="2161" dirty="0"/>
          </a:p>
          <a:p>
            <a:r>
              <a:rPr lang="fr-FR" sz="2161" dirty="0"/>
              <a:t>Supmeca 2016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273996" y="5223442"/>
            <a:ext cx="3438505" cy="757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Vertical rotor air flow </a:t>
            </a:r>
            <a:r>
              <a:rPr lang="fr-FR" sz="2161" dirty="0" err="1"/>
              <a:t>studies</a:t>
            </a:r>
            <a:endParaRPr lang="fr-FR" sz="2161" dirty="0"/>
          </a:p>
          <a:p>
            <a:r>
              <a:rPr lang="fr-FR" sz="2161" dirty="0"/>
              <a:t>Supmeca 2016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18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830086" y="3439470"/>
            <a:ext cx="3230372" cy="1110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200" b="1"/>
            </a:lvl1pPr>
          </a:lstStyle>
          <a:p>
            <a:pPr algn="ctr"/>
            <a:r>
              <a:rPr lang="fr-FR" sz="1323" dirty="0"/>
              <a:t>Mini-Bee </a:t>
            </a:r>
            <a:r>
              <a:rPr lang="fr-FR" sz="1323" b="0" dirty="0"/>
              <a:t>(at end of TRL1)</a:t>
            </a:r>
          </a:p>
          <a:p>
            <a:pPr algn="ctr"/>
            <a:r>
              <a:rPr lang="fr-FR" sz="1323" b="0" dirty="0"/>
              <a:t>2 PAX VIP</a:t>
            </a:r>
          </a:p>
          <a:p>
            <a:pPr algn="ctr"/>
            <a:r>
              <a:rPr lang="fr-FR" sz="1323" b="0" dirty="0"/>
              <a:t>Electric </a:t>
            </a:r>
            <a:r>
              <a:rPr lang="fr-FR" sz="1323" b="0" dirty="0" err="1"/>
              <a:t>Octocopter</a:t>
            </a:r>
            <a:endParaRPr lang="fr-FR" sz="1323" b="0" dirty="0"/>
          </a:p>
          <a:p>
            <a:pPr algn="ctr"/>
            <a:r>
              <a:rPr lang="fr-FR" sz="1323" b="0" dirty="0"/>
              <a:t>Tilt </a:t>
            </a:r>
            <a:r>
              <a:rPr lang="fr-FR" sz="1323" b="0" dirty="0" err="1"/>
              <a:t>quadcopter</a:t>
            </a:r>
            <a:r>
              <a:rPr lang="fr-FR" sz="1323" b="0" dirty="0"/>
              <a:t> &amp; vertical </a:t>
            </a:r>
            <a:r>
              <a:rPr lang="fr-FR" sz="1323" b="0" dirty="0" err="1"/>
              <a:t>quadcopter</a:t>
            </a:r>
            <a:endParaRPr lang="fr-FR" sz="1323" b="0" dirty="0"/>
          </a:p>
          <a:p>
            <a:pPr algn="ctr"/>
            <a:r>
              <a:rPr lang="fr-FR" sz="1323" b="0" dirty="0" err="1"/>
              <a:t>Hybrid</a:t>
            </a:r>
            <a:r>
              <a:rPr lang="fr-FR" sz="1323" b="0" dirty="0"/>
              <a:t> </a:t>
            </a:r>
            <a:r>
              <a:rPr lang="fr-FR" sz="1323" b="0" dirty="0" err="1"/>
              <a:t>energy</a:t>
            </a:r>
            <a:r>
              <a:rPr lang="fr-FR" sz="1323" b="0" dirty="0"/>
              <a:t> : batteries &amp; fuel</a:t>
            </a:r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39948" y="73934"/>
            <a:ext cx="9071610" cy="1091953"/>
          </a:xfrm>
        </p:spPr>
        <p:txBody>
          <a:bodyPr/>
          <a:lstStyle/>
          <a:p>
            <a:r>
              <a:rPr lang="fr-FR" dirty="0" smtClean="0"/>
              <a:t>Mini-Bee </a:t>
            </a:r>
            <a:r>
              <a:rPr lang="fr-FR" dirty="0" err="1" smtClean="0"/>
              <a:t>project</a:t>
            </a:r>
            <a:r>
              <a:rPr lang="fr-FR" dirty="0" smtClean="0"/>
              <a:t> for TRL2</a:t>
            </a:r>
            <a:endParaRPr lang="fr-FR" dirty="0"/>
          </a:p>
        </p:txBody>
      </p:sp>
      <p:pic>
        <p:nvPicPr>
          <p:cNvPr id="11" name="Picture 5" descr="\\TECHNOPLANE\mini-bee-open\01 Présentation\2016 04 23 Mini-Bee v6 octocopter hybride\Captures CATIA\Octocopter\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294" y="1408247"/>
            <a:ext cx="2938083" cy="15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\\TECHNOPLANE\mini-bee-open\01 Présentation\2016 04 23 Mini-Bee v6 octocopter hybride\Captures CATIA\Octocopter\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294" y="5057882"/>
            <a:ext cx="2938083" cy="15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\\TECHNOPLANE\mini-bee-open\01 Présentation\2016 04 23 Mini-Bee v6 octocopter hybride\Captures CATIA\Octocopter\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294" y="3242318"/>
            <a:ext cx="2938083" cy="15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5784211" y="6388788"/>
            <a:ext cx="12762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Estaca Laval 2016</a:t>
            </a:r>
          </a:p>
        </p:txBody>
      </p:sp>
      <p:pic>
        <p:nvPicPr>
          <p:cNvPr id="14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923" y="1825165"/>
            <a:ext cx="2062002" cy="67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60" y="3540456"/>
            <a:ext cx="3334607" cy="102907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61" y="4941662"/>
            <a:ext cx="3334607" cy="172412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62" y="1459648"/>
            <a:ext cx="3334607" cy="1823280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309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Actions for Mini-Bee TRL2 Project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Launch</a:t>
            </a:r>
            <a:r>
              <a:rPr lang="fr-FR" dirty="0" smtClean="0"/>
              <a:t> Mini-Bee TRL2 </a:t>
            </a:r>
            <a:r>
              <a:rPr lang="fr-FR" dirty="0" err="1" smtClean="0"/>
              <a:t>project</a:t>
            </a:r>
            <a:r>
              <a:rPr lang="fr-FR" dirty="0" smtClean="0"/>
              <a:t> : </a:t>
            </a:r>
          </a:p>
          <a:p>
            <a:pPr lvl="1"/>
            <a:r>
              <a:rPr lang="fr-FR" dirty="0" err="1" smtClean="0"/>
              <a:t>Assess</a:t>
            </a:r>
            <a:r>
              <a:rPr lang="fr-FR" dirty="0" smtClean="0"/>
              <a:t> </a:t>
            </a:r>
            <a:r>
              <a:rPr lang="fr-FR" dirty="0" err="1" smtClean="0"/>
              <a:t>detailled</a:t>
            </a:r>
            <a:r>
              <a:rPr lang="fr-FR" dirty="0" smtClean="0"/>
              <a:t> </a:t>
            </a:r>
            <a:r>
              <a:rPr lang="fr-FR" dirty="0" err="1" smtClean="0"/>
              <a:t>technical</a:t>
            </a:r>
            <a:r>
              <a:rPr lang="fr-FR" dirty="0" smtClean="0"/>
              <a:t> configuration</a:t>
            </a:r>
          </a:p>
          <a:p>
            <a:pPr lvl="1"/>
            <a:r>
              <a:rPr lang="fr-FR" dirty="0" err="1" smtClean="0"/>
              <a:t>Evaluate</a:t>
            </a:r>
            <a:r>
              <a:rPr lang="fr-FR" dirty="0" smtClean="0"/>
              <a:t> </a:t>
            </a:r>
            <a:r>
              <a:rPr lang="fr-FR" dirty="0" err="1" smtClean="0"/>
              <a:t>market</a:t>
            </a:r>
            <a:r>
              <a:rPr lang="fr-FR" dirty="0" smtClean="0"/>
              <a:t> </a:t>
            </a:r>
            <a:r>
              <a:rPr lang="fr-FR" dirty="0" err="1" smtClean="0"/>
              <a:t>opportunities</a:t>
            </a:r>
            <a:r>
              <a:rPr lang="fr-FR" dirty="0" smtClean="0"/>
              <a:t>, production and flight </a:t>
            </a:r>
            <a:r>
              <a:rPr lang="fr-FR" dirty="0" err="1" smtClean="0"/>
              <a:t>costs</a:t>
            </a:r>
            <a:endParaRPr lang="fr-FR" dirty="0" smtClean="0"/>
          </a:p>
          <a:p>
            <a:pPr lvl="1"/>
            <a:r>
              <a:rPr lang="fr-FR" dirty="0" err="1" smtClean="0"/>
              <a:t>Define</a:t>
            </a:r>
            <a:r>
              <a:rPr lang="fr-FR" dirty="0" smtClean="0"/>
              <a:t> </a:t>
            </a:r>
            <a:r>
              <a:rPr lang="fr-FR" dirty="0" err="1" smtClean="0"/>
              <a:t>partnership</a:t>
            </a:r>
            <a:r>
              <a:rPr lang="fr-FR" dirty="0" smtClean="0"/>
              <a:t> for TRL2 and TRL3</a:t>
            </a:r>
          </a:p>
          <a:p>
            <a:pPr lvl="1"/>
            <a:r>
              <a:rPr lang="fr-FR" dirty="0" err="1" smtClean="0"/>
              <a:t>Draw</a:t>
            </a:r>
            <a:r>
              <a:rPr lang="fr-FR" dirty="0" smtClean="0"/>
              <a:t>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financial</a:t>
            </a:r>
            <a:r>
              <a:rPr lang="fr-FR" dirty="0" smtClean="0"/>
              <a:t> </a:t>
            </a:r>
            <a:r>
              <a:rPr lang="fr-FR" dirty="0" err="1" smtClean="0"/>
              <a:t>path</a:t>
            </a:r>
            <a:endParaRPr lang="fr-FR" dirty="0" smtClean="0"/>
          </a:p>
          <a:p>
            <a:pPr lvl="1"/>
            <a:r>
              <a:rPr lang="fr-FR" dirty="0" err="1" smtClean="0"/>
              <a:t>Investigate</a:t>
            </a:r>
            <a:r>
              <a:rPr lang="fr-FR" dirty="0" smtClean="0"/>
              <a:t> for </a:t>
            </a:r>
            <a:r>
              <a:rPr lang="fr-FR" dirty="0" err="1" smtClean="0"/>
              <a:t>lovemoney</a:t>
            </a:r>
            <a:r>
              <a:rPr lang="fr-FR" dirty="0" smtClean="0"/>
              <a:t> phase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522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Partners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defined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295838" y="4837175"/>
            <a:ext cx="2621680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Aircraft manufacturer</a:t>
            </a:r>
          </a:p>
        </p:txBody>
      </p:sp>
      <p:sp>
        <p:nvSpPr>
          <p:cNvPr id="5" name="Rectangle 4"/>
          <p:cNvSpPr/>
          <p:nvPr/>
        </p:nvSpPr>
        <p:spPr>
          <a:xfrm>
            <a:off x="295839" y="2414976"/>
            <a:ext cx="4624984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Electronics and </a:t>
            </a:r>
            <a:r>
              <a:rPr lang="fr-FR" sz="2161" dirty="0" err="1"/>
              <a:t>equipement</a:t>
            </a:r>
            <a:r>
              <a:rPr lang="fr-FR" sz="2161" dirty="0"/>
              <a:t> </a:t>
            </a:r>
            <a:r>
              <a:rPr lang="fr-FR" sz="2161" dirty="0" err="1"/>
              <a:t>integration</a:t>
            </a:r>
            <a:endParaRPr lang="fr-FR" sz="2161" dirty="0"/>
          </a:p>
        </p:txBody>
      </p:sp>
      <p:sp>
        <p:nvSpPr>
          <p:cNvPr id="6" name="Rectangle 5"/>
          <p:cNvSpPr/>
          <p:nvPr/>
        </p:nvSpPr>
        <p:spPr>
          <a:xfrm>
            <a:off x="295839" y="3449417"/>
            <a:ext cx="4613442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 err="1"/>
              <a:t>Cokpit</a:t>
            </a:r>
            <a:r>
              <a:rPr lang="fr-FR" sz="2161" dirty="0"/>
              <a:t> interface and </a:t>
            </a:r>
            <a:r>
              <a:rPr lang="fr-FR" sz="2161" dirty="0" err="1"/>
              <a:t>project</a:t>
            </a:r>
            <a:r>
              <a:rPr lang="fr-FR" sz="2161" dirty="0"/>
              <a:t> </a:t>
            </a:r>
            <a:r>
              <a:rPr lang="fr-FR" sz="2161" dirty="0" err="1"/>
              <a:t>integration</a:t>
            </a:r>
            <a:endParaRPr lang="fr-FR" sz="2161" dirty="0"/>
          </a:p>
        </p:txBody>
      </p:sp>
      <p:sp>
        <p:nvSpPr>
          <p:cNvPr id="7" name="Rectangle 6"/>
          <p:cNvSpPr/>
          <p:nvPr/>
        </p:nvSpPr>
        <p:spPr>
          <a:xfrm>
            <a:off x="295839" y="2925425"/>
            <a:ext cx="4077463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Aircraft flight management control</a:t>
            </a:r>
          </a:p>
        </p:txBody>
      </p:sp>
      <p:sp>
        <p:nvSpPr>
          <p:cNvPr id="9" name="Rectangle 8"/>
          <p:cNvSpPr/>
          <p:nvPr/>
        </p:nvSpPr>
        <p:spPr>
          <a:xfrm>
            <a:off x="295839" y="1911896"/>
            <a:ext cx="3185872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Project </a:t>
            </a:r>
            <a:r>
              <a:rPr lang="fr-FR" sz="2161" dirty="0" smtClean="0"/>
              <a:t>sponsors &amp; finance</a:t>
            </a:r>
            <a:endParaRPr lang="fr-FR" sz="2161" dirty="0"/>
          </a:p>
        </p:txBody>
      </p:sp>
      <p:sp>
        <p:nvSpPr>
          <p:cNvPr id="8" name="Rectangle 7"/>
          <p:cNvSpPr/>
          <p:nvPr/>
        </p:nvSpPr>
        <p:spPr>
          <a:xfrm>
            <a:off x="282249" y="3977189"/>
            <a:ext cx="3419206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Structure </a:t>
            </a:r>
            <a:r>
              <a:rPr lang="fr-FR" sz="2161" dirty="0" err="1" smtClean="0"/>
              <a:t>metallic</a:t>
            </a:r>
            <a:r>
              <a:rPr lang="fr-FR" sz="2161" dirty="0" smtClean="0"/>
              <a:t> </a:t>
            </a:r>
            <a:r>
              <a:rPr lang="fr-FR" sz="2161" dirty="0"/>
              <a:t>3D printer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2249" y="5616826"/>
            <a:ext cx="3840988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 err="1"/>
              <a:t>Luxury</a:t>
            </a:r>
            <a:r>
              <a:rPr lang="fr-FR" sz="2161" dirty="0"/>
              <a:t> </a:t>
            </a:r>
            <a:r>
              <a:rPr lang="fr-FR" sz="2161" dirty="0" err="1"/>
              <a:t>firm</a:t>
            </a:r>
            <a:r>
              <a:rPr lang="fr-FR" sz="2161" dirty="0"/>
              <a:t> for VIP configuration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5838" y="6430491"/>
            <a:ext cx="2882520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Air Ambulance end user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16031" y="1319743"/>
            <a:ext cx="935577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France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68354" y="1319743"/>
            <a:ext cx="871970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World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022769" y="1319743"/>
            <a:ext cx="744114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 err="1"/>
              <a:t>India</a:t>
            </a:r>
            <a:endParaRPr lang="fr-FR" sz="2161" dirty="0"/>
          </a:p>
        </p:txBody>
      </p:sp>
      <p:cxnSp>
        <p:nvCxnSpPr>
          <p:cNvPr id="15" name="Connecteur droit 14"/>
          <p:cNvCxnSpPr/>
          <p:nvPr/>
        </p:nvCxnSpPr>
        <p:spPr>
          <a:xfrm>
            <a:off x="6406131" y="1165888"/>
            <a:ext cx="0" cy="544149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7808587" y="1165888"/>
            <a:ext cx="0" cy="544149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5079176" y="1165888"/>
            <a:ext cx="0" cy="544149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Étoile à 5 branches 18"/>
          <p:cNvSpPr/>
          <p:nvPr/>
        </p:nvSpPr>
        <p:spPr>
          <a:xfrm>
            <a:off x="8173359" y="2517075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0" name="Étoile à 5 branches 19"/>
          <p:cNvSpPr/>
          <p:nvPr/>
        </p:nvSpPr>
        <p:spPr>
          <a:xfrm>
            <a:off x="6832679" y="2986651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1" name="Étoile à 5 branches 20"/>
          <p:cNvSpPr/>
          <p:nvPr/>
        </p:nvSpPr>
        <p:spPr>
          <a:xfrm>
            <a:off x="8173359" y="2986651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2" name="Étoile à 5 branches 21"/>
          <p:cNvSpPr/>
          <p:nvPr/>
        </p:nvSpPr>
        <p:spPr>
          <a:xfrm>
            <a:off x="6832679" y="4920918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3" name="Étoile à 5 branches 22"/>
          <p:cNvSpPr/>
          <p:nvPr/>
        </p:nvSpPr>
        <p:spPr>
          <a:xfrm>
            <a:off x="8173359" y="4920918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4" name="Étoile à 5 branches 23"/>
          <p:cNvSpPr/>
          <p:nvPr/>
        </p:nvSpPr>
        <p:spPr>
          <a:xfrm>
            <a:off x="6832679" y="3575730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5" name="Étoile à 5 branches 24"/>
          <p:cNvSpPr/>
          <p:nvPr/>
        </p:nvSpPr>
        <p:spPr>
          <a:xfrm>
            <a:off x="6832679" y="4032850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8" name="Étoile à 5 branches 27"/>
          <p:cNvSpPr/>
          <p:nvPr/>
        </p:nvSpPr>
        <p:spPr>
          <a:xfrm>
            <a:off x="8173359" y="4032850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9" name="Étoile à 5 branches 28"/>
          <p:cNvSpPr/>
          <p:nvPr/>
        </p:nvSpPr>
        <p:spPr>
          <a:xfrm>
            <a:off x="6832679" y="5612691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0" name="Étoile à 5 branches 29"/>
          <p:cNvSpPr/>
          <p:nvPr/>
        </p:nvSpPr>
        <p:spPr>
          <a:xfrm>
            <a:off x="8173359" y="6458470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1" name="Étoile à 5 branches 30"/>
          <p:cNvSpPr/>
          <p:nvPr/>
        </p:nvSpPr>
        <p:spPr>
          <a:xfrm>
            <a:off x="5532533" y="6458470"/>
            <a:ext cx="285064" cy="257375"/>
          </a:xfrm>
          <a:prstGeom prst="star5">
            <a:avLst/>
          </a:prstGeom>
          <a:solidFill>
            <a:srgbClr val="FFD243"/>
          </a:solidFill>
          <a:ln>
            <a:solidFill>
              <a:srgbClr val="FFD2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" name="Étoile à 5 branches 31"/>
          <p:cNvSpPr/>
          <p:nvPr/>
        </p:nvSpPr>
        <p:spPr>
          <a:xfrm>
            <a:off x="6854430" y="2008824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" name="Étoile à 5 branches 32"/>
          <p:cNvSpPr/>
          <p:nvPr/>
        </p:nvSpPr>
        <p:spPr>
          <a:xfrm>
            <a:off x="8173359" y="2008824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4" name="Rectangle 33"/>
          <p:cNvSpPr/>
          <p:nvPr/>
        </p:nvSpPr>
        <p:spPr>
          <a:xfrm>
            <a:off x="295837" y="5993689"/>
            <a:ext cx="1702774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VIP end </a:t>
            </a:r>
            <a:r>
              <a:rPr lang="fr-FR" sz="2161" dirty="0" err="1"/>
              <a:t>users</a:t>
            </a:r>
            <a:endParaRPr lang="fr-FR" sz="2161" dirty="0"/>
          </a:p>
        </p:txBody>
      </p:sp>
      <p:sp>
        <p:nvSpPr>
          <p:cNvPr id="35" name="Étoile à 5 branches 34"/>
          <p:cNvSpPr/>
          <p:nvPr/>
        </p:nvSpPr>
        <p:spPr>
          <a:xfrm>
            <a:off x="5507828" y="5979658"/>
            <a:ext cx="285064" cy="257375"/>
          </a:xfrm>
          <a:prstGeom prst="star5">
            <a:avLst/>
          </a:prstGeom>
          <a:solidFill>
            <a:srgbClr val="FFD243"/>
          </a:solidFill>
          <a:ln>
            <a:solidFill>
              <a:srgbClr val="FFD2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6" name="Étoile à 5 branches 35"/>
          <p:cNvSpPr/>
          <p:nvPr/>
        </p:nvSpPr>
        <p:spPr>
          <a:xfrm>
            <a:off x="6832678" y="5979658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7" name="Étoile à 5 branches 36"/>
          <p:cNvSpPr/>
          <p:nvPr/>
        </p:nvSpPr>
        <p:spPr>
          <a:xfrm>
            <a:off x="8165568" y="5979658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cxnSp>
        <p:nvCxnSpPr>
          <p:cNvPr id="38" name="Connecteur droit 37"/>
          <p:cNvCxnSpPr/>
          <p:nvPr/>
        </p:nvCxnSpPr>
        <p:spPr>
          <a:xfrm>
            <a:off x="9079495" y="1165888"/>
            <a:ext cx="0" cy="544149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9378444" y="1297223"/>
            <a:ext cx="489236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 smtClean="0"/>
              <a:t>US</a:t>
            </a:r>
            <a:endParaRPr lang="fr-FR" sz="2161" dirty="0"/>
          </a:p>
        </p:txBody>
      </p:sp>
      <p:sp>
        <p:nvSpPr>
          <p:cNvPr id="41" name="Étoile à 5 branches 40"/>
          <p:cNvSpPr/>
          <p:nvPr/>
        </p:nvSpPr>
        <p:spPr>
          <a:xfrm>
            <a:off x="9558036" y="2005140"/>
            <a:ext cx="285064" cy="257375"/>
          </a:xfrm>
          <a:prstGeom prst="star5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42" name="Étoile à 5 branches 41"/>
          <p:cNvSpPr/>
          <p:nvPr/>
        </p:nvSpPr>
        <p:spPr>
          <a:xfrm>
            <a:off x="9530602" y="5979658"/>
            <a:ext cx="285064" cy="257375"/>
          </a:xfrm>
          <a:prstGeom prst="star5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43" name="Étoile à 5 branches 42"/>
          <p:cNvSpPr/>
          <p:nvPr/>
        </p:nvSpPr>
        <p:spPr>
          <a:xfrm>
            <a:off x="9556711" y="2986651"/>
            <a:ext cx="285064" cy="257375"/>
          </a:xfrm>
          <a:prstGeom prst="star5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525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Targeted</a:t>
            </a:r>
            <a:r>
              <a:rPr lang="fr-FR" dirty="0" smtClean="0"/>
              <a:t> </a:t>
            </a:r>
            <a:r>
              <a:rPr lang="fr-FR" dirty="0" err="1" smtClean="0"/>
              <a:t>Industrial</a:t>
            </a:r>
            <a:r>
              <a:rPr lang="fr-FR" dirty="0" smtClean="0"/>
              <a:t> </a:t>
            </a:r>
            <a:r>
              <a:rPr lang="fr-FR" dirty="0" err="1" smtClean="0"/>
              <a:t>Schem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272" y="1562188"/>
            <a:ext cx="2416660" cy="1196001"/>
          </a:xfrm>
          <a:prstGeom prst="rect">
            <a:avLst/>
          </a:prstGeom>
        </p:spPr>
      </p:pic>
      <p:grpSp>
        <p:nvGrpSpPr>
          <p:cNvPr id="5" name="Group 313"/>
          <p:cNvGrpSpPr>
            <a:grpSpLocks/>
          </p:cNvGrpSpPr>
          <p:nvPr/>
        </p:nvGrpSpPr>
        <p:grpSpPr bwMode="auto">
          <a:xfrm>
            <a:off x="1592520" y="4813975"/>
            <a:ext cx="2169871" cy="2044232"/>
            <a:chOff x="1058" y="1716"/>
            <a:chExt cx="1891" cy="1884"/>
          </a:xfrm>
        </p:grpSpPr>
        <p:grpSp>
          <p:nvGrpSpPr>
            <p:cNvPr id="6" name="Group 314"/>
            <p:cNvGrpSpPr>
              <a:grpSpLocks/>
            </p:cNvGrpSpPr>
            <p:nvPr/>
          </p:nvGrpSpPr>
          <p:grpSpPr bwMode="auto">
            <a:xfrm>
              <a:off x="1386" y="2859"/>
              <a:ext cx="835" cy="675"/>
              <a:chOff x="933" y="2499"/>
              <a:chExt cx="835" cy="675"/>
            </a:xfrm>
          </p:grpSpPr>
          <p:grpSp>
            <p:nvGrpSpPr>
              <p:cNvPr id="264" name="Group 315"/>
              <p:cNvGrpSpPr>
                <a:grpSpLocks/>
              </p:cNvGrpSpPr>
              <p:nvPr/>
            </p:nvGrpSpPr>
            <p:grpSpPr bwMode="auto">
              <a:xfrm>
                <a:off x="1026" y="2509"/>
                <a:ext cx="258" cy="297"/>
                <a:chOff x="1026" y="2509"/>
                <a:chExt cx="258" cy="297"/>
              </a:xfrm>
            </p:grpSpPr>
            <p:sp>
              <p:nvSpPr>
                <p:cNvPr id="301" name="Freeform 316"/>
                <p:cNvSpPr>
                  <a:spLocks/>
                </p:cNvSpPr>
                <p:nvPr/>
              </p:nvSpPr>
              <p:spPr bwMode="auto">
                <a:xfrm>
                  <a:off x="1026" y="2509"/>
                  <a:ext cx="258" cy="297"/>
                </a:xfrm>
                <a:custGeom>
                  <a:avLst/>
                  <a:gdLst>
                    <a:gd name="T0" fmla="*/ 0 w 516"/>
                    <a:gd name="T1" fmla="*/ 434 h 593"/>
                    <a:gd name="T2" fmla="*/ 31 w 516"/>
                    <a:gd name="T3" fmla="*/ 401 h 593"/>
                    <a:gd name="T4" fmla="*/ 93 w 516"/>
                    <a:gd name="T5" fmla="*/ 401 h 593"/>
                    <a:gd name="T6" fmla="*/ 99 w 516"/>
                    <a:gd name="T7" fmla="*/ 389 h 593"/>
                    <a:gd name="T8" fmla="*/ 86 w 516"/>
                    <a:gd name="T9" fmla="*/ 383 h 593"/>
                    <a:gd name="T10" fmla="*/ 99 w 516"/>
                    <a:gd name="T11" fmla="*/ 366 h 593"/>
                    <a:gd name="T12" fmla="*/ 61 w 516"/>
                    <a:gd name="T13" fmla="*/ 340 h 593"/>
                    <a:gd name="T14" fmla="*/ 26 w 516"/>
                    <a:gd name="T15" fmla="*/ 383 h 593"/>
                    <a:gd name="T16" fmla="*/ 40 w 516"/>
                    <a:gd name="T17" fmla="*/ 279 h 593"/>
                    <a:gd name="T18" fmla="*/ 72 w 516"/>
                    <a:gd name="T19" fmla="*/ 128 h 593"/>
                    <a:gd name="T20" fmla="*/ 86 w 516"/>
                    <a:gd name="T21" fmla="*/ 18 h 593"/>
                    <a:gd name="T22" fmla="*/ 116 w 516"/>
                    <a:gd name="T23" fmla="*/ 0 h 593"/>
                    <a:gd name="T24" fmla="*/ 211 w 516"/>
                    <a:gd name="T25" fmla="*/ 180 h 593"/>
                    <a:gd name="T26" fmla="*/ 226 w 516"/>
                    <a:gd name="T27" fmla="*/ 215 h 593"/>
                    <a:gd name="T28" fmla="*/ 252 w 516"/>
                    <a:gd name="T29" fmla="*/ 227 h 593"/>
                    <a:gd name="T30" fmla="*/ 241 w 516"/>
                    <a:gd name="T31" fmla="*/ 206 h 593"/>
                    <a:gd name="T32" fmla="*/ 226 w 516"/>
                    <a:gd name="T33" fmla="*/ 166 h 593"/>
                    <a:gd name="T34" fmla="*/ 226 w 516"/>
                    <a:gd name="T35" fmla="*/ 131 h 593"/>
                    <a:gd name="T36" fmla="*/ 224 w 516"/>
                    <a:gd name="T37" fmla="*/ 111 h 593"/>
                    <a:gd name="T38" fmla="*/ 279 w 516"/>
                    <a:gd name="T39" fmla="*/ 88 h 593"/>
                    <a:gd name="T40" fmla="*/ 339 w 516"/>
                    <a:gd name="T41" fmla="*/ 180 h 593"/>
                    <a:gd name="T42" fmla="*/ 388 w 516"/>
                    <a:gd name="T43" fmla="*/ 206 h 593"/>
                    <a:gd name="T44" fmla="*/ 421 w 516"/>
                    <a:gd name="T45" fmla="*/ 171 h 593"/>
                    <a:gd name="T46" fmla="*/ 441 w 516"/>
                    <a:gd name="T47" fmla="*/ 210 h 593"/>
                    <a:gd name="T48" fmla="*/ 415 w 516"/>
                    <a:gd name="T49" fmla="*/ 271 h 593"/>
                    <a:gd name="T50" fmla="*/ 439 w 516"/>
                    <a:gd name="T51" fmla="*/ 308 h 593"/>
                    <a:gd name="T52" fmla="*/ 508 w 516"/>
                    <a:gd name="T53" fmla="*/ 308 h 593"/>
                    <a:gd name="T54" fmla="*/ 516 w 516"/>
                    <a:gd name="T55" fmla="*/ 374 h 593"/>
                    <a:gd name="T56" fmla="*/ 474 w 516"/>
                    <a:gd name="T57" fmla="*/ 389 h 593"/>
                    <a:gd name="T58" fmla="*/ 452 w 516"/>
                    <a:gd name="T59" fmla="*/ 369 h 593"/>
                    <a:gd name="T60" fmla="*/ 441 w 516"/>
                    <a:gd name="T61" fmla="*/ 393 h 593"/>
                    <a:gd name="T62" fmla="*/ 456 w 516"/>
                    <a:gd name="T63" fmla="*/ 424 h 593"/>
                    <a:gd name="T64" fmla="*/ 366 w 516"/>
                    <a:gd name="T65" fmla="*/ 593 h 593"/>
                    <a:gd name="T66" fmla="*/ 334 w 516"/>
                    <a:gd name="T67" fmla="*/ 573 h 593"/>
                    <a:gd name="T68" fmla="*/ 313 w 516"/>
                    <a:gd name="T69" fmla="*/ 588 h 593"/>
                    <a:gd name="T70" fmla="*/ 272 w 516"/>
                    <a:gd name="T71" fmla="*/ 552 h 593"/>
                    <a:gd name="T72" fmla="*/ 279 w 516"/>
                    <a:gd name="T73" fmla="*/ 535 h 593"/>
                    <a:gd name="T74" fmla="*/ 263 w 516"/>
                    <a:gd name="T75" fmla="*/ 505 h 593"/>
                    <a:gd name="T76" fmla="*/ 231 w 516"/>
                    <a:gd name="T77" fmla="*/ 505 h 593"/>
                    <a:gd name="T78" fmla="*/ 195 w 516"/>
                    <a:gd name="T79" fmla="*/ 473 h 593"/>
                    <a:gd name="T80" fmla="*/ 102 w 516"/>
                    <a:gd name="T81" fmla="*/ 486 h 593"/>
                    <a:gd name="T82" fmla="*/ 99 w 516"/>
                    <a:gd name="T83" fmla="*/ 445 h 593"/>
                    <a:gd name="T84" fmla="*/ 0 w 516"/>
                    <a:gd name="T85" fmla="*/ 434 h 5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516" h="593">
                      <a:moveTo>
                        <a:pt x="0" y="434"/>
                      </a:moveTo>
                      <a:lnTo>
                        <a:pt x="31" y="401"/>
                      </a:lnTo>
                      <a:lnTo>
                        <a:pt x="93" y="401"/>
                      </a:lnTo>
                      <a:lnTo>
                        <a:pt x="99" y="389"/>
                      </a:lnTo>
                      <a:lnTo>
                        <a:pt x="86" y="383"/>
                      </a:lnTo>
                      <a:lnTo>
                        <a:pt x="99" y="366"/>
                      </a:lnTo>
                      <a:lnTo>
                        <a:pt x="61" y="340"/>
                      </a:lnTo>
                      <a:lnTo>
                        <a:pt x="26" y="383"/>
                      </a:lnTo>
                      <a:lnTo>
                        <a:pt x="40" y="279"/>
                      </a:lnTo>
                      <a:lnTo>
                        <a:pt x="72" y="128"/>
                      </a:lnTo>
                      <a:lnTo>
                        <a:pt x="86" y="18"/>
                      </a:lnTo>
                      <a:lnTo>
                        <a:pt x="116" y="0"/>
                      </a:lnTo>
                      <a:lnTo>
                        <a:pt x="211" y="180"/>
                      </a:lnTo>
                      <a:lnTo>
                        <a:pt x="226" y="215"/>
                      </a:lnTo>
                      <a:lnTo>
                        <a:pt x="252" y="227"/>
                      </a:lnTo>
                      <a:lnTo>
                        <a:pt x="241" y="206"/>
                      </a:lnTo>
                      <a:lnTo>
                        <a:pt x="226" y="166"/>
                      </a:lnTo>
                      <a:lnTo>
                        <a:pt x="226" y="131"/>
                      </a:lnTo>
                      <a:lnTo>
                        <a:pt x="224" y="111"/>
                      </a:lnTo>
                      <a:lnTo>
                        <a:pt x="279" y="88"/>
                      </a:lnTo>
                      <a:lnTo>
                        <a:pt x="339" y="180"/>
                      </a:lnTo>
                      <a:lnTo>
                        <a:pt x="388" y="206"/>
                      </a:lnTo>
                      <a:lnTo>
                        <a:pt x="421" y="171"/>
                      </a:lnTo>
                      <a:lnTo>
                        <a:pt x="441" y="210"/>
                      </a:lnTo>
                      <a:lnTo>
                        <a:pt x="415" y="271"/>
                      </a:lnTo>
                      <a:lnTo>
                        <a:pt x="439" y="308"/>
                      </a:lnTo>
                      <a:lnTo>
                        <a:pt x="508" y="308"/>
                      </a:lnTo>
                      <a:lnTo>
                        <a:pt x="516" y="374"/>
                      </a:lnTo>
                      <a:lnTo>
                        <a:pt x="474" y="389"/>
                      </a:lnTo>
                      <a:lnTo>
                        <a:pt x="452" y="369"/>
                      </a:lnTo>
                      <a:lnTo>
                        <a:pt x="441" y="393"/>
                      </a:lnTo>
                      <a:lnTo>
                        <a:pt x="456" y="424"/>
                      </a:lnTo>
                      <a:lnTo>
                        <a:pt x="366" y="593"/>
                      </a:lnTo>
                      <a:lnTo>
                        <a:pt x="334" y="573"/>
                      </a:lnTo>
                      <a:lnTo>
                        <a:pt x="313" y="588"/>
                      </a:lnTo>
                      <a:lnTo>
                        <a:pt x="272" y="552"/>
                      </a:lnTo>
                      <a:lnTo>
                        <a:pt x="279" y="535"/>
                      </a:lnTo>
                      <a:lnTo>
                        <a:pt x="263" y="505"/>
                      </a:lnTo>
                      <a:lnTo>
                        <a:pt x="231" y="505"/>
                      </a:lnTo>
                      <a:lnTo>
                        <a:pt x="195" y="473"/>
                      </a:lnTo>
                      <a:lnTo>
                        <a:pt x="102" y="486"/>
                      </a:lnTo>
                      <a:lnTo>
                        <a:pt x="99" y="445"/>
                      </a:lnTo>
                      <a:lnTo>
                        <a:pt x="0" y="434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302" name="Freeform 317"/>
                <p:cNvSpPr>
                  <a:spLocks/>
                </p:cNvSpPr>
                <p:nvPr/>
              </p:nvSpPr>
              <p:spPr bwMode="auto">
                <a:xfrm>
                  <a:off x="1026" y="2509"/>
                  <a:ext cx="258" cy="297"/>
                </a:xfrm>
                <a:custGeom>
                  <a:avLst/>
                  <a:gdLst>
                    <a:gd name="T0" fmla="*/ 0 w 516"/>
                    <a:gd name="T1" fmla="*/ 434 h 593"/>
                    <a:gd name="T2" fmla="*/ 31 w 516"/>
                    <a:gd name="T3" fmla="*/ 401 h 593"/>
                    <a:gd name="T4" fmla="*/ 93 w 516"/>
                    <a:gd name="T5" fmla="*/ 401 h 593"/>
                    <a:gd name="T6" fmla="*/ 99 w 516"/>
                    <a:gd name="T7" fmla="*/ 389 h 593"/>
                    <a:gd name="T8" fmla="*/ 86 w 516"/>
                    <a:gd name="T9" fmla="*/ 383 h 593"/>
                    <a:gd name="T10" fmla="*/ 99 w 516"/>
                    <a:gd name="T11" fmla="*/ 366 h 593"/>
                    <a:gd name="T12" fmla="*/ 61 w 516"/>
                    <a:gd name="T13" fmla="*/ 340 h 593"/>
                    <a:gd name="T14" fmla="*/ 26 w 516"/>
                    <a:gd name="T15" fmla="*/ 383 h 593"/>
                    <a:gd name="T16" fmla="*/ 40 w 516"/>
                    <a:gd name="T17" fmla="*/ 279 h 593"/>
                    <a:gd name="T18" fmla="*/ 72 w 516"/>
                    <a:gd name="T19" fmla="*/ 128 h 593"/>
                    <a:gd name="T20" fmla="*/ 86 w 516"/>
                    <a:gd name="T21" fmla="*/ 18 h 593"/>
                    <a:gd name="T22" fmla="*/ 116 w 516"/>
                    <a:gd name="T23" fmla="*/ 0 h 593"/>
                    <a:gd name="T24" fmla="*/ 211 w 516"/>
                    <a:gd name="T25" fmla="*/ 180 h 593"/>
                    <a:gd name="T26" fmla="*/ 226 w 516"/>
                    <a:gd name="T27" fmla="*/ 215 h 593"/>
                    <a:gd name="T28" fmla="*/ 252 w 516"/>
                    <a:gd name="T29" fmla="*/ 227 h 593"/>
                    <a:gd name="T30" fmla="*/ 241 w 516"/>
                    <a:gd name="T31" fmla="*/ 206 h 593"/>
                    <a:gd name="T32" fmla="*/ 226 w 516"/>
                    <a:gd name="T33" fmla="*/ 166 h 593"/>
                    <a:gd name="T34" fmla="*/ 226 w 516"/>
                    <a:gd name="T35" fmla="*/ 131 h 593"/>
                    <a:gd name="T36" fmla="*/ 224 w 516"/>
                    <a:gd name="T37" fmla="*/ 111 h 593"/>
                    <a:gd name="T38" fmla="*/ 279 w 516"/>
                    <a:gd name="T39" fmla="*/ 88 h 593"/>
                    <a:gd name="T40" fmla="*/ 339 w 516"/>
                    <a:gd name="T41" fmla="*/ 180 h 593"/>
                    <a:gd name="T42" fmla="*/ 388 w 516"/>
                    <a:gd name="T43" fmla="*/ 206 h 593"/>
                    <a:gd name="T44" fmla="*/ 421 w 516"/>
                    <a:gd name="T45" fmla="*/ 171 h 593"/>
                    <a:gd name="T46" fmla="*/ 441 w 516"/>
                    <a:gd name="T47" fmla="*/ 210 h 593"/>
                    <a:gd name="T48" fmla="*/ 415 w 516"/>
                    <a:gd name="T49" fmla="*/ 271 h 593"/>
                    <a:gd name="T50" fmla="*/ 439 w 516"/>
                    <a:gd name="T51" fmla="*/ 308 h 593"/>
                    <a:gd name="T52" fmla="*/ 508 w 516"/>
                    <a:gd name="T53" fmla="*/ 308 h 593"/>
                    <a:gd name="T54" fmla="*/ 516 w 516"/>
                    <a:gd name="T55" fmla="*/ 374 h 593"/>
                    <a:gd name="T56" fmla="*/ 474 w 516"/>
                    <a:gd name="T57" fmla="*/ 389 h 593"/>
                    <a:gd name="T58" fmla="*/ 452 w 516"/>
                    <a:gd name="T59" fmla="*/ 369 h 593"/>
                    <a:gd name="T60" fmla="*/ 441 w 516"/>
                    <a:gd name="T61" fmla="*/ 393 h 593"/>
                    <a:gd name="T62" fmla="*/ 456 w 516"/>
                    <a:gd name="T63" fmla="*/ 424 h 593"/>
                    <a:gd name="T64" fmla="*/ 366 w 516"/>
                    <a:gd name="T65" fmla="*/ 593 h 593"/>
                    <a:gd name="T66" fmla="*/ 334 w 516"/>
                    <a:gd name="T67" fmla="*/ 573 h 593"/>
                    <a:gd name="T68" fmla="*/ 313 w 516"/>
                    <a:gd name="T69" fmla="*/ 588 h 593"/>
                    <a:gd name="T70" fmla="*/ 272 w 516"/>
                    <a:gd name="T71" fmla="*/ 552 h 593"/>
                    <a:gd name="T72" fmla="*/ 279 w 516"/>
                    <a:gd name="T73" fmla="*/ 535 h 593"/>
                    <a:gd name="T74" fmla="*/ 263 w 516"/>
                    <a:gd name="T75" fmla="*/ 505 h 593"/>
                    <a:gd name="T76" fmla="*/ 231 w 516"/>
                    <a:gd name="T77" fmla="*/ 505 h 593"/>
                    <a:gd name="T78" fmla="*/ 195 w 516"/>
                    <a:gd name="T79" fmla="*/ 473 h 593"/>
                    <a:gd name="T80" fmla="*/ 102 w 516"/>
                    <a:gd name="T81" fmla="*/ 486 h 593"/>
                    <a:gd name="T82" fmla="*/ 99 w 516"/>
                    <a:gd name="T83" fmla="*/ 445 h 593"/>
                    <a:gd name="T84" fmla="*/ 0 w 516"/>
                    <a:gd name="T85" fmla="*/ 434 h 5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516" h="593">
                      <a:moveTo>
                        <a:pt x="0" y="434"/>
                      </a:moveTo>
                      <a:lnTo>
                        <a:pt x="31" y="401"/>
                      </a:lnTo>
                      <a:lnTo>
                        <a:pt x="93" y="401"/>
                      </a:lnTo>
                      <a:lnTo>
                        <a:pt x="99" y="389"/>
                      </a:lnTo>
                      <a:lnTo>
                        <a:pt x="86" y="383"/>
                      </a:lnTo>
                      <a:lnTo>
                        <a:pt x="99" y="366"/>
                      </a:lnTo>
                      <a:lnTo>
                        <a:pt x="61" y="340"/>
                      </a:lnTo>
                      <a:lnTo>
                        <a:pt x="26" y="383"/>
                      </a:lnTo>
                      <a:lnTo>
                        <a:pt x="40" y="279"/>
                      </a:lnTo>
                      <a:lnTo>
                        <a:pt x="72" y="128"/>
                      </a:lnTo>
                      <a:lnTo>
                        <a:pt x="86" y="18"/>
                      </a:lnTo>
                      <a:lnTo>
                        <a:pt x="116" y="0"/>
                      </a:lnTo>
                      <a:lnTo>
                        <a:pt x="211" y="180"/>
                      </a:lnTo>
                      <a:lnTo>
                        <a:pt x="226" y="215"/>
                      </a:lnTo>
                      <a:lnTo>
                        <a:pt x="252" y="227"/>
                      </a:lnTo>
                      <a:lnTo>
                        <a:pt x="241" y="206"/>
                      </a:lnTo>
                      <a:lnTo>
                        <a:pt x="226" y="166"/>
                      </a:lnTo>
                      <a:lnTo>
                        <a:pt x="226" y="131"/>
                      </a:lnTo>
                      <a:lnTo>
                        <a:pt x="224" y="111"/>
                      </a:lnTo>
                      <a:lnTo>
                        <a:pt x="279" y="88"/>
                      </a:lnTo>
                      <a:lnTo>
                        <a:pt x="339" y="180"/>
                      </a:lnTo>
                      <a:lnTo>
                        <a:pt x="388" y="206"/>
                      </a:lnTo>
                      <a:lnTo>
                        <a:pt x="421" y="171"/>
                      </a:lnTo>
                      <a:lnTo>
                        <a:pt x="441" y="210"/>
                      </a:lnTo>
                      <a:lnTo>
                        <a:pt x="415" y="271"/>
                      </a:lnTo>
                      <a:lnTo>
                        <a:pt x="439" y="308"/>
                      </a:lnTo>
                      <a:lnTo>
                        <a:pt x="508" y="308"/>
                      </a:lnTo>
                      <a:lnTo>
                        <a:pt x="516" y="374"/>
                      </a:lnTo>
                      <a:lnTo>
                        <a:pt x="474" y="389"/>
                      </a:lnTo>
                      <a:lnTo>
                        <a:pt x="452" y="369"/>
                      </a:lnTo>
                      <a:lnTo>
                        <a:pt x="441" y="393"/>
                      </a:lnTo>
                      <a:lnTo>
                        <a:pt x="456" y="424"/>
                      </a:lnTo>
                      <a:lnTo>
                        <a:pt x="366" y="593"/>
                      </a:lnTo>
                      <a:lnTo>
                        <a:pt x="334" y="573"/>
                      </a:lnTo>
                      <a:lnTo>
                        <a:pt x="313" y="588"/>
                      </a:lnTo>
                      <a:lnTo>
                        <a:pt x="272" y="552"/>
                      </a:lnTo>
                      <a:lnTo>
                        <a:pt x="279" y="535"/>
                      </a:lnTo>
                      <a:lnTo>
                        <a:pt x="263" y="505"/>
                      </a:lnTo>
                      <a:lnTo>
                        <a:pt x="231" y="505"/>
                      </a:lnTo>
                      <a:lnTo>
                        <a:pt x="195" y="473"/>
                      </a:lnTo>
                      <a:lnTo>
                        <a:pt x="102" y="486"/>
                      </a:lnTo>
                      <a:lnTo>
                        <a:pt x="99" y="445"/>
                      </a:lnTo>
                      <a:lnTo>
                        <a:pt x="0" y="434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65" name="Group 318"/>
              <p:cNvGrpSpPr>
                <a:grpSpLocks/>
              </p:cNvGrpSpPr>
              <p:nvPr/>
            </p:nvGrpSpPr>
            <p:grpSpPr bwMode="auto">
              <a:xfrm>
                <a:off x="972" y="2726"/>
                <a:ext cx="268" cy="221"/>
                <a:chOff x="972" y="2726"/>
                <a:chExt cx="268" cy="221"/>
              </a:xfrm>
            </p:grpSpPr>
            <p:sp>
              <p:nvSpPr>
                <p:cNvPr id="299" name="Freeform 319"/>
                <p:cNvSpPr>
                  <a:spLocks/>
                </p:cNvSpPr>
                <p:nvPr/>
              </p:nvSpPr>
              <p:spPr bwMode="auto">
                <a:xfrm>
                  <a:off x="972" y="2726"/>
                  <a:ext cx="268" cy="221"/>
                </a:xfrm>
                <a:custGeom>
                  <a:avLst/>
                  <a:gdLst>
                    <a:gd name="T0" fmla="*/ 206 w 535"/>
                    <a:gd name="T1" fmla="*/ 11 h 441"/>
                    <a:gd name="T2" fmla="*/ 209 w 535"/>
                    <a:gd name="T3" fmla="*/ 54 h 441"/>
                    <a:gd name="T4" fmla="*/ 303 w 535"/>
                    <a:gd name="T5" fmla="*/ 39 h 441"/>
                    <a:gd name="T6" fmla="*/ 337 w 535"/>
                    <a:gd name="T7" fmla="*/ 71 h 441"/>
                    <a:gd name="T8" fmla="*/ 369 w 535"/>
                    <a:gd name="T9" fmla="*/ 71 h 441"/>
                    <a:gd name="T10" fmla="*/ 386 w 535"/>
                    <a:gd name="T11" fmla="*/ 101 h 441"/>
                    <a:gd name="T12" fmla="*/ 380 w 535"/>
                    <a:gd name="T13" fmla="*/ 118 h 441"/>
                    <a:gd name="T14" fmla="*/ 419 w 535"/>
                    <a:gd name="T15" fmla="*/ 156 h 441"/>
                    <a:gd name="T16" fmla="*/ 441 w 535"/>
                    <a:gd name="T17" fmla="*/ 139 h 441"/>
                    <a:gd name="T18" fmla="*/ 471 w 535"/>
                    <a:gd name="T19" fmla="*/ 159 h 441"/>
                    <a:gd name="T20" fmla="*/ 483 w 535"/>
                    <a:gd name="T21" fmla="*/ 170 h 441"/>
                    <a:gd name="T22" fmla="*/ 535 w 535"/>
                    <a:gd name="T23" fmla="*/ 193 h 441"/>
                    <a:gd name="T24" fmla="*/ 535 w 535"/>
                    <a:gd name="T25" fmla="*/ 263 h 441"/>
                    <a:gd name="T26" fmla="*/ 517 w 535"/>
                    <a:gd name="T27" fmla="*/ 276 h 441"/>
                    <a:gd name="T28" fmla="*/ 476 w 535"/>
                    <a:gd name="T29" fmla="*/ 263 h 441"/>
                    <a:gd name="T30" fmla="*/ 448 w 535"/>
                    <a:gd name="T31" fmla="*/ 286 h 441"/>
                    <a:gd name="T32" fmla="*/ 454 w 535"/>
                    <a:gd name="T33" fmla="*/ 342 h 441"/>
                    <a:gd name="T34" fmla="*/ 410 w 535"/>
                    <a:gd name="T35" fmla="*/ 371 h 441"/>
                    <a:gd name="T36" fmla="*/ 407 w 535"/>
                    <a:gd name="T37" fmla="*/ 412 h 441"/>
                    <a:gd name="T38" fmla="*/ 314 w 535"/>
                    <a:gd name="T39" fmla="*/ 430 h 441"/>
                    <a:gd name="T40" fmla="*/ 232 w 535"/>
                    <a:gd name="T41" fmla="*/ 417 h 441"/>
                    <a:gd name="T42" fmla="*/ 183 w 535"/>
                    <a:gd name="T43" fmla="*/ 441 h 441"/>
                    <a:gd name="T44" fmla="*/ 98 w 535"/>
                    <a:gd name="T45" fmla="*/ 430 h 441"/>
                    <a:gd name="T46" fmla="*/ 67 w 535"/>
                    <a:gd name="T47" fmla="*/ 437 h 441"/>
                    <a:gd name="T48" fmla="*/ 0 w 535"/>
                    <a:gd name="T49" fmla="*/ 412 h 441"/>
                    <a:gd name="T50" fmla="*/ 89 w 535"/>
                    <a:gd name="T51" fmla="*/ 205 h 441"/>
                    <a:gd name="T52" fmla="*/ 98 w 535"/>
                    <a:gd name="T53" fmla="*/ 144 h 441"/>
                    <a:gd name="T54" fmla="*/ 107 w 535"/>
                    <a:gd name="T55" fmla="*/ 0 h 441"/>
                    <a:gd name="T56" fmla="*/ 206 w 535"/>
                    <a:gd name="T57" fmla="*/ 11 h 4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35" h="441">
                      <a:moveTo>
                        <a:pt x="206" y="11"/>
                      </a:moveTo>
                      <a:lnTo>
                        <a:pt x="209" y="54"/>
                      </a:lnTo>
                      <a:lnTo>
                        <a:pt x="303" y="39"/>
                      </a:lnTo>
                      <a:lnTo>
                        <a:pt x="337" y="71"/>
                      </a:lnTo>
                      <a:lnTo>
                        <a:pt x="369" y="71"/>
                      </a:lnTo>
                      <a:lnTo>
                        <a:pt x="386" y="101"/>
                      </a:lnTo>
                      <a:lnTo>
                        <a:pt x="380" y="118"/>
                      </a:lnTo>
                      <a:lnTo>
                        <a:pt x="419" y="156"/>
                      </a:lnTo>
                      <a:lnTo>
                        <a:pt x="441" y="139"/>
                      </a:lnTo>
                      <a:lnTo>
                        <a:pt x="471" y="159"/>
                      </a:lnTo>
                      <a:lnTo>
                        <a:pt x="483" y="170"/>
                      </a:lnTo>
                      <a:lnTo>
                        <a:pt x="535" y="193"/>
                      </a:lnTo>
                      <a:lnTo>
                        <a:pt x="535" y="263"/>
                      </a:lnTo>
                      <a:lnTo>
                        <a:pt x="517" y="276"/>
                      </a:lnTo>
                      <a:lnTo>
                        <a:pt x="476" y="263"/>
                      </a:lnTo>
                      <a:lnTo>
                        <a:pt x="448" y="286"/>
                      </a:lnTo>
                      <a:lnTo>
                        <a:pt x="454" y="342"/>
                      </a:lnTo>
                      <a:lnTo>
                        <a:pt x="410" y="371"/>
                      </a:lnTo>
                      <a:lnTo>
                        <a:pt x="407" y="412"/>
                      </a:lnTo>
                      <a:lnTo>
                        <a:pt x="314" y="430"/>
                      </a:lnTo>
                      <a:lnTo>
                        <a:pt x="232" y="417"/>
                      </a:lnTo>
                      <a:lnTo>
                        <a:pt x="183" y="441"/>
                      </a:lnTo>
                      <a:lnTo>
                        <a:pt x="98" y="430"/>
                      </a:lnTo>
                      <a:lnTo>
                        <a:pt x="67" y="437"/>
                      </a:lnTo>
                      <a:lnTo>
                        <a:pt x="0" y="412"/>
                      </a:lnTo>
                      <a:lnTo>
                        <a:pt x="89" y="205"/>
                      </a:lnTo>
                      <a:lnTo>
                        <a:pt x="98" y="144"/>
                      </a:lnTo>
                      <a:lnTo>
                        <a:pt x="107" y="0"/>
                      </a:lnTo>
                      <a:lnTo>
                        <a:pt x="206" y="11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300" name="Freeform 320"/>
                <p:cNvSpPr>
                  <a:spLocks/>
                </p:cNvSpPr>
                <p:nvPr/>
              </p:nvSpPr>
              <p:spPr bwMode="auto">
                <a:xfrm>
                  <a:off x="972" y="2726"/>
                  <a:ext cx="268" cy="221"/>
                </a:xfrm>
                <a:custGeom>
                  <a:avLst/>
                  <a:gdLst>
                    <a:gd name="T0" fmla="*/ 206 w 535"/>
                    <a:gd name="T1" fmla="*/ 11 h 441"/>
                    <a:gd name="T2" fmla="*/ 209 w 535"/>
                    <a:gd name="T3" fmla="*/ 54 h 441"/>
                    <a:gd name="T4" fmla="*/ 303 w 535"/>
                    <a:gd name="T5" fmla="*/ 39 h 441"/>
                    <a:gd name="T6" fmla="*/ 337 w 535"/>
                    <a:gd name="T7" fmla="*/ 71 h 441"/>
                    <a:gd name="T8" fmla="*/ 369 w 535"/>
                    <a:gd name="T9" fmla="*/ 71 h 441"/>
                    <a:gd name="T10" fmla="*/ 386 w 535"/>
                    <a:gd name="T11" fmla="*/ 101 h 441"/>
                    <a:gd name="T12" fmla="*/ 380 w 535"/>
                    <a:gd name="T13" fmla="*/ 118 h 441"/>
                    <a:gd name="T14" fmla="*/ 419 w 535"/>
                    <a:gd name="T15" fmla="*/ 156 h 441"/>
                    <a:gd name="T16" fmla="*/ 441 w 535"/>
                    <a:gd name="T17" fmla="*/ 139 h 441"/>
                    <a:gd name="T18" fmla="*/ 471 w 535"/>
                    <a:gd name="T19" fmla="*/ 159 h 441"/>
                    <a:gd name="T20" fmla="*/ 483 w 535"/>
                    <a:gd name="T21" fmla="*/ 170 h 441"/>
                    <a:gd name="T22" fmla="*/ 535 w 535"/>
                    <a:gd name="T23" fmla="*/ 193 h 441"/>
                    <a:gd name="T24" fmla="*/ 535 w 535"/>
                    <a:gd name="T25" fmla="*/ 263 h 441"/>
                    <a:gd name="T26" fmla="*/ 517 w 535"/>
                    <a:gd name="T27" fmla="*/ 276 h 441"/>
                    <a:gd name="T28" fmla="*/ 476 w 535"/>
                    <a:gd name="T29" fmla="*/ 263 h 441"/>
                    <a:gd name="T30" fmla="*/ 448 w 535"/>
                    <a:gd name="T31" fmla="*/ 286 h 441"/>
                    <a:gd name="T32" fmla="*/ 454 w 535"/>
                    <a:gd name="T33" fmla="*/ 342 h 441"/>
                    <a:gd name="T34" fmla="*/ 410 w 535"/>
                    <a:gd name="T35" fmla="*/ 371 h 441"/>
                    <a:gd name="T36" fmla="*/ 407 w 535"/>
                    <a:gd name="T37" fmla="*/ 412 h 441"/>
                    <a:gd name="T38" fmla="*/ 314 w 535"/>
                    <a:gd name="T39" fmla="*/ 430 h 441"/>
                    <a:gd name="T40" fmla="*/ 232 w 535"/>
                    <a:gd name="T41" fmla="*/ 417 h 441"/>
                    <a:gd name="T42" fmla="*/ 183 w 535"/>
                    <a:gd name="T43" fmla="*/ 441 h 441"/>
                    <a:gd name="T44" fmla="*/ 98 w 535"/>
                    <a:gd name="T45" fmla="*/ 430 h 441"/>
                    <a:gd name="T46" fmla="*/ 67 w 535"/>
                    <a:gd name="T47" fmla="*/ 437 h 441"/>
                    <a:gd name="T48" fmla="*/ 0 w 535"/>
                    <a:gd name="T49" fmla="*/ 412 h 441"/>
                    <a:gd name="T50" fmla="*/ 89 w 535"/>
                    <a:gd name="T51" fmla="*/ 205 h 441"/>
                    <a:gd name="T52" fmla="*/ 98 w 535"/>
                    <a:gd name="T53" fmla="*/ 144 h 441"/>
                    <a:gd name="T54" fmla="*/ 107 w 535"/>
                    <a:gd name="T55" fmla="*/ 0 h 441"/>
                    <a:gd name="T56" fmla="*/ 206 w 535"/>
                    <a:gd name="T57" fmla="*/ 11 h 4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35" h="441">
                      <a:moveTo>
                        <a:pt x="206" y="11"/>
                      </a:moveTo>
                      <a:lnTo>
                        <a:pt x="209" y="54"/>
                      </a:lnTo>
                      <a:lnTo>
                        <a:pt x="303" y="39"/>
                      </a:lnTo>
                      <a:lnTo>
                        <a:pt x="337" y="71"/>
                      </a:lnTo>
                      <a:lnTo>
                        <a:pt x="369" y="71"/>
                      </a:lnTo>
                      <a:lnTo>
                        <a:pt x="386" y="101"/>
                      </a:lnTo>
                      <a:lnTo>
                        <a:pt x="380" y="118"/>
                      </a:lnTo>
                      <a:lnTo>
                        <a:pt x="419" y="156"/>
                      </a:lnTo>
                      <a:lnTo>
                        <a:pt x="441" y="139"/>
                      </a:lnTo>
                      <a:lnTo>
                        <a:pt x="471" y="159"/>
                      </a:lnTo>
                      <a:lnTo>
                        <a:pt x="483" y="170"/>
                      </a:lnTo>
                      <a:lnTo>
                        <a:pt x="535" y="193"/>
                      </a:lnTo>
                      <a:lnTo>
                        <a:pt x="535" y="263"/>
                      </a:lnTo>
                      <a:lnTo>
                        <a:pt x="517" y="276"/>
                      </a:lnTo>
                      <a:lnTo>
                        <a:pt x="476" y="263"/>
                      </a:lnTo>
                      <a:lnTo>
                        <a:pt x="448" y="286"/>
                      </a:lnTo>
                      <a:lnTo>
                        <a:pt x="454" y="342"/>
                      </a:lnTo>
                      <a:lnTo>
                        <a:pt x="410" y="371"/>
                      </a:lnTo>
                      <a:lnTo>
                        <a:pt x="407" y="412"/>
                      </a:lnTo>
                      <a:lnTo>
                        <a:pt x="314" y="430"/>
                      </a:lnTo>
                      <a:lnTo>
                        <a:pt x="232" y="417"/>
                      </a:lnTo>
                      <a:lnTo>
                        <a:pt x="183" y="441"/>
                      </a:lnTo>
                      <a:lnTo>
                        <a:pt x="98" y="430"/>
                      </a:lnTo>
                      <a:lnTo>
                        <a:pt x="67" y="437"/>
                      </a:lnTo>
                      <a:lnTo>
                        <a:pt x="0" y="412"/>
                      </a:lnTo>
                      <a:lnTo>
                        <a:pt x="89" y="205"/>
                      </a:lnTo>
                      <a:lnTo>
                        <a:pt x="98" y="144"/>
                      </a:lnTo>
                      <a:lnTo>
                        <a:pt x="107" y="0"/>
                      </a:lnTo>
                      <a:lnTo>
                        <a:pt x="206" y="11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66" name="Group 321"/>
              <p:cNvGrpSpPr>
                <a:grpSpLocks/>
              </p:cNvGrpSpPr>
              <p:nvPr/>
            </p:nvGrpSpPr>
            <p:grpSpPr bwMode="auto">
              <a:xfrm>
                <a:off x="1210" y="2696"/>
                <a:ext cx="189" cy="162"/>
                <a:chOff x="1210" y="2696"/>
                <a:chExt cx="189" cy="162"/>
              </a:xfrm>
            </p:grpSpPr>
            <p:sp>
              <p:nvSpPr>
                <p:cNvPr id="297" name="Freeform 322"/>
                <p:cNvSpPr>
                  <a:spLocks/>
                </p:cNvSpPr>
                <p:nvPr/>
              </p:nvSpPr>
              <p:spPr bwMode="auto">
                <a:xfrm>
                  <a:off x="1210" y="2696"/>
                  <a:ext cx="189" cy="162"/>
                </a:xfrm>
                <a:custGeom>
                  <a:avLst/>
                  <a:gdLst>
                    <a:gd name="T0" fmla="*/ 378 w 378"/>
                    <a:gd name="T1" fmla="*/ 179 h 324"/>
                    <a:gd name="T2" fmla="*/ 327 w 378"/>
                    <a:gd name="T3" fmla="*/ 172 h 324"/>
                    <a:gd name="T4" fmla="*/ 314 w 378"/>
                    <a:gd name="T5" fmla="*/ 205 h 324"/>
                    <a:gd name="T6" fmla="*/ 337 w 378"/>
                    <a:gd name="T7" fmla="*/ 234 h 324"/>
                    <a:gd name="T8" fmla="*/ 337 w 378"/>
                    <a:gd name="T9" fmla="*/ 259 h 324"/>
                    <a:gd name="T10" fmla="*/ 260 w 378"/>
                    <a:gd name="T11" fmla="*/ 320 h 324"/>
                    <a:gd name="T12" fmla="*/ 224 w 378"/>
                    <a:gd name="T13" fmla="*/ 314 h 324"/>
                    <a:gd name="T14" fmla="*/ 170 w 378"/>
                    <a:gd name="T15" fmla="*/ 314 h 324"/>
                    <a:gd name="T16" fmla="*/ 123 w 378"/>
                    <a:gd name="T17" fmla="*/ 317 h 324"/>
                    <a:gd name="T18" fmla="*/ 62 w 378"/>
                    <a:gd name="T19" fmla="*/ 324 h 324"/>
                    <a:gd name="T20" fmla="*/ 62 w 378"/>
                    <a:gd name="T21" fmla="*/ 256 h 324"/>
                    <a:gd name="T22" fmla="*/ 9 w 378"/>
                    <a:gd name="T23" fmla="*/ 234 h 324"/>
                    <a:gd name="T24" fmla="*/ 0 w 378"/>
                    <a:gd name="T25" fmla="*/ 221 h 324"/>
                    <a:gd name="T26" fmla="*/ 88 w 378"/>
                    <a:gd name="T27" fmla="*/ 51 h 324"/>
                    <a:gd name="T28" fmla="*/ 74 w 378"/>
                    <a:gd name="T29" fmla="*/ 22 h 324"/>
                    <a:gd name="T30" fmla="*/ 85 w 378"/>
                    <a:gd name="T31" fmla="*/ 0 h 324"/>
                    <a:gd name="T32" fmla="*/ 106 w 378"/>
                    <a:gd name="T33" fmla="*/ 19 h 324"/>
                    <a:gd name="T34" fmla="*/ 148 w 378"/>
                    <a:gd name="T35" fmla="*/ 3 h 324"/>
                    <a:gd name="T36" fmla="*/ 183 w 378"/>
                    <a:gd name="T37" fmla="*/ 38 h 324"/>
                    <a:gd name="T38" fmla="*/ 291 w 378"/>
                    <a:gd name="T39" fmla="*/ 41 h 324"/>
                    <a:gd name="T40" fmla="*/ 314 w 378"/>
                    <a:gd name="T41" fmla="*/ 67 h 324"/>
                    <a:gd name="T42" fmla="*/ 332 w 378"/>
                    <a:gd name="T43" fmla="*/ 59 h 324"/>
                    <a:gd name="T44" fmla="*/ 364 w 378"/>
                    <a:gd name="T45" fmla="*/ 94 h 324"/>
                    <a:gd name="T46" fmla="*/ 343 w 378"/>
                    <a:gd name="T47" fmla="*/ 108 h 324"/>
                    <a:gd name="T48" fmla="*/ 378 w 378"/>
                    <a:gd name="T49" fmla="*/ 179 h 3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78" h="324">
                      <a:moveTo>
                        <a:pt x="378" y="179"/>
                      </a:moveTo>
                      <a:lnTo>
                        <a:pt x="327" y="172"/>
                      </a:lnTo>
                      <a:lnTo>
                        <a:pt x="314" y="205"/>
                      </a:lnTo>
                      <a:lnTo>
                        <a:pt x="337" y="234"/>
                      </a:lnTo>
                      <a:lnTo>
                        <a:pt x="337" y="259"/>
                      </a:lnTo>
                      <a:lnTo>
                        <a:pt x="260" y="320"/>
                      </a:lnTo>
                      <a:lnTo>
                        <a:pt x="224" y="314"/>
                      </a:lnTo>
                      <a:lnTo>
                        <a:pt x="170" y="314"/>
                      </a:lnTo>
                      <a:lnTo>
                        <a:pt x="123" y="317"/>
                      </a:lnTo>
                      <a:lnTo>
                        <a:pt x="62" y="324"/>
                      </a:lnTo>
                      <a:lnTo>
                        <a:pt x="62" y="256"/>
                      </a:lnTo>
                      <a:lnTo>
                        <a:pt x="9" y="234"/>
                      </a:lnTo>
                      <a:lnTo>
                        <a:pt x="0" y="221"/>
                      </a:lnTo>
                      <a:lnTo>
                        <a:pt x="88" y="51"/>
                      </a:lnTo>
                      <a:lnTo>
                        <a:pt x="74" y="22"/>
                      </a:lnTo>
                      <a:lnTo>
                        <a:pt x="85" y="0"/>
                      </a:lnTo>
                      <a:lnTo>
                        <a:pt x="106" y="19"/>
                      </a:lnTo>
                      <a:lnTo>
                        <a:pt x="148" y="3"/>
                      </a:lnTo>
                      <a:lnTo>
                        <a:pt x="183" y="38"/>
                      </a:lnTo>
                      <a:lnTo>
                        <a:pt x="291" y="41"/>
                      </a:lnTo>
                      <a:lnTo>
                        <a:pt x="314" y="67"/>
                      </a:lnTo>
                      <a:lnTo>
                        <a:pt x="332" y="59"/>
                      </a:lnTo>
                      <a:lnTo>
                        <a:pt x="364" y="94"/>
                      </a:lnTo>
                      <a:lnTo>
                        <a:pt x="343" y="108"/>
                      </a:lnTo>
                      <a:lnTo>
                        <a:pt x="378" y="179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98" name="Freeform 323"/>
                <p:cNvSpPr>
                  <a:spLocks/>
                </p:cNvSpPr>
                <p:nvPr/>
              </p:nvSpPr>
              <p:spPr bwMode="auto">
                <a:xfrm>
                  <a:off x="1210" y="2696"/>
                  <a:ext cx="189" cy="162"/>
                </a:xfrm>
                <a:custGeom>
                  <a:avLst/>
                  <a:gdLst>
                    <a:gd name="T0" fmla="*/ 378 w 378"/>
                    <a:gd name="T1" fmla="*/ 179 h 324"/>
                    <a:gd name="T2" fmla="*/ 327 w 378"/>
                    <a:gd name="T3" fmla="*/ 172 h 324"/>
                    <a:gd name="T4" fmla="*/ 314 w 378"/>
                    <a:gd name="T5" fmla="*/ 205 h 324"/>
                    <a:gd name="T6" fmla="*/ 337 w 378"/>
                    <a:gd name="T7" fmla="*/ 234 h 324"/>
                    <a:gd name="T8" fmla="*/ 337 w 378"/>
                    <a:gd name="T9" fmla="*/ 259 h 324"/>
                    <a:gd name="T10" fmla="*/ 260 w 378"/>
                    <a:gd name="T11" fmla="*/ 320 h 324"/>
                    <a:gd name="T12" fmla="*/ 224 w 378"/>
                    <a:gd name="T13" fmla="*/ 314 h 324"/>
                    <a:gd name="T14" fmla="*/ 170 w 378"/>
                    <a:gd name="T15" fmla="*/ 314 h 324"/>
                    <a:gd name="T16" fmla="*/ 123 w 378"/>
                    <a:gd name="T17" fmla="*/ 317 h 324"/>
                    <a:gd name="T18" fmla="*/ 62 w 378"/>
                    <a:gd name="T19" fmla="*/ 324 h 324"/>
                    <a:gd name="T20" fmla="*/ 62 w 378"/>
                    <a:gd name="T21" fmla="*/ 256 h 324"/>
                    <a:gd name="T22" fmla="*/ 9 w 378"/>
                    <a:gd name="T23" fmla="*/ 234 h 324"/>
                    <a:gd name="T24" fmla="*/ 0 w 378"/>
                    <a:gd name="T25" fmla="*/ 221 h 324"/>
                    <a:gd name="T26" fmla="*/ 88 w 378"/>
                    <a:gd name="T27" fmla="*/ 51 h 324"/>
                    <a:gd name="T28" fmla="*/ 74 w 378"/>
                    <a:gd name="T29" fmla="*/ 22 h 324"/>
                    <a:gd name="T30" fmla="*/ 85 w 378"/>
                    <a:gd name="T31" fmla="*/ 0 h 324"/>
                    <a:gd name="T32" fmla="*/ 106 w 378"/>
                    <a:gd name="T33" fmla="*/ 19 h 324"/>
                    <a:gd name="T34" fmla="*/ 148 w 378"/>
                    <a:gd name="T35" fmla="*/ 3 h 324"/>
                    <a:gd name="T36" fmla="*/ 183 w 378"/>
                    <a:gd name="T37" fmla="*/ 38 h 324"/>
                    <a:gd name="T38" fmla="*/ 291 w 378"/>
                    <a:gd name="T39" fmla="*/ 41 h 324"/>
                    <a:gd name="T40" fmla="*/ 314 w 378"/>
                    <a:gd name="T41" fmla="*/ 67 h 324"/>
                    <a:gd name="T42" fmla="*/ 332 w 378"/>
                    <a:gd name="T43" fmla="*/ 59 h 324"/>
                    <a:gd name="T44" fmla="*/ 364 w 378"/>
                    <a:gd name="T45" fmla="*/ 94 h 324"/>
                    <a:gd name="T46" fmla="*/ 343 w 378"/>
                    <a:gd name="T47" fmla="*/ 108 h 324"/>
                    <a:gd name="T48" fmla="*/ 378 w 378"/>
                    <a:gd name="T49" fmla="*/ 179 h 3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78" h="324">
                      <a:moveTo>
                        <a:pt x="378" y="179"/>
                      </a:moveTo>
                      <a:lnTo>
                        <a:pt x="327" y="172"/>
                      </a:lnTo>
                      <a:lnTo>
                        <a:pt x="314" y="205"/>
                      </a:lnTo>
                      <a:lnTo>
                        <a:pt x="337" y="234"/>
                      </a:lnTo>
                      <a:lnTo>
                        <a:pt x="337" y="259"/>
                      </a:lnTo>
                      <a:lnTo>
                        <a:pt x="260" y="320"/>
                      </a:lnTo>
                      <a:lnTo>
                        <a:pt x="224" y="314"/>
                      </a:lnTo>
                      <a:lnTo>
                        <a:pt x="170" y="314"/>
                      </a:lnTo>
                      <a:lnTo>
                        <a:pt x="123" y="317"/>
                      </a:lnTo>
                      <a:lnTo>
                        <a:pt x="62" y="324"/>
                      </a:lnTo>
                      <a:lnTo>
                        <a:pt x="62" y="256"/>
                      </a:lnTo>
                      <a:lnTo>
                        <a:pt x="9" y="234"/>
                      </a:lnTo>
                      <a:lnTo>
                        <a:pt x="0" y="221"/>
                      </a:lnTo>
                      <a:lnTo>
                        <a:pt x="88" y="51"/>
                      </a:lnTo>
                      <a:lnTo>
                        <a:pt x="74" y="22"/>
                      </a:lnTo>
                      <a:lnTo>
                        <a:pt x="85" y="0"/>
                      </a:lnTo>
                      <a:lnTo>
                        <a:pt x="106" y="19"/>
                      </a:lnTo>
                      <a:lnTo>
                        <a:pt x="148" y="3"/>
                      </a:lnTo>
                      <a:lnTo>
                        <a:pt x="183" y="38"/>
                      </a:lnTo>
                      <a:lnTo>
                        <a:pt x="291" y="41"/>
                      </a:lnTo>
                      <a:lnTo>
                        <a:pt x="314" y="67"/>
                      </a:lnTo>
                      <a:lnTo>
                        <a:pt x="332" y="59"/>
                      </a:lnTo>
                      <a:lnTo>
                        <a:pt x="364" y="94"/>
                      </a:lnTo>
                      <a:lnTo>
                        <a:pt x="343" y="108"/>
                      </a:lnTo>
                      <a:lnTo>
                        <a:pt x="378" y="179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67" name="Group 324"/>
              <p:cNvGrpSpPr>
                <a:grpSpLocks/>
              </p:cNvGrpSpPr>
              <p:nvPr/>
            </p:nvGrpSpPr>
            <p:grpSpPr bwMode="auto">
              <a:xfrm>
                <a:off x="1233" y="2499"/>
                <a:ext cx="225" cy="243"/>
                <a:chOff x="1233" y="2499"/>
                <a:chExt cx="225" cy="243"/>
              </a:xfrm>
            </p:grpSpPr>
            <p:sp>
              <p:nvSpPr>
                <p:cNvPr id="295" name="Freeform 325"/>
                <p:cNvSpPr>
                  <a:spLocks/>
                </p:cNvSpPr>
                <p:nvPr/>
              </p:nvSpPr>
              <p:spPr bwMode="auto">
                <a:xfrm>
                  <a:off x="1233" y="2499"/>
                  <a:ext cx="225" cy="243"/>
                </a:xfrm>
                <a:custGeom>
                  <a:avLst/>
                  <a:gdLst>
                    <a:gd name="T0" fmla="*/ 412 w 450"/>
                    <a:gd name="T1" fmla="*/ 208 h 487"/>
                    <a:gd name="T2" fmla="*/ 394 w 450"/>
                    <a:gd name="T3" fmla="*/ 186 h 487"/>
                    <a:gd name="T4" fmla="*/ 409 w 450"/>
                    <a:gd name="T5" fmla="*/ 102 h 487"/>
                    <a:gd name="T6" fmla="*/ 391 w 450"/>
                    <a:gd name="T7" fmla="*/ 87 h 487"/>
                    <a:gd name="T8" fmla="*/ 368 w 450"/>
                    <a:gd name="T9" fmla="*/ 101 h 487"/>
                    <a:gd name="T10" fmla="*/ 304 w 450"/>
                    <a:gd name="T11" fmla="*/ 41 h 487"/>
                    <a:gd name="T12" fmla="*/ 260 w 450"/>
                    <a:gd name="T13" fmla="*/ 50 h 487"/>
                    <a:gd name="T14" fmla="*/ 232 w 450"/>
                    <a:gd name="T15" fmla="*/ 0 h 487"/>
                    <a:gd name="T16" fmla="*/ 176 w 450"/>
                    <a:gd name="T17" fmla="*/ 23 h 487"/>
                    <a:gd name="T18" fmla="*/ 170 w 450"/>
                    <a:gd name="T19" fmla="*/ 60 h 487"/>
                    <a:gd name="T20" fmla="*/ 109 w 450"/>
                    <a:gd name="T21" fmla="*/ 113 h 487"/>
                    <a:gd name="T22" fmla="*/ 109 w 450"/>
                    <a:gd name="T23" fmla="*/ 163 h 487"/>
                    <a:gd name="T24" fmla="*/ 55 w 450"/>
                    <a:gd name="T25" fmla="*/ 189 h 487"/>
                    <a:gd name="T26" fmla="*/ 8 w 450"/>
                    <a:gd name="T27" fmla="*/ 189 h 487"/>
                    <a:gd name="T28" fmla="*/ 26 w 450"/>
                    <a:gd name="T29" fmla="*/ 232 h 487"/>
                    <a:gd name="T30" fmla="*/ 0 w 450"/>
                    <a:gd name="T31" fmla="*/ 293 h 487"/>
                    <a:gd name="T32" fmla="*/ 25 w 450"/>
                    <a:gd name="T33" fmla="*/ 329 h 487"/>
                    <a:gd name="T34" fmla="*/ 93 w 450"/>
                    <a:gd name="T35" fmla="*/ 329 h 487"/>
                    <a:gd name="T36" fmla="*/ 100 w 450"/>
                    <a:gd name="T37" fmla="*/ 395 h 487"/>
                    <a:gd name="T38" fmla="*/ 135 w 450"/>
                    <a:gd name="T39" fmla="*/ 427 h 487"/>
                    <a:gd name="T40" fmla="*/ 244 w 450"/>
                    <a:gd name="T41" fmla="*/ 432 h 487"/>
                    <a:gd name="T42" fmla="*/ 266 w 450"/>
                    <a:gd name="T43" fmla="*/ 458 h 487"/>
                    <a:gd name="T44" fmla="*/ 285 w 450"/>
                    <a:gd name="T45" fmla="*/ 451 h 487"/>
                    <a:gd name="T46" fmla="*/ 319 w 450"/>
                    <a:gd name="T47" fmla="*/ 487 h 487"/>
                    <a:gd name="T48" fmla="*/ 391 w 450"/>
                    <a:gd name="T49" fmla="*/ 435 h 487"/>
                    <a:gd name="T50" fmla="*/ 443 w 450"/>
                    <a:gd name="T51" fmla="*/ 368 h 487"/>
                    <a:gd name="T52" fmla="*/ 450 w 450"/>
                    <a:gd name="T53" fmla="*/ 310 h 487"/>
                    <a:gd name="T54" fmla="*/ 386 w 450"/>
                    <a:gd name="T55" fmla="*/ 226 h 487"/>
                    <a:gd name="T56" fmla="*/ 412 w 450"/>
                    <a:gd name="T57" fmla="*/ 208 h 4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450" h="487">
                      <a:moveTo>
                        <a:pt x="412" y="208"/>
                      </a:moveTo>
                      <a:lnTo>
                        <a:pt x="394" y="186"/>
                      </a:lnTo>
                      <a:lnTo>
                        <a:pt x="409" y="102"/>
                      </a:lnTo>
                      <a:lnTo>
                        <a:pt x="391" y="87"/>
                      </a:lnTo>
                      <a:lnTo>
                        <a:pt x="368" y="101"/>
                      </a:lnTo>
                      <a:lnTo>
                        <a:pt x="304" y="41"/>
                      </a:lnTo>
                      <a:lnTo>
                        <a:pt x="260" y="50"/>
                      </a:lnTo>
                      <a:lnTo>
                        <a:pt x="232" y="0"/>
                      </a:lnTo>
                      <a:lnTo>
                        <a:pt x="176" y="23"/>
                      </a:lnTo>
                      <a:lnTo>
                        <a:pt x="170" y="60"/>
                      </a:lnTo>
                      <a:lnTo>
                        <a:pt x="109" y="113"/>
                      </a:lnTo>
                      <a:lnTo>
                        <a:pt x="109" y="163"/>
                      </a:lnTo>
                      <a:lnTo>
                        <a:pt x="55" y="189"/>
                      </a:lnTo>
                      <a:lnTo>
                        <a:pt x="8" y="189"/>
                      </a:lnTo>
                      <a:lnTo>
                        <a:pt x="26" y="232"/>
                      </a:lnTo>
                      <a:lnTo>
                        <a:pt x="0" y="293"/>
                      </a:lnTo>
                      <a:lnTo>
                        <a:pt x="25" y="329"/>
                      </a:lnTo>
                      <a:lnTo>
                        <a:pt x="93" y="329"/>
                      </a:lnTo>
                      <a:lnTo>
                        <a:pt x="100" y="395"/>
                      </a:lnTo>
                      <a:lnTo>
                        <a:pt x="135" y="427"/>
                      </a:lnTo>
                      <a:lnTo>
                        <a:pt x="244" y="432"/>
                      </a:lnTo>
                      <a:lnTo>
                        <a:pt x="266" y="458"/>
                      </a:lnTo>
                      <a:lnTo>
                        <a:pt x="285" y="451"/>
                      </a:lnTo>
                      <a:lnTo>
                        <a:pt x="319" y="487"/>
                      </a:lnTo>
                      <a:lnTo>
                        <a:pt x="391" y="435"/>
                      </a:lnTo>
                      <a:lnTo>
                        <a:pt x="443" y="368"/>
                      </a:lnTo>
                      <a:lnTo>
                        <a:pt x="450" y="310"/>
                      </a:lnTo>
                      <a:lnTo>
                        <a:pt x="386" y="226"/>
                      </a:lnTo>
                      <a:lnTo>
                        <a:pt x="412" y="208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96" name="Freeform 326"/>
                <p:cNvSpPr>
                  <a:spLocks/>
                </p:cNvSpPr>
                <p:nvPr/>
              </p:nvSpPr>
              <p:spPr bwMode="auto">
                <a:xfrm>
                  <a:off x="1233" y="2499"/>
                  <a:ext cx="225" cy="243"/>
                </a:xfrm>
                <a:custGeom>
                  <a:avLst/>
                  <a:gdLst>
                    <a:gd name="T0" fmla="*/ 412 w 450"/>
                    <a:gd name="T1" fmla="*/ 208 h 487"/>
                    <a:gd name="T2" fmla="*/ 394 w 450"/>
                    <a:gd name="T3" fmla="*/ 186 h 487"/>
                    <a:gd name="T4" fmla="*/ 409 w 450"/>
                    <a:gd name="T5" fmla="*/ 102 h 487"/>
                    <a:gd name="T6" fmla="*/ 391 w 450"/>
                    <a:gd name="T7" fmla="*/ 87 h 487"/>
                    <a:gd name="T8" fmla="*/ 368 w 450"/>
                    <a:gd name="T9" fmla="*/ 101 h 487"/>
                    <a:gd name="T10" fmla="*/ 304 w 450"/>
                    <a:gd name="T11" fmla="*/ 41 h 487"/>
                    <a:gd name="T12" fmla="*/ 260 w 450"/>
                    <a:gd name="T13" fmla="*/ 50 h 487"/>
                    <a:gd name="T14" fmla="*/ 232 w 450"/>
                    <a:gd name="T15" fmla="*/ 0 h 487"/>
                    <a:gd name="T16" fmla="*/ 176 w 450"/>
                    <a:gd name="T17" fmla="*/ 23 h 487"/>
                    <a:gd name="T18" fmla="*/ 170 w 450"/>
                    <a:gd name="T19" fmla="*/ 60 h 487"/>
                    <a:gd name="T20" fmla="*/ 109 w 450"/>
                    <a:gd name="T21" fmla="*/ 113 h 487"/>
                    <a:gd name="T22" fmla="*/ 109 w 450"/>
                    <a:gd name="T23" fmla="*/ 163 h 487"/>
                    <a:gd name="T24" fmla="*/ 55 w 450"/>
                    <a:gd name="T25" fmla="*/ 189 h 487"/>
                    <a:gd name="T26" fmla="*/ 8 w 450"/>
                    <a:gd name="T27" fmla="*/ 189 h 487"/>
                    <a:gd name="T28" fmla="*/ 26 w 450"/>
                    <a:gd name="T29" fmla="*/ 232 h 487"/>
                    <a:gd name="T30" fmla="*/ 0 w 450"/>
                    <a:gd name="T31" fmla="*/ 293 h 487"/>
                    <a:gd name="T32" fmla="*/ 25 w 450"/>
                    <a:gd name="T33" fmla="*/ 329 h 487"/>
                    <a:gd name="T34" fmla="*/ 93 w 450"/>
                    <a:gd name="T35" fmla="*/ 329 h 487"/>
                    <a:gd name="T36" fmla="*/ 100 w 450"/>
                    <a:gd name="T37" fmla="*/ 395 h 487"/>
                    <a:gd name="T38" fmla="*/ 135 w 450"/>
                    <a:gd name="T39" fmla="*/ 427 h 487"/>
                    <a:gd name="T40" fmla="*/ 244 w 450"/>
                    <a:gd name="T41" fmla="*/ 432 h 487"/>
                    <a:gd name="T42" fmla="*/ 266 w 450"/>
                    <a:gd name="T43" fmla="*/ 458 h 487"/>
                    <a:gd name="T44" fmla="*/ 285 w 450"/>
                    <a:gd name="T45" fmla="*/ 451 h 487"/>
                    <a:gd name="T46" fmla="*/ 319 w 450"/>
                    <a:gd name="T47" fmla="*/ 487 h 487"/>
                    <a:gd name="T48" fmla="*/ 391 w 450"/>
                    <a:gd name="T49" fmla="*/ 435 h 487"/>
                    <a:gd name="T50" fmla="*/ 443 w 450"/>
                    <a:gd name="T51" fmla="*/ 368 h 487"/>
                    <a:gd name="T52" fmla="*/ 450 w 450"/>
                    <a:gd name="T53" fmla="*/ 310 h 487"/>
                    <a:gd name="T54" fmla="*/ 386 w 450"/>
                    <a:gd name="T55" fmla="*/ 226 h 487"/>
                    <a:gd name="T56" fmla="*/ 412 w 450"/>
                    <a:gd name="T57" fmla="*/ 208 h 4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450" h="487">
                      <a:moveTo>
                        <a:pt x="412" y="208"/>
                      </a:moveTo>
                      <a:lnTo>
                        <a:pt x="394" y="186"/>
                      </a:lnTo>
                      <a:lnTo>
                        <a:pt x="409" y="102"/>
                      </a:lnTo>
                      <a:lnTo>
                        <a:pt x="391" y="87"/>
                      </a:lnTo>
                      <a:lnTo>
                        <a:pt x="368" y="101"/>
                      </a:lnTo>
                      <a:lnTo>
                        <a:pt x="304" y="41"/>
                      </a:lnTo>
                      <a:lnTo>
                        <a:pt x="260" y="50"/>
                      </a:lnTo>
                      <a:lnTo>
                        <a:pt x="232" y="0"/>
                      </a:lnTo>
                      <a:lnTo>
                        <a:pt x="176" y="23"/>
                      </a:lnTo>
                      <a:lnTo>
                        <a:pt x="170" y="60"/>
                      </a:lnTo>
                      <a:lnTo>
                        <a:pt x="109" y="113"/>
                      </a:lnTo>
                      <a:lnTo>
                        <a:pt x="109" y="163"/>
                      </a:lnTo>
                      <a:lnTo>
                        <a:pt x="55" y="189"/>
                      </a:lnTo>
                      <a:lnTo>
                        <a:pt x="8" y="189"/>
                      </a:lnTo>
                      <a:lnTo>
                        <a:pt x="26" y="232"/>
                      </a:lnTo>
                      <a:lnTo>
                        <a:pt x="0" y="293"/>
                      </a:lnTo>
                      <a:lnTo>
                        <a:pt x="25" y="329"/>
                      </a:lnTo>
                      <a:lnTo>
                        <a:pt x="93" y="329"/>
                      </a:lnTo>
                      <a:lnTo>
                        <a:pt x="100" y="395"/>
                      </a:lnTo>
                      <a:lnTo>
                        <a:pt x="135" y="427"/>
                      </a:lnTo>
                      <a:lnTo>
                        <a:pt x="244" y="432"/>
                      </a:lnTo>
                      <a:lnTo>
                        <a:pt x="266" y="458"/>
                      </a:lnTo>
                      <a:lnTo>
                        <a:pt x="285" y="451"/>
                      </a:lnTo>
                      <a:lnTo>
                        <a:pt x="319" y="487"/>
                      </a:lnTo>
                      <a:lnTo>
                        <a:pt x="391" y="435"/>
                      </a:lnTo>
                      <a:lnTo>
                        <a:pt x="443" y="368"/>
                      </a:lnTo>
                      <a:lnTo>
                        <a:pt x="450" y="310"/>
                      </a:lnTo>
                      <a:lnTo>
                        <a:pt x="386" y="226"/>
                      </a:lnTo>
                      <a:lnTo>
                        <a:pt x="412" y="208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68" name="Group 327"/>
              <p:cNvGrpSpPr>
                <a:grpSpLocks/>
              </p:cNvGrpSpPr>
              <p:nvPr/>
            </p:nvGrpSpPr>
            <p:grpSpPr bwMode="auto">
              <a:xfrm>
                <a:off x="933" y="2932"/>
                <a:ext cx="283" cy="166"/>
                <a:chOff x="933" y="2932"/>
                <a:chExt cx="283" cy="166"/>
              </a:xfrm>
            </p:grpSpPr>
            <p:sp>
              <p:nvSpPr>
                <p:cNvPr id="293" name="Freeform 328"/>
                <p:cNvSpPr>
                  <a:spLocks/>
                </p:cNvSpPr>
                <p:nvPr/>
              </p:nvSpPr>
              <p:spPr bwMode="auto">
                <a:xfrm>
                  <a:off x="933" y="2932"/>
                  <a:ext cx="283" cy="166"/>
                </a:xfrm>
                <a:custGeom>
                  <a:avLst/>
                  <a:gdLst>
                    <a:gd name="T0" fmla="*/ 70 w 566"/>
                    <a:gd name="T1" fmla="*/ 15 h 332"/>
                    <a:gd name="T2" fmla="*/ 0 w 566"/>
                    <a:gd name="T3" fmla="*/ 38 h 332"/>
                    <a:gd name="T4" fmla="*/ 34 w 566"/>
                    <a:gd name="T5" fmla="*/ 75 h 332"/>
                    <a:gd name="T6" fmla="*/ 37 w 566"/>
                    <a:gd name="T7" fmla="*/ 78 h 332"/>
                    <a:gd name="T8" fmla="*/ 45 w 566"/>
                    <a:gd name="T9" fmla="*/ 82 h 332"/>
                    <a:gd name="T10" fmla="*/ 52 w 566"/>
                    <a:gd name="T11" fmla="*/ 87 h 332"/>
                    <a:gd name="T12" fmla="*/ 58 w 566"/>
                    <a:gd name="T13" fmla="*/ 90 h 332"/>
                    <a:gd name="T14" fmla="*/ 67 w 566"/>
                    <a:gd name="T15" fmla="*/ 102 h 332"/>
                    <a:gd name="T16" fmla="*/ 80 w 566"/>
                    <a:gd name="T17" fmla="*/ 118 h 332"/>
                    <a:gd name="T18" fmla="*/ 93 w 566"/>
                    <a:gd name="T19" fmla="*/ 133 h 332"/>
                    <a:gd name="T20" fmla="*/ 99 w 566"/>
                    <a:gd name="T21" fmla="*/ 140 h 332"/>
                    <a:gd name="T22" fmla="*/ 86 w 566"/>
                    <a:gd name="T23" fmla="*/ 214 h 332"/>
                    <a:gd name="T24" fmla="*/ 142 w 566"/>
                    <a:gd name="T25" fmla="*/ 200 h 332"/>
                    <a:gd name="T26" fmla="*/ 145 w 566"/>
                    <a:gd name="T27" fmla="*/ 204 h 332"/>
                    <a:gd name="T28" fmla="*/ 156 w 566"/>
                    <a:gd name="T29" fmla="*/ 204 h 332"/>
                    <a:gd name="T30" fmla="*/ 160 w 566"/>
                    <a:gd name="T31" fmla="*/ 204 h 332"/>
                    <a:gd name="T32" fmla="*/ 170 w 566"/>
                    <a:gd name="T33" fmla="*/ 206 h 332"/>
                    <a:gd name="T34" fmla="*/ 176 w 566"/>
                    <a:gd name="T35" fmla="*/ 210 h 332"/>
                    <a:gd name="T36" fmla="*/ 183 w 566"/>
                    <a:gd name="T37" fmla="*/ 210 h 332"/>
                    <a:gd name="T38" fmla="*/ 189 w 566"/>
                    <a:gd name="T39" fmla="*/ 214 h 332"/>
                    <a:gd name="T40" fmla="*/ 197 w 566"/>
                    <a:gd name="T41" fmla="*/ 220 h 332"/>
                    <a:gd name="T42" fmla="*/ 202 w 566"/>
                    <a:gd name="T43" fmla="*/ 224 h 332"/>
                    <a:gd name="T44" fmla="*/ 209 w 566"/>
                    <a:gd name="T45" fmla="*/ 230 h 332"/>
                    <a:gd name="T46" fmla="*/ 217 w 566"/>
                    <a:gd name="T47" fmla="*/ 238 h 332"/>
                    <a:gd name="T48" fmla="*/ 220 w 566"/>
                    <a:gd name="T49" fmla="*/ 246 h 332"/>
                    <a:gd name="T50" fmla="*/ 220 w 566"/>
                    <a:gd name="T51" fmla="*/ 253 h 332"/>
                    <a:gd name="T52" fmla="*/ 224 w 566"/>
                    <a:gd name="T53" fmla="*/ 262 h 332"/>
                    <a:gd name="T54" fmla="*/ 227 w 566"/>
                    <a:gd name="T55" fmla="*/ 268 h 332"/>
                    <a:gd name="T56" fmla="*/ 235 w 566"/>
                    <a:gd name="T57" fmla="*/ 278 h 332"/>
                    <a:gd name="T58" fmla="*/ 244 w 566"/>
                    <a:gd name="T59" fmla="*/ 268 h 332"/>
                    <a:gd name="T60" fmla="*/ 258 w 566"/>
                    <a:gd name="T61" fmla="*/ 262 h 332"/>
                    <a:gd name="T62" fmla="*/ 269 w 566"/>
                    <a:gd name="T63" fmla="*/ 259 h 332"/>
                    <a:gd name="T64" fmla="*/ 279 w 566"/>
                    <a:gd name="T65" fmla="*/ 262 h 332"/>
                    <a:gd name="T66" fmla="*/ 292 w 566"/>
                    <a:gd name="T67" fmla="*/ 265 h 332"/>
                    <a:gd name="T68" fmla="*/ 304 w 566"/>
                    <a:gd name="T69" fmla="*/ 265 h 332"/>
                    <a:gd name="T70" fmla="*/ 310 w 566"/>
                    <a:gd name="T71" fmla="*/ 265 h 332"/>
                    <a:gd name="T72" fmla="*/ 317 w 566"/>
                    <a:gd name="T73" fmla="*/ 268 h 332"/>
                    <a:gd name="T74" fmla="*/ 325 w 566"/>
                    <a:gd name="T75" fmla="*/ 279 h 332"/>
                    <a:gd name="T76" fmla="*/ 334 w 566"/>
                    <a:gd name="T77" fmla="*/ 290 h 332"/>
                    <a:gd name="T78" fmla="*/ 337 w 566"/>
                    <a:gd name="T79" fmla="*/ 297 h 332"/>
                    <a:gd name="T80" fmla="*/ 340 w 566"/>
                    <a:gd name="T81" fmla="*/ 303 h 332"/>
                    <a:gd name="T82" fmla="*/ 340 w 566"/>
                    <a:gd name="T83" fmla="*/ 314 h 332"/>
                    <a:gd name="T84" fmla="*/ 348 w 566"/>
                    <a:gd name="T85" fmla="*/ 322 h 332"/>
                    <a:gd name="T86" fmla="*/ 356 w 566"/>
                    <a:gd name="T87" fmla="*/ 328 h 332"/>
                    <a:gd name="T88" fmla="*/ 369 w 566"/>
                    <a:gd name="T89" fmla="*/ 328 h 332"/>
                    <a:gd name="T90" fmla="*/ 389 w 566"/>
                    <a:gd name="T91" fmla="*/ 328 h 332"/>
                    <a:gd name="T92" fmla="*/ 407 w 566"/>
                    <a:gd name="T93" fmla="*/ 328 h 332"/>
                    <a:gd name="T94" fmla="*/ 441 w 566"/>
                    <a:gd name="T95" fmla="*/ 332 h 332"/>
                    <a:gd name="T96" fmla="*/ 531 w 566"/>
                    <a:gd name="T97" fmla="*/ 165 h 332"/>
                    <a:gd name="T98" fmla="*/ 514 w 566"/>
                    <a:gd name="T99" fmla="*/ 113 h 332"/>
                    <a:gd name="T100" fmla="*/ 540 w 566"/>
                    <a:gd name="T101" fmla="*/ 57 h 332"/>
                    <a:gd name="T102" fmla="*/ 551 w 566"/>
                    <a:gd name="T103" fmla="*/ 15 h 332"/>
                    <a:gd name="T104" fmla="*/ 394 w 566"/>
                    <a:gd name="T105" fmla="*/ 15 h 332"/>
                    <a:gd name="T106" fmla="*/ 261 w 566"/>
                    <a:gd name="T107" fmla="*/ 28 h 332"/>
                    <a:gd name="T108" fmla="*/ 145 w 566"/>
                    <a:gd name="T109" fmla="*/ 23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566" h="332">
                      <a:moveTo>
                        <a:pt x="80" y="0"/>
                      </a:moveTo>
                      <a:lnTo>
                        <a:pt x="70" y="15"/>
                      </a:lnTo>
                      <a:lnTo>
                        <a:pt x="52" y="31"/>
                      </a:lnTo>
                      <a:lnTo>
                        <a:pt x="0" y="38"/>
                      </a:lnTo>
                      <a:lnTo>
                        <a:pt x="14" y="57"/>
                      </a:lnTo>
                      <a:lnTo>
                        <a:pt x="34" y="75"/>
                      </a:lnTo>
                      <a:lnTo>
                        <a:pt x="34" y="78"/>
                      </a:lnTo>
                      <a:lnTo>
                        <a:pt x="37" y="78"/>
                      </a:lnTo>
                      <a:lnTo>
                        <a:pt x="40" y="78"/>
                      </a:lnTo>
                      <a:lnTo>
                        <a:pt x="45" y="82"/>
                      </a:lnTo>
                      <a:lnTo>
                        <a:pt x="49" y="87"/>
                      </a:lnTo>
                      <a:lnTo>
                        <a:pt x="52" y="87"/>
                      </a:lnTo>
                      <a:lnTo>
                        <a:pt x="55" y="89"/>
                      </a:lnTo>
                      <a:lnTo>
                        <a:pt x="58" y="90"/>
                      </a:lnTo>
                      <a:lnTo>
                        <a:pt x="63" y="95"/>
                      </a:lnTo>
                      <a:lnTo>
                        <a:pt x="67" y="102"/>
                      </a:lnTo>
                      <a:lnTo>
                        <a:pt x="70" y="108"/>
                      </a:lnTo>
                      <a:lnTo>
                        <a:pt x="80" y="118"/>
                      </a:lnTo>
                      <a:lnTo>
                        <a:pt x="86" y="128"/>
                      </a:lnTo>
                      <a:lnTo>
                        <a:pt x="93" y="133"/>
                      </a:lnTo>
                      <a:lnTo>
                        <a:pt x="98" y="137"/>
                      </a:lnTo>
                      <a:lnTo>
                        <a:pt x="99" y="140"/>
                      </a:lnTo>
                      <a:lnTo>
                        <a:pt x="70" y="200"/>
                      </a:lnTo>
                      <a:lnTo>
                        <a:pt x="86" y="214"/>
                      </a:lnTo>
                      <a:lnTo>
                        <a:pt x="112" y="217"/>
                      </a:lnTo>
                      <a:lnTo>
                        <a:pt x="142" y="200"/>
                      </a:lnTo>
                      <a:lnTo>
                        <a:pt x="145" y="200"/>
                      </a:lnTo>
                      <a:lnTo>
                        <a:pt x="145" y="204"/>
                      </a:lnTo>
                      <a:lnTo>
                        <a:pt x="148" y="204"/>
                      </a:lnTo>
                      <a:lnTo>
                        <a:pt x="156" y="204"/>
                      </a:lnTo>
                      <a:lnTo>
                        <a:pt x="157" y="204"/>
                      </a:lnTo>
                      <a:lnTo>
                        <a:pt x="160" y="204"/>
                      </a:lnTo>
                      <a:lnTo>
                        <a:pt x="165" y="206"/>
                      </a:lnTo>
                      <a:lnTo>
                        <a:pt x="170" y="206"/>
                      </a:lnTo>
                      <a:lnTo>
                        <a:pt x="173" y="206"/>
                      </a:lnTo>
                      <a:lnTo>
                        <a:pt x="176" y="210"/>
                      </a:lnTo>
                      <a:lnTo>
                        <a:pt x="179" y="210"/>
                      </a:lnTo>
                      <a:lnTo>
                        <a:pt x="183" y="210"/>
                      </a:lnTo>
                      <a:lnTo>
                        <a:pt x="186" y="214"/>
                      </a:lnTo>
                      <a:lnTo>
                        <a:pt x="189" y="214"/>
                      </a:lnTo>
                      <a:lnTo>
                        <a:pt x="194" y="217"/>
                      </a:lnTo>
                      <a:lnTo>
                        <a:pt x="197" y="220"/>
                      </a:lnTo>
                      <a:lnTo>
                        <a:pt x="200" y="224"/>
                      </a:lnTo>
                      <a:lnTo>
                        <a:pt x="202" y="224"/>
                      </a:lnTo>
                      <a:lnTo>
                        <a:pt x="206" y="226"/>
                      </a:lnTo>
                      <a:lnTo>
                        <a:pt x="209" y="230"/>
                      </a:lnTo>
                      <a:lnTo>
                        <a:pt x="214" y="235"/>
                      </a:lnTo>
                      <a:lnTo>
                        <a:pt x="217" y="238"/>
                      </a:lnTo>
                      <a:lnTo>
                        <a:pt x="217" y="243"/>
                      </a:lnTo>
                      <a:lnTo>
                        <a:pt x="220" y="246"/>
                      </a:lnTo>
                      <a:lnTo>
                        <a:pt x="220" y="249"/>
                      </a:lnTo>
                      <a:lnTo>
                        <a:pt x="220" y="253"/>
                      </a:lnTo>
                      <a:lnTo>
                        <a:pt x="224" y="256"/>
                      </a:lnTo>
                      <a:lnTo>
                        <a:pt x="224" y="262"/>
                      </a:lnTo>
                      <a:lnTo>
                        <a:pt x="224" y="265"/>
                      </a:lnTo>
                      <a:lnTo>
                        <a:pt x="227" y="268"/>
                      </a:lnTo>
                      <a:lnTo>
                        <a:pt x="232" y="273"/>
                      </a:lnTo>
                      <a:lnTo>
                        <a:pt x="235" y="278"/>
                      </a:lnTo>
                      <a:lnTo>
                        <a:pt x="243" y="273"/>
                      </a:lnTo>
                      <a:lnTo>
                        <a:pt x="244" y="268"/>
                      </a:lnTo>
                      <a:lnTo>
                        <a:pt x="250" y="265"/>
                      </a:lnTo>
                      <a:lnTo>
                        <a:pt x="258" y="262"/>
                      </a:lnTo>
                      <a:lnTo>
                        <a:pt x="266" y="259"/>
                      </a:lnTo>
                      <a:lnTo>
                        <a:pt x="269" y="259"/>
                      </a:lnTo>
                      <a:lnTo>
                        <a:pt x="276" y="262"/>
                      </a:lnTo>
                      <a:lnTo>
                        <a:pt x="279" y="262"/>
                      </a:lnTo>
                      <a:lnTo>
                        <a:pt x="285" y="265"/>
                      </a:lnTo>
                      <a:lnTo>
                        <a:pt x="292" y="265"/>
                      </a:lnTo>
                      <a:lnTo>
                        <a:pt x="296" y="265"/>
                      </a:lnTo>
                      <a:lnTo>
                        <a:pt x="304" y="265"/>
                      </a:lnTo>
                      <a:lnTo>
                        <a:pt x="307" y="265"/>
                      </a:lnTo>
                      <a:lnTo>
                        <a:pt x="310" y="265"/>
                      </a:lnTo>
                      <a:lnTo>
                        <a:pt x="314" y="265"/>
                      </a:lnTo>
                      <a:lnTo>
                        <a:pt x="317" y="268"/>
                      </a:lnTo>
                      <a:lnTo>
                        <a:pt x="320" y="273"/>
                      </a:lnTo>
                      <a:lnTo>
                        <a:pt x="325" y="279"/>
                      </a:lnTo>
                      <a:lnTo>
                        <a:pt x="330" y="282"/>
                      </a:lnTo>
                      <a:lnTo>
                        <a:pt x="334" y="290"/>
                      </a:lnTo>
                      <a:lnTo>
                        <a:pt x="337" y="293"/>
                      </a:lnTo>
                      <a:lnTo>
                        <a:pt x="337" y="297"/>
                      </a:lnTo>
                      <a:lnTo>
                        <a:pt x="340" y="300"/>
                      </a:lnTo>
                      <a:lnTo>
                        <a:pt x="340" y="303"/>
                      </a:lnTo>
                      <a:lnTo>
                        <a:pt x="340" y="305"/>
                      </a:lnTo>
                      <a:lnTo>
                        <a:pt x="340" y="314"/>
                      </a:lnTo>
                      <a:lnTo>
                        <a:pt x="345" y="317"/>
                      </a:lnTo>
                      <a:lnTo>
                        <a:pt x="348" y="322"/>
                      </a:lnTo>
                      <a:lnTo>
                        <a:pt x="351" y="325"/>
                      </a:lnTo>
                      <a:lnTo>
                        <a:pt x="356" y="328"/>
                      </a:lnTo>
                      <a:lnTo>
                        <a:pt x="363" y="328"/>
                      </a:lnTo>
                      <a:lnTo>
                        <a:pt x="369" y="328"/>
                      </a:lnTo>
                      <a:lnTo>
                        <a:pt x="378" y="328"/>
                      </a:lnTo>
                      <a:lnTo>
                        <a:pt x="389" y="328"/>
                      </a:lnTo>
                      <a:lnTo>
                        <a:pt x="400" y="328"/>
                      </a:lnTo>
                      <a:lnTo>
                        <a:pt x="407" y="328"/>
                      </a:lnTo>
                      <a:lnTo>
                        <a:pt x="412" y="328"/>
                      </a:lnTo>
                      <a:lnTo>
                        <a:pt x="441" y="332"/>
                      </a:lnTo>
                      <a:lnTo>
                        <a:pt x="476" y="243"/>
                      </a:lnTo>
                      <a:lnTo>
                        <a:pt x="531" y="165"/>
                      </a:lnTo>
                      <a:lnTo>
                        <a:pt x="502" y="145"/>
                      </a:lnTo>
                      <a:lnTo>
                        <a:pt x="514" y="113"/>
                      </a:lnTo>
                      <a:lnTo>
                        <a:pt x="551" y="133"/>
                      </a:lnTo>
                      <a:lnTo>
                        <a:pt x="540" y="57"/>
                      </a:lnTo>
                      <a:lnTo>
                        <a:pt x="566" y="46"/>
                      </a:lnTo>
                      <a:lnTo>
                        <a:pt x="551" y="15"/>
                      </a:lnTo>
                      <a:lnTo>
                        <a:pt x="485" y="0"/>
                      </a:lnTo>
                      <a:lnTo>
                        <a:pt x="394" y="15"/>
                      </a:lnTo>
                      <a:lnTo>
                        <a:pt x="310" y="3"/>
                      </a:lnTo>
                      <a:lnTo>
                        <a:pt x="261" y="28"/>
                      </a:lnTo>
                      <a:lnTo>
                        <a:pt x="176" y="15"/>
                      </a:lnTo>
                      <a:lnTo>
                        <a:pt x="145" y="23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94" name="Freeform 329"/>
                <p:cNvSpPr>
                  <a:spLocks/>
                </p:cNvSpPr>
                <p:nvPr/>
              </p:nvSpPr>
              <p:spPr bwMode="auto">
                <a:xfrm>
                  <a:off x="933" y="2932"/>
                  <a:ext cx="283" cy="166"/>
                </a:xfrm>
                <a:custGeom>
                  <a:avLst/>
                  <a:gdLst>
                    <a:gd name="T0" fmla="*/ 70 w 566"/>
                    <a:gd name="T1" fmla="*/ 15 h 332"/>
                    <a:gd name="T2" fmla="*/ 0 w 566"/>
                    <a:gd name="T3" fmla="*/ 38 h 332"/>
                    <a:gd name="T4" fmla="*/ 34 w 566"/>
                    <a:gd name="T5" fmla="*/ 75 h 332"/>
                    <a:gd name="T6" fmla="*/ 37 w 566"/>
                    <a:gd name="T7" fmla="*/ 78 h 332"/>
                    <a:gd name="T8" fmla="*/ 45 w 566"/>
                    <a:gd name="T9" fmla="*/ 82 h 332"/>
                    <a:gd name="T10" fmla="*/ 52 w 566"/>
                    <a:gd name="T11" fmla="*/ 87 h 332"/>
                    <a:gd name="T12" fmla="*/ 58 w 566"/>
                    <a:gd name="T13" fmla="*/ 90 h 332"/>
                    <a:gd name="T14" fmla="*/ 67 w 566"/>
                    <a:gd name="T15" fmla="*/ 102 h 332"/>
                    <a:gd name="T16" fmla="*/ 80 w 566"/>
                    <a:gd name="T17" fmla="*/ 118 h 332"/>
                    <a:gd name="T18" fmla="*/ 93 w 566"/>
                    <a:gd name="T19" fmla="*/ 133 h 332"/>
                    <a:gd name="T20" fmla="*/ 99 w 566"/>
                    <a:gd name="T21" fmla="*/ 140 h 332"/>
                    <a:gd name="T22" fmla="*/ 86 w 566"/>
                    <a:gd name="T23" fmla="*/ 214 h 332"/>
                    <a:gd name="T24" fmla="*/ 142 w 566"/>
                    <a:gd name="T25" fmla="*/ 200 h 332"/>
                    <a:gd name="T26" fmla="*/ 145 w 566"/>
                    <a:gd name="T27" fmla="*/ 204 h 332"/>
                    <a:gd name="T28" fmla="*/ 156 w 566"/>
                    <a:gd name="T29" fmla="*/ 204 h 332"/>
                    <a:gd name="T30" fmla="*/ 160 w 566"/>
                    <a:gd name="T31" fmla="*/ 204 h 332"/>
                    <a:gd name="T32" fmla="*/ 170 w 566"/>
                    <a:gd name="T33" fmla="*/ 206 h 332"/>
                    <a:gd name="T34" fmla="*/ 176 w 566"/>
                    <a:gd name="T35" fmla="*/ 210 h 332"/>
                    <a:gd name="T36" fmla="*/ 183 w 566"/>
                    <a:gd name="T37" fmla="*/ 210 h 332"/>
                    <a:gd name="T38" fmla="*/ 189 w 566"/>
                    <a:gd name="T39" fmla="*/ 214 h 332"/>
                    <a:gd name="T40" fmla="*/ 197 w 566"/>
                    <a:gd name="T41" fmla="*/ 220 h 332"/>
                    <a:gd name="T42" fmla="*/ 202 w 566"/>
                    <a:gd name="T43" fmla="*/ 224 h 332"/>
                    <a:gd name="T44" fmla="*/ 209 w 566"/>
                    <a:gd name="T45" fmla="*/ 230 h 332"/>
                    <a:gd name="T46" fmla="*/ 217 w 566"/>
                    <a:gd name="T47" fmla="*/ 238 h 332"/>
                    <a:gd name="T48" fmla="*/ 220 w 566"/>
                    <a:gd name="T49" fmla="*/ 246 h 332"/>
                    <a:gd name="T50" fmla="*/ 220 w 566"/>
                    <a:gd name="T51" fmla="*/ 253 h 332"/>
                    <a:gd name="T52" fmla="*/ 224 w 566"/>
                    <a:gd name="T53" fmla="*/ 262 h 332"/>
                    <a:gd name="T54" fmla="*/ 227 w 566"/>
                    <a:gd name="T55" fmla="*/ 268 h 332"/>
                    <a:gd name="T56" fmla="*/ 235 w 566"/>
                    <a:gd name="T57" fmla="*/ 278 h 332"/>
                    <a:gd name="T58" fmla="*/ 244 w 566"/>
                    <a:gd name="T59" fmla="*/ 268 h 332"/>
                    <a:gd name="T60" fmla="*/ 258 w 566"/>
                    <a:gd name="T61" fmla="*/ 262 h 332"/>
                    <a:gd name="T62" fmla="*/ 269 w 566"/>
                    <a:gd name="T63" fmla="*/ 259 h 332"/>
                    <a:gd name="T64" fmla="*/ 279 w 566"/>
                    <a:gd name="T65" fmla="*/ 262 h 332"/>
                    <a:gd name="T66" fmla="*/ 292 w 566"/>
                    <a:gd name="T67" fmla="*/ 265 h 332"/>
                    <a:gd name="T68" fmla="*/ 304 w 566"/>
                    <a:gd name="T69" fmla="*/ 265 h 332"/>
                    <a:gd name="T70" fmla="*/ 310 w 566"/>
                    <a:gd name="T71" fmla="*/ 265 h 332"/>
                    <a:gd name="T72" fmla="*/ 317 w 566"/>
                    <a:gd name="T73" fmla="*/ 268 h 332"/>
                    <a:gd name="T74" fmla="*/ 325 w 566"/>
                    <a:gd name="T75" fmla="*/ 279 h 332"/>
                    <a:gd name="T76" fmla="*/ 334 w 566"/>
                    <a:gd name="T77" fmla="*/ 290 h 332"/>
                    <a:gd name="T78" fmla="*/ 337 w 566"/>
                    <a:gd name="T79" fmla="*/ 297 h 332"/>
                    <a:gd name="T80" fmla="*/ 340 w 566"/>
                    <a:gd name="T81" fmla="*/ 303 h 332"/>
                    <a:gd name="T82" fmla="*/ 340 w 566"/>
                    <a:gd name="T83" fmla="*/ 314 h 332"/>
                    <a:gd name="T84" fmla="*/ 348 w 566"/>
                    <a:gd name="T85" fmla="*/ 322 h 332"/>
                    <a:gd name="T86" fmla="*/ 356 w 566"/>
                    <a:gd name="T87" fmla="*/ 328 h 332"/>
                    <a:gd name="T88" fmla="*/ 369 w 566"/>
                    <a:gd name="T89" fmla="*/ 328 h 332"/>
                    <a:gd name="T90" fmla="*/ 389 w 566"/>
                    <a:gd name="T91" fmla="*/ 328 h 332"/>
                    <a:gd name="T92" fmla="*/ 407 w 566"/>
                    <a:gd name="T93" fmla="*/ 328 h 332"/>
                    <a:gd name="T94" fmla="*/ 441 w 566"/>
                    <a:gd name="T95" fmla="*/ 332 h 332"/>
                    <a:gd name="T96" fmla="*/ 531 w 566"/>
                    <a:gd name="T97" fmla="*/ 165 h 332"/>
                    <a:gd name="T98" fmla="*/ 514 w 566"/>
                    <a:gd name="T99" fmla="*/ 113 h 332"/>
                    <a:gd name="T100" fmla="*/ 540 w 566"/>
                    <a:gd name="T101" fmla="*/ 57 h 332"/>
                    <a:gd name="T102" fmla="*/ 551 w 566"/>
                    <a:gd name="T103" fmla="*/ 15 h 332"/>
                    <a:gd name="T104" fmla="*/ 394 w 566"/>
                    <a:gd name="T105" fmla="*/ 15 h 332"/>
                    <a:gd name="T106" fmla="*/ 261 w 566"/>
                    <a:gd name="T107" fmla="*/ 28 h 332"/>
                    <a:gd name="T108" fmla="*/ 145 w 566"/>
                    <a:gd name="T109" fmla="*/ 23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566" h="332">
                      <a:moveTo>
                        <a:pt x="80" y="0"/>
                      </a:moveTo>
                      <a:lnTo>
                        <a:pt x="70" y="15"/>
                      </a:lnTo>
                      <a:lnTo>
                        <a:pt x="52" y="31"/>
                      </a:lnTo>
                      <a:lnTo>
                        <a:pt x="0" y="38"/>
                      </a:lnTo>
                      <a:lnTo>
                        <a:pt x="14" y="57"/>
                      </a:lnTo>
                      <a:lnTo>
                        <a:pt x="34" y="75"/>
                      </a:lnTo>
                      <a:lnTo>
                        <a:pt x="34" y="78"/>
                      </a:lnTo>
                      <a:lnTo>
                        <a:pt x="37" y="78"/>
                      </a:lnTo>
                      <a:lnTo>
                        <a:pt x="40" y="78"/>
                      </a:lnTo>
                      <a:lnTo>
                        <a:pt x="45" y="82"/>
                      </a:lnTo>
                      <a:lnTo>
                        <a:pt x="49" y="87"/>
                      </a:lnTo>
                      <a:lnTo>
                        <a:pt x="52" y="87"/>
                      </a:lnTo>
                      <a:lnTo>
                        <a:pt x="55" y="89"/>
                      </a:lnTo>
                      <a:lnTo>
                        <a:pt x="58" y="90"/>
                      </a:lnTo>
                      <a:lnTo>
                        <a:pt x="63" y="95"/>
                      </a:lnTo>
                      <a:lnTo>
                        <a:pt x="67" y="102"/>
                      </a:lnTo>
                      <a:lnTo>
                        <a:pt x="70" y="108"/>
                      </a:lnTo>
                      <a:lnTo>
                        <a:pt x="80" y="118"/>
                      </a:lnTo>
                      <a:lnTo>
                        <a:pt x="86" y="128"/>
                      </a:lnTo>
                      <a:lnTo>
                        <a:pt x="93" y="133"/>
                      </a:lnTo>
                      <a:lnTo>
                        <a:pt x="98" y="137"/>
                      </a:lnTo>
                      <a:lnTo>
                        <a:pt x="99" y="140"/>
                      </a:lnTo>
                      <a:lnTo>
                        <a:pt x="70" y="200"/>
                      </a:lnTo>
                      <a:lnTo>
                        <a:pt x="86" y="214"/>
                      </a:lnTo>
                      <a:lnTo>
                        <a:pt x="112" y="217"/>
                      </a:lnTo>
                      <a:lnTo>
                        <a:pt x="142" y="200"/>
                      </a:lnTo>
                      <a:lnTo>
                        <a:pt x="145" y="200"/>
                      </a:lnTo>
                      <a:lnTo>
                        <a:pt x="145" y="204"/>
                      </a:lnTo>
                      <a:lnTo>
                        <a:pt x="148" y="204"/>
                      </a:lnTo>
                      <a:lnTo>
                        <a:pt x="156" y="204"/>
                      </a:lnTo>
                      <a:lnTo>
                        <a:pt x="157" y="204"/>
                      </a:lnTo>
                      <a:lnTo>
                        <a:pt x="160" y="204"/>
                      </a:lnTo>
                      <a:lnTo>
                        <a:pt x="165" y="206"/>
                      </a:lnTo>
                      <a:lnTo>
                        <a:pt x="170" y="206"/>
                      </a:lnTo>
                      <a:lnTo>
                        <a:pt x="173" y="206"/>
                      </a:lnTo>
                      <a:lnTo>
                        <a:pt x="176" y="210"/>
                      </a:lnTo>
                      <a:lnTo>
                        <a:pt x="179" y="210"/>
                      </a:lnTo>
                      <a:lnTo>
                        <a:pt x="183" y="210"/>
                      </a:lnTo>
                      <a:lnTo>
                        <a:pt x="186" y="214"/>
                      </a:lnTo>
                      <a:lnTo>
                        <a:pt x="189" y="214"/>
                      </a:lnTo>
                      <a:lnTo>
                        <a:pt x="194" y="217"/>
                      </a:lnTo>
                      <a:lnTo>
                        <a:pt x="197" y="220"/>
                      </a:lnTo>
                      <a:lnTo>
                        <a:pt x="200" y="224"/>
                      </a:lnTo>
                      <a:lnTo>
                        <a:pt x="202" y="224"/>
                      </a:lnTo>
                      <a:lnTo>
                        <a:pt x="206" y="226"/>
                      </a:lnTo>
                      <a:lnTo>
                        <a:pt x="209" y="230"/>
                      </a:lnTo>
                      <a:lnTo>
                        <a:pt x="214" y="235"/>
                      </a:lnTo>
                      <a:lnTo>
                        <a:pt x="217" y="238"/>
                      </a:lnTo>
                      <a:lnTo>
                        <a:pt x="217" y="243"/>
                      </a:lnTo>
                      <a:lnTo>
                        <a:pt x="220" y="246"/>
                      </a:lnTo>
                      <a:lnTo>
                        <a:pt x="220" y="249"/>
                      </a:lnTo>
                      <a:lnTo>
                        <a:pt x="220" y="253"/>
                      </a:lnTo>
                      <a:lnTo>
                        <a:pt x="224" y="256"/>
                      </a:lnTo>
                      <a:lnTo>
                        <a:pt x="224" y="262"/>
                      </a:lnTo>
                      <a:lnTo>
                        <a:pt x="224" y="265"/>
                      </a:lnTo>
                      <a:lnTo>
                        <a:pt x="227" y="268"/>
                      </a:lnTo>
                      <a:lnTo>
                        <a:pt x="232" y="273"/>
                      </a:lnTo>
                      <a:lnTo>
                        <a:pt x="235" y="278"/>
                      </a:lnTo>
                      <a:lnTo>
                        <a:pt x="243" y="273"/>
                      </a:lnTo>
                      <a:lnTo>
                        <a:pt x="244" y="268"/>
                      </a:lnTo>
                      <a:lnTo>
                        <a:pt x="250" y="265"/>
                      </a:lnTo>
                      <a:lnTo>
                        <a:pt x="258" y="262"/>
                      </a:lnTo>
                      <a:lnTo>
                        <a:pt x="266" y="259"/>
                      </a:lnTo>
                      <a:lnTo>
                        <a:pt x="269" y="259"/>
                      </a:lnTo>
                      <a:lnTo>
                        <a:pt x="276" y="262"/>
                      </a:lnTo>
                      <a:lnTo>
                        <a:pt x="279" y="262"/>
                      </a:lnTo>
                      <a:lnTo>
                        <a:pt x="285" y="265"/>
                      </a:lnTo>
                      <a:lnTo>
                        <a:pt x="292" y="265"/>
                      </a:lnTo>
                      <a:lnTo>
                        <a:pt x="296" y="265"/>
                      </a:lnTo>
                      <a:lnTo>
                        <a:pt x="304" y="265"/>
                      </a:lnTo>
                      <a:lnTo>
                        <a:pt x="307" y="265"/>
                      </a:lnTo>
                      <a:lnTo>
                        <a:pt x="310" y="265"/>
                      </a:lnTo>
                      <a:lnTo>
                        <a:pt x="314" y="265"/>
                      </a:lnTo>
                      <a:lnTo>
                        <a:pt x="317" y="268"/>
                      </a:lnTo>
                      <a:lnTo>
                        <a:pt x="320" y="273"/>
                      </a:lnTo>
                      <a:lnTo>
                        <a:pt x="325" y="279"/>
                      </a:lnTo>
                      <a:lnTo>
                        <a:pt x="330" y="282"/>
                      </a:lnTo>
                      <a:lnTo>
                        <a:pt x="334" y="290"/>
                      </a:lnTo>
                      <a:lnTo>
                        <a:pt x="337" y="293"/>
                      </a:lnTo>
                      <a:lnTo>
                        <a:pt x="337" y="297"/>
                      </a:lnTo>
                      <a:lnTo>
                        <a:pt x="340" y="300"/>
                      </a:lnTo>
                      <a:lnTo>
                        <a:pt x="340" y="303"/>
                      </a:lnTo>
                      <a:lnTo>
                        <a:pt x="340" y="305"/>
                      </a:lnTo>
                      <a:lnTo>
                        <a:pt x="340" y="314"/>
                      </a:lnTo>
                      <a:lnTo>
                        <a:pt x="345" y="317"/>
                      </a:lnTo>
                      <a:lnTo>
                        <a:pt x="348" y="322"/>
                      </a:lnTo>
                      <a:lnTo>
                        <a:pt x="351" y="325"/>
                      </a:lnTo>
                      <a:lnTo>
                        <a:pt x="356" y="328"/>
                      </a:lnTo>
                      <a:lnTo>
                        <a:pt x="363" y="328"/>
                      </a:lnTo>
                      <a:lnTo>
                        <a:pt x="369" y="328"/>
                      </a:lnTo>
                      <a:lnTo>
                        <a:pt x="378" y="328"/>
                      </a:lnTo>
                      <a:lnTo>
                        <a:pt x="389" y="328"/>
                      </a:lnTo>
                      <a:lnTo>
                        <a:pt x="400" y="328"/>
                      </a:lnTo>
                      <a:lnTo>
                        <a:pt x="407" y="328"/>
                      </a:lnTo>
                      <a:lnTo>
                        <a:pt x="412" y="328"/>
                      </a:lnTo>
                      <a:lnTo>
                        <a:pt x="441" y="332"/>
                      </a:lnTo>
                      <a:lnTo>
                        <a:pt x="476" y="243"/>
                      </a:lnTo>
                      <a:lnTo>
                        <a:pt x="531" y="165"/>
                      </a:lnTo>
                      <a:lnTo>
                        <a:pt x="502" y="145"/>
                      </a:lnTo>
                      <a:lnTo>
                        <a:pt x="514" y="113"/>
                      </a:lnTo>
                      <a:lnTo>
                        <a:pt x="551" y="133"/>
                      </a:lnTo>
                      <a:lnTo>
                        <a:pt x="540" y="57"/>
                      </a:lnTo>
                      <a:lnTo>
                        <a:pt x="566" y="46"/>
                      </a:lnTo>
                      <a:lnTo>
                        <a:pt x="551" y="15"/>
                      </a:lnTo>
                      <a:lnTo>
                        <a:pt x="485" y="0"/>
                      </a:lnTo>
                      <a:lnTo>
                        <a:pt x="394" y="15"/>
                      </a:lnTo>
                      <a:lnTo>
                        <a:pt x="310" y="3"/>
                      </a:lnTo>
                      <a:lnTo>
                        <a:pt x="261" y="28"/>
                      </a:lnTo>
                      <a:lnTo>
                        <a:pt x="176" y="15"/>
                      </a:lnTo>
                      <a:lnTo>
                        <a:pt x="145" y="23"/>
                      </a:lnTo>
                      <a:lnTo>
                        <a:pt x="80" y="0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69" name="Group 330"/>
              <p:cNvGrpSpPr>
                <a:grpSpLocks/>
              </p:cNvGrpSpPr>
              <p:nvPr/>
            </p:nvGrpSpPr>
            <p:grpSpPr bwMode="auto">
              <a:xfrm>
                <a:off x="1381" y="2644"/>
                <a:ext cx="211" cy="174"/>
                <a:chOff x="1381" y="2644"/>
                <a:chExt cx="211" cy="174"/>
              </a:xfrm>
            </p:grpSpPr>
            <p:sp>
              <p:nvSpPr>
                <p:cNvPr id="291" name="Freeform 331"/>
                <p:cNvSpPr>
                  <a:spLocks/>
                </p:cNvSpPr>
                <p:nvPr/>
              </p:nvSpPr>
              <p:spPr bwMode="auto">
                <a:xfrm>
                  <a:off x="1381" y="2644"/>
                  <a:ext cx="211" cy="174"/>
                </a:xfrm>
                <a:custGeom>
                  <a:avLst/>
                  <a:gdLst>
                    <a:gd name="T0" fmla="*/ 153 w 424"/>
                    <a:gd name="T1" fmla="*/ 21 h 347"/>
                    <a:gd name="T2" fmla="*/ 145 w 424"/>
                    <a:gd name="T3" fmla="*/ 78 h 347"/>
                    <a:gd name="T4" fmla="*/ 93 w 424"/>
                    <a:gd name="T5" fmla="*/ 146 h 347"/>
                    <a:gd name="T6" fmla="*/ 22 w 424"/>
                    <a:gd name="T7" fmla="*/ 197 h 347"/>
                    <a:gd name="T8" fmla="*/ 0 w 424"/>
                    <a:gd name="T9" fmla="*/ 210 h 347"/>
                    <a:gd name="T10" fmla="*/ 34 w 424"/>
                    <a:gd name="T11" fmla="*/ 282 h 347"/>
                    <a:gd name="T12" fmla="*/ 134 w 424"/>
                    <a:gd name="T13" fmla="*/ 347 h 347"/>
                    <a:gd name="T14" fmla="*/ 165 w 424"/>
                    <a:gd name="T15" fmla="*/ 323 h 347"/>
                    <a:gd name="T16" fmla="*/ 221 w 424"/>
                    <a:gd name="T17" fmla="*/ 325 h 347"/>
                    <a:gd name="T18" fmla="*/ 255 w 424"/>
                    <a:gd name="T19" fmla="*/ 305 h 347"/>
                    <a:gd name="T20" fmla="*/ 300 w 424"/>
                    <a:gd name="T21" fmla="*/ 253 h 347"/>
                    <a:gd name="T22" fmla="*/ 386 w 424"/>
                    <a:gd name="T23" fmla="*/ 225 h 347"/>
                    <a:gd name="T24" fmla="*/ 424 w 424"/>
                    <a:gd name="T25" fmla="*/ 193 h 347"/>
                    <a:gd name="T26" fmla="*/ 404 w 424"/>
                    <a:gd name="T27" fmla="*/ 163 h 347"/>
                    <a:gd name="T28" fmla="*/ 366 w 424"/>
                    <a:gd name="T29" fmla="*/ 160 h 347"/>
                    <a:gd name="T30" fmla="*/ 345 w 424"/>
                    <a:gd name="T31" fmla="*/ 52 h 347"/>
                    <a:gd name="T32" fmla="*/ 227 w 424"/>
                    <a:gd name="T33" fmla="*/ 26 h 347"/>
                    <a:gd name="T34" fmla="*/ 206 w 424"/>
                    <a:gd name="T35" fmla="*/ 0 h 347"/>
                    <a:gd name="T36" fmla="*/ 153 w 424"/>
                    <a:gd name="T37" fmla="*/ 21 h 3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24" h="347">
                      <a:moveTo>
                        <a:pt x="153" y="21"/>
                      </a:moveTo>
                      <a:lnTo>
                        <a:pt x="145" y="78"/>
                      </a:lnTo>
                      <a:lnTo>
                        <a:pt x="93" y="146"/>
                      </a:lnTo>
                      <a:lnTo>
                        <a:pt x="22" y="197"/>
                      </a:lnTo>
                      <a:lnTo>
                        <a:pt x="0" y="210"/>
                      </a:lnTo>
                      <a:lnTo>
                        <a:pt x="34" y="282"/>
                      </a:lnTo>
                      <a:lnTo>
                        <a:pt x="134" y="347"/>
                      </a:lnTo>
                      <a:lnTo>
                        <a:pt x="165" y="323"/>
                      </a:lnTo>
                      <a:lnTo>
                        <a:pt x="221" y="325"/>
                      </a:lnTo>
                      <a:lnTo>
                        <a:pt x="255" y="305"/>
                      </a:lnTo>
                      <a:lnTo>
                        <a:pt x="300" y="253"/>
                      </a:lnTo>
                      <a:lnTo>
                        <a:pt x="386" y="225"/>
                      </a:lnTo>
                      <a:lnTo>
                        <a:pt x="424" y="193"/>
                      </a:lnTo>
                      <a:lnTo>
                        <a:pt x="404" y="163"/>
                      </a:lnTo>
                      <a:lnTo>
                        <a:pt x="366" y="160"/>
                      </a:lnTo>
                      <a:lnTo>
                        <a:pt x="345" y="52"/>
                      </a:lnTo>
                      <a:lnTo>
                        <a:pt x="227" y="26"/>
                      </a:lnTo>
                      <a:lnTo>
                        <a:pt x="206" y="0"/>
                      </a:lnTo>
                      <a:lnTo>
                        <a:pt x="153" y="21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92" name="Freeform 332"/>
                <p:cNvSpPr>
                  <a:spLocks/>
                </p:cNvSpPr>
                <p:nvPr/>
              </p:nvSpPr>
              <p:spPr bwMode="auto">
                <a:xfrm>
                  <a:off x="1381" y="2644"/>
                  <a:ext cx="211" cy="174"/>
                </a:xfrm>
                <a:custGeom>
                  <a:avLst/>
                  <a:gdLst>
                    <a:gd name="T0" fmla="*/ 153 w 424"/>
                    <a:gd name="T1" fmla="*/ 21 h 347"/>
                    <a:gd name="T2" fmla="*/ 145 w 424"/>
                    <a:gd name="T3" fmla="*/ 78 h 347"/>
                    <a:gd name="T4" fmla="*/ 93 w 424"/>
                    <a:gd name="T5" fmla="*/ 146 h 347"/>
                    <a:gd name="T6" fmla="*/ 22 w 424"/>
                    <a:gd name="T7" fmla="*/ 197 h 347"/>
                    <a:gd name="T8" fmla="*/ 0 w 424"/>
                    <a:gd name="T9" fmla="*/ 210 h 347"/>
                    <a:gd name="T10" fmla="*/ 34 w 424"/>
                    <a:gd name="T11" fmla="*/ 282 h 347"/>
                    <a:gd name="T12" fmla="*/ 134 w 424"/>
                    <a:gd name="T13" fmla="*/ 347 h 347"/>
                    <a:gd name="T14" fmla="*/ 165 w 424"/>
                    <a:gd name="T15" fmla="*/ 323 h 347"/>
                    <a:gd name="T16" fmla="*/ 221 w 424"/>
                    <a:gd name="T17" fmla="*/ 325 h 347"/>
                    <a:gd name="T18" fmla="*/ 255 w 424"/>
                    <a:gd name="T19" fmla="*/ 305 h 347"/>
                    <a:gd name="T20" fmla="*/ 300 w 424"/>
                    <a:gd name="T21" fmla="*/ 253 h 347"/>
                    <a:gd name="T22" fmla="*/ 386 w 424"/>
                    <a:gd name="T23" fmla="*/ 225 h 347"/>
                    <a:gd name="T24" fmla="*/ 424 w 424"/>
                    <a:gd name="T25" fmla="*/ 193 h 347"/>
                    <a:gd name="T26" fmla="*/ 404 w 424"/>
                    <a:gd name="T27" fmla="*/ 163 h 347"/>
                    <a:gd name="T28" fmla="*/ 366 w 424"/>
                    <a:gd name="T29" fmla="*/ 160 h 347"/>
                    <a:gd name="T30" fmla="*/ 345 w 424"/>
                    <a:gd name="T31" fmla="*/ 52 h 347"/>
                    <a:gd name="T32" fmla="*/ 227 w 424"/>
                    <a:gd name="T33" fmla="*/ 26 h 347"/>
                    <a:gd name="T34" fmla="*/ 206 w 424"/>
                    <a:gd name="T35" fmla="*/ 0 h 347"/>
                    <a:gd name="T36" fmla="*/ 153 w 424"/>
                    <a:gd name="T37" fmla="*/ 21 h 3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24" h="347">
                      <a:moveTo>
                        <a:pt x="153" y="21"/>
                      </a:moveTo>
                      <a:lnTo>
                        <a:pt x="145" y="78"/>
                      </a:lnTo>
                      <a:lnTo>
                        <a:pt x="93" y="146"/>
                      </a:lnTo>
                      <a:lnTo>
                        <a:pt x="22" y="197"/>
                      </a:lnTo>
                      <a:lnTo>
                        <a:pt x="0" y="210"/>
                      </a:lnTo>
                      <a:lnTo>
                        <a:pt x="34" y="282"/>
                      </a:lnTo>
                      <a:lnTo>
                        <a:pt x="134" y="347"/>
                      </a:lnTo>
                      <a:lnTo>
                        <a:pt x="165" y="323"/>
                      </a:lnTo>
                      <a:lnTo>
                        <a:pt x="221" y="325"/>
                      </a:lnTo>
                      <a:lnTo>
                        <a:pt x="255" y="305"/>
                      </a:lnTo>
                      <a:lnTo>
                        <a:pt x="300" y="253"/>
                      </a:lnTo>
                      <a:lnTo>
                        <a:pt x="386" y="225"/>
                      </a:lnTo>
                      <a:lnTo>
                        <a:pt x="424" y="193"/>
                      </a:lnTo>
                      <a:lnTo>
                        <a:pt x="404" y="163"/>
                      </a:lnTo>
                      <a:lnTo>
                        <a:pt x="366" y="160"/>
                      </a:lnTo>
                      <a:lnTo>
                        <a:pt x="345" y="52"/>
                      </a:lnTo>
                      <a:lnTo>
                        <a:pt x="227" y="26"/>
                      </a:lnTo>
                      <a:lnTo>
                        <a:pt x="206" y="0"/>
                      </a:lnTo>
                      <a:lnTo>
                        <a:pt x="153" y="21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0" name="Group 333"/>
              <p:cNvGrpSpPr>
                <a:grpSpLocks/>
              </p:cNvGrpSpPr>
              <p:nvPr/>
            </p:nvGrpSpPr>
            <p:grpSpPr bwMode="auto">
              <a:xfrm>
                <a:off x="1341" y="2782"/>
                <a:ext cx="190" cy="133"/>
                <a:chOff x="1341" y="2782"/>
                <a:chExt cx="190" cy="133"/>
              </a:xfrm>
            </p:grpSpPr>
            <p:sp>
              <p:nvSpPr>
                <p:cNvPr id="289" name="Freeform 334"/>
                <p:cNvSpPr>
                  <a:spLocks/>
                </p:cNvSpPr>
                <p:nvPr/>
              </p:nvSpPr>
              <p:spPr bwMode="auto">
                <a:xfrm>
                  <a:off x="1341" y="2782"/>
                  <a:ext cx="190" cy="133"/>
                </a:xfrm>
                <a:custGeom>
                  <a:avLst/>
                  <a:gdLst>
                    <a:gd name="T0" fmla="*/ 379 w 379"/>
                    <a:gd name="T1" fmla="*/ 65 h 267"/>
                    <a:gd name="T2" fmla="*/ 372 w 379"/>
                    <a:gd name="T3" fmla="*/ 116 h 267"/>
                    <a:gd name="T4" fmla="*/ 311 w 379"/>
                    <a:gd name="T5" fmla="*/ 110 h 267"/>
                    <a:gd name="T6" fmla="*/ 273 w 379"/>
                    <a:gd name="T7" fmla="*/ 140 h 267"/>
                    <a:gd name="T8" fmla="*/ 280 w 379"/>
                    <a:gd name="T9" fmla="*/ 183 h 267"/>
                    <a:gd name="T10" fmla="*/ 251 w 379"/>
                    <a:gd name="T11" fmla="*/ 203 h 267"/>
                    <a:gd name="T12" fmla="*/ 172 w 379"/>
                    <a:gd name="T13" fmla="*/ 219 h 267"/>
                    <a:gd name="T14" fmla="*/ 145 w 379"/>
                    <a:gd name="T15" fmla="*/ 267 h 267"/>
                    <a:gd name="T16" fmla="*/ 116 w 379"/>
                    <a:gd name="T17" fmla="*/ 250 h 267"/>
                    <a:gd name="T18" fmla="*/ 67 w 379"/>
                    <a:gd name="T19" fmla="*/ 267 h 267"/>
                    <a:gd name="T20" fmla="*/ 33 w 379"/>
                    <a:gd name="T21" fmla="*/ 257 h 267"/>
                    <a:gd name="T22" fmla="*/ 38 w 379"/>
                    <a:gd name="T23" fmla="*/ 215 h 267"/>
                    <a:gd name="T24" fmla="*/ 26 w 379"/>
                    <a:gd name="T25" fmla="*/ 187 h 267"/>
                    <a:gd name="T26" fmla="*/ 3 w 379"/>
                    <a:gd name="T27" fmla="*/ 183 h 267"/>
                    <a:gd name="T28" fmla="*/ 0 w 379"/>
                    <a:gd name="T29" fmla="*/ 149 h 267"/>
                    <a:gd name="T30" fmla="*/ 75 w 379"/>
                    <a:gd name="T31" fmla="*/ 85 h 267"/>
                    <a:gd name="T32" fmla="*/ 75 w 379"/>
                    <a:gd name="T33" fmla="*/ 62 h 267"/>
                    <a:gd name="T34" fmla="*/ 52 w 379"/>
                    <a:gd name="T35" fmla="*/ 33 h 267"/>
                    <a:gd name="T36" fmla="*/ 67 w 379"/>
                    <a:gd name="T37" fmla="*/ 0 h 267"/>
                    <a:gd name="T38" fmla="*/ 116 w 379"/>
                    <a:gd name="T39" fmla="*/ 7 h 267"/>
                    <a:gd name="T40" fmla="*/ 218 w 379"/>
                    <a:gd name="T41" fmla="*/ 71 h 267"/>
                    <a:gd name="T42" fmla="*/ 248 w 379"/>
                    <a:gd name="T43" fmla="*/ 50 h 267"/>
                    <a:gd name="T44" fmla="*/ 303 w 379"/>
                    <a:gd name="T45" fmla="*/ 52 h 267"/>
                    <a:gd name="T46" fmla="*/ 338 w 379"/>
                    <a:gd name="T47" fmla="*/ 30 h 267"/>
                    <a:gd name="T48" fmla="*/ 379 w 379"/>
                    <a:gd name="T49" fmla="*/ 65 h 2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79" h="267">
                      <a:moveTo>
                        <a:pt x="379" y="65"/>
                      </a:moveTo>
                      <a:lnTo>
                        <a:pt x="372" y="116"/>
                      </a:lnTo>
                      <a:lnTo>
                        <a:pt x="311" y="110"/>
                      </a:lnTo>
                      <a:lnTo>
                        <a:pt x="273" y="140"/>
                      </a:lnTo>
                      <a:lnTo>
                        <a:pt x="280" y="183"/>
                      </a:lnTo>
                      <a:lnTo>
                        <a:pt x="251" y="203"/>
                      </a:lnTo>
                      <a:lnTo>
                        <a:pt x="172" y="219"/>
                      </a:lnTo>
                      <a:lnTo>
                        <a:pt x="145" y="267"/>
                      </a:lnTo>
                      <a:lnTo>
                        <a:pt x="116" y="250"/>
                      </a:lnTo>
                      <a:lnTo>
                        <a:pt x="67" y="267"/>
                      </a:lnTo>
                      <a:lnTo>
                        <a:pt x="33" y="257"/>
                      </a:lnTo>
                      <a:lnTo>
                        <a:pt x="38" y="215"/>
                      </a:lnTo>
                      <a:lnTo>
                        <a:pt x="26" y="187"/>
                      </a:lnTo>
                      <a:lnTo>
                        <a:pt x="3" y="183"/>
                      </a:lnTo>
                      <a:lnTo>
                        <a:pt x="0" y="149"/>
                      </a:lnTo>
                      <a:lnTo>
                        <a:pt x="75" y="85"/>
                      </a:lnTo>
                      <a:lnTo>
                        <a:pt x="75" y="62"/>
                      </a:lnTo>
                      <a:lnTo>
                        <a:pt x="52" y="33"/>
                      </a:lnTo>
                      <a:lnTo>
                        <a:pt x="67" y="0"/>
                      </a:lnTo>
                      <a:lnTo>
                        <a:pt x="116" y="7"/>
                      </a:lnTo>
                      <a:lnTo>
                        <a:pt x="218" y="71"/>
                      </a:lnTo>
                      <a:lnTo>
                        <a:pt x="248" y="50"/>
                      </a:lnTo>
                      <a:lnTo>
                        <a:pt x="303" y="52"/>
                      </a:lnTo>
                      <a:lnTo>
                        <a:pt x="338" y="30"/>
                      </a:lnTo>
                      <a:lnTo>
                        <a:pt x="379" y="65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90" name="Freeform 335"/>
                <p:cNvSpPr>
                  <a:spLocks/>
                </p:cNvSpPr>
                <p:nvPr/>
              </p:nvSpPr>
              <p:spPr bwMode="auto">
                <a:xfrm>
                  <a:off x="1341" y="2782"/>
                  <a:ext cx="190" cy="133"/>
                </a:xfrm>
                <a:custGeom>
                  <a:avLst/>
                  <a:gdLst>
                    <a:gd name="T0" fmla="*/ 379 w 379"/>
                    <a:gd name="T1" fmla="*/ 65 h 267"/>
                    <a:gd name="T2" fmla="*/ 372 w 379"/>
                    <a:gd name="T3" fmla="*/ 116 h 267"/>
                    <a:gd name="T4" fmla="*/ 311 w 379"/>
                    <a:gd name="T5" fmla="*/ 110 h 267"/>
                    <a:gd name="T6" fmla="*/ 273 w 379"/>
                    <a:gd name="T7" fmla="*/ 140 h 267"/>
                    <a:gd name="T8" fmla="*/ 280 w 379"/>
                    <a:gd name="T9" fmla="*/ 183 h 267"/>
                    <a:gd name="T10" fmla="*/ 251 w 379"/>
                    <a:gd name="T11" fmla="*/ 203 h 267"/>
                    <a:gd name="T12" fmla="*/ 172 w 379"/>
                    <a:gd name="T13" fmla="*/ 219 h 267"/>
                    <a:gd name="T14" fmla="*/ 145 w 379"/>
                    <a:gd name="T15" fmla="*/ 267 h 267"/>
                    <a:gd name="T16" fmla="*/ 116 w 379"/>
                    <a:gd name="T17" fmla="*/ 250 h 267"/>
                    <a:gd name="T18" fmla="*/ 67 w 379"/>
                    <a:gd name="T19" fmla="*/ 267 h 267"/>
                    <a:gd name="T20" fmla="*/ 33 w 379"/>
                    <a:gd name="T21" fmla="*/ 257 h 267"/>
                    <a:gd name="T22" fmla="*/ 38 w 379"/>
                    <a:gd name="T23" fmla="*/ 215 h 267"/>
                    <a:gd name="T24" fmla="*/ 26 w 379"/>
                    <a:gd name="T25" fmla="*/ 187 h 267"/>
                    <a:gd name="T26" fmla="*/ 3 w 379"/>
                    <a:gd name="T27" fmla="*/ 183 h 267"/>
                    <a:gd name="T28" fmla="*/ 0 w 379"/>
                    <a:gd name="T29" fmla="*/ 149 h 267"/>
                    <a:gd name="T30" fmla="*/ 75 w 379"/>
                    <a:gd name="T31" fmla="*/ 85 h 267"/>
                    <a:gd name="T32" fmla="*/ 75 w 379"/>
                    <a:gd name="T33" fmla="*/ 62 h 267"/>
                    <a:gd name="T34" fmla="*/ 52 w 379"/>
                    <a:gd name="T35" fmla="*/ 33 h 267"/>
                    <a:gd name="T36" fmla="*/ 67 w 379"/>
                    <a:gd name="T37" fmla="*/ 0 h 267"/>
                    <a:gd name="T38" fmla="*/ 116 w 379"/>
                    <a:gd name="T39" fmla="*/ 7 h 267"/>
                    <a:gd name="T40" fmla="*/ 218 w 379"/>
                    <a:gd name="T41" fmla="*/ 71 h 267"/>
                    <a:gd name="T42" fmla="*/ 248 w 379"/>
                    <a:gd name="T43" fmla="*/ 50 h 267"/>
                    <a:gd name="T44" fmla="*/ 303 w 379"/>
                    <a:gd name="T45" fmla="*/ 52 h 267"/>
                    <a:gd name="T46" fmla="*/ 338 w 379"/>
                    <a:gd name="T47" fmla="*/ 30 h 267"/>
                    <a:gd name="T48" fmla="*/ 379 w 379"/>
                    <a:gd name="T49" fmla="*/ 65 h 2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79" h="267">
                      <a:moveTo>
                        <a:pt x="379" y="65"/>
                      </a:moveTo>
                      <a:lnTo>
                        <a:pt x="372" y="116"/>
                      </a:lnTo>
                      <a:lnTo>
                        <a:pt x="311" y="110"/>
                      </a:lnTo>
                      <a:lnTo>
                        <a:pt x="273" y="140"/>
                      </a:lnTo>
                      <a:lnTo>
                        <a:pt x="280" y="183"/>
                      </a:lnTo>
                      <a:lnTo>
                        <a:pt x="251" y="203"/>
                      </a:lnTo>
                      <a:lnTo>
                        <a:pt x="172" y="219"/>
                      </a:lnTo>
                      <a:lnTo>
                        <a:pt x="145" y="267"/>
                      </a:lnTo>
                      <a:lnTo>
                        <a:pt x="116" y="250"/>
                      </a:lnTo>
                      <a:lnTo>
                        <a:pt x="67" y="267"/>
                      </a:lnTo>
                      <a:lnTo>
                        <a:pt x="33" y="257"/>
                      </a:lnTo>
                      <a:lnTo>
                        <a:pt x="38" y="215"/>
                      </a:lnTo>
                      <a:lnTo>
                        <a:pt x="26" y="187"/>
                      </a:lnTo>
                      <a:lnTo>
                        <a:pt x="3" y="183"/>
                      </a:lnTo>
                      <a:lnTo>
                        <a:pt x="0" y="149"/>
                      </a:lnTo>
                      <a:lnTo>
                        <a:pt x="75" y="85"/>
                      </a:lnTo>
                      <a:lnTo>
                        <a:pt x="75" y="62"/>
                      </a:lnTo>
                      <a:lnTo>
                        <a:pt x="52" y="33"/>
                      </a:lnTo>
                      <a:lnTo>
                        <a:pt x="67" y="0"/>
                      </a:lnTo>
                      <a:lnTo>
                        <a:pt x="116" y="7"/>
                      </a:lnTo>
                      <a:lnTo>
                        <a:pt x="218" y="71"/>
                      </a:lnTo>
                      <a:lnTo>
                        <a:pt x="248" y="50"/>
                      </a:lnTo>
                      <a:lnTo>
                        <a:pt x="303" y="52"/>
                      </a:lnTo>
                      <a:lnTo>
                        <a:pt x="338" y="30"/>
                      </a:lnTo>
                      <a:lnTo>
                        <a:pt x="379" y="65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1" name="Group 336"/>
              <p:cNvGrpSpPr>
                <a:grpSpLocks/>
              </p:cNvGrpSpPr>
              <p:nvPr/>
            </p:nvGrpSpPr>
            <p:grpSpPr bwMode="auto">
              <a:xfrm>
                <a:off x="1509" y="2677"/>
                <a:ext cx="259" cy="263"/>
                <a:chOff x="1509" y="2677"/>
                <a:chExt cx="259" cy="263"/>
              </a:xfrm>
            </p:grpSpPr>
            <p:sp>
              <p:nvSpPr>
                <p:cNvPr id="287" name="Freeform 337"/>
                <p:cNvSpPr>
                  <a:spLocks/>
                </p:cNvSpPr>
                <p:nvPr/>
              </p:nvSpPr>
              <p:spPr bwMode="auto">
                <a:xfrm>
                  <a:off x="1509" y="2677"/>
                  <a:ext cx="259" cy="263"/>
                </a:xfrm>
                <a:custGeom>
                  <a:avLst/>
                  <a:gdLst>
                    <a:gd name="T0" fmla="*/ 501 w 517"/>
                    <a:gd name="T1" fmla="*/ 401 h 528"/>
                    <a:gd name="T2" fmla="*/ 475 w 517"/>
                    <a:gd name="T3" fmla="*/ 377 h 528"/>
                    <a:gd name="T4" fmla="*/ 517 w 517"/>
                    <a:gd name="T5" fmla="*/ 357 h 528"/>
                    <a:gd name="T6" fmla="*/ 454 w 517"/>
                    <a:gd name="T7" fmla="*/ 311 h 528"/>
                    <a:gd name="T8" fmla="*/ 422 w 517"/>
                    <a:gd name="T9" fmla="*/ 273 h 528"/>
                    <a:gd name="T10" fmla="*/ 422 w 517"/>
                    <a:gd name="T11" fmla="*/ 174 h 528"/>
                    <a:gd name="T12" fmla="*/ 392 w 517"/>
                    <a:gd name="T13" fmla="*/ 118 h 528"/>
                    <a:gd name="T14" fmla="*/ 320 w 517"/>
                    <a:gd name="T15" fmla="*/ 0 h 528"/>
                    <a:gd name="T16" fmla="*/ 260 w 517"/>
                    <a:gd name="T17" fmla="*/ 75 h 528"/>
                    <a:gd name="T18" fmla="*/ 183 w 517"/>
                    <a:gd name="T19" fmla="*/ 138 h 528"/>
                    <a:gd name="T20" fmla="*/ 169 w 517"/>
                    <a:gd name="T21" fmla="*/ 130 h 528"/>
                    <a:gd name="T22" fmla="*/ 129 w 517"/>
                    <a:gd name="T23" fmla="*/ 157 h 528"/>
                    <a:gd name="T24" fmla="*/ 44 w 517"/>
                    <a:gd name="T25" fmla="*/ 186 h 528"/>
                    <a:gd name="T26" fmla="*/ 0 w 517"/>
                    <a:gd name="T27" fmla="*/ 240 h 528"/>
                    <a:gd name="T28" fmla="*/ 39 w 517"/>
                    <a:gd name="T29" fmla="*/ 273 h 528"/>
                    <a:gd name="T30" fmla="*/ 33 w 517"/>
                    <a:gd name="T31" fmla="*/ 327 h 528"/>
                    <a:gd name="T32" fmla="*/ 111 w 517"/>
                    <a:gd name="T33" fmla="*/ 327 h 528"/>
                    <a:gd name="T34" fmla="*/ 169 w 517"/>
                    <a:gd name="T35" fmla="*/ 337 h 528"/>
                    <a:gd name="T36" fmla="*/ 235 w 517"/>
                    <a:gd name="T37" fmla="*/ 388 h 528"/>
                    <a:gd name="T38" fmla="*/ 244 w 517"/>
                    <a:gd name="T39" fmla="*/ 444 h 528"/>
                    <a:gd name="T40" fmla="*/ 355 w 517"/>
                    <a:gd name="T41" fmla="*/ 517 h 528"/>
                    <a:gd name="T42" fmla="*/ 385 w 517"/>
                    <a:gd name="T43" fmla="*/ 528 h 528"/>
                    <a:gd name="T44" fmla="*/ 395 w 517"/>
                    <a:gd name="T45" fmla="*/ 456 h 528"/>
                    <a:gd name="T46" fmla="*/ 445 w 517"/>
                    <a:gd name="T47" fmla="*/ 471 h 528"/>
                    <a:gd name="T48" fmla="*/ 495 w 517"/>
                    <a:gd name="T49" fmla="*/ 427 h 528"/>
                    <a:gd name="T50" fmla="*/ 501 w 517"/>
                    <a:gd name="T51" fmla="*/ 401 h 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17" h="528">
                      <a:moveTo>
                        <a:pt x="501" y="401"/>
                      </a:moveTo>
                      <a:lnTo>
                        <a:pt x="475" y="377"/>
                      </a:lnTo>
                      <a:lnTo>
                        <a:pt x="517" y="357"/>
                      </a:lnTo>
                      <a:lnTo>
                        <a:pt x="454" y="311"/>
                      </a:lnTo>
                      <a:lnTo>
                        <a:pt x="422" y="273"/>
                      </a:lnTo>
                      <a:lnTo>
                        <a:pt x="422" y="174"/>
                      </a:lnTo>
                      <a:lnTo>
                        <a:pt x="392" y="118"/>
                      </a:lnTo>
                      <a:lnTo>
                        <a:pt x="320" y="0"/>
                      </a:lnTo>
                      <a:lnTo>
                        <a:pt x="260" y="75"/>
                      </a:lnTo>
                      <a:lnTo>
                        <a:pt x="183" y="138"/>
                      </a:lnTo>
                      <a:lnTo>
                        <a:pt x="169" y="130"/>
                      </a:lnTo>
                      <a:lnTo>
                        <a:pt x="129" y="157"/>
                      </a:lnTo>
                      <a:lnTo>
                        <a:pt x="44" y="186"/>
                      </a:lnTo>
                      <a:lnTo>
                        <a:pt x="0" y="240"/>
                      </a:lnTo>
                      <a:lnTo>
                        <a:pt x="39" y="273"/>
                      </a:lnTo>
                      <a:lnTo>
                        <a:pt x="33" y="327"/>
                      </a:lnTo>
                      <a:lnTo>
                        <a:pt x="111" y="327"/>
                      </a:lnTo>
                      <a:lnTo>
                        <a:pt x="169" y="337"/>
                      </a:lnTo>
                      <a:lnTo>
                        <a:pt x="235" y="388"/>
                      </a:lnTo>
                      <a:lnTo>
                        <a:pt x="244" y="444"/>
                      </a:lnTo>
                      <a:lnTo>
                        <a:pt x="355" y="517"/>
                      </a:lnTo>
                      <a:lnTo>
                        <a:pt x="385" y="528"/>
                      </a:lnTo>
                      <a:lnTo>
                        <a:pt x="395" y="456"/>
                      </a:lnTo>
                      <a:lnTo>
                        <a:pt x="445" y="471"/>
                      </a:lnTo>
                      <a:lnTo>
                        <a:pt x="495" y="427"/>
                      </a:lnTo>
                      <a:lnTo>
                        <a:pt x="501" y="401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88" name="Freeform 338"/>
                <p:cNvSpPr>
                  <a:spLocks/>
                </p:cNvSpPr>
                <p:nvPr/>
              </p:nvSpPr>
              <p:spPr bwMode="auto">
                <a:xfrm>
                  <a:off x="1509" y="2677"/>
                  <a:ext cx="259" cy="263"/>
                </a:xfrm>
                <a:custGeom>
                  <a:avLst/>
                  <a:gdLst>
                    <a:gd name="T0" fmla="*/ 501 w 517"/>
                    <a:gd name="T1" fmla="*/ 401 h 528"/>
                    <a:gd name="T2" fmla="*/ 475 w 517"/>
                    <a:gd name="T3" fmla="*/ 377 h 528"/>
                    <a:gd name="T4" fmla="*/ 517 w 517"/>
                    <a:gd name="T5" fmla="*/ 357 h 528"/>
                    <a:gd name="T6" fmla="*/ 454 w 517"/>
                    <a:gd name="T7" fmla="*/ 311 h 528"/>
                    <a:gd name="T8" fmla="*/ 422 w 517"/>
                    <a:gd name="T9" fmla="*/ 273 h 528"/>
                    <a:gd name="T10" fmla="*/ 422 w 517"/>
                    <a:gd name="T11" fmla="*/ 174 h 528"/>
                    <a:gd name="T12" fmla="*/ 392 w 517"/>
                    <a:gd name="T13" fmla="*/ 118 h 528"/>
                    <a:gd name="T14" fmla="*/ 320 w 517"/>
                    <a:gd name="T15" fmla="*/ 0 h 528"/>
                    <a:gd name="T16" fmla="*/ 260 w 517"/>
                    <a:gd name="T17" fmla="*/ 75 h 528"/>
                    <a:gd name="T18" fmla="*/ 183 w 517"/>
                    <a:gd name="T19" fmla="*/ 138 h 528"/>
                    <a:gd name="T20" fmla="*/ 169 w 517"/>
                    <a:gd name="T21" fmla="*/ 130 h 528"/>
                    <a:gd name="T22" fmla="*/ 129 w 517"/>
                    <a:gd name="T23" fmla="*/ 157 h 528"/>
                    <a:gd name="T24" fmla="*/ 44 w 517"/>
                    <a:gd name="T25" fmla="*/ 186 h 528"/>
                    <a:gd name="T26" fmla="*/ 0 w 517"/>
                    <a:gd name="T27" fmla="*/ 240 h 528"/>
                    <a:gd name="T28" fmla="*/ 39 w 517"/>
                    <a:gd name="T29" fmla="*/ 273 h 528"/>
                    <a:gd name="T30" fmla="*/ 33 w 517"/>
                    <a:gd name="T31" fmla="*/ 327 h 528"/>
                    <a:gd name="T32" fmla="*/ 111 w 517"/>
                    <a:gd name="T33" fmla="*/ 327 h 528"/>
                    <a:gd name="T34" fmla="*/ 169 w 517"/>
                    <a:gd name="T35" fmla="*/ 337 h 528"/>
                    <a:gd name="T36" fmla="*/ 235 w 517"/>
                    <a:gd name="T37" fmla="*/ 388 h 528"/>
                    <a:gd name="T38" fmla="*/ 244 w 517"/>
                    <a:gd name="T39" fmla="*/ 444 h 528"/>
                    <a:gd name="T40" fmla="*/ 355 w 517"/>
                    <a:gd name="T41" fmla="*/ 517 h 528"/>
                    <a:gd name="T42" fmla="*/ 385 w 517"/>
                    <a:gd name="T43" fmla="*/ 528 h 528"/>
                    <a:gd name="T44" fmla="*/ 395 w 517"/>
                    <a:gd name="T45" fmla="*/ 456 h 528"/>
                    <a:gd name="T46" fmla="*/ 445 w 517"/>
                    <a:gd name="T47" fmla="*/ 471 h 528"/>
                    <a:gd name="T48" fmla="*/ 495 w 517"/>
                    <a:gd name="T49" fmla="*/ 427 h 528"/>
                    <a:gd name="T50" fmla="*/ 501 w 517"/>
                    <a:gd name="T51" fmla="*/ 401 h 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17" h="528">
                      <a:moveTo>
                        <a:pt x="501" y="401"/>
                      </a:moveTo>
                      <a:lnTo>
                        <a:pt x="475" y="377"/>
                      </a:lnTo>
                      <a:lnTo>
                        <a:pt x="517" y="357"/>
                      </a:lnTo>
                      <a:lnTo>
                        <a:pt x="454" y="311"/>
                      </a:lnTo>
                      <a:lnTo>
                        <a:pt x="422" y="273"/>
                      </a:lnTo>
                      <a:lnTo>
                        <a:pt x="422" y="174"/>
                      </a:lnTo>
                      <a:lnTo>
                        <a:pt x="392" y="118"/>
                      </a:lnTo>
                      <a:lnTo>
                        <a:pt x="320" y="0"/>
                      </a:lnTo>
                      <a:lnTo>
                        <a:pt x="260" y="75"/>
                      </a:lnTo>
                      <a:lnTo>
                        <a:pt x="183" y="138"/>
                      </a:lnTo>
                      <a:lnTo>
                        <a:pt x="169" y="130"/>
                      </a:lnTo>
                      <a:lnTo>
                        <a:pt x="129" y="157"/>
                      </a:lnTo>
                      <a:lnTo>
                        <a:pt x="44" y="186"/>
                      </a:lnTo>
                      <a:lnTo>
                        <a:pt x="0" y="240"/>
                      </a:lnTo>
                      <a:lnTo>
                        <a:pt x="39" y="273"/>
                      </a:lnTo>
                      <a:lnTo>
                        <a:pt x="33" y="327"/>
                      </a:lnTo>
                      <a:lnTo>
                        <a:pt x="111" y="327"/>
                      </a:lnTo>
                      <a:lnTo>
                        <a:pt x="169" y="337"/>
                      </a:lnTo>
                      <a:lnTo>
                        <a:pt x="235" y="388"/>
                      </a:lnTo>
                      <a:lnTo>
                        <a:pt x="244" y="444"/>
                      </a:lnTo>
                      <a:lnTo>
                        <a:pt x="355" y="517"/>
                      </a:lnTo>
                      <a:lnTo>
                        <a:pt x="385" y="528"/>
                      </a:lnTo>
                      <a:lnTo>
                        <a:pt x="395" y="456"/>
                      </a:lnTo>
                      <a:lnTo>
                        <a:pt x="445" y="471"/>
                      </a:lnTo>
                      <a:lnTo>
                        <a:pt x="495" y="427"/>
                      </a:lnTo>
                      <a:lnTo>
                        <a:pt x="501" y="401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2" name="Group 339"/>
              <p:cNvGrpSpPr>
                <a:grpSpLocks/>
              </p:cNvGrpSpPr>
              <p:nvPr/>
            </p:nvGrpSpPr>
            <p:grpSpPr bwMode="auto">
              <a:xfrm>
                <a:off x="1466" y="2837"/>
                <a:ext cx="221" cy="171"/>
                <a:chOff x="1466" y="2837"/>
                <a:chExt cx="221" cy="171"/>
              </a:xfrm>
            </p:grpSpPr>
            <p:sp>
              <p:nvSpPr>
                <p:cNvPr id="285" name="Freeform 340"/>
                <p:cNvSpPr>
                  <a:spLocks/>
                </p:cNvSpPr>
                <p:nvPr/>
              </p:nvSpPr>
              <p:spPr bwMode="auto">
                <a:xfrm>
                  <a:off x="1466" y="2837"/>
                  <a:ext cx="221" cy="171"/>
                </a:xfrm>
                <a:custGeom>
                  <a:avLst/>
                  <a:gdLst>
                    <a:gd name="T0" fmla="*/ 0 w 442"/>
                    <a:gd name="T1" fmla="*/ 94 h 341"/>
                    <a:gd name="T2" fmla="*/ 33 w 442"/>
                    <a:gd name="T3" fmla="*/ 150 h 341"/>
                    <a:gd name="T4" fmla="*/ 49 w 442"/>
                    <a:gd name="T5" fmla="*/ 250 h 341"/>
                    <a:gd name="T6" fmla="*/ 114 w 442"/>
                    <a:gd name="T7" fmla="*/ 294 h 341"/>
                    <a:gd name="T8" fmla="*/ 111 w 442"/>
                    <a:gd name="T9" fmla="*/ 320 h 341"/>
                    <a:gd name="T10" fmla="*/ 140 w 442"/>
                    <a:gd name="T11" fmla="*/ 289 h 341"/>
                    <a:gd name="T12" fmla="*/ 158 w 442"/>
                    <a:gd name="T13" fmla="*/ 326 h 341"/>
                    <a:gd name="T14" fmla="*/ 273 w 442"/>
                    <a:gd name="T15" fmla="*/ 341 h 341"/>
                    <a:gd name="T16" fmla="*/ 329 w 442"/>
                    <a:gd name="T17" fmla="*/ 317 h 341"/>
                    <a:gd name="T18" fmla="*/ 332 w 442"/>
                    <a:gd name="T19" fmla="*/ 211 h 341"/>
                    <a:gd name="T20" fmla="*/ 355 w 442"/>
                    <a:gd name="T21" fmla="*/ 204 h 341"/>
                    <a:gd name="T22" fmla="*/ 401 w 442"/>
                    <a:gd name="T23" fmla="*/ 239 h 341"/>
                    <a:gd name="T24" fmla="*/ 437 w 442"/>
                    <a:gd name="T25" fmla="*/ 225 h 341"/>
                    <a:gd name="T26" fmla="*/ 442 w 442"/>
                    <a:gd name="T27" fmla="*/ 196 h 341"/>
                    <a:gd name="T28" fmla="*/ 331 w 442"/>
                    <a:gd name="T29" fmla="*/ 125 h 341"/>
                    <a:gd name="T30" fmla="*/ 320 w 442"/>
                    <a:gd name="T31" fmla="*/ 68 h 341"/>
                    <a:gd name="T32" fmla="*/ 254 w 442"/>
                    <a:gd name="T33" fmla="*/ 16 h 341"/>
                    <a:gd name="T34" fmla="*/ 198 w 442"/>
                    <a:gd name="T35" fmla="*/ 7 h 341"/>
                    <a:gd name="T36" fmla="*/ 120 w 442"/>
                    <a:gd name="T37" fmla="*/ 7 h 341"/>
                    <a:gd name="T38" fmla="*/ 58 w 442"/>
                    <a:gd name="T39" fmla="*/ 0 h 341"/>
                    <a:gd name="T40" fmla="*/ 21 w 442"/>
                    <a:gd name="T41" fmla="*/ 32 h 341"/>
                    <a:gd name="T42" fmla="*/ 27 w 442"/>
                    <a:gd name="T43" fmla="*/ 71 h 341"/>
                    <a:gd name="T44" fmla="*/ 0 w 442"/>
                    <a:gd name="T45" fmla="*/ 94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42" h="341">
                      <a:moveTo>
                        <a:pt x="0" y="94"/>
                      </a:moveTo>
                      <a:lnTo>
                        <a:pt x="33" y="150"/>
                      </a:lnTo>
                      <a:lnTo>
                        <a:pt x="49" y="250"/>
                      </a:lnTo>
                      <a:lnTo>
                        <a:pt x="114" y="294"/>
                      </a:lnTo>
                      <a:lnTo>
                        <a:pt x="111" y="320"/>
                      </a:lnTo>
                      <a:lnTo>
                        <a:pt x="140" y="289"/>
                      </a:lnTo>
                      <a:lnTo>
                        <a:pt x="158" y="326"/>
                      </a:lnTo>
                      <a:lnTo>
                        <a:pt x="273" y="341"/>
                      </a:lnTo>
                      <a:lnTo>
                        <a:pt x="329" y="317"/>
                      </a:lnTo>
                      <a:lnTo>
                        <a:pt x="332" y="211"/>
                      </a:lnTo>
                      <a:lnTo>
                        <a:pt x="355" y="204"/>
                      </a:lnTo>
                      <a:lnTo>
                        <a:pt x="401" y="239"/>
                      </a:lnTo>
                      <a:lnTo>
                        <a:pt x="437" y="225"/>
                      </a:lnTo>
                      <a:lnTo>
                        <a:pt x="442" y="196"/>
                      </a:lnTo>
                      <a:lnTo>
                        <a:pt x="331" y="125"/>
                      </a:lnTo>
                      <a:lnTo>
                        <a:pt x="320" y="68"/>
                      </a:lnTo>
                      <a:lnTo>
                        <a:pt x="254" y="16"/>
                      </a:lnTo>
                      <a:lnTo>
                        <a:pt x="198" y="7"/>
                      </a:lnTo>
                      <a:lnTo>
                        <a:pt x="120" y="7"/>
                      </a:lnTo>
                      <a:lnTo>
                        <a:pt x="58" y="0"/>
                      </a:lnTo>
                      <a:lnTo>
                        <a:pt x="21" y="32"/>
                      </a:lnTo>
                      <a:lnTo>
                        <a:pt x="27" y="71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86" name="Freeform 341"/>
                <p:cNvSpPr>
                  <a:spLocks/>
                </p:cNvSpPr>
                <p:nvPr/>
              </p:nvSpPr>
              <p:spPr bwMode="auto">
                <a:xfrm>
                  <a:off x="1466" y="2837"/>
                  <a:ext cx="221" cy="171"/>
                </a:xfrm>
                <a:custGeom>
                  <a:avLst/>
                  <a:gdLst>
                    <a:gd name="T0" fmla="*/ 0 w 442"/>
                    <a:gd name="T1" fmla="*/ 94 h 341"/>
                    <a:gd name="T2" fmla="*/ 33 w 442"/>
                    <a:gd name="T3" fmla="*/ 150 h 341"/>
                    <a:gd name="T4" fmla="*/ 49 w 442"/>
                    <a:gd name="T5" fmla="*/ 250 h 341"/>
                    <a:gd name="T6" fmla="*/ 114 w 442"/>
                    <a:gd name="T7" fmla="*/ 294 h 341"/>
                    <a:gd name="T8" fmla="*/ 111 w 442"/>
                    <a:gd name="T9" fmla="*/ 320 h 341"/>
                    <a:gd name="T10" fmla="*/ 140 w 442"/>
                    <a:gd name="T11" fmla="*/ 289 h 341"/>
                    <a:gd name="T12" fmla="*/ 158 w 442"/>
                    <a:gd name="T13" fmla="*/ 326 h 341"/>
                    <a:gd name="T14" fmla="*/ 273 w 442"/>
                    <a:gd name="T15" fmla="*/ 341 h 341"/>
                    <a:gd name="T16" fmla="*/ 329 w 442"/>
                    <a:gd name="T17" fmla="*/ 317 h 341"/>
                    <a:gd name="T18" fmla="*/ 332 w 442"/>
                    <a:gd name="T19" fmla="*/ 211 h 341"/>
                    <a:gd name="T20" fmla="*/ 355 w 442"/>
                    <a:gd name="T21" fmla="*/ 204 h 341"/>
                    <a:gd name="T22" fmla="*/ 401 w 442"/>
                    <a:gd name="T23" fmla="*/ 239 h 341"/>
                    <a:gd name="T24" fmla="*/ 437 w 442"/>
                    <a:gd name="T25" fmla="*/ 225 h 341"/>
                    <a:gd name="T26" fmla="*/ 442 w 442"/>
                    <a:gd name="T27" fmla="*/ 196 h 341"/>
                    <a:gd name="T28" fmla="*/ 331 w 442"/>
                    <a:gd name="T29" fmla="*/ 125 h 341"/>
                    <a:gd name="T30" fmla="*/ 320 w 442"/>
                    <a:gd name="T31" fmla="*/ 68 h 341"/>
                    <a:gd name="T32" fmla="*/ 254 w 442"/>
                    <a:gd name="T33" fmla="*/ 16 h 341"/>
                    <a:gd name="T34" fmla="*/ 198 w 442"/>
                    <a:gd name="T35" fmla="*/ 7 h 341"/>
                    <a:gd name="T36" fmla="*/ 120 w 442"/>
                    <a:gd name="T37" fmla="*/ 7 h 341"/>
                    <a:gd name="T38" fmla="*/ 58 w 442"/>
                    <a:gd name="T39" fmla="*/ 0 h 341"/>
                    <a:gd name="T40" fmla="*/ 21 w 442"/>
                    <a:gd name="T41" fmla="*/ 32 h 341"/>
                    <a:gd name="T42" fmla="*/ 27 w 442"/>
                    <a:gd name="T43" fmla="*/ 71 h 341"/>
                    <a:gd name="T44" fmla="*/ 0 w 442"/>
                    <a:gd name="T45" fmla="*/ 94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42" h="341">
                      <a:moveTo>
                        <a:pt x="0" y="94"/>
                      </a:moveTo>
                      <a:lnTo>
                        <a:pt x="33" y="150"/>
                      </a:lnTo>
                      <a:lnTo>
                        <a:pt x="49" y="250"/>
                      </a:lnTo>
                      <a:lnTo>
                        <a:pt x="114" y="294"/>
                      </a:lnTo>
                      <a:lnTo>
                        <a:pt x="111" y="320"/>
                      </a:lnTo>
                      <a:lnTo>
                        <a:pt x="140" y="289"/>
                      </a:lnTo>
                      <a:lnTo>
                        <a:pt x="158" y="326"/>
                      </a:lnTo>
                      <a:lnTo>
                        <a:pt x="273" y="341"/>
                      </a:lnTo>
                      <a:lnTo>
                        <a:pt x="329" y="317"/>
                      </a:lnTo>
                      <a:lnTo>
                        <a:pt x="332" y="211"/>
                      </a:lnTo>
                      <a:lnTo>
                        <a:pt x="355" y="204"/>
                      </a:lnTo>
                      <a:lnTo>
                        <a:pt x="401" y="239"/>
                      </a:lnTo>
                      <a:lnTo>
                        <a:pt x="437" y="225"/>
                      </a:lnTo>
                      <a:lnTo>
                        <a:pt x="442" y="196"/>
                      </a:lnTo>
                      <a:lnTo>
                        <a:pt x="331" y="125"/>
                      </a:lnTo>
                      <a:lnTo>
                        <a:pt x="320" y="68"/>
                      </a:lnTo>
                      <a:lnTo>
                        <a:pt x="254" y="16"/>
                      </a:lnTo>
                      <a:lnTo>
                        <a:pt x="198" y="7"/>
                      </a:lnTo>
                      <a:lnTo>
                        <a:pt x="120" y="7"/>
                      </a:lnTo>
                      <a:lnTo>
                        <a:pt x="58" y="0"/>
                      </a:lnTo>
                      <a:lnTo>
                        <a:pt x="21" y="32"/>
                      </a:lnTo>
                      <a:lnTo>
                        <a:pt x="27" y="71"/>
                      </a:lnTo>
                      <a:lnTo>
                        <a:pt x="0" y="94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3" name="Group 342"/>
              <p:cNvGrpSpPr>
                <a:grpSpLocks/>
              </p:cNvGrpSpPr>
              <p:nvPr/>
            </p:nvGrpSpPr>
            <p:grpSpPr bwMode="auto">
              <a:xfrm>
                <a:off x="1346" y="3014"/>
                <a:ext cx="199" cy="160"/>
                <a:chOff x="1346" y="3014"/>
                <a:chExt cx="199" cy="160"/>
              </a:xfrm>
            </p:grpSpPr>
            <p:sp>
              <p:nvSpPr>
                <p:cNvPr id="283" name="Freeform 343"/>
                <p:cNvSpPr>
                  <a:spLocks/>
                </p:cNvSpPr>
                <p:nvPr/>
              </p:nvSpPr>
              <p:spPr bwMode="auto">
                <a:xfrm>
                  <a:off x="1346" y="3014"/>
                  <a:ext cx="199" cy="160"/>
                </a:xfrm>
                <a:custGeom>
                  <a:avLst/>
                  <a:gdLst>
                    <a:gd name="T0" fmla="*/ 0 w 397"/>
                    <a:gd name="T1" fmla="*/ 199 h 318"/>
                    <a:gd name="T2" fmla="*/ 15 w 397"/>
                    <a:gd name="T3" fmla="*/ 145 h 318"/>
                    <a:gd name="T4" fmla="*/ 51 w 397"/>
                    <a:gd name="T5" fmla="*/ 99 h 318"/>
                    <a:gd name="T6" fmla="*/ 140 w 397"/>
                    <a:gd name="T7" fmla="*/ 82 h 318"/>
                    <a:gd name="T8" fmla="*/ 131 w 397"/>
                    <a:gd name="T9" fmla="*/ 56 h 318"/>
                    <a:gd name="T10" fmla="*/ 164 w 397"/>
                    <a:gd name="T11" fmla="*/ 41 h 318"/>
                    <a:gd name="T12" fmla="*/ 143 w 397"/>
                    <a:gd name="T13" fmla="*/ 10 h 318"/>
                    <a:gd name="T14" fmla="*/ 155 w 397"/>
                    <a:gd name="T15" fmla="*/ 0 h 318"/>
                    <a:gd name="T16" fmla="*/ 179 w 397"/>
                    <a:gd name="T17" fmla="*/ 3 h 318"/>
                    <a:gd name="T18" fmla="*/ 187 w 397"/>
                    <a:gd name="T19" fmla="*/ 12 h 318"/>
                    <a:gd name="T20" fmla="*/ 228 w 397"/>
                    <a:gd name="T21" fmla="*/ 12 h 318"/>
                    <a:gd name="T22" fmla="*/ 269 w 397"/>
                    <a:gd name="T23" fmla="*/ 23 h 318"/>
                    <a:gd name="T24" fmla="*/ 292 w 397"/>
                    <a:gd name="T25" fmla="*/ 68 h 318"/>
                    <a:gd name="T26" fmla="*/ 333 w 397"/>
                    <a:gd name="T27" fmla="*/ 68 h 318"/>
                    <a:gd name="T28" fmla="*/ 358 w 397"/>
                    <a:gd name="T29" fmla="*/ 117 h 318"/>
                    <a:gd name="T30" fmla="*/ 356 w 397"/>
                    <a:gd name="T31" fmla="*/ 151 h 318"/>
                    <a:gd name="T32" fmla="*/ 303 w 397"/>
                    <a:gd name="T33" fmla="*/ 207 h 318"/>
                    <a:gd name="T34" fmla="*/ 397 w 397"/>
                    <a:gd name="T35" fmla="*/ 279 h 318"/>
                    <a:gd name="T36" fmla="*/ 336 w 397"/>
                    <a:gd name="T37" fmla="*/ 305 h 318"/>
                    <a:gd name="T38" fmla="*/ 262 w 397"/>
                    <a:gd name="T39" fmla="*/ 318 h 318"/>
                    <a:gd name="T40" fmla="*/ 256 w 397"/>
                    <a:gd name="T41" fmla="*/ 294 h 318"/>
                    <a:gd name="T42" fmla="*/ 210 w 397"/>
                    <a:gd name="T43" fmla="*/ 286 h 318"/>
                    <a:gd name="T44" fmla="*/ 155 w 397"/>
                    <a:gd name="T45" fmla="*/ 286 h 318"/>
                    <a:gd name="T46" fmla="*/ 134 w 397"/>
                    <a:gd name="T47" fmla="*/ 247 h 318"/>
                    <a:gd name="T48" fmla="*/ 0 w 397"/>
                    <a:gd name="T49" fmla="*/ 199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97" h="318">
                      <a:moveTo>
                        <a:pt x="0" y="199"/>
                      </a:moveTo>
                      <a:lnTo>
                        <a:pt x="15" y="145"/>
                      </a:lnTo>
                      <a:lnTo>
                        <a:pt x="51" y="99"/>
                      </a:lnTo>
                      <a:lnTo>
                        <a:pt x="140" y="82"/>
                      </a:lnTo>
                      <a:lnTo>
                        <a:pt x="131" y="56"/>
                      </a:lnTo>
                      <a:lnTo>
                        <a:pt x="164" y="41"/>
                      </a:lnTo>
                      <a:lnTo>
                        <a:pt x="143" y="10"/>
                      </a:lnTo>
                      <a:lnTo>
                        <a:pt x="155" y="0"/>
                      </a:lnTo>
                      <a:lnTo>
                        <a:pt x="179" y="3"/>
                      </a:lnTo>
                      <a:lnTo>
                        <a:pt x="187" y="12"/>
                      </a:lnTo>
                      <a:lnTo>
                        <a:pt x="228" y="12"/>
                      </a:lnTo>
                      <a:lnTo>
                        <a:pt x="269" y="23"/>
                      </a:lnTo>
                      <a:lnTo>
                        <a:pt x="292" y="68"/>
                      </a:lnTo>
                      <a:lnTo>
                        <a:pt x="333" y="68"/>
                      </a:lnTo>
                      <a:lnTo>
                        <a:pt x="358" y="117"/>
                      </a:lnTo>
                      <a:lnTo>
                        <a:pt x="356" y="151"/>
                      </a:lnTo>
                      <a:lnTo>
                        <a:pt x="303" y="207"/>
                      </a:lnTo>
                      <a:lnTo>
                        <a:pt x="397" y="279"/>
                      </a:lnTo>
                      <a:lnTo>
                        <a:pt x="336" y="305"/>
                      </a:lnTo>
                      <a:lnTo>
                        <a:pt x="262" y="318"/>
                      </a:lnTo>
                      <a:lnTo>
                        <a:pt x="256" y="294"/>
                      </a:lnTo>
                      <a:lnTo>
                        <a:pt x="210" y="286"/>
                      </a:lnTo>
                      <a:lnTo>
                        <a:pt x="155" y="286"/>
                      </a:lnTo>
                      <a:lnTo>
                        <a:pt x="134" y="247"/>
                      </a:lnTo>
                      <a:lnTo>
                        <a:pt x="0" y="199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84" name="Freeform 344"/>
                <p:cNvSpPr>
                  <a:spLocks/>
                </p:cNvSpPr>
                <p:nvPr/>
              </p:nvSpPr>
              <p:spPr bwMode="auto">
                <a:xfrm>
                  <a:off x="1346" y="3014"/>
                  <a:ext cx="199" cy="160"/>
                </a:xfrm>
                <a:custGeom>
                  <a:avLst/>
                  <a:gdLst>
                    <a:gd name="T0" fmla="*/ 0 w 397"/>
                    <a:gd name="T1" fmla="*/ 199 h 318"/>
                    <a:gd name="T2" fmla="*/ 15 w 397"/>
                    <a:gd name="T3" fmla="*/ 145 h 318"/>
                    <a:gd name="T4" fmla="*/ 51 w 397"/>
                    <a:gd name="T5" fmla="*/ 99 h 318"/>
                    <a:gd name="T6" fmla="*/ 140 w 397"/>
                    <a:gd name="T7" fmla="*/ 82 h 318"/>
                    <a:gd name="T8" fmla="*/ 131 w 397"/>
                    <a:gd name="T9" fmla="*/ 56 h 318"/>
                    <a:gd name="T10" fmla="*/ 164 w 397"/>
                    <a:gd name="T11" fmla="*/ 41 h 318"/>
                    <a:gd name="T12" fmla="*/ 143 w 397"/>
                    <a:gd name="T13" fmla="*/ 10 h 318"/>
                    <a:gd name="T14" fmla="*/ 155 w 397"/>
                    <a:gd name="T15" fmla="*/ 0 h 318"/>
                    <a:gd name="T16" fmla="*/ 179 w 397"/>
                    <a:gd name="T17" fmla="*/ 3 h 318"/>
                    <a:gd name="T18" fmla="*/ 187 w 397"/>
                    <a:gd name="T19" fmla="*/ 12 h 318"/>
                    <a:gd name="T20" fmla="*/ 228 w 397"/>
                    <a:gd name="T21" fmla="*/ 12 h 318"/>
                    <a:gd name="T22" fmla="*/ 269 w 397"/>
                    <a:gd name="T23" fmla="*/ 23 h 318"/>
                    <a:gd name="T24" fmla="*/ 292 w 397"/>
                    <a:gd name="T25" fmla="*/ 68 h 318"/>
                    <a:gd name="T26" fmla="*/ 333 w 397"/>
                    <a:gd name="T27" fmla="*/ 68 h 318"/>
                    <a:gd name="T28" fmla="*/ 358 w 397"/>
                    <a:gd name="T29" fmla="*/ 117 h 318"/>
                    <a:gd name="T30" fmla="*/ 356 w 397"/>
                    <a:gd name="T31" fmla="*/ 151 h 318"/>
                    <a:gd name="T32" fmla="*/ 303 w 397"/>
                    <a:gd name="T33" fmla="*/ 207 h 318"/>
                    <a:gd name="T34" fmla="*/ 397 w 397"/>
                    <a:gd name="T35" fmla="*/ 279 h 318"/>
                    <a:gd name="T36" fmla="*/ 336 w 397"/>
                    <a:gd name="T37" fmla="*/ 305 h 318"/>
                    <a:gd name="T38" fmla="*/ 262 w 397"/>
                    <a:gd name="T39" fmla="*/ 318 h 318"/>
                    <a:gd name="T40" fmla="*/ 256 w 397"/>
                    <a:gd name="T41" fmla="*/ 294 h 318"/>
                    <a:gd name="T42" fmla="*/ 210 w 397"/>
                    <a:gd name="T43" fmla="*/ 286 h 318"/>
                    <a:gd name="T44" fmla="*/ 155 w 397"/>
                    <a:gd name="T45" fmla="*/ 286 h 318"/>
                    <a:gd name="T46" fmla="*/ 134 w 397"/>
                    <a:gd name="T47" fmla="*/ 247 h 318"/>
                    <a:gd name="T48" fmla="*/ 0 w 397"/>
                    <a:gd name="T49" fmla="*/ 199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97" h="318">
                      <a:moveTo>
                        <a:pt x="0" y="199"/>
                      </a:moveTo>
                      <a:lnTo>
                        <a:pt x="15" y="145"/>
                      </a:lnTo>
                      <a:lnTo>
                        <a:pt x="51" y="99"/>
                      </a:lnTo>
                      <a:lnTo>
                        <a:pt x="140" y="82"/>
                      </a:lnTo>
                      <a:lnTo>
                        <a:pt x="131" y="56"/>
                      </a:lnTo>
                      <a:lnTo>
                        <a:pt x="164" y="41"/>
                      </a:lnTo>
                      <a:lnTo>
                        <a:pt x="143" y="10"/>
                      </a:lnTo>
                      <a:lnTo>
                        <a:pt x="155" y="0"/>
                      </a:lnTo>
                      <a:lnTo>
                        <a:pt x="179" y="3"/>
                      </a:lnTo>
                      <a:lnTo>
                        <a:pt x="187" y="12"/>
                      </a:lnTo>
                      <a:lnTo>
                        <a:pt x="228" y="12"/>
                      </a:lnTo>
                      <a:lnTo>
                        <a:pt x="269" y="23"/>
                      </a:lnTo>
                      <a:lnTo>
                        <a:pt x="292" y="68"/>
                      </a:lnTo>
                      <a:lnTo>
                        <a:pt x="333" y="68"/>
                      </a:lnTo>
                      <a:lnTo>
                        <a:pt x="358" y="117"/>
                      </a:lnTo>
                      <a:lnTo>
                        <a:pt x="356" y="151"/>
                      </a:lnTo>
                      <a:lnTo>
                        <a:pt x="303" y="207"/>
                      </a:lnTo>
                      <a:lnTo>
                        <a:pt x="397" y="279"/>
                      </a:lnTo>
                      <a:lnTo>
                        <a:pt x="336" y="305"/>
                      </a:lnTo>
                      <a:lnTo>
                        <a:pt x="262" y="318"/>
                      </a:lnTo>
                      <a:lnTo>
                        <a:pt x="256" y="294"/>
                      </a:lnTo>
                      <a:lnTo>
                        <a:pt x="210" y="286"/>
                      </a:lnTo>
                      <a:lnTo>
                        <a:pt x="155" y="286"/>
                      </a:lnTo>
                      <a:lnTo>
                        <a:pt x="134" y="247"/>
                      </a:lnTo>
                      <a:lnTo>
                        <a:pt x="0" y="199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4" name="Group 345"/>
              <p:cNvGrpSpPr>
                <a:grpSpLocks/>
              </p:cNvGrpSpPr>
              <p:nvPr/>
            </p:nvGrpSpPr>
            <p:grpSpPr bwMode="auto">
              <a:xfrm>
                <a:off x="1282" y="2883"/>
                <a:ext cx="243" cy="253"/>
                <a:chOff x="1282" y="2883"/>
                <a:chExt cx="243" cy="253"/>
              </a:xfrm>
            </p:grpSpPr>
            <p:sp>
              <p:nvSpPr>
                <p:cNvPr id="281" name="Freeform 346"/>
                <p:cNvSpPr>
                  <a:spLocks/>
                </p:cNvSpPr>
                <p:nvPr/>
              </p:nvSpPr>
              <p:spPr bwMode="auto">
                <a:xfrm>
                  <a:off x="1282" y="2883"/>
                  <a:ext cx="243" cy="253"/>
                </a:xfrm>
                <a:custGeom>
                  <a:avLst/>
                  <a:gdLst>
                    <a:gd name="T0" fmla="*/ 15 w 484"/>
                    <a:gd name="T1" fmla="*/ 500 h 504"/>
                    <a:gd name="T2" fmla="*/ 33 w 484"/>
                    <a:gd name="T3" fmla="*/ 483 h 504"/>
                    <a:gd name="T4" fmla="*/ 54 w 484"/>
                    <a:gd name="T5" fmla="*/ 504 h 504"/>
                    <a:gd name="T6" fmla="*/ 99 w 484"/>
                    <a:gd name="T7" fmla="*/ 457 h 504"/>
                    <a:gd name="T8" fmla="*/ 128 w 484"/>
                    <a:gd name="T9" fmla="*/ 461 h 504"/>
                    <a:gd name="T10" fmla="*/ 144 w 484"/>
                    <a:gd name="T11" fmla="*/ 407 h 504"/>
                    <a:gd name="T12" fmla="*/ 179 w 484"/>
                    <a:gd name="T13" fmla="*/ 359 h 504"/>
                    <a:gd name="T14" fmla="*/ 269 w 484"/>
                    <a:gd name="T15" fmla="*/ 343 h 504"/>
                    <a:gd name="T16" fmla="*/ 259 w 484"/>
                    <a:gd name="T17" fmla="*/ 317 h 504"/>
                    <a:gd name="T18" fmla="*/ 294 w 484"/>
                    <a:gd name="T19" fmla="*/ 303 h 504"/>
                    <a:gd name="T20" fmla="*/ 271 w 484"/>
                    <a:gd name="T21" fmla="*/ 272 h 504"/>
                    <a:gd name="T22" fmla="*/ 282 w 484"/>
                    <a:gd name="T23" fmla="*/ 260 h 504"/>
                    <a:gd name="T24" fmla="*/ 307 w 484"/>
                    <a:gd name="T25" fmla="*/ 265 h 504"/>
                    <a:gd name="T26" fmla="*/ 315 w 484"/>
                    <a:gd name="T27" fmla="*/ 272 h 504"/>
                    <a:gd name="T28" fmla="*/ 356 w 484"/>
                    <a:gd name="T29" fmla="*/ 272 h 504"/>
                    <a:gd name="T30" fmla="*/ 397 w 484"/>
                    <a:gd name="T31" fmla="*/ 285 h 504"/>
                    <a:gd name="T32" fmla="*/ 420 w 484"/>
                    <a:gd name="T33" fmla="*/ 247 h 504"/>
                    <a:gd name="T34" fmla="*/ 439 w 484"/>
                    <a:gd name="T35" fmla="*/ 247 h 504"/>
                    <a:gd name="T36" fmla="*/ 455 w 484"/>
                    <a:gd name="T37" fmla="*/ 218 h 504"/>
                    <a:gd name="T38" fmla="*/ 480 w 484"/>
                    <a:gd name="T39" fmla="*/ 225 h 504"/>
                    <a:gd name="T40" fmla="*/ 484 w 484"/>
                    <a:gd name="T41" fmla="*/ 199 h 504"/>
                    <a:gd name="T42" fmla="*/ 417 w 484"/>
                    <a:gd name="T43" fmla="*/ 155 h 504"/>
                    <a:gd name="T44" fmla="*/ 402 w 484"/>
                    <a:gd name="T45" fmla="*/ 56 h 504"/>
                    <a:gd name="T46" fmla="*/ 368 w 484"/>
                    <a:gd name="T47" fmla="*/ 0 h 504"/>
                    <a:gd name="T48" fmla="*/ 289 w 484"/>
                    <a:gd name="T49" fmla="*/ 15 h 504"/>
                    <a:gd name="T50" fmla="*/ 262 w 484"/>
                    <a:gd name="T51" fmla="*/ 62 h 504"/>
                    <a:gd name="T52" fmla="*/ 234 w 484"/>
                    <a:gd name="T53" fmla="*/ 45 h 504"/>
                    <a:gd name="T54" fmla="*/ 182 w 484"/>
                    <a:gd name="T55" fmla="*/ 62 h 504"/>
                    <a:gd name="T56" fmla="*/ 224 w 484"/>
                    <a:gd name="T57" fmla="*/ 131 h 504"/>
                    <a:gd name="T58" fmla="*/ 185 w 484"/>
                    <a:gd name="T59" fmla="*/ 181 h 504"/>
                    <a:gd name="T60" fmla="*/ 182 w 484"/>
                    <a:gd name="T61" fmla="*/ 207 h 504"/>
                    <a:gd name="T62" fmla="*/ 141 w 484"/>
                    <a:gd name="T63" fmla="*/ 196 h 504"/>
                    <a:gd name="T64" fmla="*/ 89 w 484"/>
                    <a:gd name="T65" fmla="*/ 247 h 504"/>
                    <a:gd name="T66" fmla="*/ 54 w 484"/>
                    <a:gd name="T67" fmla="*/ 231 h 504"/>
                    <a:gd name="T68" fmla="*/ 0 w 484"/>
                    <a:gd name="T69" fmla="*/ 277 h 504"/>
                    <a:gd name="T70" fmla="*/ 3 w 484"/>
                    <a:gd name="T71" fmla="*/ 298 h 504"/>
                    <a:gd name="T72" fmla="*/ 30 w 484"/>
                    <a:gd name="T73" fmla="*/ 317 h 504"/>
                    <a:gd name="T74" fmla="*/ 15 w 484"/>
                    <a:gd name="T75" fmla="*/ 356 h 504"/>
                    <a:gd name="T76" fmla="*/ 39 w 484"/>
                    <a:gd name="T77" fmla="*/ 372 h 504"/>
                    <a:gd name="T78" fmla="*/ 56 w 484"/>
                    <a:gd name="T79" fmla="*/ 420 h 504"/>
                    <a:gd name="T80" fmla="*/ 22 w 484"/>
                    <a:gd name="T81" fmla="*/ 439 h 504"/>
                    <a:gd name="T82" fmla="*/ 15 w 484"/>
                    <a:gd name="T83" fmla="*/ 500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484" h="504">
                      <a:moveTo>
                        <a:pt x="15" y="500"/>
                      </a:moveTo>
                      <a:lnTo>
                        <a:pt x="33" y="483"/>
                      </a:lnTo>
                      <a:lnTo>
                        <a:pt x="54" y="504"/>
                      </a:lnTo>
                      <a:lnTo>
                        <a:pt x="99" y="457"/>
                      </a:lnTo>
                      <a:lnTo>
                        <a:pt x="128" y="461"/>
                      </a:lnTo>
                      <a:lnTo>
                        <a:pt x="144" y="407"/>
                      </a:lnTo>
                      <a:lnTo>
                        <a:pt x="179" y="359"/>
                      </a:lnTo>
                      <a:lnTo>
                        <a:pt x="269" y="343"/>
                      </a:lnTo>
                      <a:lnTo>
                        <a:pt x="259" y="317"/>
                      </a:lnTo>
                      <a:lnTo>
                        <a:pt x="294" y="303"/>
                      </a:lnTo>
                      <a:lnTo>
                        <a:pt x="271" y="272"/>
                      </a:lnTo>
                      <a:lnTo>
                        <a:pt x="282" y="260"/>
                      </a:lnTo>
                      <a:lnTo>
                        <a:pt x="307" y="265"/>
                      </a:lnTo>
                      <a:lnTo>
                        <a:pt x="315" y="272"/>
                      </a:lnTo>
                      <a:lnTo>
                        <a:pt x="356" y="272"/>
                      </a:lnTo>
                      <a:lnTo>
                        <a:pt x="397" y="285"/>
                      </a:lnTo>
                      <a:lnTo>
                        <a:pt x="420" y="247"/>
                      </a:lnTo>
                      <a:lnTo>
                        <a:pt x="439" y="247"/>
                      </a:lnTo>
                      <a:lnTo>
                        <a:pt x="455" y="218"/>
                      </a:lnTo>
                      <a:lnTo>
                        <a:pt x="480" y="225"/>
                      </a:lnTo>
                      <a:lnTo>
                        <a:pt x="484" y="199"/>
                      </a:lnTo>
                      <a:lnTo>
                        <a:pt x="417" y="155"/>
                      </a:lnTo>
                      <a:lnTo>
                        <a:pt x="402" y="56"/>
                      </a:lnTo>
                      <a:lnTo>
                        <a:pt x="368" y="0"/>
                      </a:lnTo>
                      <a:lnTo>
                        <a:pt x="289" y="15"/>
                      </a:lnTo>
                      <a:lnTo>
                        <a:pt x="262" y="62"/>
                      </a:lnTo>
                      <a:lnTo>
                        <a:pt x="234" y="45"/>
                      </a:lnTo>
                      <a:lnTo>
                        <a:pt x="182" y="62"/>
                      </a:lnTo>
                      <a:lnTo>
                        <a:pt x="224" y="131"/>
                      </a:lnTo>
                      <a:lnTo>
                        <a:pt x="185" y="181"/>
                      </a:lnTo>
                      <a:lnTo>
                        <a:pt x="182" y="207"/>
                      </a:lnTo>
                      <a:lnTo>
                        <a:pt x="141" y="196"/>
                      </a:lnTo>
                      <a:lnTo>
                        <a:pt x="89" y="247"/>
                      </a:lnTo>
                      <a:lnTo>
                        <a:pt x="54" y="231"/>
                      </a:lnTo>
                      <a:lnTo>
                        <a:pt x="0" y="277"/>
                      </a:lnTo>
                      <a:lnTo>
                        <a:pt x="3" y="298"/>
                      </a:lnTo>
                      <a:lnTo>
                        <a:pt x="30" y="317"/>
                      </a:lnTo>
                      <a:lnTo>
                        <a:pt x="15" y="356"/>
                      </a:lnTo>
                      <a:lnTo>
                        <a:pt x="39" y="372"/>
                      </a:lnTo>
                      <a:lnTo>
                        <a:pt x="56" y="420"/>
                      </a:lnTo>
                      <a:lnTo>
                        <a:pt x="22" y="439"/>
                      </a:lnTo>
                      <a:lnTo>
                        <a:pt x="15" y="500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82" name="Freeform 347"/>
                <p:cNvSpPr>
                  <a:spLocks/>
                </p:cNvSpPr>
                <p:nvPr/>
              </p:nvSpPr>
              <p:spPr bwMode="auto">
                <a:xfrm>
                  <a:off x="1282" y="2883"/>
                  <a:ext cx="243" cy="253"/>
                </a:xfrm>
                <a:custGeom>
                  <a:avLst/>
                  <a:gdLst>
                    <a:gd name="T0" fmla="*/ 15 w 484"/>
                    <a:gd name="T1" fmla="*/ 500 h 504"/>
                    <a:gd name="T2" fmla="*/ 33 w 484"/>
                    <a:gd name="T3" fmla="*/ 483 h 504"/>
                    <a:gd name="T4" fmla="*/ 54 w 484"/>
                    <a:gd name="T5" fmla="*/ 504 h 504"/>
                    <a:gd name="T6" fmla="*/ 99 w 484"/>
                    <a:gd name="T7" fmla="*/ 457 h 504"/>
                    <a:gd name="T8" fmla="*/ 128 w 484"/>
                    <a:gd name="T9" fmla="*/ 461 h 504"/>
                    <a:gd name="T10" fmla="*/ 144 w 484"/>
                    <a:gd name="T11" fmla="*/ 407 h 504"/>
                    <a:gd name="T12" fmla="*/ 179 w 484"/>
                    <a:gd name="T13" fmla="*/ 359 h 504"/>
                    <a:gd name="T14" fmla="*/ 269 w 484"/>
                    <a:gd name="T15" fmla="*/ 343 h 504"/>
                    <a:gd name="T16" fmla="*/ 259 w 484"/>
                    <a:gd name="T17" fmla="*/ 317 h 504"/>
                    <a:gd name="T18" fmla="*/ 294 w 484"/>
                    <a:gd name="T19" fmla="*/ 303 h 504"/>
                    <a:gd name="T20" fmla="*/ 271 w 484"/>
                    <a:gd name="T21" fmla="*/ 272 h 504"/>
                    <a:gd name="T22" fmla="*/ 282 w 484"/>
                    <a:gd name="T23" fmla="*/ 260 h 504"/>
                    <a:gd name="T24" fmla="*/ 307 w 484"/>
                    <a:gd name="T25" fmla="*/ 265 h 504"/>
                    <a:gd name="T26" fmla="*/ 315 w 484"/>
                    <a:gd name="T27" fmla="*/ 272 h 504"/>
                    <a:gd name="T28" fmla="*/ 356 w 484"/>
                    <a:gd name="T29" fmla="*/ 272 h 504"/>
                    <a:gd name="T30" fmla="*/ 397 w 484"/>
                    <a:gd name="T31" fmla="*/ 285 h 504"/>
                    <a:gd name="T32" fmla="*/ 420 w 484"/>
                    <a:gd name="T33" fmla="*/ 247 h 504"/>
                    <a:gd name="T34" fmla="*/ 439 w 484"/>
                    <a:gd name="T35" fmla="*/ 247 h 504"/>
                    <a:gd name="T36" fmla="*/ 455 w 484"/>
                    <a:gd name="T37" fmla="*/ 218 h 504"/>
                    <a:gd name="T38" fmla="*/ 480 w 484"/>
                    <a:gd name="T39" fmla="*/ 225 h 504"/>
                    <a:gd name="T40" fmla="*/ 484 w 484"/>
                    <a:gd name="T41" fmla="*/ 199 h 504"/>
                    <a:gd name="T42" fmla="*/ 417 w 484"/>
                    <a:gd name="T43" fmla="*/ 155 h 504"/>
                    <a:gd name="T44" fmla="*/ 402 w 484"/>
                    <a:gd name="T45" fmla="*/ 56 h 504"/>
                    <a:gd name="T46" fmla="*/ 368 w 484"/>
                    <a:gd name="T47" fmla="*/ 0 h 504"/>
                    <a:gd name="T48" fmla="*/ 289 w 484"/>
                    <a:gd name="T49" fmla="*/ 15 h 504"/>
                    <a:gd name="T50" fmla="*/ 262 w 484"/>
                    <a:gd name="T51" fmla="*/ 62 h 504"/>
                    <a:gd name="T52" fmla="*/ 234 w 484"/>
                    <a:gd name="T53" fmla="*/ 45 h 504"/>
                    <a:gd name="T54" fmla="*/ 182 w 484"/>
                    <a:gd name="T55" fmla="*/ 62 h 504"/>
                    <a:gd name="T56" fmla="*/ 224 w 484"/>
                    <a:gd name="T57" fmla="*/ 131 h 504"/>
                    <a:gd name="T58" fmla="*/ 185 w 484"/>
                    <a:gd name="T59" fmla="*/ 181 h 504"/>
                    <a:gd name="T60" fmla="*/ 182 w 484"/>
                    <a:gd name="T61" fmla="*/ 207 h 504"/>
                    <a:gd name="T62" fmla="*/ 141 w 484"/>
                    <a:gd name="T63" fmla="*/ 196 h 504"/>
                    <a:gd name="T64" fmla="*/ 89 w 484"/>
                    <a:gd name="T65" fmla="*/ 247 h 504"/>
                    <a:gd name="T66" fmla="*/ 54 w 484"/>
                    <a:gd name="T67" fmla="*/ 231 h 504"/>
                    <a:gd name="T68" fmla="*/ 0 w 484"/>
                    <a:gd name="T69" fmla="*/ 277 h 504"/>
                    <a:gd name="T70" fmla="*/ 3 w 484"/>
                    <a:gd name="T71" fmla="*/ 298 h 504"/>
                    <a:gd name="T72" fmla="*/ 30 w 484"/>
                    <a:gd name="T73" fmla="*/ 317 h 504"/>
                    <a:gd name="T74" fmla="*/ 15 w 484"/>
                    <a:gd name="T75" fmla="*/ 356 h 504"/>
                    <a:gd name="T76" fmla="*/ 39 w 484"/>
                    <a:gd name="T77" fmla="*/ 372 h 504"/>
                    <a:gd name="T78" fmla="*/ 56 w 484"/>
                    <a:gd name="T79" fmla="*/ 420 h 504"/>
                    <a:gd name="T80" fmla="*/ 22 w 484"/>
                    <a:gd name="T81" fmla="*/ 439 h 504"/>
                    <a:gd name="T82" fmla="*/ 15 w 484"/>
                    <a:gd name="T83" fmla="*/ 500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484" h="504">
                      <a:moveTo>
                        <a:pt x="15" y="500"/>
                      </a:moveTo>
                      <a:lnTo>
                        <a:pt x="33" y="483"/>
                      </a:lnTo>
                      <a:lnTo>
                        <a:pt x="54" y="504"/>
                      </a:lnTo>
                      <a:lnTo>
                        <a:pt x="99" y="457"/>
                      </a:lnTo>
                      <a:lnTo>
                        <a:pt x="128" y="461"/>
                      </a:lnTo>
                      <a:lnTo>
                        <a:pt x="144" y="407"/>
                      </a:lnTo>
                      <a:lnTo>
                        <a:pt x="179" y="359"/>
                      </a:lnTo>
                      <a:lnTo>
                        <a:pt x="269" y="343"/>
                      </a:lnTo>
                      <a:lnTo>
                        <a:pt x="259" y="317"/>
                      </a:lnTo>
                      <a:lnTo>
                        <a:pt x="294" y="303"/>
                      </a:lnTo>
                      <a:lnTo>
                        <a:pt x="271" y="272"/>
                      </a:lnTo>
                      <a:lnTo>
                        <a:pt x="282" y="260"/>
                      </a:lnTo>
                      <a:lnTo>
                        <a:pt x="307" y="265"/>
                      </a:lnTo>
                      <a:lnTo>
                        <a:pt x="315" y="272"/>
                      </a:lnTo>
                      <a:lnTo>
                        <a:pt x="356" y="272"/>
                      </a:lnTo>
                      <a:lnTo>
                        <a:pt x="397" y="285"/>
                      </a:lnTo>
                      <a:lnTo>
                        <a:pt x="420" y="247"/>
                      </a:lnTo>
                      <a:lnTo>
                        <a:pt x="439" y="247"/>
                      </a:lnTo>
                      <a:lnTo>
                        <a:pt x="455" y="218"/>
                      </a:lnTo>
                      <a:lnTo>
                        <a:pt x="480" y="225"/>
                      </a:lnTo>
                      <a:lnTo>
                        <a:pt x="484" y="199"/>
                      </a:lnTo>
                      <a:lnTo>
                        <a:pt x="417" y="155"/>
                      </a:lnTo>
                      <a:lnTo>
                        <a:pt x="402" y="56"/>
                      </a:lnTo>
                      <a:lnTo>
                        <a:pt x="368" y="0"/>
                      </a:lnTo>
                      <a:lnTo>
                        <a:pt x="289" y="15"/>
                      </a:lnTo>
                      <a:lnTo>
                        <a:pt x="262" y="62"/>
                      </a:lnTo>
                      <a:lnTo>
                        <a:pt x="234" y="45"/>
                      </a:lnTo>
                      <a:lnTo>
                        <a:pt x="182" y="62"/>
                      </a:lnTo>
                      <a:lnTo>
                        <a:pt x="224" y="131"/>
                      </a:lnTo>
                      <a:lnTo>
                        <a:pt x="185" y="181"/>
                      </a:lnTo>
                      <a:lnTo>
                        <a:pt x="182" y="207"/>
                      </a:lnTo>
                      <a:lnTo>
                        <a:pt x="141" y="196"/>
                      </a:lnTo>
                      <a:lnTo>
                        <a:pt x="89" y="247"/>
                      </a:lnTo>
                      <a:lnTo>
                        <a:pt x="54" y="231"/>
                      </a:lnTo>
                      <a:lnTo>
                        <a:pt x="0" y="277"/>
                      </a:lnTo>
                      <a:lnTo>
                        <a:pt x="3" y="298"/>
                      </a:lnTo>
                      <a:lnTo>
                        <a:pt x="30" y="317"/>
                      </a:lnTo>
                      <a:lnTo>
                        <a:pt x="15" y="356"/>
                      </a:lnTo>
                      <a:lnTo>
                        <a:pt x="39" y="372"/>
                      </a:lnTo>
                      <a:lnTo>
                        <a:pt x="56" y="420"/>
                      </a:lnTo>
                      <a:lnTo>
                        <a:pt x="22" y="439"/>
                      </a:lnTo>
                      <a:lnTo>
                        <a:pt x="15" y="500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5" name="Group 348"/>
              <p:cNvGrpSpPr>
                <a:grpSpLocks/>
              </p:cNvGrpSpPr>
              <p:nvPr/>
            </p:nvGrpSpPr>
            <p:grpSpPr bwMode="auto">
              <a:xfrm>
                <a:off x="1154" y="2935"/>
                <a:ext cx="156" cy="199"/>
                <a:chOff x="1154" y="2935"/>
                <a:chExt cx="156" cy="199"/>
              </a:xfrm>
            </p:grpSpPr>
            <p:sp>
              <p:nvSpPr>
                <p:cNvPr id="279" name="Freeform 349"/>
                <p:cNvSpPr>
                  <a:spLocks/>
                </p:cNvSpPr>
                <p:nvPr/>
              </p:nvSpPr>
              <p:spPr bwMode="auto">
                <a:xfrm>
                  <a:off x="1154" y="2935"/>
                  <a:ext cx="156" cy="199"/>
                </a:xfrm>
                <a:custGeom>
                  <a:avLst/>
                  <a:gdLst>
                    <a:gd name="T0" fmla="*/ 110 w 313"/>
                    <a:gd name="T1" fmla="*/ 11 h 398"/>
                    <a:gd name="T2" fmla="*/ 157 w 313"/>
                    <a:gd name="T3" fmla="*/ 0 h 398"/>
                    <a:gd name="T4" fmla="*/ 191 w 313"/>
                    <a:gd name="T5" fmla="*/ 29 h 398"/>
                    <a:gd name="T6" fmla="*/ 173 w 313"/>
                    <a:gd name="T7" fmla="*/ 52 h 398"/>
                    <a:gd name="T8" fmla="*/ 214 w 313"/>
                    <a:gd name="T9" fmla="*/ 93 h 398"/>
                    <a:gd name="T10" fmla="*/ 275 w 313"/>
                    <a:gd name="T11" fmla="*/ 108 h 398"/>
                    <a:gd name="T12" fmla="*/ 310 w 313"/>
                    <a:gd name="T13" fmla="*/ 130 h 398"/>
                    <a:gd name="T14" fmla="*/ 255 w 313"/>
                    <a:gd name="T15" fmla="*/ 174 h 398"/>
                    <a:gd name="T16" fmla="*/ 260 w 313"/>
                    <a:gd name="T17" fmla="*/ 197 h 398"/>
                    <a:gd name="T18" fmla="*/ 285 w 313"/>
                    <a:gd name="T19" fmla="*/ 215 h 398"/>
                    <a:gd name="T20" fmla="*/ 272 w 313"/>
                    <a:gd name="T21" fmla="*/ 253 h 398"/>
                    <a:gd name="T22" fmla="*/ 296 w 313"/>
                    <a:gd name="T23" fmla="*/ 269 h 398"/>
                    <a:gd name="T24" fmla="*/ 313 w 313"/>
                    <a:gd name="T25" fmla="*/ 319 h 398"/>
                    <a:gd name="T26" fmla="*/ 278 w 313"/>
                    <a:gd name="T27" fmla="*/ 334 h 398"/>
                    <a:gd name="T28" fmla="*/ 272 w 313"/>
                    <a:gd name="T29" fmla="*/ 398 h 398"/>
                    <a:gd name="T30" fmla="*/ 116 w 313"/>
                    <a:gd name="T31" fmla="*/ 389 h 398"/>
                    <a:gd name="T32" fmla="*/ 75 w 313"/>
                    <a:gd name="T33" fmla="*/ 369 h 398"/>
                    <a:gd name="T34" fmla="*/ 57 w 313"/>
                    <a:gd name="T35" fmla="*/ 389 h 398"/>
                    <a:gd name="T36" fmla="*/ 0 w 313"/>
                    <a:gd name="T37" fmla="*/ 330 h 398"/>
                    <a:gd name="T38" fmla="*/ 34 w 313"/>
                    <a:gd name="T39" fmla="*/ 237 h 398"/>
                    <a:gd name="T40" fmla="*/ 89 w 313"/>
                    <a:gd name="T41" fmla="*/ 162 h 398"/>
                    <a:gd name="T42" fmla="*/ 61 w 313"/>
                    <a:gd name="T43" fmla="*/ 139 h 398"/>
                    <a:gd name="T44" fmla="*/ 71 w 313"/>
                    <a:gd name="T45" fmla="*/ 108 h 398"/>
                    <a:gd name="T46" fmla="*/ 110 w 313"/>
                    <a:gd name="T47" fmla="*/ 130 h 398"/>
                    <a:gd name="T48" fmla="*/ 98 w 313"/>
                    <a:gd name="T49" fmla="*/ 52 h 398"/>
                    <a:gd name="T50" fmla="*/ 124 w 313"/>
                    <a:gd name="T51" fmla="*/ 40 h 398"/>
                    <a:gd name="T52" fmla="*/ 110 w 313"/>
                    <a:gd name="T53" fmla="*/ 11 h 3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13" h="398">
                      <a:moveTo>
                        <a:pt x="110" y="11"/>
                      </a:moveTo>
                      <a:lnTo>
                        <a:pt x="157" y="0"/>
                      </a:lnTo>
                      <a:lnTo>
                        <a:pt x="191" y="29"/>
                      </a:lnTo>
                      <a:lnTo>
                        <a:pt x="173" y="52"/>
                      </a:lnTo>
                      <a:lnTo>
                        <a:pt x="214" y="93"/>
                      </a:lnTo>
                      <a:lnTo>
                        <a:pt x="275" y="108"/>
                      </a:lnTo>
                      <a:lnTo>
                        <a:pt x="310" y="130"/>
                      </a:lnTo>
                      <a:lnTo>
                        <a:pt x="255" y="174"/>
                      </a:lnTo>
                      <a:lnTo>
                        <a:pt x="260" y="197"/>
                      </a:lnTo>
                      <a:lnTo>
                        <a:pt x="285" y="215"/>
                      </a:lnTo>
                      <a:lnTo>
                        <a:pt x="272" y="253"/>
                      </a:lnTo>
                      <a:lnTo>
                        <a:pt x="296" y="269"/>
                      </a:lnTo>
                      <a:lnTo>
                        <a:pt x="313" y="319"/>
                      </a:lnTo>
                      <a:lnTo>
                        <a:pt x="278" y="334"/>
                      </a:lnTo>
                      <a:lnTo>
                        <a:pt x="272" y="398"/>
                      </a:lnTo>
                      <a:lnTo>
                        <a:pt x="116" y="389"/>
                      </a:lnTo>
                      <a:lnTo>
                        <a:pt x="75" y="369"/>
                      </a:lnTo>
                      <a:lnTo>
                        <a:pt x="57" y="389"/>
                      </a:lnTo>
                      <a:lnTo>
                        <a:pt x="0" y="330"/>
                      </a:lnTo>
                      <a:lnTo>
                        <a:pt x="34" y="237"/>
                      </a:lnTo>
                      <a:lnTo>
                        <a:pt x="89" y="162"/>
                      </a:lnTo>
                      <a:lnTo>
                        <a:pt x="61" y="139"/>
                      </a:lnTo>
                      <a:lnTo>
                        <a:pt x="71" y="108"/>
                      </a:lnTo>
                      <a:lnTo>
                        <a:pt x="110" y="130"/>
                      </a:lnTo>
                      <a:lnTo>
                        <a:pt x="98" y="52"/>
                      </a:lnTo>
                      <a:lnTo>
                        <a:pt x="124" y="40"/>
                      </a:lnTo>
                      <a:lnTo>
                        <a:pt x="110" y="11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80" name="Freeform 350"/>
                <p:cNvSpPr>
                  <a:spLocks/>
                </p:cNvSpPr>
                <p:nvPr/>
              </p:nvSpPr>
              <p:spPr bwMode="auto">
                <a:xfrm>
                  <a:off x="1154" y="2935"/>
                  <a:ext cx="156" cy="199"/>
                </a:xfrm>
                <a:custGeom>
                  <a:avLst/>
                  <a:gdLst>
                    <a:gd name="T0" fmla="*/ 110 w 313"/>
                    <a:gd name="T1" fmla="*/ 11 h 398"/>
                    <a:gd name="T2" fmla="*/ 157 w 313"/>
                    <a:gd name="T3" fmla="*/ 0 h 398"/>
                    <a:gd name="T4" fmla="*/ 191 w 313"/>
                    <a:gd name="T5" fmla="*/ 29 h 398"/>
                    <a:gd name="T6" fmla="*/ 173 w 313"/>
                    <a:gd name="T7" fmla="*/ 52 h 398"/>
                    <a:gd name="T8" fmla="*/ 214 w 313"/>
                    <a:gd name="T9" fmla="*/ 93 h 398"/>
                    <a:gd name="T10" fmla="*/ 275 w 313"/>
                    <a:gd name="T11" fmla="*/ 108 h 398"/>
                    <a:gd name="T12" fmla="*/ 310 w 313"/>
                    <a:gd name="T13" fmla="*/ 130 h 398"/>
                    <a:gd name="T14" fmla="*/ 255 w 313"/>
                    <a:gd name="T15" fmla="*/ 174 h 398"/>
                    <a:gd name="T16" fmla="*/ 260 w 313"/>
                    <a:gd name="T17" fmla="*/ 197 h 398"/>
                    <a:gd name="T18" fmla="*/ 285 w 313"/>
                    <a:gd name="T19" fmla="*/ 215 h 398"/>
                    <a:gd name="T20" fmla="*/ 272 w 313"/>
                    <a:gd name="T21" fmla="*/ 253 h 398"/>
                    <a:gd name="T22" fmla="*/ 296 w 313"/>
                    <a:gd name="T23" fmla="*/ 269 h 398"/>
                    <a:gd name="T24" fmla="*/ 313 w 313"/>
                    <a:gd name="T25" fmla="*/ 319 h 398"/>
                    <a:gd name="T26" fmla="*/ 278 w 313"/>
                    <a:gd name="T27" fmla="*/ 334 h 398"/>
                    <a:gd name="T28" fmla="*/ 272 w 313"/>
                    <a:gd name="T29" fmla="*/ 398 h 398"/>
                    <a:gd name="T30" fmla="*/ 116 w 313"/>
                    <a:gd name="T31" fmla="*/ 389 h 398"/>
                    <a:gd name="T32" fmla="*/ 75 w 313"/>
                    <a:gd name="T33" fmla="*/ 369 h 398"/>
                    <a:gd name="T34" fmla="*/ 57 w 313"/>
                    <a:gd name="T35" fmla="*/ 389 h 398"/>
                    <a:gd name="T36" fmla="*/ 0 w 313"/>
                    <a:gd name="T37" fmla="*/ 330 h 398"/>
                    <a:gd name="T38" fmla="*/ 34 w 313"/>
                    <a:gd name="T39" fmla="*/ 237 h 398"/>
                    <a:gd name="T40" fmla="*/ 89 w 313"/>
                    <a:gd name="T41" fmla="*/ 162 h 398"/>
                    <a:gd name="T42" fmla="*/ 61 w 313"/>
                    <a:gd name="T43" fmla="*/ 139 h 398"/>
                    <a:gd name="T44" fmla="*/ 71 w 313"/>
                    <a:gd name="T45" fmla="*/ 108 h 398"/>
                    <a:gd name="T46" fmla="*/ 110 w 313"/>
                    <a:gd name="T47" fmla="*/ 130 h 398"/>
                    <a:gd name="T48" fmla="*/ 98 w 313"/>
                    <a:gd name="T49" fmla="*/ 52 h 398"/>
                    <a:gd name="T50" fmla="*/ 124 w 313"/>
                    <a:gd name="T51" fmla="*/ 40 h 398"/>
                    <a:gd name="T52" fmla="*/ 110 w 313"/>
                    <a:gd name="T53" fmla="*/ 11 h 3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13" h="398">
                      <a:moveTo>
                        <a:pt x="110" y="11"/>
                      </a:moveTo>
                      <a:lnTo>
                        <a:pt x="157" y="0"/>
                      </a:lnTo>
                      <a:lnTo>
                        <a:pt x="191" y="29"/>
                      </a:lnTo>
                      <a:lnTo>
                        <a:pt x="173" y="52"/>
                      </a:lnTo>
                      <a:lnTo>
                        <a:pt x="214" y="93"/>
                      </a:lnTo>
                      <a:lnTo>
                        <a:pt x="275" y="108"/>
                      </a:lnTo>
                      <a:lnTo>
                        <a:pt x="310" y="130"/>
                      </a:lnTo>
                      <a:lnTo>
                        <a:pt x="255" y="174"/>
                      </a:lnTo>
                      <a:lnTo>
                        <a:pt x="260" y="197"/>
                      </a:lnTo>
                      <a:lnTo>
                        <a:pt x="285" y="215"/>
                      </a:lnTo>
                      <a:lnTo>
                        <a:pt x="272" y="253"/>
                      </a:lnTo>
                      <a:lnTo>
                        <a:pt x="296" y="269"/>
                      </a:lnTo>
                      <a:lnTo>
                        <a:pt x="313" y="319"/>
                      </a:lnTo>
                      <a:lnTo>
                        <a:pt x="278" y="334"/>
                      </a:lnTo>
                      <a:lnTo>
                        <a:pt x="272" y="398"/>
                      </a:lnTo>
                      <a:lnTo>
                        <a:pt x="116" y="389"/>
                      </a:lnTo>
                      <a:lnTo>
                        <a:pt x="75" y="369"/>
                      </a:lnTo>
                      <a:lnTo>
                        <a:pt x="57" y="389"/>
                      </a:lnTo>
                      <a:lnTo>
                        <a:pt x="0" y="330"/>
                      </a:lnTo>
                      <a:lnTo>
                        <a:pt x="34" y="237"/>
                      </a:lnTo>
                      <a:lnTo>
                        <a:pt x="89" y="162"/>
                      </a:lnTo>
                      <a:lnTo>
                        <a:pt x="61" y="139"/>
                      </a:lnTo>
                      <a:lnTo>
                        <a:pt x="71" y="108"/>
                      </a:lnTo>
                      <a:lnTo>
                        <a:pt x="110" y="130"/>
                      </a:lnTo>
                      <a:lnTo>
                        <a:pt x="98" y="52"/>
                      </a:lnTo>
                      <a:lnTo>
                        <a:pt x="124" y="40"/>
                      </a:lnTo>
                      <a:lnTo>
                        <a:pt x="110" y="11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6" name="Group 351"/>
              <p:cNvGrpSpPr>
                <a:grpSpLocks/>
              </p:cNvGrpSpPr>
              <p:nvPr/>
            </p:nvGrpSpPr>
            <p:grpSpPr bwMode="auto">
              <a:xfrm>
                <a:off x="1176" y="2852"/>
                <a:ext cx="218" cy="155"/>
                <a:chOff x="1176" y="2852"/>
                <a:chExt cx="218" cy="155"/>
              </a:xfrm>
            </p:grpSpPr>
            <p:sp>
              <p:nvSpPr>
                <p:cNvPr id="277" name="Freeform 352"/>
                <p:cNvSpPr>
                  <a:spLocks/>
                </p:cNvSpPr>
                <p:nvPr/>
              </p:nvSpPr>
              <p:spPr bwMode="auto">
                <a:xfrm>
                  <a:off x="1176" y="2852"/>
                  <a:ext cx="218" cy="155"/>
                </a:xfrm>
                <a:custGeom>
                  <a:avLst/>
                  <a:gdLst>
                    <a:gd name="T0" fmla="*/ 189 w 436"/>
                    <a:gd name="T1" fmla="*/ 3 h 310"/>
                    <a:gd name="T2" fmla="*/ 236 w 436"/>
                    <a:gd name="T3" fmla="*/ 0 h 310"/>
                    <a:gd name="T4" fmla="*/ 290 w 436"/>
                    <a:gd name="T5" fmla="*/ 0 h 310"/>
                    <a:gd name="T6" fmla="*/ 326 w 436"/>
                    <a:gd name="T7" fmla="*/ 8 h 310"/>
                    <a:gd name="T8" fmla="*/ 331 w 436"/>
                    <a:gd name="T9" fmla="*/ 41 h 310"/>
                    <a:gd name="T10" fmla="*/ 355 w 436"/>
                    <a:gd name="T11" fmla="*/ 46 h 310"/>
                    <a:gd name="T12" fmla="*/ 366 w 436"/>
                    <a:gd name="T13" fmla="*/ 73 h 310"/>
                    <a:gd name="T14" fmla="*/ 361 w 436"/>
                    <a:gd name="T15" fmla="*/ 114 h 310"/>
                    <a:gd name="T16" fmla="*/ 395 w 436"/>
                    <a:gd name="T17" fmla="*/ 125 h 310"/>
                    <a:gd name="T18" fmla="*/ 436 w 436"/>
                    <a:gd name="T19" fmla="*/ 195 h 310"/>
                    <a:gd name="T20" fmla="*/ 396 w 436"/>
                    <a:gd name="T21" fmla="*/ 244 h 310"/>
                    <a:gd name="T22" fmla="*/ 395 w 436"/>
                    <a:gd name="T23" fmla="*/ 270 h 310"/>
                    <a:gd name="T24" fmla="*/ 354 w 436"/>
                    <a:gd name="T25" fmla="*/ 259 h 310"/>
                    <a:gd name="T26" fmla="*/ 300 w 436"/>
                    <a:gd name="T27" fmla="*/ 310 h 310"/>
                    <a:gd name="T28" fmla="*/ 265 w 436"/>
                    <a:gd name="T29" fmla="*/ 294 h 310"/>
                    <a:gd name="T30" fmla="*/ 230 w 436"/>
                    <a:gd name="T31" fmla="*/ 274 h 310"/>
                    <a:gd name="T32" fmla="*/ 169 w 436"/>
                    <a:gd name="T33" fmla="*/ 259 h 310"/>
                    <a:gd name="T34" fmla="*/ 128 w 436"/>
                    <a:gd name="T35" fmla="*/ 218 h 310"/>
                    <a:gd name="T36" fmla="*/ 146 w 436"/>
                    <a:gd name="T37" fmla="*/ 195 h 310"/>
                    <a:gd name="T38" fmla="*/ 113 w 436"/>
                    <a:gd name="T39" fmla="*/ 165 h 310"/>
                    <a:gd name="T40" fmla="*/ 64 w 436"/>
                    <a:gd name="T41" fmla="*/ 177 h 310"/>
                    <a:gd name="T42" fmla="*/ 0 w 436"/>
                    <a:gd name="T43" fmla="*/ 159 h 310"/>
                    <a:gd name="T44" fmla="*/ 3 w 436"/>
                    <a:gd name="T45" fmla="*/ 119 h 310"/>
                    <a:gd name="T46" fmla="*/ 49 w 436"/>
                    <a:gd name="T47" fmla="*/ 90 h 310"/>
                    <a:gd name="T48" fmla="*/ 40 w 436"/>
                    <a:gd name="T49" fmla="*/ 35 h 310"/>
                    <a:gd name="T50" fmla="*/ 69 w 436"/>
                    <a:gd name="T51" fmla="*/ 11 h 310"/>
                    <a:gd name="T52" fmla="*/ 110 w 436"/>
                    <a:gd name="T53" fmla="*/ 26 h 310"/>
                    <a:gd name="T54" fmla="*/ 128 w 436"/>
                    <a:gd name="T55" fmla="*/ 11 h 310"/>
                    <a:gd name="T56" fmla="*/ 189 w 436"/>
                    <a:gd name="T57" fmla="*/ 3 h 3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436" h="310">
                      <a:moveTo>
                        <a:pt x="189" y="3"/>
                      </a:moveTo>
                      <a:lnTo>
                        <a:pt x="236" y="0"/>
                      </a:lnTo>
                      <a:lnTo>
                        <a:pt x="290" y="0"/>
                      </a:lnTo>
                      <a:lnTo>
                        <a:pt x="326" y="8"/>
                      </a:lnTo>
                      <a:lnTo>
                        <a:pt x="331" y="41"/>
                      </a:lnTo>
                      <a:lnTo>
                        <a:pt x="355" y="46"/>
                      </a:lnTo>
                      <a:lnTo>
                        <a:pt x="366" y="73"/>
                      </a:lnTo>
                      <a:lnTo>
                        <a:pt x="361" y="114"/>
                      </a:lnTo>
                      <a:lnTo>
                        <a:pt x="395" y="125"/>
                      </a:lnTo>
                      <a:lnTo>
                        <a:pt x="436" y="195"/>
                      </a:lnTo>
                      <a:lnTo>
                        <a:pt x="396" y="244"/>
                      </a:lnTo>
                      <a:lnTo>
                        <a:pt x="395" y="270"/>
                      </a:lnTo>
                      <a:lnTo>
                        <a:pt x="354" y="259"/>
                      </a:lnTo>
                      <a:lnTo>
                        <a:pt x="300" y="310"/>
                      </a:lnTo>
                      <a:lnTo>
                        <a:pt x="265" y="294"/>
                      </a:lnTo>
                      <a:lnTo>
                        <a:pt x="230" y="274"/>
                      </a:lnTo>
                      <a:lnTo>
                        <a:pt x="169" y="259"/>
                      </a:lnTo>
                      <a:lnTo>
                        <a:pt x="128" y="218"/>
                      </a:lnTo>
                      <a:lnTo>
                        <a:pt x="146" y="195"/>
                      </a:lnTo>
                      <a:lnTo>
                        <a:pt x="113" y="165"/>
                      </a:lnTo>
                      <a:lnTo>
                        <a:pt x="64" y="177"/>
                      </a:lnTo>
                      <a:lnTo>
                        <a:pt x="0" y="159"/>
                      </a:lnTo>
                      <a:lnTo>
                        <a:pt x="3" y="119"/>
                      </a:lnTo>
                      <a:lnTo>
                        <a:pt x="49" y="90"/>
                      </a:lnTo>
                      <a:lnTo>
                        <a:pt x="40" y="35"/>
                      </a:lnTo>
                      <a:lnTo>
                        <a:pt x="69" y="11"/>
                      </a:lnTo>
                      <a:lnTo>
                        <a:pt x="110" y="26"/>
                      </a:lnTo>
                      <a:lnTo>
                        <a:pt x="128" y="11"/>
                      </a:lnTo>
                      <a:lnTo>
                        <a:pt x="189" y="3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78" name="Freeform 353"/>
                <p:cNvSpPr>
                  <a:spLocks/>
                </p:cNvSpPr>
                <p:nvPr/>
              </p:nvSpPr>
              <p:spPr bwMode="auto">
                <a:xfrm>
                  <a:off x="1176" y="2852"/>
                  <a:ext cx="218" cy="155"/>
                </a:xfrm>
                <a:custGeom>
                  <a:avLst/>
                  <a:gdLst>
                    <a:gd name="T0" fmla="*/ 189 w 436"/>
                    <a:gd name="T1" fmla="*/ 3 h 310"/>
                    <a:gd name="T2" fmla="*/ 236 w 436"/>
                    <a:gd name="T3" fmla="*/ 0 h 310"/>
                    <a:gd name="T4" fmla="*/ 290 w 436"/>
                    <a:gd name="T5" fmla="*/ 0 h 310"/>
                    <a:gd name="T6" fmla="*/ 326 w 436"/>
                    <a:gd name="T7" fmla="*/ 8 h 310"/>
                    <a:gd name="T8" fmla="*/ 331 w 436"/>
                    <a:gd name="T9" fmla="*/ 41 h 310"/>
                    <a:gd name="T10" fmla="*/ 355 w 436"/>
                    <a:gd name="T11" fmla="*/ 46 h 310"/>
                    <a:gd name="T12" fmla="*/ 366 w 436"/>
                    <a:gd name="T13" fmla="*/ 73 h 310"/>
                    <a:gd name="T14" fmla="*/ 361 w 436"/>
                    <a:gd name="T15" fmla="*/ 114 h 310"/>
                    <a:gd name="T16" fmla="*/ 395 w 436"/>
                    <a:gd name="T17" fmla="*/ 125 h 310"/>
                    <a:gd name="T18" fmla="*/ 436 w 436"/>
                    <a:gd name="T19" fmla="*/ 195 h 310"/>
                    <a:gd name="T20" fmla="*/ 396 w 436"/>
                    <a:gd name="T21" fmla="*/ 244 h 310"/>
                    <a:gd name="T22" fmla="*/ 395 w 436"/>
                    <a:gd name="T23" fmla="*/ 270 h 310"/>
                    <a:gd name="T24" fmla="*/ 354 w 436"/>
                    <a:gd name="T25" fmla="*/ 259 h 310"/>
                    <a:gd name="T26" fmla="*/ 300 w 436"/>
                    <a:gd name="T27" fmla="*/ 310 h 310"/>
                    <a:gd name="T28" fmla="*/ 265 w 436"/>
                    <a:gd name="T29" fmla="*/ 294 h 310"/>
                    <a:gd name="T30" fmla="*/ 230 w 436"/>
                    <a:gd name="T31" fmla="*/ 274 h 310"/>
                    <a:gd name="T32" fmla="*/ 169 w 436"/>
                    <a:gd name="T33" fmla="*/ 259 h 310"/>
                    <a:gd name="T34" fmla="*/ 128 w 436"/>
                    <a:gd name="T35" fmla="*/ 218 h 310"/>
                    <a:gd name="T36" fmla="*/ 146 w 436"/>
                    <a:gd name="T37" fmla="*/ 195 h 310"/>
                    <a:gd name="T38" fmla="*/ 113 w 436"/>
                    <a:gd name="T39" fmla="*/ 165 h 310"/>
                    <a:gd name="T40" fmla="*/ 64 w 436"/>
                    <a:gd name="T41" fmla="*/ 177 h 310"/>
                    <a:gd name="T42" fmla="*/ 0 w 436"/>
                    <a:gd name="T43" fmla="*/ 159 h 310"/>
                    <a:gd name="T44" fmla="*/ 3 w 436"/>
                    <a:gd name="T45" fmla="*/ 119 h 310"/>
                    <a:gd name="T46" fmla="*/ 49 w 436"/>
                    <a:gd name="T47" fmla="*/ 90 h 310"/>
                    <a:gd name="T48" fmla="*/ 40 w 436"/>
                    <a:gd name="T49" fmla="*/ 35 h 310"/>
                    <a:gd name="T50" fmla="*/ 69 w 436"/>
                    <a:gd name="T51" fmla="*/ 11 h 310"/>
                    <a:gd name="T52" fmla="*/ 110 w 436"/>
                    <a:gd name="T53" fmla="*/ 26 h 310"/>
                    <a:gd name="T54" fmla="*/ 128 w 436"/>
                    <a:gd name="T55" fmla="*/ 11 h 310"/>
                    <a:gd name="T56" fmla="*/ 189 w 436"/>
                    <a:gd name="T57" fmla="*/ 3 h 3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436" h="310">
                      <a:moveTo>
                        <a:pt x="189" y="3"/>
                      </a:moveTo>
                      <a:lnTo>
                        <a:pt x="236" y="0"/>
                      </a:lnTo>
                      <a:lnTo>
                        <a:pt x="290" y="0"/>
                      </a:lnTo>
                      <a:lnTo>
                        <a:pt x="326" y="8"/>
                      </a:lnTo>
                      <a:lnTo>
                        <a:pt x="331" y="41"/>
                      </a:lnTo>
                      <a:lnTo>
                        <a:pt x="355" y="46"/>
                      </a:lnTo>
                      <a:lnTo>
                        <a:pt x="366" y="73"/>
                      </a:lnTo>
                      <a:lnTo>
                        <a:pt x="361" y="114"/>
                      </a:lnTo>
                      <a:lnTo>
                        <a:pt x="395" y="125"/>
                      </a:lnTo>
                      <a:lnTo>
                        <a:pt x="436" y="195"/>
                      </a:lnTo>
                      <a:lnTo>
                        <a:pt x="396" y="244"/>
                      </a:lnTo>
                      <a:lnTo>
                        <a:pt x="395" y="270"/>
                      </a:lnTo>
                      <a:lnTo>
                        <a:pt x="354" y="259"/>
                      </a:lnTo>
                      <a:lnTo>
                        <a:pt x="300" y="310"/>
                      </a:lnTo>
                      <a:lnTo>
                        <a:pt x="265" y="294"/>
                      </a:lnTo>
                      <a:lnTo>
                        <a:pt x="230" y="274"/>
                      </a:lnTo>
                      <a:lnTo>
                        <a:pt x="169" y="259"/>
                      </a:lnTo>
                      <a:lnTo>
                        <a:pt x="128" y="218"/>
                      </a:lnTo>
                      <a:lnTo>
                        <a:pt x="146" y="195"/>
                      </a:lnTo>
                      <a:lnTo>
                        <a:pt x="113" y="165"/>
                      </a:lnTo>
                      <a:lnTo>
                        <a:pt x="64" y="177"/>
                      </a:lnTo>
                      <a:lnTo>
                        <a:pt x="0" y="159"/>
                      </a:lnTo>
                      <a:lnTo>
                        <a:pt x="3" y="119"/>
                      </a:lnTo>
                      <a:lnTo>
                        <a:pt x="49" y="90"/>
                      </a:lnTo>
                      <a:lnTo>
                        <a:pt x="40" y="35"/>
                      </a:lnTo>
                      <a:lnTo>
                        <a:pt x="69" y="11"/>
                      </a:lnTo>
                      <a:lnTo>
                        <a:pt x="110" y="26"/>
                      </a:lnTo>
                      <a:lnTo>
                        <a:pt x="128" y="11"/>
                      </a:lnTo>
                      <a:lnTo>
                        <a:pt x="189" y="3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</p:grpSp>
        <p:grpSp>
          <p:nvGrpSpPr>
            <p:cNvPr id="7" name="Group 354"/>
            <p:cNvGrpSpPr>
              <a:grpSpLocks/>
            </p:cNvGrpSpPr>
            <p:nvPr/>
          </p:nvGrpSpPr>
          <p:grpSpPr bwMode="auto">
            <a:xfrm>
              <a:off x="1515" y="2163"/>
              <a:ext cx="853" cy="868"/>
              <a:chOff x="1062" y="1803"/>
              <a:chExt cx="853" cy="868"/>
            </a:xfrm>
          </p:grpSpPr>
          <p:grpSp>
            <p:nvGrpSpPr>
              <p:cNvPr id="218" name="Group 355"/>
              <p:cNvGrpSpPr>
                <a:grpSpLocks/>
              </p:cNvGrpSpPr>
              <p:nvPr/>
            </p:nvGrpSpPr>
            <p:grpSpPr bwMode="auto">
              <a:xfrm>
                <a:off x="1062" y="1803"/>
                <a:ext cx="853" cy="810"/>
                <a:chOff x="1062" y="1803"/>
                <a:chExt cx="853" cy="810"/>
              </a:xfrm>
            </p:grpSpPr>
            <p:grpSp>
              <p:nvGrpSpPr>
                <p:cNvPr id="222" name="Group 356"/>
                <p:cNvGrpSpPr>
                  <a:grpSpLocks/>
                </p:cNvGrpSpPr>
                <p:nvPr/>
              </p:nvGrpSpPr>
              <p:grpSpPr bwMode="auto">
                <a:xfrm>
                  <a:off x="1142" y="2185"/>
                  <a:ext cx="145" cy="250"/>
                  <a:chOff x="1142" y="2185"/>
                  <a:chExt cx="145" cy="250"/>
                </a:xfrm>
              </p:grpSpPr>
              <p:sp>
                <p:nvSpPr>
                  <p:cNvPr id="262" name="Freeform 357"/>
                  <p:cNvSpPr>
                    <a:spLocks/>
                  </p:cNvSpPr>
                  <p:nvPr/>
                </p:nvSpPr>
                <p:spPr bwMode="auto">
                  <a:xfrm>
                    <a:off x="1142" y="2185"/>
                    <a:ext cx="145" cy="250"/>
                  </a:xfrm>
                  <a:custGeom>
                    <a:avLst/>
                    <a:gdLst>
                      <a:gd name="T0" fmla="*/ 221 w 290"/>
                      <a:gd name="T1" fmla="*/ 188 h 500"/>
                      <a:gd name="T2" fmla="*/ 244 w 290"/>
                      <a:gd name="T3" fmla="*/ 224 h 500"/>
                      <a:gd name="T4" fmla="*/ 221 w 290"/>
                      <a:gd name="T5" fmla="*/ 331 h 500"/>
                      <a:gd name="T6" fmla="*/ 267 w 290"/>
                      <a:gd name="T7" fmla="*/ 340 h 500"/>
                      <a:gd name="T8" fmla="*/ 256 w 290"/>
                      <a:gd name="T9" fmla="*/ 378 h 500"/>
                      <a:gd name="T10" fmla="*/ 290 w 290"/>
                      <a:gd name="T11" fmla="*/ 387 h 500"/>
                      <a:gd name="T12" fmla="*/ 285 w 290"/>
                      <a:gd name="T13" fmla="*/ 433 h 500"/>
                      <a:gd name="T14" fmla="*/ 249 w 290"/>
                      <a:gd name="T15" fmla="*/ 424 h 500"/>
                      <a:gd name="T16" fmla="*/ 236 w 290"/>
                      <a:gd name="T17" fmla="*/ 453 h 500"/>
                      <a:gd name="T18" fmla="*/ 191 w 290"/>
                      <a:gd name="T19" fmla="*/ 500 h 500"/>
                      <a:gd name="T20" fmla="*/ 105 w 290"/>
                      <a:gd name="T21" fmla="*/ 403 h 500"/>
                      <a:gd name="T22" fmla="*/ 32 w 290"/>
                      <a:gd name="T23" fmla="*/ 403 h 500"/>
                      <a:gd name="T24" fmla="*/ 9 w 290"/>
                      <a:gd name="T25" fmla="*/ 360 h 500"/>
                      <a:gd name="T26" fmla="*/ 18 w 290"/>
                      <a:gd name="T27" fmla="*/ 313 h 500"/>
                      <a:gd name="T28" fmla="*/ 58 w 290"/>
                      <a:gd name="T29" fmla="*/ 310 h 500"/>
                      <a:gd name="T30" fmla="*/ 32 w 290"/>
                      <a:gd name="T31" fmla="*/ 102 h 500"/>
                      <a:gd name="T32" fmla="*/ 0 w 290"/>
                      <a:gd name="T33" fmla="*/ 41 h 500"/>
                      <a:gd name="T34" fmla="*/ 41 w 290"/>
                      <a:gd name="T35" fmla="*/ 50 h 500"/>
                      <a:gd name="T36" fmla="*/ 122 w 290"/>
                      <a:gd name="T37" fmla="*/ 3 h 500"/>
                      <a:gd name="T38" fmla="*/ 157 w 290"/>
                      <a:gd name="T39" fmla="*/ 9 h 500"/>
                      <a:gd name="T40" fmla="*/ 184 w 290"/>
                      <a:gd name="T41" fmla="*/ 0 h 500"/>
                      <a:gd name="T42" fmla="*/ 203 w 290"/>
                      <a:gd name="T43" fmla="*/ 28 h 500"/>
                      <a:gd name="T44" fmla="*/ 244 w 290"/>
                      <a:gd name="T45" fmla="*/ 168 h 500"/>
                      <a:gd name="T46" fmla="*/ 221 w 290"/>
                      <a:gd name="T47" fmla="*/ 188 h 5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290" h="500">
                        <a:moveTo>
                          <a:pt x="221" y="188"/>
                        </a:moveTo>
                        <a:lnTo>
                          <a:pt x="244" y="224"/>
                        </a:lnTo>
                        <a:lnTo>
                          <a:pt x="221" y="331"/>
                        </a:lnTo>
                        <a:lnTo>
                          <a:pt x="267" y="340"/>
                        </a:lnTo>
                        <a:lnTo>
                          <a:pt x="256" y="378"/>
                        </a:lnTo>
                        <a:lnTo>
                          <a:pt x="290" y="387"/>
                        </a:lnTo>
                        <a:lnTo>
                          <a:pt x="285" y="433"/>
                        </a:lnTo>
                        <a:lnTo>
                          <a:pt x="249" y="424"/>
                        </a:lnTo>
                        <a:lnTo>
                          <a:pt x="236" y="453"/>
                        </a:lnTo>
                        <a:lnTo>
                          <a:pt x="191" y="500"/>
                        </a:lnTo>
                        <a:lnTo>
                          <a:pt x="105" y="403"/>
                        </a:lnTo>
                        <a:lnTo>
                          <a:pt x="32" y="403"/>
                        </a:lnTo>
                        <a:lnTo>
                          <a:pt x="9" y="360"/>
                        </a:lnTo>
                        <a:lnTo>
                          <a:pt x="18" y="313"/>
                        </a:lnTo>
                        <a:lnTo>
                          <a:pt x="58" y="310"/>
                        </a:lnTo>
                        <a:lnTo>
                          <a:pt x="32" y="102"/>
                        </a:lnTo>
                        <a:lnTo>
                          <a:pt x="0" y="41"/>
                        </a:lnTo>
                        <a:lnTo>
                          <a:pt x="41" y="50"/>
                        </a:lnTo>
                        <a:lnTo>
                          <a:pt x="122" y="3"/>
                        </a:lnTo>
                        <a:lnTo>
                          <a:pt x="157" y="9"/>
                        </a:lnTo>
                        <a:lnTo>
                          <a:pt x="184" y="0"/>
                        </a:lnTo>
                        <a:lnTo>
                          <a:pt x="203" y="28"/>
                        </a:lnTo>
                        <a:lnTo>
                          <a:pt x="244" y="168"/>
                        </a:lnTo>
                        <a:lnTo>
                          <a:pt x="221" y="188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63" name="Freeform 358"/>
                  <p:cNvSpPr>
                    <a:spLocks/>
                  </p:cNvSpPr>
                  <p:nvPr/>
                </p:nvSpPr>
                <p:spPr bwMode="auto">
                  <a:xfrm>
                    <a:off x="1142" y="2185"/>
                    <a:ext cx="145" cy="250"/>
                  </a:xfrm>
                  <a:custGeom>
                    <a:avLst/>
                    <a:gdLst>
                      <a:gd name="T0" fmla="*/ 221 w 290"/>
                      <a:gd name="T1" fmla="*/ 188 h 500"/>
                      <a:gd name="T2" fmla="*/ 244 w 290"/>
                      <a:gd name="T3" fmla="*/ 224 h 500"/>
                      <a:gd name="T4" fmla="*/ 221 w 290"/>
                      <a:gd name="T5" fmla="*/ 331 h 500"/>
                      <a:gd name="T6" fmla="*/ 267 w 290"/>
                      <a:gd name="T7" fmla="*/ 340 h 500"/>
                      <a:gd name="T8" fmla="*/ 256 w 290"/>
                      <a:gd name="T9" fmla="*/ 378 h 500"/>
                      <a:gd name="T10" fmla="*/ 290 w 290"/>
                      <a:gd name="T11" fmla="*/ 387 h 500"/>
                      <a:gd name="T12" fmla="*/ 285 w 290"/>
                      <a:gd name="T13" fmla="*/ 433 h 500"/>
                      <a:gd name="T14" fmla="*/ 249 w 290"/>
                      <a:gd name="T15" fmla="*/ 424 h 500"/>
                      <a:gd name="T16" fmla="*/ 236 w 290"/>
                      <a:gd name="T17" fmla="*/ 453 h 500"/>
                      <a:gd name="T18" fmla="*/ 191 w 290"/>
                      <a:gd name="T19" fmla="*/ 500 h 500"/>
                      <a:gd name="T20" fmla="*/ 105 w 290"/>
                      <a:gd name="T21" fmla="*/ 403 h 500"/>
                      <a:gd name="T22" fmla="*/ 32 w 290"/>
                      <a:gd name="T23" fmla="*/ 403 h 500"/>
                      <a:gd name="T24" fmla="*/ 9 w 290"/>
                      <a:gd name="T25" fmla="*/ 360 h 500"/>
                      <a:gd name="T26" fmla="*/ 18 w 290"/>
                      <a:gd name="T27" fmla="*/ 313 h 500"/>
                      <a:gd name="T28" fmla="*/ 58 w 290"/>
                      <a:gd name="T29" fmla="*/ 310 h 500"/>
                      <a:gd name="T30" fmla="*/ 32 w 290"/>
                      <a:gd name="T31" fmla="*/ 102 h 500"/>
                      <a:gd name="T32" fmla="*/ 0 w 290"/>
                      <a:gd name="T33" fmla="*/ 41 h 500"/>
                      <a:gd name="T34" fmla="*/ 41 w 290"/>
                      <a:gd name="T35" fmla="*/ 50 h 500"/>
                      <a:gd name="T36" fmla="*/ 122 w 290"/>
                      <a:gd name="T37" fmla="*/ 3 h 500"/>
                      <a:gd name="T38" fmla="*/ 157 w 290"/>
                      <a:gd name="T39" fmla="*/ 9 h 500"/>
                      <a:gd name="T40" fmla="*/ 184 w 290"/>
                      <a:gd name="T41" fmla="*/ 0 h 500"/>
                      <a:gd name="T42" fmla="*/ 203 w 290"/>
                      <a:gd name="T43" fmla="*/ 28 h 500"/>
                      <a:gd name="T44" fmla="*/ 244 w 290"/>
                      <a:gd name="T45" fmla="*/ 168 h 500"/>
                      <a:gd name="T46" fmla="*/ 221 w 290"/>
                      <a:gd name="T47" fmla="*/ 188 h 5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290" h="500">
                        <a:moveTo>
                          <a:pt x="221" y="188"/>
                        </a:moveTo>
                        <a:lnTo>
                          <a:pt x="244" y="224"/>
                        </a:lnTo>
                        <a:lnTo>
                          <a:pt x="221" y="331"/>
                        </a:lnTo>
                        <a:lnTo>
                          <a:pt x="267" y="340"/>
                        </a:lnTo>
                        <a:lnTo>
                          <a:pt x="256" y="378"/>
                        </a:lnTo>
                        <a:lnTo>
                          <a:pt x="290" y="387"/>
                        </a:lnTo>
                        <a:lnTo>
                          <a:pt x="285" y="433"/>
                        </a:lnTo>
                        <a:lnTo>
                          <a:pt x="249" y="424"/>
                        </a:lnTo>
                        <a:lnTo>
                          <a:pt x="236" y="453"/>
                        </a:lnTo>
                        <a:lnTo>
                          <a:pt x="191" y="500"/>
                        </a:lnTo>
                        <a:lnTo>
                          <a:pt x="105" y="403"/>
                        </a:lnTo>
                        <a:lnTo>
                          <a:pt x="32" y="403"/>
                        </a:lnTo>
                        <a:lnTo>
                          <a:pt x="9" y="360"/>
                        </a:lnTo>
                        <a:lnTo>
                          <a:pt x="18" y="313"/>
                        </a:lnTo>
                        <a:lnTo>
                          <a:pt x="58" y="310"/>
                        </a:lnTo>
                        <a:lnTo>
                          <a:pt x="32" y="102"/>
                        </a:lnTo>
                        <a:lnTo>
                          <a:pt x="0" y="41"/>
                        </a:lnTo>
                        <a:lnTo>
                          <a:pt x="41" y="50"/>
                        </a:lnTo>
                        <a:lnTo>
                          <a:pt x="122" y="3"/>
                        </a:lnTo>
                        <a:lnTo>
                          <a:pt x="157" y="9"/>
                        </a:lnTo>
                        <a:lnTo>
                          <a:pt x="184" y="0"/>
                        </a:lnTo>
                        <a:lnTo>
                          <a:pt x="203" y="28"/>
                        </a:lnTo>
                        <a:lnTo>
                          <a:pt x="244" y="168"/>
                        </a:lnTo>
                        <a:lnTo>
                          <a:pt x="221" y="188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3" name="Group 359"/>
                <p:cNvGrpSpPr>
                  <a:grpSpLocks/>
                </p:cNvGrpSpPr>
                <p:nvPr/>
              </p:nvGrpSpPr>
              <p:grpSpPr bwMode="auto">
                <a:xfrm>
                  <a:off x="1243" y="2184"/>
                  <a:ext cx="194" cy="231"/>
                  <a:chOff x="1243" y="2184"/>
                  <a:chExt cx="194" cy="231"/>
                </a:xfrm>
              </p:grpSpPr>
              <p:sp>
                <p:nvSpPr>
                  <p:cNvPr id="260" name="Freeform 360"/>
                  <p:cNvSpPr>
                    <a:spLocks/>
                  </p:cNvSpPr>
                  <p:nvPr/>
                </p:nvSpPr>
                <p:spPr bwMode="auto">
                  <a:xfrm>
                    <a:off x="1243" y="2184"/>
                    <a:ext cx="194" cy="231"/>
                  </a:xfrm>
                  <a:custGeom>
                    <a:avLst/>
                    <a:gdLst>
                      <a:gd name="T0" fmla="*/ 81 w 389"/>
                      <a:gd name="T1" fmla="*/ 436 h 463"/>
                      <a:gd name="T2" fmla="*/ 142 w 389"/>
                      <a:gd name="T3" fmla="*/ 454 h 463"/>
                      <a:gd name="T4" fmla="*/ 177 w 389"/>
                      <a:gd name="T5" fmla="*/ 441 h 463"/>
                      <a:gd name="T6" fmla="*/ 200 w 389"/>
                      <a:gd name="T7" fmla="*/ 463 h 463"/>
                      <a:gd name="T8" fmla="*/ 246 w 389"/>
                      <a:gd name="T9" fmla="*/ 453 h 463"/>
                      <a:gd name="T10" fmla="*/ 279 w 389"/>
                      <a:gd name="T11" fmla="*/ 384 h 463"/>
                      <a:gd name="T12" fmla="*/ 343 w 389"/>
                      <a:gd name="T13" fmla="*/ 375 h 463"/>
                      <a:gd name="T14" fmla="*/ 389 w 389"/>
                      <a:gd name="T15" fmla="*/ 337 h 463"/>
                      <a:gd name="T16" fmla="*/ 301 w 389"/>
                      <a:gd name="T17" fmla="*/ 204 h 463"/>
                      <a:gd name="T18" fmla="*/ 241 w 389"/>
                      <a:gd name="T19" fmla="*/ 137 h 463"/>
                      <a:gd name="T20" fmla="*/ 249 w 389"/>
                      <a:gd name="T21" fmla="*/ 78 h 463"/>
                      <a:gd name="T22" fmla="*/ 220 w 389"/>
                      <a:gd name="T23" fmla="*/ 69 h 463"/>
                      <a:gd name="T24" fmla="*/ 206 w 389"/>
                      <a:gd name="T25" fmla="*/ 82 h 463"/>
                      <a:gd name="T26" fmla="*/ 133 w 389"/>
                      <a:gd name="T27" fmla="*/ 78 h 463"/>
                      <a:gd name="T28" fmla="*/ 105 w 389"/>
                      <a:gd name="T29" fmla="*/ 12 h 463"/>
                      <a:gd name="T30" fmla="*/ 73 w 389"/>
                      <a:gd name="T31" fmla="*/ 8 h 463"/>
                      <a:gd name="T32" fmla="*/ 40 w 389"/>
                      <a:gd name="T33" fmla="*/ 23 h 463"/>
                      <a:gd name="T34" fmla="*/ 25 w 389"/>
                      <a:gd name="T35" fmla="*/ 0 h 463"/>
                      <a:gd name="T36" fmla="*/ 0 w 389"/>
                      <a:gd name="T37" fmla="*/ 32 h 463"/>
                      <a:gd name="T38" fmla="*/ 40 w 389"/>
                      <a:gd name="T39" fmla="*/ 171 h 463"/>
                      <a:gd name="T40" fmla="*/ 19 w 389"/>
                      <a:gd name="T41" fmla="*/ 189 h 463"/>
                      <a:gd name="T42" fmla="*/ 40 w 389"/>
                      <a:gd name="T43" fmla="*/ 229 h 463"/>
                      <a:gd name="T44" fmla="*/ 19 w 389"/>
                      <a:gd name="T45" fmla="*/ 337 h 463"/>
                      <a:gd name="T46" fmla="*/ 63 w 389"/>
                      <a:gd name="T47" fmla="*/ 345 h 463"/>
                      <a:gd name="T48" fmla="*/ 52 w 389"/>
                      <a:gd name="T49" fmla="*/ 384 h 463"/>
                      <a:gd name="T50" fmla="*/ 86 w 389"/>
                      <a:gd name="T51" fmla="*/ 392 h 463"/>
                      <a:gd name="T52" fmla="*/ 81 w 389"/>
                      <a:gd name="T53" fmla="*/ 436 h 4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389" h="463">
                        <a:moveTo>
                          <a:pt x="81" y="436"/>
                        </a:moveTo>
                        <a:lnTo>
                          <a:pt x="142" y="454"/>
                        </a:lnTo>
                        <a:lnTo>
                          <a:pt x="177" y="441"/>
                        </a:lnTo>
                        <a:lnTo>
                          <a:pt x="200" y="463"/>
                        </a:lnTo>
                        <a:lnTo>
                          <a:pt x="246" y="453"/>
                        </a:lnTo>
                        <a:lnTo>
                          <a:pt x="279" y="384"/>
                        </a:lnTo>
                        <a:lnTo>
                          <a:pt x="343" y="375"/>
                        </a:lnTo>
                        <a:lnTo>
                          <a:pt x="389" y="337"/>
                        </a:lnTo>
                        <a:lnTo>
                          <a:pt x="301" y="204"/>
                        </a:lnTo>
                        <a:lnTo>
                          <a:pt x="241" y="137"/>
                        </a:lnTo>
                        <a:lnTo>
                          <a:pt x="249" y="78"/>
                        </a:lnTo>
                        <a:lnTo>
                          <a:pt x="220" y="69"/>
                        </a:lnTo>
                        <a:lnTo>
                          <a:pt x="206" y="82"/>
                        </a:lnTo>
                        <a:lnTo>
                          <a:pt x="133" y="78"/>
                        </a:lnTo>
                        <a:lnTo>
                          <a:pt x="105" y="12"/>
                        </a:lnTo>
                        <a:lnTo>
                          <a:pt x="73" y="8"/>
                        </a:lnTo>
                        <a:lnTo>
                          <a:pt x="40" y="23"/>
                        </a:lnTo>
                        <a:lnTo>
                          <a:pt x="25" y="0"/>
                        </a:lnTo>
                        <a:lnTo>
                          <a:pt x="0" y="32"/>
                        </a:lnTo>
                        <a:lnTo>
                          <a:pt x="40" y="171"/>
                        </a:lnTo>
                        <a:lnTo>
                          <a:pt x="19" y="189"/>
                        </a:lnTo>
                        <a:lnTo>
                          <a:pt x="40" y="229"/>
                        </a:lnTo>
                        <a:lnTo>
                          <a:pt x="19" y="337"/>
                        </a:lnTo>
                        <a:lnTo>
                          <a:pt x="63" y="345"/>
                        </a:lnTo>
                        <a:lnTo>
                          <a:pt x="52" y="384"/>
                        </a:lnTo>
                        <a:lnTo>
                          <a:pt x="86" y="392"/>
                        </a:lnTo>
                        <a:lnTo>
                          <a:pt x="81" y="436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61" name="Freeform 361"/>
                  <p:cNvSpPr>
                    <a:spLocks/>
                  </p:cNvSpPr>
                  <p:nvPr/>
                </p:nvSpPr>
                <p:spPr bwMode="auto">
                  <a:xfrm>
                    <a:off x="1243" y="2184"/>
                    <a:ext cx="194" cy="231"/>
                  </a:xfrm>
                  <a:custGeom>
                    <a:avLst/>
                    <a:gdLst>
                      <a:gd name="T0" fmla="*/ 81 w 389"/>
                      <a:gd name="T1" fmla="*/ 436 h 463"/>
                      <a:gd name="T2" fmla="*/ 142 w 389"/>
                      <a:gd name="T3" fmla="*/ 454 h 463"/>
                      <a:gd name="T4" fmla="*/ 177 w 389"/>
                      <a:gd name="T5" fmla="*/ 441 h 463"/>
                      <a:gd name="T6" fmla="*/ 200 w 389"/>
                      <a:gd name="T7" fmla="*/ 463 h 463"/>
                      <a:gd name="T8" fmla="*/ 246 w 389"/>
                      <a:gd name="T9" fmla="*/ 453 h 463"/>
                      <a:gd name="T10" fmla="*/ 279 w 389"/>
                      <a:gd name="T11" fmla="*/ 384 h 463"/>
                      <a:gd name="T12" fmla="*/ 343 w 389"/>
                      <a:gd name="T13" fmla="*/ 375 h 463"/>
                      <a:gd name="T14" fmla="*/ 389 w 389"/>
                      <a:gd name="T15" fmla="*/ 337 h 463"/>
                      <a:gd name="T16" fmla="*/ 301 w 389"/>
                      <a:gd name="T17" fmla="*/ 204 h 463"/>
                      <a:gd name="T18" fmla="*/ 241 w 389"/>
                      <a:gd name="T19" fmla="*/ 137 h 463"/>
                      <a:gd name="T20" fmla="*/ 249 w 389"/>
                      <a:gd name="T21" fmla="*/ 78 h 463"/>
                      <a:gd name="T22" fmla="*/ 220 w 389"/>
                      <a:gd name="T23" fmla="*/ 69 h 463"/>
                      <a:gd name="T24" fmla="*/ 206 w 389"/>
                      <a:gd name="T25" fmla="*/ 82 h 463"/>
                      <a:gd name="T26" fmla="*/ 133 w 389"/>
                      <a:gd name="T27" fmla="*/ 78 h 463"/>
                      <a:gd name="T28" fmla="*/ 105 w 389"/>
                      <a:gd name="T29" fmla="*/ 12 h 463"/>
                      <a:gd name="T30" fmla="*/ 73 w 389"/>
                      <a:gd name="T31" fmla="*/ 8 h 463"/>
                      <a:gd name="T32" fmla="*/ 40 w 389"/>
                      <a:gd name="T33" fmla="*/ 23 h 463"/>
                      <a:gd name="T34" fmla="*/ 25 w 389"/>
                      <a:gd name="T35" fmla="*/ 0 h 463"/>
                      <a:gd name="T36" fmla="*/ 0 w 389"/>
                      <a:gd name="T37" fmla="*/ 32 h 463"/>
                      <a:gd name="T38" fmla="*/ 40 w 389"/>
                      <a:gd name="T39" fmla="*/ 171 h 463"/>
                      <a:gd name="T40" fmla="*/ 19 w 389"/>
                      <a:gd name="T41" fmla="*/ 189 h 463"/>
                      <a:gd name="T42" fmla="*/ 40 w 389"/>
                      <a:gd name="T43" fmla="*/ 229 h 463"/>
                      <a:gd name="T44" fmla="*/ 19 w 389"/>
                      <a:gd name="T45" fmla="*/ 337 h 463"/>
                      <a:gd name="T46" fmla="*/ 63 w 389"/>
                      <a:gd name="T47" fmla="*/ 345 h 463"/>
                      <a:gd name="T48" fmla="*/ 52 w 389"/>
                      <a:gd name="T49" fmla="*/ 384 h 463"/>
                      <a:gd name="T50" fmla="*/ 86 w 389"/>
                      <a:gd name="T51" fmla="*/ 392 h 463"/>
                      <a:gd name="T52" fmla="*/ 81 w 389"/>
                      <a:gd name="T53" fmla="*/ 436 h 4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389" h="463">
                        <a:moveTo>
                          <a:pt x="81" y="436"/>
                        </a:moveTo>
                        <a:lnTo>
                          <a:pt x="142" y="454"/>
                        </a:lnTo>
                        <a:lnTo>
                          <a:pt x="177" y="441"/>
                        </a:lnTo>
                        <a:lnTo>
                          <a:pt x="200" y="463"/>
                        </a:lnTo>
                        <a:lnTo>
                          <a:pt x="246" y="453"/>
                        </a:lnTo>
                        <a:lnTo>
                          <a:pt x="279" y="384"/>
                        </a:lnTo>
                        <a:lnTo>
                          <a:pt x="343" y="375"/>
                        </a:lnTo>
                        <a:lnTo>
                          <a:pt x="389" y="337"/>
                        </a:lnTo>
                        <a:lnTo>
                          <a:pt x="301" y="204"/>
                        </a:lnTo>
                        <a:lnTo>
                          <a:pt x="241" y="137"/>
                        </a:lnTo>
                        <a:lnTo>
                          <a:pt x="249" y="78"/>
                        </a:lnTo>
                        <a:lnTo>
                          <a:pt x="220" y="69"/>
                        </a:lnTo>
                        <a:lnTo>
                          <a:pt x="206" y="82"/>
                        </a:lnTo>
                        <a:lnTo>
                          <a:pt x="133" y="78"/>
                        </a:lnTo>
                        <a:lnTo>
                          <a:pt x="105" y="12"/>
                        </a:lnTo>
                        <a:lnTo>
                          <a:pt x="73" y="8"/>
                        </a:lnTo>
                        <a:lnTo>
                          <a:pt x="40" y="23"/>
                        </a:lnTo>
                        <a:lnTo>
                          <a:pt x="25" y="0"/>
                        </a:lnTo>
                        <a:lnTo>
                          <a:pt x="0" y="32"/>
                        </a:lnTo>
                        <a:lnTo>
                          <a:pt x="40" y="171"/>
                        </a:lnTo>
                        <a:lnTo>
                          <a:pt x="19" y="189"/>
                        </a:lnTo>
                        <a:lnTo>
                          <a:pt x="40" y="229"/>
                        </a:lnTo>
                        <a:lnTo>
                          <a:pt x="19" y="337"/>
                        </a:lnTo>
                        <a:lnTo>
                          <a:pt x="63" y="345"/>
                        </a:lnTo>
                        <a:lnTo>
                          <a:pt x="52" y="384"/>
                        </a:lnTo>
                        <a:lnTo>
                          <a:pt x="86" y="392"/>
                        </a:lnTo>
                        <a:lnTo>
                          <a:pt x="81" y="436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4" name="Group 362"/>
                <p:cNvGrpSpPr>
                  <a:grpSpLocks/>
                </p:cNvGrpSpPr>
                <p:nvPr/>
              </p:nvGrpSpPr>
              <p:grpSpPr bwMode="auto">
                <a:xfrm>
                  <a:off x="1062" y="2343"/>
                  <a:ext cx="175" cy="270"/>
                  <a:chOff x="1062" y="2343"/>
                  <a:chExt cx="175" cy="270"/>
                </a:xfrm>
              </p:grpSpPr>
              <p:sp>
                <p:nvSpPr>
                  <p:cNvPr id="258" name="Freeform 363"/>
                  <p:cNvSpPr>
                    <a:spLocks/>
                  </p:cNvSpPr>
                  <p:nvPr/>
                </p:nvSpPr>
                <p:spPr bwMode="auto">
                  <a:xfrm>
                    <a:off x="1062" y="2343"/>
                    <a:ext cx="175" cy="270"/>
                  </a:xfrm>
                  <a:custGeom>
                    <a:avLst/>
                    <a:gdLst>
                      <a:gd name="T0" fmla="*/ 146 w 351"/>
                      <a:gd name="T1" fmla="*/ 445 h 539"/>
                      <a:gd name="T2" fmla="*/ 123 w 351"/>
                      <a:gd name="T3" fmla="*/ 388 h 539"/>
                      <a:gd name="T4" fmla="*/ 101 w 351"/>
                      <a:gd name="T5" fmla="*/ 340 h 539"/>
                      <a:gd name="T6" fmla="*/ 72 w 351"/>
                      <a:gd name="T7" fmla="*/ 320 h 539"/>
                      <a:gd name="T8" fmla="*/ 34 w 351"/>
                      <a:gd name="T9" fmla="*/ 280 h 539"/>
                      <a:gd name="T10" fmla="*/ 0 w 351"/>
                      <a:gd name="T11" fmla="*/ 257 h 539"/>
                      <a:gd name="T12" fmla="*/ 3 w 351"/>
                      <a:gd name="T13" fmla="*/ 233 h 539"/>
                      <a:gd name="T14" fmla="*/ 40 w 351"/>
                      <a:gd name="T15" fmla="*/ 222 h 539"/>
                      <a:gd name="T16" fmla="*/ 40 w 351"/>
                      <a:gd name="T17" fmla="*/ 199 h 539"/>
                      <a:gd name="T18" fmla="*/ 52 w 351"/>
                      <a:gd name="T19" fmla="*/ 184 h 539"/>
                      <a:gd name="T20" fmla="*/ 40 w 351"/>
                      <a:gd name="T21" fmla="*/ 131 h 539"/>
                      <a:gd name="T22" fmla="*/ 64 w 351"/>
                      <a:gd name="T23" fmla="*/ 154 h 539"/>
                      <a:gd name="T24" fmla="*/ 72 w 351"/>
                      <a:gd name="T25" fmla="*/ 135 h 539"/>
                      <a:gd name="T26" fmla="*/ 52 w 351"/>
                      <a:gd name="T27" fmla="*/ 70 h 539"/>
                      <a:gd name="T28" fmla="*/ 23 w 351"/>
                      <a:gd name="T29" fmla="*/ 58 h 539"/>
                      <a:gd name="T30" fmla="*/ 49 w 351"/>
                      <a:gd name="T31" fmla="*/ 41 h 539"/>
                      <a:gd name="T32" fmla="*/ 52 w 351"/>
                      <a:gd name="T33" fmla="*/ 10 h 539"/>
                      <a:gd name="T34" fmla="*/ 128 w 351"/>
                      <a:gd name="T35" fmla="*/ 21 h 539"/>
                      <a:gd name="T36" fmla="*/ 152 w 351"/>
                      <a:gd name="T37" fmla="*/ 3 h 539"/>
                      <a:gd name="T38" fmla="*/ 177 w 351"/>
                      <a:gd name="T39" fmla="*/ 0 h 539"/>
                      <a:gd name="T40" fmla="*/ 169 w 351"/>
                      <a:gd name="T41" fmla="*/ 45 h 539"/>
                      <a:gd name="T42" fmla="*/ 191 w 351"/>
                      <a:gd name="T43" fmla="*/ 87 h 539"/>
                      <a:gd name="T44" fmla="*/ 264 w 351"/>
                      <a:gd name="T45" fmla="*/ 87 h 539"/>
                      <a:gd name="T46" fmla="*/ 351 w 351"/>
                      <a:gd name="T47" fmla="*/ 184 h 539"/>
                      <a:gd name="T48" fmla="*/ 325 w 351"/>
                      <a:gd name="T49" fmla="*/ 236 h 539"/>
                      <a:gd name="T50" fmla="*/ 267 w 351"/>
                      <a:gd name="T51" fmla="*/ 230 h 539"/>
                      <a:gd name="T52" fmla="*/ 245 w 351"/>
                      <a:gd name="T53" fmla="*/ 260 h 539"/>
                      <a:gd name="T54" fmla="*/ 280 w 351"/>
                      <a:gd name="T55" fmla="*/ 375 h 539"/>
                      <a:gd name="T56" fmla="*/ 274 w 351"/>
                      <a:gd name="T57" fmla="*/ 437 h 539"/>
                      <a:gd name="T58" fmla="*/ 294 w 351"/>
                      <a:gd name="T59" fmla="*/ 427 h 539"/>
                      <a:gd name="T60" fmla="*/ 346 w 351"/>
                      <a:gd name="T61" fmla="*/ 475 h 539"/>
                      <a:gd name="T62" fmla="*/ 343 w 351"/>
                      <a:gd name="T63" fmla="*/ 501 h 539"/>
                      <a:gd name="T64" fmla="*/ 309 w 351"/>
                      <a:gd name="T65" fmla="*/ 539 h 539"/>
                      <a:gd name="T66" fmla="*/ 261 w 351"/>
                      <a:gd name="T67" fmla="*/ 512 h 539"/>
                      <a:gd name="T68" fmla="*/ 200 w 351"/>
                      <a:gd name="T69" fmla="*/ 423 h 539"/>
                      <a:gd name="T70" fmla="*/ 146 w 351"/>
                      <a:gd name="T71" fmla="*/ 445 h 5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351" h="539">
                        <a:moveTo>
                          <a:pt x="146" y="445"/>
                        </a:moveTo>
                        <a:lnTo>
                          <a:pt x="123" y="388"/>
                        </a:lnTo>
                        <a:lnTo>
                          <a:pt x="101" y="340"/>
                        </a:lnTo>
                        <a:lnTo>
                          <a:pt x="72" y="320"/>
                        </a:lnTo>
                        <a:lnTo>
                          <a:pt x="34" y="280"/>
                        </a:lnTo>
                        <a:lnTo>
                          <a:pt x="0" y="257"/>
                        </a:lnTo>
                        <a:lnTo>
                          <a:pt x="3" y="233"/>
                        </a:lnTo>
                        <a:lnTo>
                          <a:pt x="40" y="222"/>
                        </a:lnTo>
                        <a:lnTo>
                          <a:pt x="40" y="199"/>
                        </a:lnTo>
                        <a:lnTo>
                          <a:pt x="52" y="184"/>
                        </a:lnTo>
                        <a:lnTo>
                          <a:pt x="40" y="131"/>
                        </a:lnTo>
                        <a:lnTo>
                          <a:pt x="64" y="154"/>
                        </a:lnTo>
                        <a:lnTo>
                          <a:pt x="72" y="135"/>
                        </a:lnTo>
                        <a:lnTo>
                          <a:pt x="52" y="70"/>
                        </a:lnTo>
                        <a:lnTo>
                          <a:pt x="23" y="58"/>
                        </a:lnTo>
                        <a:lnTo>
                          <a:pt x="49" y="41"/>
                        </a:lnTo>
                        <a:lnTo>
                          <a:pt x="52" y="10"/>
                        </a:lnTo>
                        <a:lnTo>
                          <a:pt x="128" y="21"/>
                        </a:lnTo>
                        <a:lnTo>
                          <a:pt x="152" y="3"/>
                        </a:lnTo>
                        <a:lnTo>
                          <a:pt x="177" y="0"/>
                        </a:lnTo>
                        <a:lnTo>
                          <a:pt x="169" y="45"/>
                        </a:lnTo>
                        <a:lnTo>
                          <a:pt x="191" y="87"/>
                        </a:lnTo>
                        <a:lnTo>
                          <a:pt x="264" y="87"/>
                        </a:lnTo>
                        <a:lnTo>
                          <a:pt x="351" y="184"/>
                        </a:lnTo>
                        <a:lnTo>
                          <a:pt x="325" y="236"/>
                        </a:lnTo>
                        <a:lnTo>
                          <a:pt x="267" y="230"/>
                        </a:lnTo>
                        <a:lnTo>
                          <a:pt x="245" y="260"/>
                        </a:lnTo>
                        <a:lnTo>
                          <a:pt x="280" y="375"/>
                        </a:lnTo>
                        <a:lnTo>
                          <a:pt x="274" y="437"/>
                        </a:lnTo>
                        <a:lnTo>
                          <a:pt x="294" y="427"/>
                        </a:lnTo>
                        <a:lnTo>
                          <a:pt x="346" y="475"/>
                        </a:lnTo>
                        <a:lnTo>
                          <a:pt x="343" y="501"/>
                        </a:lnTo>
                        <a:lnTo>
                          <a:pt x="309" y="539"/>
                        </a:lnTo>
                        <a:lnTo>
                          <a:pt x="261" y="512"/>
                        </a:lnTo>
                        <a:lnTo>
                          <a:pt x="200" y="423"/>
                        </a:lnTo>
                        <a:lnTo>
                          <a:pt x="146" y="445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59" name="Freeform 364"/>
                  <p:cNvSpPr>
                    <a:spLocks/>
                  </p:cNvSpPr>
                  <p:nvPr/>
                </p:nvSpPr>
                <p:spPr bwMode="auto">
                  <a:xfrm>
                    <a:off x="1062" y="2343"/>
                    <a:ext cx="175" cy="270"/>
                  </a:xfrm>
                  <a:custGeom>
                    <a:avLst/>
                    <a:gdLst>
                      <a:gd name="T0" fmla="*/ 146 w 351"/>
                      <a:gd name="T1" fmla="*/ 445 h 539"/>
                      <a:gd name="T2" fmla="*/ 123 w 351"/>
                      <a:gd name="T3" fmla="*/ 388 h 539"/>
                      <a:gd name="T4" fmla="*/ 101 w 351"/>
                      <a:gd name="T5" fmla="*/ 340 h 539"/>
                      <a:gd name="T6" fmla="*/ 72 w 351"/>
                      <a:gd name="T7" fmla="*/ 320 h 539"/>
                      <a:gd name="T8" fmla="*/ 34 w 351"/>
                      <a:gd name="T9" fmla="*/ 280 h 539"/>
                      <a:gd name="T10" fmla="*/ 0 w 351"/>
                      <a:gd name="T11" fmla="*/ 257 h 539"/>
                      <a:gd name="T12" fmla="*/ 3 w 351"/>
                      <a:gd name="T13" fmla="*/ 233 h 539"/>
                      <a:gd name="T14" fmla="*/ 40 w 351"/>
                      <a:gd name="T15" fmla="*/ 222 h 539"/>
                      <a:gd name="T16" fmla="*/ 40 w 351"/>
                      <a:gd name="T17" fmla="*/ 199 h 539"/>
                      <a:gd name="T18" fmla="*/ 52 w 351"/>
                      <a:gd name="T19" fmla="*/ 184 h 539"/>
                      <a:gd name="T20" fmla="*/ 40 w 351"/>
                      <a:gd name="T21" fmla="*/ 131 h 539"/>
                      <a:gd name="T22" fmla="*/ 64 w 351"/>
                      <a:gd name="T23" fmla="*/ 154 h 539"/>
                      <a:gd name="T24" fmla="*/ 72 w 351"/>
                      <a:gd name="T25" fmla="*/ 135 h 539"/>
                      <a:gd name="T26" fmla="*/ 52 w 351"/>
                      <a:gd name="T27" fmla="*/ 70 h 539"/>
                      <a:gd name="T28" fmla="*/ 23 w 351"/>
                      <a:gd name="T29" fmla="*/ 58 h 539"/>
                      <a:gd name="T30" fmla="*/ 49 w 351"/>
                      <a:gd name="T31" fmla="*/ 41 h 539"/>
                      <a:gd name="T32" fmla="*/ 52 w 351"/>
                      <a:gd name="T33" fmla="*/ 10 h 539"/>
                      <a:gd name="T34" fmla="*/ 128 w 351"/>
                      <a:gd name="T35" fmla="*/ 21 h 539"/>
                      <a:gd name="T36" fmla="*/ 152 w 351"/>
                      <a:gd name="T37" fmla="*/ 3 h 539"/>
                      <a:gd name="T38" fmla="*/ 177 w 351"/>
                      <a:gd name="T39" fmla="*/ 0 h 539"/>
                      <a:gd name="T40" fmla="*/ 169 w 351"/>
                      <a:gd name="T41" fmla="*/ 45 h 539"/>
                      <a:gd name="T42" fmla="*/ 191 w 351"/>
                      <a:gd name="T43" fmla="*/ 87 h 539"/>
                      <a:gd name="T44" fmla="*/ 264 w 351"/>
                      <a:gd name="T45" fmla="*/ 87 h 539"/>
                      <a:gd name="T46" fmla="*/ 351 w 351"/>
                      <a:gd name="T47" fmla="*/ 184 h 539"/>
                      <a:gd name="T48" fmla="*/ 325 w 351"/>
                      <a:gd name="T49" fmla="*/ 236 h 539"/>
                      <a:gd name="T50" fmla="*/ 267 w 351"/>
                      <a:gd name="T51" fmla="*/ 230 h 539"/>
                      <a:gd name="T52" fmla="*/ 245 w 351"/>
                      <a:gd name="T53" fmla="*/ 260 h 539"/>
                      <a:gd name="T54" fmla="*/ 280 w 351"/>
                      <a:gd name="T55" fmla="*/ 375 h 539"/>
                      <a:gd name="T56" fmla="*/ 274 w 351"/>
                      <a:gd name="T57" fmla="*/ 437 h 539"/>
                      <a:gd name="T58" fmla="*/ 294 w 351"/>
                      <a:gd name="T59" fmla="*/ 427 h 539"/>
                      <a:gd name="T60" fmla="*/ 346 w 351"/>
                      <a:gd name="T61" fmla="*/ 475 h 539"/>
                      <a:gd name="T62" fmla="*/ 343 w 351"/>
                      <a:gd name="T63" fmla="*/ 501 h 539"/>
                      <a:gd name="T64" fmla="*/ 309 w 351"/>
                      <a:gd name="T65" fmla="*/ 539 h 539"/>
                      <a:gd name="T66" fmla="*/ 261 w 351"/>
                      <a:gd name="T67" fmla="*/ 512 h 539"/>
                      <a:gd name="T68" fmla="*/ 200 w 351"/>
                      <a:gd name="T69" fmla="*/ 423 h 539"/>
                      <a:gd name="T70" fmla="*/ 146 w 351"/>
                      <a:gd name="T71" fmla="*/ 445 h 5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351" h="539">
                        <a:moveTo>
                          <a:pt x="146" y="445"/>
                        </a:moveTo>
                        <a:lnTo>
                          <a:pt x="123" y="388"/>
                        </a:lnTo>
                        <a:lnTo>
                          <a:pt x="101" y="340"/>
                        </a:lnTo>
                        <a:lnTo>
                          <a:pt x="72" y="320"/>
                        </a:lnTo>
                        <a:lnTo>
                          <a:pt x="34" y="280"/>
                        </a:lnTo>
                        <a:lnTo>
                          <a:pt x="0" y="257"/>
                        </a:lnTo>
                        <a:lnTo>
                          <a:pt x="3" y="233"/>
                        </a:lnTo>
                        <a:lnTo>
                          <a:pt x="40" y="222"/>
                        </a:lnTo>
                        <a:lnTo>
                          <a:pt x="40" y="199"/>
                        </a:lnTo>
                        <a:lnTo>
                          <a:pt x="52" y="184"/>
                        </a:lnTo>
                        <a:lnTo>
                          <a:pt x="40" y="131"/>
                        </a:lnTo>
                        <a:lnTo>
                          <a:pt x="64" y="154"/>
                        </a:lnTo>
                        <a:lnTo>
                          <a:pt x="72" y="135"/>
                        </a:lnTo>
                        <a:lnTo>
                          <a:pt x="52" y="70"/>
                        </a:lnTo>
                        <a:lnTo>
                          <a:pt x="23" y="58"/>
                        </a:lnTo>
                        <a:lnTo>
                          <a:pt x="49" y="41"/>
                        </a:lnTo>
                        <a:lnTo>
                          <a:pt x="52" y="10"/>
                        </a:lnTo>
                        <a:lnTo>
                          <a:pt x="128" y="21"/>
                        </a:lnTo>
                        <a:lnTo>
                          <a:pt x="152" y="3"/>
                        </a:lnTo>
                        <a:lnTo>
                          <a:pt x="177" y="0"/>
                        </a:lnTo>
                        <a:lnTo>
                          <a:pt x="169" y="45"/>
                        </a:lnTo>
                        <a:lnTo>
                          <a:pt x="191" y="87"/>
                        </a:lnTo>
                        <a:lnTo>
                          <a:pt x="264" y="87"/>
                        </a:lnTo>
                        <a:lnTo>
                          <a:pt x="351" y="184"/>
                        </a:lnTo>
                        <a:lnTo>
                          <a:pt x="325" y="236"/>
                        </a:lnTo>
                        <a:lnTo>
                          <a:pt x="267" y="230"/>
                        </a:lnTo>
                        <a:lnTo>
                          <a:pt x="245" y="260"/>
                        </a:lnTo>
                        <a:lnTo>
                          <a:pt x="280" y="375"/>
                        </a:lnTo>
                        <a:lnTo>
                          <a:pt x="274" y="437"/>
                        </a:lnTo>
                        <a:lnTo>
                          <a:pt x="294" y="427"/>
                        </a:lnTo>
                        <a:lnTo>
                          <a:pt x="346" y="475"/>
                        </a:lnTo>
                        <a:lnTo>
                          <a:pt x="343" y="501"/>
                        </a:lnTo>
                        <a:lnTo>
                          <a:pt x="309" y="539"/>
                        </a:lnTo>
                        <a:lnTo>
                          <a:pt x="261" y="512"/>
                        </a:lnTo>
                        <a:lnTo>
                          <a:pt x="200" y="423"/>
                        </a:lnTo>
                        <a:lnTo>
                          <a:pt x="146" y="445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5" name="Group 365"/>
                <p:cNvGrpSpPr>
                  <a:grpSpLocks/>
                </p:cNvGrpSpPr>
                <p:nvPr/>
              </p:nvGrpSpPr>
              <p:grpSpPr bwMode="auto">
                <a:xfrm>
                  <a:off x="1185" y="2397"/>
                  <a:ext cx="190" cy="198"/>
                  <a:chOff x="1185" y="2397"/>
                  <a:chExt cx="190" cy="198"/>
                </a:xfrm>
              </p:grpSpPr>
              <p:sp>
                <p:nvSpPr>
                  <p:cNvPr id="256" name="Freeform 366"/>
                  <p:cNvSpPr>
                    <a:spLocks/>
                  </p:cNvSpPr>
                  <p:nvPr/>
                </p:nvSpPr>
                <p:spPr bwMode="auto">
                  <a:xfrm>
                    <a:off x="1185" y="2397"/>
                    <a:ext cx="190" cy="198"/>
                  </a:xfrm>
                  <a:custGeom>
                    <a:avLst/>
                    <a:gdLst>
                      <a:gd name="T0" fmla="*/ 363 w 379"/>
                      <a:gd name="T1" fmla="*/ 23 h 396"/>
                      <a:gd name="T2" fmla="*/ 379 w 379"/>
                      <a:gd name="T3" fmla="*/ 69 h 396"/>
                      <a:gd name="T4" fmla="*/ 323 w 379"/>
                      <a:gd name="T5" fmla="*/ 204 h 396"/>
                      <a:gd name="T6" fmla="*/ 268 w 379"/>
                      <a:gd name="T7" fmla="*/ 227 h 396"/>
                      <a:gd name="T8" fmla="*/ 261 w 379"/>
                      <a:gd name="T9" fmla="*/ 267 h 396"/>
                      <a:gd name="T10" fmla="*/ 200 w 379"/>
                      <a:gd name="T11" fmla="*/ 320 h 396"/>
                      <a:gd name="T12" fmla="*/ 200 w 379"/>
                      <a:gd name="T13" fmla="*/ 367 h 396"/>
                      <a:gd name="T14" fmla="*/ 146 w 379"/>
                      <a:gd name="T15" fmla="*/ 396 h 396"/>
                      <a:gd name="T16" fmla="*/ 97 w 379"/>
                      <a:gd name="T17" fmla="*/ 396 h 396"/>
                      <a:gd name="T18" fmla="*/ 101 w 379"/>
                      <a:gd name="T19" fmla="*/ 367 h 396"/>
                      <a:gd name="T20" fmla="*/ 49 w 379"/>
                      <a:gd name="T21" fmla="*/ 320 h 396"/>
                      <a:gd name="T22" fmla="*/ 27 w 379"/>
                      <a:gd name="T23" fmla="*/ 329 h 396"/>
                      <a:gd name="T24" fmla="*/ 33 w 379"/>
                      <a:gd name="T25" fmla="*/ 267 h 396"/>
                      <a:gd name="T26" fmla="*/ 0 w 379"/>
                      <a:gd name="T27" fmla="*/ 152 h 396"/>
                      <a:gd name="T28" fmla="*/ 21 w 379"/>
                      <a:gd name="T29" fmla="*/ 120 h 396"/>
                      <a:gd name="T30" fmla="*/ 79 w 379"/>
                      <a:gd name="T31" fmla="*/ 128 h 396"/>
                      <a:gd name="T32" fmla="*/ 105 w 379"/>
                      <a:gd name="T33" fmla="*/ 75 h 396"/>
                      <a:gd name="T34" fmla="*/ 151 w 379"/>
                      <a:gd name="T35" fmla="*/ 32 h 396"/>
                      <a:gd name="T36" fmla="*/ 160 w 379"/>
                      <a:gd name="T37" fmla="*/ 0 h 396"/>
                      <a:gd name="T38" fmla="*/ 200 w 379"/>
                      <a:gd name="T39" fmla="*/ 9 h 396"/>
                      <a:gd name="T40" fmla="*/ 261 w 379"/>
                      <a:gd name="T41" fmla="*/ 27 h 396"/>
                      <a:gd name="T42" fmla="*/ 296 w 379"/>
                      <a:gd name="T43" fmla="*/ 12 h 396"/>
                      <a:gd name="T44" fmla="*/ 317 w 379"/>
                      <a:gd name="T45" fmla="*/ 33 h 396"/>
                      <a:gd name="T46" fmla="*/ 363 w 379"/>
                      <a:gd name="T47" fmla="*/ 23 h 3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79" h="396">
                        <a:moveTo>
                          <a:pt x="363" y="23"/>
                        </a:moveTo>
                        <a:lnTo>
                          <a:pt x="379" y="69"/>
                        </a:lnTo>
                        <a:lnTo>
                          <a:pt x="323" y="204"/>
                        </a:lnTo>
                        <a:lnTo>
                          <a:pt x="268" y="227"/>
                        </a:lnTo>
                        <a:lnTo>
                          <a:pt x="261" y="267"/>
                        </a:lnTo>
                        <a:lnTo>
                          <a:pt x="200" y="320"/>
                        </a:lnTo>
                        <a:lnTo>
                          <a:pt x="200" y="367"/>
                        </a:lnTo>
                        <a:lnTo>
                          <a:pt x="146" y="396"/>
                        </a:lnTo>
                        <a:lnTo>
                          <a:pt x="97" y="396"/>
                        </a:lnTo>
                        <a:lnTo>
                          <a:pt x="101" y="367"/>
                        </a:lnTo>
                        <a:lnTo>
                          <a:pt x="49" y="320"/>
                        </a:lnTo>
                        <a:lnTo>
                          <a:pt x="27" y="329"/>
                        </a:lnTo>
                        <a:lnTo>
                          <a:pt x="33" y="267"/>
                        </a:lnTo>
                        <a:lnTo>
                          <a:pt x="0" y="152"/>
                        </a:lnTo>
                        <a:lnTo>
                          <a:pt x="21" y="120"/>
                        </a:lnTo>
                        <a:lnTo>
                          <a:pt x="79" y="128"/>
                        </a:lnTo>
                        <a:lnTo>
                          <a:pt x="105" y="75"/>
                        </a:lnTo>
                        <a:lnTo>
                          <a:pt x="151" y="32"/>
                        </a:lnTo>
                        <a:lnTo>
                          <a:pt x="160" y="0"/>
                        </a:lnTo>
                        <a:lnTo>
                          <a:pt x="200" y="9"/>
                        </a:lnTo>
                        <a:lnTo>
                          <a:pt x="261" y="27"/>
                        </a:lnTo>
                        <a:lnTo>
                          <a:pt x="296" y="12"/>
                        </a:lnTo>
                        <a:lnTo>
                          <a:pt x="317" y="33"/>
                        </a:lnTo>
                        <a:lnTo>
                          <a:pt x="363" y="2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57" name="Freeform 367"/>
                  <p:cNvSpPr>
                    <a:spLocks/>
                  </p:cNvSpPr>
                  <p:nvPr/>
                </p:nvSpPr>
                <p:spPr bwMode="auto">
                  <a:xfrm>
                    <a:off x="1185" y="2397"/>
                    <a:ext cx="190" cy="198"/>
                  </a:xfrm>
                  <a:custGeom>
                    <a:avLst/>
                    <a:gdLst>
                      <a:gd name="T0" fmla="*/ 363 w 379"/>
                      <a:gd name="T1" fmla="*/ 23 h 396"/>
                      <a:gd name="T2" fmla="*/ 379 w 379"/>
                      <a:gd name="T3" fmla="*/ 69 h 396"/>
                      <a:gd name="T4" fmla="*/ 323 w 379"/>
                      <a:gd name="T5" fmla="*/ 204 h 396"/>
                      <a:gd name="T6" fmla="*/ 268 w 379"/>
                      <a:gd name="T7" fmla="*/ 227 h 396"/>
                      <a:gd name="T8" fmla="*/ 261 w 379"/>
                      <a:gd name="T9" fmla="*/ 267 h 396"/>
                      <a:gd name="T10" fmla="*/ 200 w 379"/>
                      <a:gd name="T11" fmla="*/ 320 h 396"/>
                      <a:gd name="T12" fmla="*/ 200 w 379"/>
                      <a:gd name="T13" fmla="*/ 367 h 396"/>
                      <a:gd name="T14" fmla="*/ 146 w 379"/>
                      <a:gd name="T15" fmla="*/ 396 h 396"/>
                      <a:gd name="T16" fmla="*/ 97 w 379"/>
                      <a:gd name="T17" fmla="*/ 396 h 396"/>
                      <a:gd name="T18" fmla="*/ 101 w 379"/>
                      <a:gd name="T19" fmla="*/ 367 h 396"/>
                      <a:gd name="T20" fmla="*/ 49 w 379"/>
                      <a:gd name="T21" fmla="*/ 320 h 396"/>
                      <a:gd name="T22" fmla="*/ 27 w 379"/>
                      <a:gd name="T23" fmla="*/ 329 h 396"/>
                      <a:gd name="T24" fmla="*/ 33 w 379"/>
                      <a:gd name="T25" fmla="*/ 267 h 396"/>
                      <a:gd name="T26" fmla="*/ 0 w 379"/>
                      <a:gd name="T27" fmla="*/ 152 h 396"/>
                      <a:gd name="T28" fmla="*/ 21 w 379"/>
                      <a:gd name="T29" fmla="*/ 120 h 396"/>
                      <a:gd name="T30" fmla="*/ 79 w 379"/>
                      <a:gd name="T31" fmla="*/ 128 h 396"/>
                      <a:gd name="T32" fmla="*/ 105 w 379"/>
                      <a:gd name="T33" fmla="*/ 75 h 396"/>
                      <a:gd name="T34" fmla="*/ 151 w 379"/>
                      <a:gd name="T35" fmla="*/ 32 h 396"/>
                      <a:gd name="T36" fmla="*/ 160 w 379"/>
                      <a:gd name="T37" fmla="*/ 0 h 396"/>
                      <a:gd name="T38" fmla="*/ 200 w 379"/>
                      <a:gd name="T39" fmla="*/ 9 h 396"/>
                      <a:gd name="T40" fmla="*/ 261 w 379"/>
                      <a:gd name="T41" fmla="*/ 27 h 396"/>
                      <a:gd name="T42" fmla="*/ 296 w 379"/>
                      <a:gd name="T43" fmla="*/ 12 h 396"/>
                      <a:gd name="T44" fmla="*/ 317 w 379"/>
                      <a:gd name="T45" fmla="*/ 33 h 396"/>
                      <a:gd name="T46" fmla="*/ 363 w 379"/>
                      <a:gd name="T47" fmla="*/ 23 h 3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79" h="396">
                        <a:moveTo>
                          <a:pt x="363" y="23"/>
                        </a:moveTo>
                        <a:lnTo>
                          <a:pt x="379" y="69"/>
                        </a:lnTo>
                        <a:lnTo>
                          <a:pt x="323" y="204"/>
                        </a:lnTo>
                        <a:lnTo>
                          <a:pt x="268" y="227"/>
                        </a:lnTo>
                        <a:lnTo>
                          <a:pt x="261" y="267"/>
                        </a:lnTo>
                        <a:lnTo>
                          <a:pt x="200" y="320"/>
                        </a:lnTo>
                        <a:lnTo>
                          <a:pt x="200" y="367"/>
                        </a:lnTo>
                        <a:lnTo>
                          <a:pt x="146" y="396"/>
                        </a:lnTo>
                        <a:lnTo>
                          <a:pt x="97" y="396"/>
                        </a:lnTo>
                        <a:lnTo>
                          <a:pt x="101" y="367"/>
                        </a:lnTo>
                        <a:lnTo>
                          <a:pt x="49" y="320"/>
                        </a:lnTo>
                        <a:lnTo>
                          <a:pt x="27" y="329"/>
                        </a:lnTo>
                        <a:lnTo>
                          <a:pt x="33" y="267"/>
                        </a:lnTo>
                        <a:lnTo>
                          <a:pt x="0" y="152"/>
                        </a:lnTo>
                        <a:lnTo>
                          <a:pt x="21" y="120"/>
                        </a:lnTo>
                        <a:lnTo>
                          <a:pt x="79" y="128"/>
                        </a:lnTo>
                        <a:lnTo>
                          <a:pt x="105" y="75"/>
                        </a:lnTo>
                        <a:lnTo>
                          <a:pt x="151" y="32"/>
                        </a:lnTo>
                        <a:lnTo>
                          <a:pt x="160" y="0"/>
                        </a:lnTo>
                        <a:lnTo>
                          <a:pt x="200" y="9"/>
                        </a:lnTo>
                        <a:lnTo>
                          <a:pt x="261" y="27"/>
                        </a:lnTo>
                        <a:lnTo>
                          <a:pt x="296" y="12"/>
                        </a:lnTo>
                        <a:lnTo>
                          <a:pt x="317" y="33"/>
                        </a:lnTo>
                        <a:lnTo>
                          <a:pt x="363" y="2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6" name="Group 368"/>
                <p:cNvGrpSpPr>
                  <a:grpSpLocks/>
                </p:cNvGrpSpPr>
                <p:nvPr/>
              </p:nvGrpSpPr>
              <p:grpSpPr bwMode="auto">
                <a:xfrm>
                  <a:off x="1700" y="1937"/>
                  <a:ext cx="215" cy="233"/>
                  <a:chOff x="1700" y="1937"/>
                  <a:chExt cx="215" cy="233"/>
                </a:xfrm>
              </p:grpSpPr>
              <p:sp>
                <p:nvSpPr>
                  <p:cNvPr id="254" name="Freeform 369"/>
                  <p:cNvSpPr>
                    <a:spLocks/>
                  </p:cNvSpPr>
                  <p:nvPr/>
                </p:nvSpPr>
                <p:spPr bwMode="auto">
                  <a:xfrm>
                    <a:off x="1700" y="1937"/>
                    <a:ext cx="215" cy="233"/>
                  </a:xfrm>
                  <a:custGeom>
                    <a:avLst/>
                    <a:gdLst>
                      <a:gd name="T0" fmla="*/ 408 w 430"/>
                      <a:gd name="T1" fmla="*/ 198 h 467"/>
                      <a:gd name="T2" fmla="*/ 408 w 430"/>
                      <a:gd name="T3" fmla="*/ 226 h 467"/>
                      <a:gd name="T4" fmla="*/ 430 w 430"/>
                      <a:gd name="T5" fmla="*/ 255 h 467"/>
                      <a:gd name="T6" fmla="*/ 392 w 430"/>
                      <a:gd name="T7" fmla="*/ 387 h 467"/>
                      <a:gd name="T8" fmla="*/ 358 w 430"/>
                      <a:gd name="T9" fmla="*/ 442 h 467"/>
                      <a:gd name="T10" fmla="*/ 326 w 430"/>
                      <a:gd name="T11" fmla="*/ 467 h 467"/>
                      <a:gd name="T12" fmla="*/ 291 w 430"/>
                      <a:gd name="T13" fmla="*/ 410 h 467"/>
                      <a:gd name="T14" fmla="*/ 256 w 430"/>
                      <a:gd name="T15" fmla="*/ 419 h 467"/>
                      <a:gd name="T16" fmla="*/ 247 w 430"/>
                      <a:gd name="T17" fmla="*/ 390 h 467"/>
                      <a:gd name="T18" fmla="*/ 172 w 430"/>
                      <a:gd name="T19" fmla="*/ 348 h 467"/>
                      <a:gd name="T20" fmla="*/ 128 w 430"/>
                      <a:gd name="T21" fmla="*/ 371 h 467"/>
                      <a:gd name="T22" fmla="*/ 33 w 430"/>
                      <a:gd name="T23" fmla="*/ 328 h 467"/>
                      <a:gd name="T24" fmla="*/ 0 w 430"/>
                      <a:gd name="T25" fmla="*/ 268 h 467"/>
                      <a:gd name="T26" fmla="*/ 67 w 430"/>
                      <a:gd name="T27" fmla="*/ 175 h 467"/>
                      <a:gd name="T28" fmla="*/ 62 w 430"/>
                      <a:gd name="T29" fmla="*/ 111 h 467"/>
                      <a:gd name="T30" fmla="*/ 38 w 430"/>
                      <a:gd name="T31" fmla="*/ 82 h 467"/>
                      <a:gd name="T32" fmla="*/ 67 w 430"/>
                      <a:gd name="T33" fmla="*/ 0 h 467"/>
                      <a:gd name="T34" fmla="*/ 152 w 430"/>
                      <a:gd name="T35" fmla="*/ 14 h 467"/>
                      <a:gd name="T36" fmla="*/ 184 w 430"/>
                      <a:gd name="T37" fmla="*/ 21 h 467"/>
                      <a:gd name="T38" fmla="*/ 207 w 430"/>
                      <a:gd name="T39" fmla="*/ 56 h 467"/>
                      <a:gd name="T40" fmla="*/ 218 w 430"/>
                      <a:gd name="T41" fmla="*/ 101 h 467"/>
                      <a:gd name="T42" fmla="*/ 251 w 430"/>
                      <a:gd name="T43" fmla="*/ 108 h 467"/>
                      <a:gd name="T44" fmla="*/ 323 w 430"/>
                      <a:gd name="T45" fmla="*/ 192 h 467"/>
                      <a:gd name="T46" fmla="*/ 376 w 430"/>
                      <a:gd name="T47" fmla="*/ 174 h 467"/>
                      <a:gd name="T48" fmla="*/ 408 w 430"/>
                      <a:gd name="T49" fmla="*/ 198 h 4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430" h="467">
                        <a:moveTo>
                          <a:pt x="408" y="198"/>
                        </a:moveTo>
                        <a:lnTo>
                          <a:pt x="408" y="226"/>
                        </a:lnTo>
                        <a:lnTo>
                          <a:pt x="430" y="255"/>
                        </a:lnTo>
                        <a:lnTo>
                          <a:pt x="392" y="387"/>
                        </a:lnTo>
                        <a:lnTo>
                          <a:pt x="358" y="442"/>
                        </a:lnTo>
                        <a:lnTo>
                          <a:pt x="326" y="467"/>
                        </a:lnTo>
                        <a:lnTo>
                          <a:pt x="291" y="410"/>
                        </a:lnTo>
                        <a:lnTo>
                          <a:pt x="256" y="419"/>
                        </a:lnTo>
                        <a:lnTo>
                          <a:pt x="247" y="390"/>
                        </a:lnTo>
                        <a:lnTo>
                          <a:pt x="172" y="348"/>
                        </a:lnTo>
                        <a:lnTo>
                          <a:pt x="128" y="371"/>
                        </a:lnTo>
                        <a:lnTo>
                          <a:pt x="33" y="328"/>
                        </a:lnTo>
                        <a:lnTo>
                          <a:pt x="0" y="268"/>
                        </a:lnTo>
                        <a:lnTo>
                          <a:pt x="67" y="175"/>
                        </a:lnTo>
                        <a:lnTo>
                          <a:pt x="62" y="111"/>
                        </a:lnTo>
                        <a:lnTo>
                          <a:pt x="38" y="82"/>
                        </a:lnTo>
                        <a:lnTo>
                          <a:pt x="67" y="0"/>
                        </a:lnTo>
                        <a:lnTo>
                          <a:pt x="152" y="14"/>
                        </a:lnTo>
                        <a:lnTo>
                          <a:pt x="184" y="21"/>
                        </a:lnTo>
                        <a:lnTo>
                          <a:pt x="207" y="56"/>
                        </a:lnTo>
                        <a:lnTo>
                          <a:pt x="218" y="101"/>
                        </a:lnTo>
                        <a:lnTo>
                          <a:pt x="251" y="108"/>
                        </a:lnTo>
                        <a:lnTo>
                          <a:pt x="323" y="192"/>
                        </a:lnTo>
                        <a:lnTo>
                          <a:pt x="376" y="174"/>
                        </a:lnTo>
                        <a:lnTo>
                          <a:pt x="408" y="198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55" name="Freeform 370"/>
                  <p:cNvSpPr>
                    <a:spLocks/>
                  </p:cNvSpPr>
                  <p:nvPr/>
                </p:nvSpPr>
                <p:spPr bwMode="auto">
                  <a:xfrm>
                    <a:off x="1700" y="1937"/>
                    <a:ext cx="215" cy="233"/>
                  </a:xfrm>
                  <a:custGeom>
                    <a:avLst/>
                    <a:gdLst>
                      <a:gd name="T0" fmla="*/ 408 w 430"/>
                      <a:gd name="T1" fmla="*/ 198 h 467"/>
                      <a:gd name="T2" fmla="*/ 408 w 430"/>
                      <a:gd name="T3" fmla="*/ 226 h 467"/>
                      <a:gd name="T4" fmla="*/ 430 w 430"/>
                      <a:gd name="T5" fmla="*/ 255 h 467"/>
                      <a:gd name="T6" fmla="*/ 392 w 430"/>
                      <a:gd name="T7" fmla="*/ 387 h 467"/>
                      <a:gd name="T8" fmla="*/ 358 w 430"/>
                      <a:gd name="T9" fmla="*/ 442 h 467"/>
                      <a:gd name="T10" fmla="*/ 326 w 430"/>
                      <a:gd name="T11" fmla="*/ 467 h 467"/>
                      <a:gd name="T12" fmla="*/ 291 w 430"/>
                      <a:gd name="T13" fmla="*/ 410 h 467"/>
                      <a:gd name="T14" fmla="*/ 256 w 430"/>
                      <a:gd name="T15" fmla="*/ 419 h 467"/>
                      <a:gd name="T16" fmla="*/ 247 w 430"/>
                      <a:gd name="T17" fmla="*/ 390 h 467"/>
                      <a:gd name="T18" fmla="*/ 172 w 430"/>
                      <a:gd name="T19" fmla="*/ 348 h 467"/>
                      <a:gd name="T20" fmla="*/ 128 w 430"/>
                      <a:gd name="T21" fmla="*/ 371 h 467"/>
                      <a:gd name="T22" fmla="*/ 33 w 430"/>
                      <a:gd name="T23" fmla="*/ 328 h 467"/>
                      <a:gd name="T24" fmla="*/ 0 w 430"/>
                      <a:gd name="T25" fmla="*/ 268 h 467"/>
                      <a:gd name="T26" fmla="*/ 67 w 430"/>
                      <a:gd name="T27" fmla="*/ 175 h 467"/>
                      <a:gd name="T28" fmla="*/ 62 w 430"/>
                      <a:gd name="T29" fmla="*/ 111 h 467"/>
                      <a:gd name="T30" fmla="*/ 38 w 430"/>
                      <a:gd name="T31" fmla="*/ 82 h 467"/>
                      <a:gd name="T32" fmla="*/ 67 w 430"/>
                      <a:gd name="T33" fmla="*/ 0 h 467"/>
                      <a:gd name="T34" fmla="*/ 152 w 430"/>
                      <a:gd name="T35" fmla="*/ 14 h 467"/>
                      <a:gd name="T36" fmla="*/ 184 w 430"/>
                      <a:gd name="T37" fmla="*/ 21 h 467"/>
                      <a:gd name="T38" fmla="*/ 207 w 430"/>
                      <a:gd name="T39" fmla="*/ 56 h 467"/>
                      <a:gd name="T40" fmla="*/ 218 w 430"/>
                      <a:gd name="T41" fmla="*/ 101 h 467"/>
                      <a:gd name="T42" fmla="*/ 251 w 430"/>
                      <a:gd name="T43" fmla="*/ 108 h 467"/>
                      <a:gd name="T44" fmla="*/ 323 w 430"/>
                      <a:gd name="T45" fmla="*/ 192 h 467"/>
                      <a:gd name="T46" fmla="*/ 376 w 430"/>
                      <a:gd name="T47" fmla="*/ 174 h 467"/>
                      <a:gd name="T48" fmla="*/ 408 w 430"/>
                      <a:gd name="T49" fmla="*/ 198 h 4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430" h="467">
                        <a:moveTo>
                          <a:pt x="408" y="198"/>
                        </a:moveTo>
                        <a:lnTo>
                          <a:pt x="408" y="226"/>
                        </a:lnTo>
                        <a:lnTo>
                          <a:pt x="430" y="255"/>
                        </a:lnTo>
                        <a:lnTo>
                          <a:pt x="392" y="387"/>
                        </a:lnTo>
                        <a:lnTo>
                          <a:pt x="358" y="442"/>
                        </a:lnTo>
                        <a:lnTo>
                          <a:pt x="326" y="467"/>
                        </a:lnTo>
                        <a:lnTo>
                          <a:pt x="291" y="410"/>
                        </a:lnTo>
                        <a:lnTo>
                          <a:pt x="256" y="419"/>
                        </a:lnTo>
                        <a:lnTo>
                          <a:pt x="247" y="390"/>
                        </a:lnTo>
                        <a:lnTo>
                          <a:pt x="172" y="348"/>
                        </a:lnTo>
                        <a:lnTo>
                          <a:pt x="128" y="371"/>
                        </a:lnTo>
                        <a:lnTo>
                          <a:pt x="33" y="328"/>
                        </a:lnTo>
                        <a:lnTo>
                          <a:pt x="0" y="268"/>
                        </a:lnTo>
                        <a:lnTo>
                          <a:pt x="67" y="175"/>
                        </a:lnTo>
                        <a:lnTo>
                          <a:pt x="62" y="111"/>
                        </a:lnTo>
                        <a:lnTo>
                          <a:pt x="38" y="82"/>
                        </a:lnTo>
                        <a:lnTo>
                          <a:pt x="67" y="0"/>
                        </a:lnTo>
                        <a:lnTo>
                          <a:pt x="152" y="14"/>
                        </a:lnTo>
                        <a:lnTo>
                          <a:pt x="184" y="21"/>
                        </a:lnTo>
                        <a:lnTo>
                          <a:pt x="207" y="56"/>
                        </a:lnTo>
                        <a:lnTo>
                          <a:pt x="218" y="101"/>
                        </a:lnTo>
                        <a:lnTo>
                          <a:pt x="251" y="108"/>
                        </a:lnTo>
                        <a:lnTo>
                          <a:pt x="323" y="192"/>
                        </a:lnTo>
                        <a:lnTo>
                          <a:pt x="376" y="174"/>
                        </a:lnTo>
                        <a:lnTo>
                          <a:pt x="408" y="198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7" name="Group 371"/>
                <p:cNvGrpSpPr>
                  <a:grpSpLocks/>
                </p:cNvGrpSpPr>
                <p:nvPr/>
              </p:nvGrpSpPr>
              <p:grpSpPr bwMode="auto">
                <a:xfrm>
                  <a:off x="1702" y="2101"/>
                  <a:ext cx="198" cy="218"/>
                  <a:chOff x="1702" y="2101"/>
                  <a:chExt cx="198" cy="218"/>
                </a:xfrm>
              </p:grpSpPr>
              <p:sp>
                <p:nvSpPr>
                  <p:cNvPr id="252" name="Freeform 372"/>
                  <p:cNvSpPr>
                    <a:spLocks/>
                  </p:cNvSpPr>
                  <p:nvPr/>
                </p:nvSpPr>
                <p:spPr bwMode="auto">
                  <a:xfrm>
                    <a:off x="1702" y="2101"/>
                    <a:ext cx="198" cy="218"/>
                  </a:xfrm>
                  <a:custGeom>
                    <a:avLst/>
                    <a:gdLst>
                      <a:gd name="T0" fmla="*/ 351 w 397"/>
                      <a:gd name="T1" fmla="*/ 249 h 436"/>
                      <a:gd name="T2" fmla="*/ 343 w 397"/>
                      <a:gd name="T3" fmla="*/ 279 h 436"/>
                      <a:gd name="T4" fmla="*/ 362 w 397"/>
                      <a:gd name="T5" fmla="*/ 287 h 436"/>
                      <a:gd name="T6" fmla="*/ 359 w 397"/>
                      <a:gd name="T7" fmla="*/ 375 h 436"/>
                      <a:gd name="T8" fmla="*/ 257 w 397"/>
                      <a:gd name="T9" fmla="*/ 397 h 436"/>
                      <a:gd name="T10" fmla="*/ 196 w 397"/>
                      <a:gd name="T11" fmla="*/ 389 h 436"/>
                      <a:gd name="T12" fmla="*/ 200 w 397"/>
                      <a:gd name="T13" fmla="*/ 427 h 436"/>
                      <a:gd name="T14" fmla="*/ 159 w 397"/>
                      <a:gd name="T15" fmla="*/ 436 h 436"/>
                      <a:gd name="T16" fmla="*/ 157 w 397"/>
                      <a:gd name="T17" fmla="*/ 404 h 436"/>
                      <a:gd name="T18" fmla="*/ 83 w 397"/>
                      <a:gd name="T19" fmla="*/ 365 h 436"/>
                      <a:gd name="T20" fmla="*/ 71 w 397"/>
                      <a:gd name="T21" fmla="*/ 170 h 436"/>
                      <a:gd name="T22" fmla="*/ 0 w 397"/>
                      <a:gd name="T23" fmla="*/ 48 h 436"/>
                      <a:gd name="T24" fmla="*/ 31 w 397"/>
                      <a:gd name="T25" fmla="*/ 0 h 436"/>
                      <a:gd name="T26" fmla="*/ 124 w 397"/>
                      <a:gd name="T27" fmla="*/ 42 h 436"/>
                      <a:gd name="T28" fmla="*/ 170 w 397"/>
                      <a:gd name="T29" fmla="*/ 20 h 436"/>
                      <a:gd name="T30" fmla="*/ 244 w 397"/>
                      <a:gd name="T31" fmla="*/ 60 h 436"/>
                      <a:gd name="T32" fmla="*/ 254 w 397"/>
                      <a:gd name="T33" fmla="*/ 90 h 436"/>
                      <a:gd name="T34" fmla="*/ 287 w 397"/>
                      <a:gd name="T35" fmla="*/ 83 h 436"/>
                      <a:gd name="T36" fmla="*/ 324 w 397"/>
                      <a:gd name="T37" fmla="*/ 138 h 436"/>
                      <a:gd name="T38" fmla="*/ 356 w 397"/>
                      <a:gd name="T39" fmla="*/ 113 h 436"/>
                      <a:gd name="T40" fmla="*/ 386 w 397"/>
                      <a:gd name="T41" fmla="*/ 125 h 436"/>
                      <a:gd name="T42" fmla="*/ 369 w 397"/>
                      <a:gd name="T43" fmla="*/ 165 h 436"/>
                      <a:gd name="T44" fmla="*/ 397 w 397"/>
                      <a:gd name="T45" fmla="*/ 217 h 436"/>
                      <a:gd name="T46" fmla="*/ 351 w 397"/>
                      <a:gd name="T47" fmla="*/ 249 h 4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97" h="436">
                        <a:moveTo>
                          <a:pt x="351" y="249"/>
                        </a:moveTo>
                        <a:lnTo>
                          <a:pt x="343" y="279"/>
                        </a:lnTo>
                        <a:lnTo>
                          <a:pt x="362" y="287"/>
                        </a:lnTo>
                        <a:lnTo>
                          <a:pt x="359" y="375"/>
                        </a:lnTo>
                        <a:lnTo>
                          <a:pt x="257" y="397"/>
                        </a:lnTo>
                        <a:lnTo>
                          <a:pt x="196" y="389"/>
                        </a:lnTo>
                        <a:lnTo>
                          <a:pt x="200" y="427"/>
                        </a:lnTo>
                        <a:lnTo>
                          <a:pt x="159" y="436"/>
                        </a:lnTo>
                        <a:lnTo>
                          <a:pt x="157" y="404"/>
                        </a:lnTo>
                        <a:lnTo>
                          <a:pt x="83" y="365"/>
                        </a:lnTo>
                        <a:lnTo>
                          <a:pt x="71" y="170"/>
                        </a:lnTo>
                        <a:lnTo>
                          <a:pt x="0" y="48"/>
                        </a:lnTo>
                        <a:lnTo>
                          <a:pt x="31" y="0"/>
                        </a:lnTo>
                        <a:lnTo>
                          <a:pt x="124" y="42"/>
                        </a:lnTo>
                        <a:lnTo>
                          <a:pt x="170" y="20"/>
                        </a:lnTo>
                        <a:lnTo>
                          <a:pt x="244" y="60"/>
                        </a:lnTo>
                        <a:lnTo>
                          <a:pt x="254" y="90"/>
                        </a:lnTo>
                        <a:lnTo>
                          <a:pt x="287" y="83"/>
                        </a:lnTo>
                        <a:lnTo>
                          <a:pt x="324" y="138"/>
                        </a:lnTo>
                        <a:lnTo>
                          <a:pt x="356" y="113"/>
                        </a:lnTo>
                        <a:lnTo>
                          <a:pt x="386" y="125"/>
                        </a:lnTo>
                        <a:lnTo>
                          <a:pt x="369" y="165"/>
                        </a:lnTo>
                        <a:lnTo>
                          <a:pt x="397" y="217"/>
                        </a:lnTo>
                        <a:lnTo>
                          <a:pt x="351" y="249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53" name="Freeform 373"/>
                  <p:cNvSpPr>
                    <a:spLocks/>
                  </p:cNvSpPr>
                  <p:nvPr/>
                </p:nvSpPr>
                <p:spPr bwMode="auto">
                  <a:xfrm>
                    <a:off x="1702" y="2101"/>
                    <a:ext cx="198" cy="218"/>
                  </a:xfrm>
                  <a:custGeom>
                    <a:avLst/>
                    <a:gdLst>
                      <a:gd name="T0" fmla="*/ 351 w 397"/>
                      <a:gd name="T1" fmla="*/ 249 h 436"/>
                      <a:gd name="T2" fmla="*/ 343 w 397"/>
                      <a:gd name="T3" fmla="*/ 279 h 436"/>
                      <a:gd name="T4" fmla="*/ 362 w 397"/>
                      <a:gd name="T5" fmla="*/ 287 h 436"/>
                      <a:gd name="T6" fmla="*/ 359 w 397"/>
                      <a:gd name="T7" fmla="*/ 375 h 436"/>
                      <a:gd name="T8" fmla="*/ 257 w 397"/>
                      <a:gd name="T9" fmla="*/ 397 h 436"/>
                      <a:gd name="T10" fmla="*/ 196 w 397"/>
                      <a:gd name="T11" fmla="*/ 389 h 436"/>
                      <a:gd name="T12" fmla="*/ 200 w 397"/>
                      <a:gd name="T13" fmla="*/ 427 h 436"/>
                      <a:gd name="T14" fmla="*/ 159 w 397"/>
                      <a:gd name="T15" fmla="*/ 436 h 436"/>
                      <a:gd name="T16" fmla="*/ 157 w 397"/>
                      <a:gd name="T17" fmla="*/ 404 h 436"/>
                      <a:gd name="T18" fmla="*/ 83 w 397"/>
                      <a:gd name="T19" fmla="*/ 365 h 436"/>
                      <a:gd name="T20" fmla="*/ 71 w 397"/>
                      <a:gd name="T21" fmla="*/ 170 h 436"/>
                      <a:gd name="T22" fmla="*/ 0 w 397"/>
                      <a:gd name="T23" fmla="*/ 48 h 436"/>
                      <a:gd name="T24" fmla="*/ 31 w 397"/>
                      <a:gd name="T25" fmla="*/ 0 h 436"/>
                      <a:gd name="T26" fmla="*/ 124 w 397"/>
                      <a:gd name="T27" fmla="*/ 42 h 436"/>
                      <a:gd name="T28" fmla="*/ 170 w 397"/>
                      <a:gd name="T29" fmla="*/ 20 h 436"/>
                      <a:gd name="T30" fmla="*/ 244 w 397"/>
                      <a:gd name="T31" fmla="*/ 60 h 436"/>
                      <a:gd name="T32" fmla="*/ 254 w 397"/>
                      <a:gd name="T33" fmla="*/ 90 h 436"/>
                      <a:gd name="T34" fmla="*/ 287 w 397"/>
                      <a:gd name="T35" fmla="*/ 83 h 436"/>
                      <a:gd name="T36" fmla="*/ 324 w 397"/>
                      <a:gd name="T37" fmla="*/ 138 h 436"/>
                      <a:gd name="T38" fmla="*/ 356 w 397"/>
                      <a:gd name="T39" fmla="*/ 113 h 436"/>
                      <a:gd name="T40" fmla="*/ 386 w 397"/>
                      <a:gd name="T41" fmla="*/ 125 h 436"/>
                      <a:gd name="T42" fmla="*/ 369 w 397"/>
                      <a:gd name="T43" fmla="*/ 165 h 436"/>
                      <a:gd name="T44" fmla="*/ 397 w 397"/>
                      <a:gd name="T45" fmla="*/ 217 h 436"/>
                      <a:gd name="T46" fmla="*/ 351 w 397"/>
                      <a:gd name="T47" fmla="*/ 249 h 4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97" h="436">
                        <a:moveTo>
                          <a:pt x="351" y="249"/>
                        </a:moveTo>
                        <a:lnTo>
                          <a:pt x="343" y="279"/>
                        </a:lnTo>
                        <a:lnTo>
                          <a:pt x="362" y="287"/>
                        </a:lnTo>
                        <a:lnTo>
                          <a:pt x="359" y="375"/>
                        </a:lnTo>
                        <a:lnTo>
                          <a:pt x="257" y="397"/>
                        </a:lnTo>
                        <a:lnTo>
                          <a:pt x="196" y="389"/>
                        </a:lnTo>
                        <a:lnTo>
                          <a:pt x="200" y="427"/>
                        </a:lnTo>
                        <a:lnTo>
                          <a:pt x="159" y="436"/>
                        </a:lnTo>
                        <a:lnTo>
                          <a:pt x="157" y="404"/>
                        </a:lnTo>
                        <a:lnTo>
                          <a:pt x="83" y="365"/>
                        </a:lnTo>
                        <a:lnTo>
                          <a:pt x="71" y="170"/>
                        </a:lnTo>
                        <a:lnTo>
                          <a:pt x="0" y="48"/>
                        </a:lnTo>
                        <a:lnTo>
                          <a:pt x="31" y="0"/>
                        </a:lnTo>
                        <a:lnTo>
                          <a:pt x="124" y="42"/>
                        </a:lnTo>
                        <a:lnTo>
                          <a:pt x="170" y="20"/>
                        </a:lnTo>
                        <a:lnTo>
                          <a:pt x="244" y="60"/>
                        </a:lnTo>
                        <a:lnTo>
                          <a:pt x="254" y="90"/>
                        </a:lnTo>
                        <a:lnTo>
                          <a:pt x="287" y="83"/>
                        </a:lnTo>
                        <a:lnTo>
                          <a:pt x="324" y="138"/>
                        </a:lnTo>
                        <a:lnTo>
                          <a:pt x="356" y="113"/>
                        </a:lnTo>
                        <a:lnTo>
                          <a:pt x="386" y="125"/>
                        </a:lnTo>
                        <a:lnTo>
                          <a:pt x="369" y="165"/>
                        </a:lnTo>
                        <a:lnTo>
                          <a:pt x="397" y="217"/>
                        </a:lnTo>
                        <a:lnTo>
                          <a:pt x="351" y="249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8" name="Group 374"/>
                <p:cNvGrpSpPr>
                  <a:grpSpLocks/>
                </p:cNvGrpSpPr>
                <p:nvPr/>
              </p:nvGrpSpPr>
              <p:grpSpPr bwMode="auto">
                <a:xfrm>
                  <a:off x="1394" y="1803"/>
                  <a:ext cx="182" cy="214"/>
                  <a:chOff x="1394" y="1803"/>
                  <a:chExt cx="182" cy="214"/>
                </a:xfrm>
              </p:grpSpPr>
              <p:sp>
                <p:nvSpPr>
                  <p:cNvPr id="250" name="Freeform 375"/>
                  <p:cNvSpPr>
                    <a:spLocks/>
                  </p:cNvSpPr>
                  <p:nvPr/>
                </p:nvSpPr>
                <p:spPr bwMode="auto">
                  <a:xfrm>
                    <a:off x="1394" y="1803"/>
                    <a:ext cx="182" cy="214"/>
                  </a:xfrm>
                  <a:custGeom>
                    <a:avLst/>
                    <a:gdLst>
                      <a:gd name="T0" fmla="*/ 268 w 362"/>
                      <a:gd name="T1" fmla="*/ 75 h 427"/>
                      <a:gd name="T2" fmla="*/ 244 w 362"/>
                      <a:gd name="T3" fmla="*/ 118 h 427"/>
                      <a:gd name="T4" fmla="*/ 317 w 362"/>
                      <a:gd name="T5" fmla="*/ 212 h 427"/>
                      <a:gd name="T6" fmla="*/ 352 w 362"/>
                      <a:gd name="T7" fmla="*/ 227 h 427"/>
                      <a:gd name="T8" fmla="*/ 358 w 362"/>
                      <a:gd name="T9" fmla="*/ 288 h 427"/>
                      <a:gd name="T10" fmla="*/ 362 w 362"/>
                      <a:gd name="T11" fmla="*/ 314 h 427"/>
                      <a:gd name="T12" fmla="*/ 312 w 362"/>
                      <a:gd name="T13" fmla="*/ 363 h 427"/>
                      <a:gd name="T14" fmla="*/ 233 w 362"/>
                      <a:gd name="T15" fmla="*/ 398 h 427"/>
                      <a:gd name="T16" fmla="*/ 181 w 362"/>
                      <a:gd name="T17" fmla="*/ 427 h 427"/>
                      <a:gd name="T18" fmla="*/ 126 w 362"/>
                      <a:gd name="T19" fmla="*/ 412 h 427"/>
                      <a:gd name="T20" fmla="*/ 80 w 362"/>
                      <a:gd name="T21" fmla="*/ 378 h 427"/>
                      <a:gd name="T22" fmla="*/ 9 w 362"/>
                      <a:gd name="T23" fmla="*/ 378 h 427"/>
                      <a:gd name="T24" fmla="*/ 21 w 362"/>
                      <a:gd name="T25" fmla="*/ 342 h 427"/>
                      <a:gd name="T26" fmla="*/ 0 w 362"/>
                      <a:gd name="T27" fmla="*/ 317 h 427"/>
                      <a:gd name="T28" fmla="*/ 18 w 362"/>
                      <a:gd name="T29" fmla="*/ 258 h 427"/>
                      <a:gd name="T30" fmla="*/ 70 w 362"/>
                      <a:gd name="T31" fmla="*/ 223 h 427"/>
                      <a:gd name="T32" fmla="*/ 41 w 362"/>
                      <a:gd name="T33" fmla="*/ 141 h 427"/>
                      <a:gd name="T34" fmla="*/ 21 w 362"/>
                      <a:gd name="T35" fmla="*/ 154 h 427"/>
                      <a:gd name="T36" fmla="*/ 0 w 362"/>
                      <a:gd name="T37" fmla="*/ 84 h 427"/>
                      <a:gd name="T38" fmla="*/ 80 w 362"/>
                      <a:gd name="T39" fmla="*/ 83 h 427"/>
                      <a:gd name="T40" fmla="*/ 149 w 362"/>
                      <a:gd name="T41" fmla="*/ 69 h 427"/>
                      <a:gd name="T42" fmla="*/ 199 w 362"/>
                      <a:gd name="T43" fmla="*/ 0 h 427"/>
                      <a:gd name="T44" fmla="*/ 233 w 362"/>
                      <a:gd name="T45" fmla="*/ 0 h 427"/>
                      <a:gd name="T46" fmla="*/ 268 w 362"/>
                      <a:gd name="T47" fmla="*/ 75 h 4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62" h="427">
                        <a:moveTo>
                          <a:pt x="268" y="75"/>
                        </a:moveTo>
                        <a:lnTo>
                          <a:pt x="244" y="118"/>
                        </a:lnTo>
                        <a:lnTo>
                          <a:pt x="317" y="212"/>
                        </a:lnTo>
                        <a:lnTo>
                          <a:pt x="352" y="227"/>
                        </a:lnTo>
                        <a:lnTo>
                          <a:pt x="358" y="288"/>
                        </a:lnTo>
                        <a:lnTo>
                          <a:pt x="362" y="314"/>
                        </a:lnTo>
                        <a:lnTo>
                          <a:pt x="312" y="363"/>
                        </a:lnTo>
                        <a:lnTo>
                          <a:pt x="233" y="398"/>
                        </a:lnTo>
                        <a:lnTo>
                          <a:pt x="181" y="427"/>
                        </a:lnTo>
                        <a:lnTo>
                          <a:pt x="126" y="412"/>
                        </a:lnTo>
                        <a:lnTo>
                          <a:pt x="80" y="378"/>
                        </a:lnTo>
                        <a:lnTo>
                          <a:pt x="9" y="378"/>
                        </a:lnTo>
                        <a:lnTo>
                          <a:pt x="21" y="342"/>
                        </a:lnTo>
                        <a:lnTo>
                          <a:pt x="0" y="317"/>
                        </a:lnTo>
                        <a:lnTo>
                          <a:pt x="18" y="258"/>
                        </a:lnTo>
                        <a:lnTo>
                          <a:pt x="70" y="223"/>
                        </a:lnTo>
                        <a:lnTo>
                          <a:pt x="41" y="141"/>
                        </a:lnTo>
                        <a:lnTo>
                          <a:pt x="21" y="154"/>
                        </a:lnTo>
                        <a:lnTo>
                          <a:pt x="0" y="84"/>
                        </a:lnTo>
                        <a:lnTo>
                          <a:pt x="80" y="83"/>
                        </a:lnTo>
                        <a:lnTo>
                          <a:pt x="149" y="69"/>
                        </a:lnTo>
                        <a:lnTo>
                          <a:pt x="199" y="0"/>
                        </a:lnTo>
                        <a:lnTo>
                          <a:pt x="233" y="0"/>
                        </a:lnTo>
                        <a:lnTo>
                          <a:pt x="268" y="75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51" name="Freeform 376"/>
                  <p:cNvSpPr>
                    <a:spLocks/>
                  </p:cNvSpPr>
                  <p:nvPr/>
                </p:nvSpPr>
                <p:spPr bwMode="auto">
                  <a:xfrm>
                    <a:off x="1394" y="1803"/>
                    <a:ext cx="182" cy="214"/>
                  </a:xfrm>
                  <a:custGeom>
                    <a:avLst/>
                    <a:gdLst>
                      <a:gd name="T0" fmla="*/ 268 w 362"/>
                      <a:gd name="T1" fmla="*/ 75 h 427"/>
                      <a:gd name="T2" fmla="*/ 244 w 362"/>
                      <a:gd name="T3" fmla="*/ 118 h 427"/>
                      <a:gd name="T4" fmla="*/ 317 w 362"/>
                      <a:gd name="T5" fmla="*/ 212 h 427"/>
                      <a:gd name="T6" fmla="*/ 352 w 362"/>
                      <a:gd name="T7" fmla="*/ 227 h 427"/>
                      <a:gd name="T8" fmla="*/ 358 w 362"/>
                      <a:gd name="T9" fmla="*/ 288 h 427"/>
                      <a:gd name="T10" fmla="*/ 362 w 362"/>
                      <a:gd name="T11" fmla="*/ 314 h 427"/>
                      <a:gd name="T12" fmla="*/ 312 w 362"/>
                      <a:gd name="T13" fmla="*/ 363 h 427"/>
                      <a:gd name="T14" fmla="*/ 233 w 362"/>
                      <a:gd name="T15" fmla="*/ 398 h 427"/>
                      <a:gd name="T16" fmla="*/ 181 w 362"/>
                      <a:gd name="T17" fmla="*/ 427 h 427"/>
                      <a:gd name="T18" fmla="*/ 126 w 362"/>
                      <a:gd name="T19" fmla="*/ 412 h 427"/>
                      <a:gd name="T20" fmla="*/ 80 w 362"/>
                      <a:gd name="T21" fmla="*/ 378 h 427"/>
                      <a:gd name="T22" fmla="*/ 9 w 362"/>
                      <a:gd name="T23" fmla="*/ 378 h 427"/>
                      <a:gd name="T24" fmla="*/ 21 w 362"/>
                      <a:gd name="T25" fmla="*/ 342 h 427"/>
                      <a:gd name="T26" fmla="*/ 0 w 362"/>
                      <a:gd name="T27" fmla="*/ 317 h 427"/>
                      <a:gd name="T28" fmla="*/ 18 w 362"/>
                      <a:gd name="T29" fmla="*/ 258 h 427"/>
                      <a:gd name="T30" fmla="*/ 70 w 362"/>
                      <a:gd name="T31" fmla="*/ 223 h 427"/>
                      <a:gd name="T32" fmla="*/ 41 w 362"/>
                      <a:gd name="T33" fmla="*/ 141 h 427"/>
                      <a:gd name="T34" fmla="*/ 21 w 362"/>
                      <a:gd name="T35" fmla="*/ 154 h 427"/>
                      <a:gd name="T36" fmla="*/ 0 w 362"/>
                      <a:gd name="T37" fmla="*/ 84 h 427"/>
                      <a:gd name="T38" fmla="*/ 80 w 362"/>
                      <a:gd name="T39" fmla="*/ 83 h 427"/>
                      <a:gd name="T40" fmla="*/ 149 w 362"/>
                      <a:gd name="T41" fmla="*/ 69 h 427"/>
                      <a:gd name="T42" fmla="*/ 199 w 362"/>
                      <a:gd name="T43" fmla="*/ 0 h 427"/>
                      <a:gd name="T44" fmla="*/ 233 w 362"/>
                      <a:gd name="T45" fmla="*/ 0 h 427"/>
                      <a:gd name="T46" fmla="*/ 268 w 362"/>
                      <a:gd name="T47" fmla="*/ 75 h 4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62" h="427">
                        <a:moveTo>
                          <a:pt x="268" y="75"/>
                        </a:moveTo>
                        <a:lnTo>
                          <a:pt x="244" y="118"/>
                        </a:lnTo>
                        <a:lnTo>
                          <a:pt x="317" y="212"/>
                        </a:lnTo>
                        <a:lnTo>
                          <a:pt x="352" y="227"/>
                        </a:lnTo>
                        <a:lnTo>
                          <a:pt x="358" y="288"/>
                        </a:lnTo>
                        <a:lnTo>
                          <a:pt x="362" y="314"/>
                        </a:lnTo>
                        <a:lnTo>
                          <a:pt x="312" y="363"/>
                        </a:lnTo>
                        <a:lnTo>
                          <a:pt x="233" y="398"/>
                        </a:lnTo>
                        <a:lnTo>
                          <a:pt x="181" y="427"/>
                        </a:lnTo>
                        <a:lnTo>
                          <a:pt x="126" y="412"/>
                        </a:lnTo>
                        <a:lnTo>
                          <a:pt x="80" y="378"/>
                        </a:lnTo>
                        <a:lnTo>
                          <a:pt x="9" y="378"/>
                        </a:lnTo>
                        <a:lnTo>
                          <a:pt x="21" y="342"/>
                        </a:lnTo>
                        <a:lnTo>
                          <a:pt x="0" y="317"/>
                        </a:lnTo>
                        <a:lnTo>
                          <a:pt x="18" y="258"/>
                        </a:lnTo>
                        <a:lnTo>
                          <a:pt x="70" y="223"/>
                        </a:lnTo>
                        <a:lnTo>
                          <a:pt x="41" y="141"/>
                        </a:lnTo>
                        <a:lnTo>
                          <a:pt x="21" y="154"/>
                        </a:lnTo>
                        <a:lnTo>
                          <a:pt x="0" y="84"/>
                        </a:lnTo>
                        <a:lnTo>
                          <a:pt x="80" y="83"/>
                        </a:lnTo>
                        <a:lnTo>
                          <a:pt x="149" y="69"/>
                        </a:lnTo>
                        <a:lnTo>
                          <a:pt x="199" y="0"/>
                        </a:lnTo>
                        <a:lnTo>
                          <a:pt x="233" y="0"/>
                        </a:lnTo>
                        <a:lnTo>
                          <a:pt x="268" y="75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9" name="Group 377"/>
                <p:cNvGrpSpPr>
                  <a:grpSpLocks/>
                </p:cNvGrpSpPr>
                <p:nvPr/>
              </p:nvGrpSpPr>
              <p:grpSpPr bwMode="auto">
                <a:xfrm>
                  <a:off x="1374" y="1992"/>
                  <a:ext cx="235" cy="196"/>
                  <a:chOff x="1374" y="1992"/>
                  <a:chExt cx="235" cy="196"/>
                </a:xfrm>
              </p:grpSpPr>
              <p:sp>
                <p:nvSpPr>
                  <p:cNvPr id="248" name="Freeform 378"/>
                  <p:cNvSpPr>
                    <a:spLocks/>
                  </p:cNvSpPr>
                  <p:nvPr/>
                </p:nvSpPr>
                <p:spPr bwMode="auto">
                  <a:xfrm>
                    <a:off x="1374" y="1992"/>
                    <a:ext cx="235" cy="196"/>
                  </a:xfrm>
                  <a:custGeom>
                    <a:avLst/>
                    <a:gdLst>
                      <a:gd name="T0" fmla="*/ 274 w 469"/>
                      <a:gd name="T1" fmla="*/ 20 h 392"/>
                      <a:gd name="T2" fmla="*/ 291 w 469"/>
                      <a:gd name="T3" fmla="*/ 46 h 392"/>
                      <a:gd name="T4" fmla="*/ 259 w 469"/>
                      <a:gd name="T5" fmla="*/ 107 h 392"/>
                      <a:gd name="T6" fmla="*/ 311 w 469"/>
                      <a:gd name="T7" fmla="*/ 179 h 392"/>
                      <a:gd name="T8" fmla="*/ 354 w 469"/>
                      <a:gd name="T9" fmla="*/ 170 h 392"/>
                      <a:gd name="T10" fmla="*/ 413 w 469"/>
                      <a:gd name="T11" fmla="*/ 179 h 392"/>
                      <a:gd name="T12" fmla="*/ 433 w 469"/>
                      <a:gd name="T13" fmla="*/ 167 h 392"/>
                      <a:gd name="T14" fmla="*/ 465 w 469"/>
                      <a:gd name="T15" fmla="*/ 197 h 392"/>
                      <a:gd name="T16" fmla="*/ 436 w 469"/>
                      <a:gd name="T17" fmla="*/ 221 h 392"/>
                      <a:gd name="T18" fmla="*/ 469 w 469"/>
                      <a:gd name="T19" fmla="*/ 284 h 392"/>
                      <a:gd name="T20" fmla="*/ 419 w 469"/>
                      <a:gd name="T21" fmla="*/ 308 h 392"/>
                      <a:gd name="T22" fmla="*/ 419 w 469"/>
                      <a:gd name="T23" fmla="*/ 334 h 392"/>
                      <a:gd name="T24" fmla="*/ 375 w 469"/>
                      <a:gd name="T25" fmla="*/ 343 h 392"/>
                      <a:gd name="T26" fmla="*/ 354 w 469"/>
                      <a:gd name="T27" fmla="*/ 383 h 392"/>
                      <a:gd name="T28" fmla="*/ 297 w 469"/>
                      <a:gd name="T29" fmla="*/ 349 h 392"/>
                      <a:gd name="T30" fmla="*/ 209 w 469"/>
                      <a:gd name="T31" fmla="*/ 389 h 392"/>
                      <a:gd name="T32" fmla="*/ 180 w 469"/>
                      <a:gd name="T33" fmla="*/ 392 h 392"/>
                      <a:gd name="T34" fmla="*/ 108 w 469"/>
                      <a:gd name="T35" fmla="*/ 304 h 392"/>
                      <a:gd name="T36" fmla="*/ 126 w 469"/>
                      <a:gd name="T37" fmla="*/ 253 h 392"/>
                      <a:gd name="T38" fmla="*/ 111 w 469"/>
                      <a:gd name="T39" fmla="*/ 209 h 392"/>
                      <a:gd name="T40" fmla="*/ 87 w 469"/>
                      <a:gd name="T41" fmla="*/ 179 h 392"/>
                      <a:gd name="T42" fmla="*/ 52 w 469"/>
                      <a:gd name="T43" fmla="*/ 179 h 392"/>
                      <a:gd name="T44" fmla="*/ 49 w 469"/>
                      <a:gd name="T45" fmla="*/ 145 h 392"/>
                      <a:gd name="T46" fmla="*/ 0 w 469"/>
                      <a:gd name="T47" fmla="*/ 142 h 392"/>
                      <a:gd name="T48" fmla="*/ 32 w 469"/>
                      <a:gd name="T49" fmla="*/ 69 h 392"/>
                      <a:gd name="T50" fmla="*/ 52 w 469"/>
                      <a:gd name="T51" fmla="*/ 0 h 392"/>
                      <a:gd name="T52" fmla="*/ 122 w 469"/>
                      <a:gd name="T53" fmla="*/ 0 h 392"/>
                      <a:gd name="T54" fmla="*/ 166 w 469"/>
                      <a:gd name="T55" fmla="*/ 34 h 392"/>
                      <a:gd name="T56" fmla="*/ 221 w 469"/>
                      <a:gd name="T57" fmla="*/ 48 h 392"/>
                      <a:gd name="T58" fmla="*/ 274 w 469"/>
                      <a:gd name="T59" fmla="*/ 20 h 3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469" h="392">
                        <a:moveTo>
                          <a:pt x="274" y="20"/>
                        </a:moveTo>
                        <a:lnTo>
                          <a:pt x="291" y="46"/>
                        </a:lnTo>
                        <a:lnTo>
                          <a:pt x="259" y="107"/>
                        </a:lnTo>
                        <a:lnTo>
                          <a:pt x="311" y="179"/>
                        </a:lnTo>
                        <a:lnTo>
                          <a:pt x="354" y="170"/>
                        </a:lnTo>
                        <a:lnTo>
                          <a:pt x="413" y="179"/>
                        </a:lnTo>
                        <a:lnTo>
                          <a:pt x="433" y="167"/>
                        </a:lnTo>
                        <a:lnTo>
                          <a:pt x="465" y="197"/>
                        </a:lnTo>
                        <a:lnTo>
                          <a:pt x="436" y="221"/>
                        </a:lnTo>
                        <a:lnTo>
                          <a:pt x="469" y="284"/>
                        </a:lnTo>
                        <a:lnTo>
                          <a:pt x="419" y="308"/>
                        </a:lnTo>
                        <a:lnTo>
                          <a:pt x="419" y="334"/>
                        </a:lnTo>
                        <a:lnTo>
                          <a:pt x="375" y="343"/>
                        </a:lnTo>
                        <a:lnTo>
                          <a:pt x="354" y="383"/>
                        </a:lnTo>
                        <a:lnTo>
                          <a:pt x="297" y="349"/>
                        </a:lnTo>
                        <a:lnTo>
                          <a:pt x="209" y="389"/>
                        </a:lnTo>
                        <a:lnTo>
                          <a:pt x="180" y="392"/>
                        </a:lnTo>
                        <a:lnTo>
                          <a:pt x="108" y="304"/>
                        </a:lnTo>
                        <a:lnTo>
                          <a:pt x="126" y="253"/>
                        </a:lnTo>
                        <a:lnTo>
                          <a:pt x="111" y="209"/>
                        </a:lnTo>
                        <a:lnTo>
                          <a:pt x="87" y="179"/>
                        </a:lnTo>
                        <a:lnTo>
                          <a:pt x="52" y="179"/>
                        </a:lnTo>
                        <a:lnTo>
                          <a:pt x="49" y="145"/>
                        </a:lnTo>
                        <a:lnTo>
                          <a:pt x="0" y="142"/>
                        </a:lnTo>
                        <a:lnTo>
                          <a:pt x="32" y="69"/>
                        </a:lnTo>
                        <a:lnTo>
                          <a:pt x="52" y="0"/>
                        </a:lnTo>
                        <a:lnTo>
                          <a:pt x="122" y="0"/>
                        </a:lnTo>
                        <a:lnTo>
                          <a:pt x="166" y="34"/>
                        </a:lnTo>
                        <a:lnTo>
                          <a:pt x="221" y="48"/>
                        </a:lnTo>
                        <a:lnTo>
                          <a:pt x="274" y="2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49" name="Freeform 379"/>
                  <p:cNvSpPr>
                    <a:spLocks/>
                  </p:cNvSpPr>
                  <p:nvPr/>
                </p:nvSpPr>
                <p:spPr bwMode="auto">
                  <a:xfrm>
                    <a:off x="1374" y="1992"/>
                    <a:ext cx="235" cy="196"/>
                  </a:xfrm>
                  <a:custGeom>
                    <a:avLst/>
                    <a:gdLst>
                      <a:gd name="T0" fmla="*/ 274 w 469"/>
                      <a:gd name="T1" fmla="*/ 20 h 392"/>
                      <a:gd name="T2" fmla="*/ 291 w 469"/>
                      <a:gd name="T3" fmla="*/ 46 h 392"/>
                      <a:gd name="T4" fmla="*/ 259 w 469"/>
                      <a:gd name="T5" fmla="*/ 107 h 392"/>
                      <a:gd name="T6" fmla="*/ 311 w 469"/>
                      <a:gd name="T7" fmla="*/ 179 h 392"/>
                      <a:gd name="T8" fmla="*/ 354 w 469"/>
                      <a:gd name="T9" fmla="*/ 170 h 392"/>
                      <a:gd name="T10" fmla="*/ 413 w 469"/>
                      <a:gd name="T11" fmla="*/ 179 h 392"/>
                      <a:gd name="T12" fmla="*/ 433 w 469"/>
                      <a:gd name="T13" fmla="*/ 167 h 392"/>
                      <a:gd name="T14" fmla="*/ 465 w 469"/>
                      <a:gd name="T15" fmla="*/ 197 h 392"/>
                      <a:gd name="T16" fmla="*/ 436 w 469"/>
                      <a:gd name="T17" fmla="*/ 221 h 392"/>
                      <a:gd name="T18" fmla="*/ 469 w 469"/>
                      <a:gd name="T19" fmla="*/ 284 h 392"/>
                      <a:gd name="T20" fmla="*/ 419 w 469"/>
                      <a:gd name="T21" fmla="*/ 308 h 392"/>
                      <a:gd name="T22" fmla="*/ 419 w 469"/>
                      <a:gd name="T23" fmla="*/ 334 h 392"/>
                      <a:gd name="T24" fmla="*/ 375 w 469"/>
                      <a:gd name="T25" fmla="*/ 343 h 392"/>
                      <a:gd name="T26" fmla="*/ 354 w 469"/>
                      <a:gd name="T27" fmla="*/ 383 h 392"/>
                      <a:gd name="T28" fmla="*/ 297 w 469"/>
                      <a:gd name="T29" fmla="*/ 349 h 392"/>
                      <a:gd name="T30" fmla="*/ 209 w 469"/>
                      <a:gd name="T31" fmla="*/ 389 h 392"/>
                      <a:gd name="T32" fmla="*/ 180 w 469"/>
                      <a:gd name="T33" fmla="*/ 392 h 392"/>
                      <a:gd name="T34" fmla="*/ 108 w 469"/>
                      <a:gd name="T35" fmla="*/ 304 h 392"/>
                      <a:gd name="T36" fmla="*/ 126 w 469"/>
                      <a:gd name="T37" fmla="*/ 253 h 392"/>
                      <a:gd name="T38" fmla="*/ 111 w 469"/>
                      <a:gd name="T39" fmla="*/ 209 h 392"/>
                      <a:gd name="T40" fmla="*/ 87 w 469"/>
                      <a:gd name="T41" fmla="*/ 179 h 392"/>
                      <a:gd name="T42" fmla="*/ 52 w 469"/>
                      <a:gd name="T43" fmla="*/ 179 h 392"/>
                      <a:gd name="T44" fmla="*/ 49 w 469"/>
                      <a:gd name="T45" fmla="*/ 145 h 392"/>
                      <a:gd name="T46" fmla="*/ 0 w 469"/>
                      <a:gd name="T47" fmla="*/ 142 h 392"/>
                      <a:gd name="T48" fmla="*/ 32 w 469"/>
                      <a:gd name="T49" fmla="*/ 69 h 392"/>
                      <a:gd name="T50" fmla="*/ 52 w 469"/>
                      <a:gd name="T51" fmla="*/ 0 h 392"/>
                      <a:gd name="T52" fmla="*/ 122 w 469"/>
                      <a:gd name="T53" fmla="*/ 0 h 392"/>
                      <a:gd name="T54" fmla="*/ 166 w 469"/>
                      <a:gd name="T55" fmla="*/ 34 h 392"/>
                      <a:gd name="T56" fmla="*/ 221 w 469"/>
                      <a:gd name="T57" fmla="*/ 48 h 392"/>
                      <a:gd name="T58" fmla="*/ 274 w 469"/>
                      <a:gd name="T59" fmla="*/ 20 h 3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469" h="392">
                        <a:moveTo>
                          <a:pt x="274" y="20"/>
                        </a:moveTo>
                        <a:lnTo>
                          <a:pt x="291" y="46"/>
                        </a:lnTo>
                        <a:lnTo>
                          <a:pt x="259" y="107"/>
                        </a:lnTo>
                        <a:lnTo>
                          <a:pt x="311" y="179"/>
                        </a:lnTo>
                        <a:lnTo>
                          <a:pt x="354" y="170"/>
                        </a:lnTo>
                        <a:lnTo>
                          <a:pt x="413" y="179"/>
                        </a:lnTo>
                        <a:lnTo>
                          <a:pt x="433" y="167"/>
                        </a:lnTo>
                        <a:lnTo>
                          <a:pt x="465" y="197"/>
                        </a:lnTo>
                        <a:lnTo>
                          <a:pt x="436" y="221"/>
                        </a:lnTo>
                        <a:lnTo>
                          <a:pt x="469" y="284"/>
                        </a:lnTo>
                        <a:lnTo>
                          <a:pt x="419" y="308"/>
                        </a:lnTo>
                        <a:lnTo>
                          <a:pt x="419" y="334"/>
                        </a:lnTo>
                        <a:lnTo>
                          <a:pt x="375" y="343"/>
                        </a:lnTo>
                        <a:lnTo>
                          <a:pt x="354" y="383"/>
                        </a:lnTo>
                        <a:lnTo>
                          <a:pt x="297" y="349"/>
                        </a:lnTo>
                        <a:lnTo>
                          <a:pt x="209" y="389"/>
                        </a:lnTo>
                        <a:lnTo>
                          <a:pt x="180" y="392"/>
                        </a:lnTo>
                        <a:lnTo>
                          <a:pt x="108" y="304"/>
                        </a:lnTo>
                        <a:lnTo>
                          <a:pt x="126" y="253"/>
                        </a:lnTo>
                        <a:lnTo>
                          <a:pt x="111" y="209"/>
                        </a:lnTo>
                        <a:lnTo>
                          <a:pt x="87" y="179"/>
                        </a:lnTo>
                        <a:lnTo>
                          <a:pt x="52" y="179"/>
                        </a:lnTo>
                        <a:lnTo>
                          <a:pt x="49" y="145"/>
                        </a:lnTo>
                        <a:lnTo>
                          <a:pt x="0" y="142"/>
                        </a:lnTo>
                        <a:lnTo>
                          <a:pt x="32" y="69"/>
                        </a:lnTo>
                        <a:lnTo>
                          <a:pt x="52" y="0"/>
                        </a:lnTo>
                        <a:lnTo>
                          <a:pt x="122" y="0"/>
                        </a:lnTo>
                        <a:lnTo>
                          <a:pt x="166" y="34"/>
                        </a:lnTo>
                        <a:lnTo>
                          <a:pt x="221" y="48"/>
                        </a:lnTo>
                        <a:lnTo>
                          <a:pt x="274" y="2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30" name="Group 380"/>
                <p:cNvGrpSpPr>
                  <a:grpSpLocks/>
                </p:cNvGrpSpPr>
                <p:nvPr/>
              </p:nvGrpSpPr>
              <p:grpSpPr bwMode="auto">
                <a:xfrm>
                  <a:off x="1505" y="1930"/>
                  <a:ext cx="229" cy="170"/>
                  <a:chOff x="1505" y="1930"/>
                  <a:chExt cx="229" cy="170"/>
                </a:xfrm>
              </p:grpSpPr>
              <p:sp>
                <p:nvSpPr>
                  <p:cNvPr id="246" name="Freeform 381"/>
                  <p:cNvSpPr>
                    <a:spLocks/>
                  </p:cNvSpPr>
                  <p:nvPr/>
                </p:nvSpPr>
                <p:spPr bwMode="auto">
                  <a:xfrm>
                    <a:off x="1505" y="1930"/>
                    <a:ext cx="229" cy="170"/>
                  </a:xfrm>
                  <a:custGeom>
                    <a:avLst/>
                    <a:gdLst>
                      <a:gd name="T0" fmla="*/ 201 w 458"/>
                      <a:gd name="T1" fmla="*/ 0 h 340"/>
                      <a:gd name="T2" fmla="*/ 218 w 458"/>
                      <a:gd name="T3" fmla="*/ 26 h 340"/>
                      <a:gd name="T4" fmla="*/ 277 w 458"/>
                      <a:gd name="T5" fmla="*/ 17 h 340"/>
                      <a:gd name="T6" fmla="*/ 277 w 458"/>
                      <a:gd name="T7" fmla="*/ 101 h 340"/>
                      <a:gd name="T8" fmla="*/ 323 w 458"/>
                      <a:gd name="T9" fmla="*/ 101 h 340"/>
                      <a:gd name="T10" fmla="*/ 353 w 458"/>
                      <a:gd name="T11" fmla="*/ 138 h 340"/>
                      <a:gd name="T12" fmla="*/ 353 w 458"/>
                      <a:gd name="T13" fmla="*/ 81 h 340"/>
                      <a:gd name="T14" fmla="*/ 430 w 458"/>
                      <a:gd name="T15" fmla="*/ 95 h 340"/>
                      <a:gd name="T16" fmla="*/ 454 w 458"/>
                      <a:gd name="T17" fmla="*/ 124 h 340"/>
                      <a:gd name="T18" fmla="*/ 458 w 458"/>
                      <a:gd name="T19" fmla="*/ 188 h 340"/>
                      <a:gd name="T20" fmla="*/ 390 w 458"/>
                      <a:gd name="T21" fmla="*/ 281 h 340"/>
                      <a:gd name="T22" fmla="*/ 425 w 458"/>
                      <a:gd name="T23" fmla="*/ 340 h 340"/>
                      <a:gd name="T24" fmla="*/ 353 w 458"/>
                      <a:gd name="T25" fmla="*/ 331 h 340"/>
                      <a:gd name="T26" fmla="*/ 318 w 458"/>
                      <a:gd name="T27" fmla="*/ 307 h 340"/>
                      <a:gd name="T28" fmla="*/ 205 w 458"/>
                      <a:gd name="T29" fmla="*/ 322 h 340"/>
                      <a:gd name="T30" fmla="*/ 172 w 458"/>
                      <a:gd name="T31" fmla="*/ 289 h 340"/>
                      <a:gd name="T32" fmla="*/ 152 w 458"/>
                      <a:gd name="T33" fmla="*/ 304 h 340"/>
                      <a:gd name="T34" fmla="*/ 93 w 458"/>
                      <a:gd name="T35" fmla="*/ 293 h 340"/>
                      <a:gd name="T36" fmla="*/ 51 w 458"/>
                      <a:gd name="T37" fmla="*/ 304 h 340"/>
                      <a:gd name="T38" fmla="*/ 0 w 458"/>
                      <a:gd name="T39" fmla="*/ 231 h 340"/>
                      <a:gd name="T40" fmla="*/ 32 w 458"/>
                      <a:gd name="T41" fmla="*/ 170 h 340"/>
                      <a:gd name="T42" fmla="*/ 13 w 458"/>
                      <a:gd name="T43" fmla="*/ 144 h 340"/>
                      <a:gd name="T44" fmla="*/ 93 w 458"/>
                      <a:gd name="T45" fmla="*/ 109 h 340"/>
                      <a:gd name="T46" fmla="*/ 141 w 458"/>
                      <a:gd name="T47" fmla="*/ 58 h 340"/>
                      <a:gd name="T48" fmla="*/ 138 w 458"/>
                      <a:gd name="T49" fmla="*/ 32 h 340"/>
                      <a:gd name="T50" fmla="*/ 190 w 458"/>
                      <a:gd name="T51" fmla="*/ 29 h 340"/>
                      <a:gd name="T52" fmla="*/ 201 w 458"/>
                      <a:gd name="T53" fmla="*/ 0 h 3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458" h="340">
                        <a:moveTo>
                          <a:pt x="201" y="0"/>
                        </a:moveTo>
                        <a:lnTo>
                          <a:pt x="218" y="26"/>
                        </a:lnTo>
                        <a:lnTo>
                          <a:pt x="277" y="17"/>
                        </a:lnTo>
                        <a:lnTo>
                          <a:pt x="277" y="101"/>
                        </a:lnTo>
                        <a:lnTo>
                          <a:pt x="323" y="101"/>
                        </a:lnTo>
                        <a:lnTo>
                          <a:pt x="353" y="138"/>
                        </a:lnTo>
                        <a:lnTo>
                          <a:pt x="353" y="81"/>
                        </a:lnTo>
                        <a:lnTo>
                          <a:pt x="430" y="95"/>
                        </a:lnTo>
                        <a:lnTo>
                          <a:pt x="454" y="124"/>
                        </a:lnTo>
                        <a:lnTo>
                          <a:pt x="458" y="188"/>
                        </a:lnTo>
                        <a:lnTo>
                          <a:pt x="390" y="281"/>
                        </a:lnTo>
                        <a:lnTo>
                          <a:pt x="425" y="340"/>
                        </a:lnTo>
                        <a:lnTo>
                          <a:pt x="353" y="331"/>
                        </a:lnTo>
                        <a:lnTo>
                          <a:pt x="318" y="307"/>
                        </a:lnTo>
                        <a:lnTo>
                          <a:pt x="205" y="322"/>
                        </a:lnTo>
                        <a:lnTo>
                          <a:pt x="172" y="289"/>
                        </a:lnTo>
                        <a:lnTo>
                          <a:pt x="152" y="304"/>
                        </a:lnTo>
                        <a:lnTo>
                          <a:pt x="93" y="293"/>
                        </a:lnTo>
                        <a:lnTo>
                          <a:pt x="51" y="304"/>
                        </a:lnTo>
                        <a:lnTo>
                          <a:pt x="0" y="231"/>
                        </a:lnTo>
                        <a:lnTo>
                          <a:pt x="32" y="170"/>
                        </a:lnTo>
                        <a:lnTo>
                          <a:pt x="13" y="144"/>
                        </a:lnTo>
                        <a:lnTo>
                          <a:pt x="93" y="109"/>
                        </a:lnTo>
                        <a:lnTo>
                          <a:pt x="141" y="58"/>
                        </a:lnTo>
                        <a:lnTo>
                          <a:pt x="138" y="32"/>
                        </a:lnTo>
                        <a:lnTo>
                          <a:pt x="190" y="29"/>
                        </a:lnTo>
                        <a:lnTo>
                          <a:pt x="201" y="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47" name="Freeform 382"/>
                  <p:cNvSpPr>
                    <a:spLocks/>
                  </p:cNvSpPr>
                  <p:nvPr/>
                </p:nvSpPr>
                <p:spPr bwMode="auto">
                  <a:xfrm>
                    <a:off x="1505" y="1930"/>
                    <a:ext cx="229" cy="170"/>
                  </a:xfrm>
                  <a:custGeom>
                    <a:avLst/>
                    <a:gdLst>
                      <a:gd name="T0" fmla="*/ 201 w 458"/>
                      <a:gd name="T1" fmla="*/ 0 h 340"/>
                      <a:gd name="T2" fmla="*/ 218 w 458"/>
                      <a:gd name="T3" fmla="*/ 26 h 340"/>
                      <a:gd name="T4" fmla="*/ 277 w 458"/>
                      <a:gd name="T5" fmla="*/ 17 h 340"/>
                      <a:gd name="T6" fmla="*/ 277 w 458"/>
                      <a:gd name="T7" fmla="*/ 101 h 340"/>
                      <a:gd name="T8" fmla="*/ 323 w 458"/>
                      <a:gd name="T9" fmla="*/ 101 h 340"/>
                      <a:gd name="T10" fmla="*/ 353 w 458"/>
                      <a:gd name="T11" fmla="*/ 138 h 340"/>
                      <a:gd name="T12" fmla="*/ 353 w 458"/>
                      <a:gd name="T13" fmla="*/ 81 h 340"/>
                      <a:gd name="T14" fmla="*/ 430 w 458"/>
                      <a:gd name="T15" fmla="*/ 95 h 340"/>
                      <a:gd name="T16" fmla="*/ 454 w 458"/>
                      <a:gd name="T17" fmla="*/ 124 h 340"/>
                      <a:gd name="T18" fmla="*/ 458 w 458"/>
                      <a:gd name="T19" fmla="*/ 188 h 340"/>
                      <a:gd name="T20" fmla="*/ 390 w 458"/>
                      <a:gd name="T21" fmla="*/ 281 h 340"/>
                      <a:gd name="T22" fmla="*/ 425 w 458"/>
                      <a:gd name="T23" fmla="*/ 340 h 340"/>
                      <a:gd name="T24" fmla="*/ 353 w 458"/>
                      <a:gd name="T25" fmla="*/ 331 h 340"/>
                      <a:gd name="T26" fmla="*/ 318 w 458"/>
                      <a:gd name="T27" fmla="*/ 307 h 340"/>
                      <a:gd name="T28" fmla="*/ 205 w 458"/>
                      <a:gd name="T29" fmla="*/ 322 h 340"/>
                      <a:gd name="T30" fmla="*/ 172 w 458"/>
                      <a:gd name="T31" fmla="*/ 289 h 340"/>
                      <a:gd name="T32" fmla="*/ 152 w 458"/>
                      <a:gd name="T33" fmla="*/ 304 h 340"/>
                      <a:gd name="T34" fmla="*/ 93 w 458"/>
                      <a:gd name="T35" fmla="*/ 293 h 340"/>
                      <a:gd name="T36" fmla="*/ 51 w 458"/>
                      <a:gd name="T37" fmla="*/ 304 h 340"/>
                      <a:gd name="T38" fmla="*/ 0 w 458"/>
                      <a:gd name="T39" fmla="*/ 231 h 340"/>
                      <a:gd name="T40" fmla="*/ 32 w 458"/>
                      <a:gd name="T41" fmla="*/ 170 h 340"/>
                      <a:gd name="T42" fmla="*/ 13 w 458"/>
                      <a:gd name="T43" fmla="*/ 144 h 340"/>
                      <a:gd name="T44" fmla="*/ 93 w 458"/>
                      <a:gd name="T45" fmla="*/ 109 h 340"/>
                      <a:gd name="T46" fmla="*/ 141 w 458"/>
                      <a:gd name="T47" fmla="*/ 58 h 340"/>
                      <a:gd name="T48" fmla="*/ 138 w 458"/>
                      <a:gd name="T49" fmla="*/ 32 h 340"/>
                      <a:gd name="T50" fmla="*/ 190 w 458"/>
                      <a:gd name="T51" fmla="*/ 29 h 340"/>
                      <a:gd name="T52" fmla="*/ 201 w 458"/>
                      <a:gd name="T53" fmla="*/ 0 h 3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458" h="340">
                        <a:moveTo>
                          <a:pt x="201" y="0"/>
                        </a:moveTo>
                        <a:lnTo>
                          <a:pt x="218" y="26"/>
                        </a:lnTo>
                        <a:lnTo>
                          <a:pt x="277" y="17"/>
                        </a:lnTo>
                        <a:lnTo>
                          <a:pt x="277" y="101"/>
                        </a:lnTo>
                        <a:lnTo>
                          <a:pt x="323" y="101"/>
                        </a:lnTo>
                        <a:lnTo>
                          <a:pt x="353" y="138"/>
                        </a:lnTo>
                        <a:lnTo>
                          <a:pt x="353" y="81"/>
                        </a:lnTo>
                        <a:lnTo>
                          <a:pt x="430" y="95"/>
                        </a:lnTo>
                        <a:lnTo>
                          <a:pt x="454" y="124"/>
                        </a:lnTo>
                        <a:lnTo>
                          <a:pt x="458" y="188"/>
                        </a:lnTo>
                        <a:lnTo>
                          <a:pt x="390" y="281"/>
                        </a:lnTo>
                        <a:lnTo>
                          <a:pt x="425" y="340"/>
                        </a:lnTo>
                        <a:lnTo>
                          <a:pt x="353" y="331"/>
                        </a:lnTo>
                        <a:lnTo>
                          <a:pt x="318" y="307"/>
                        </a:lnTo>
                        <a:lnTo>
                          <a:pt x="205" y="322"/>
                        </a:lnTo>
                        <a:lnTo>
                          <a:pt x="172" y="289"/>
                        </a:lnTo>
                        <a:lnTo>
                          <a:pt x="152" y="304"/>
                        </a:lnTo>
                        <a:lnTo>
                          <a:pt x="93" y="293"/>
                        </a:lnTo>
                        <a:lnTo>
                          <a:pt x="51" y="304"/>
                        </a:lnTo>
                        <a:lnTo>
                          <a:pt x="0" y="231"/>
                        </a:lnTo>
                        <a:lnTo>
                          <a:pt x="32" y="170"/>
                        </a:lnTo>
                        <a:lnTo>
                          <a:pt x="13" y="144"/>
                        </a:lnTo>
                        <a:lnTo>
                          <a:pt x="93" y="109"/>
                        </a:lnTo>
                        <a:lnTo>
                          <a:pt x="141" y="58"/>
                        </a:lnTo>
                        <a:lnTo>
                          <a:pt x="138" y="32"/>
                        </a:lnTo>
                        <a:lnTo>
                          <a:pt x="190" y="29"/>
                        </a:lnTo>
                        <a:lnTo>
                          <a:pt x="201" y="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31" name="Group 383"/>
                <p:cNvGrpSpPr>
                  <a:grpSpLocks/>
                </p:cNvGrpSpPr>
                <p:nvPr/>
              </p:nvGrpSpPr>
              <p:grpSpPr bwMode="auto">
                <a:xfrm>
                  <a:off x="1276" y="2063"/>
                  <a:ext cx="189" cy="222"/>
                  <a:chOff x="1276" y="2063"/>
                  <a:chExt cx="189" cy="222"/>
                </a:xfrm>
              </p:grpSpPr>
              <p:sp>
                <p:nvSpPr>
                  <p:cNvPr id="244" name="Freeform 384"/>
                  <p:cNvSpPr>
                    <a:spLocks/>
                  </p:cNvSpPr>
                  <p:nvPr/>
                </p:nvSpPr>
                <p:spPr bwMode="auto">
                  <a:xfrm>
                    <a:off x="1276" y="2063"/>
                    <a:ext cx="189" cy="222"/>
                  </a:xfrm>
                  <a:custGeom>
                    <a:avLst/>
                    <a:gdLst>
                      <a:gd name="T0" fmla="*/ 378 w 378"/>
                      <a:gd name="T1" fmla="*/ 249 h 444"/>
                      <a:gd name="T2" fmla="*/ 362 w 378"/>
                      <a:gd name="T3" fmla="*/ 310 h 444"/>
                      <a:gd name="T4" fmla="*/ 284 w 378"/>
                      <a:gd name="T5" fmla="*/ 314 h 444"/>
                      <a:gd name="T6" fmla="*/ 275 w 378"/>
                      <a:gd name="T7" fmla="*/ 404 h 444"/>
                      <a:gd name="T8" fmla="*/ 237 w 378"/>
                      <a:gd name="T9" fmla="*/ 444 h 444"/>
                      <a:gd name="T10" fmla="*/ 177 w 378"/>
                      <a:gd name="T11" fmla="*/ 377 h 444"/>
                      <a:gd name="T12" fmla="*/ 183 w 378"/>
                      <a:gd name="T13" fmla="*/ 317 h 444"/>
                      <a:gd name="T14" fmla="*/ 154 w 378"/>
                      <a:gd name="T15" fmla="*/ 310 h 444"/>
                      <a:gd name="T16" fmla="*/ 142 w 378"/>
                      <a:gd name="T17" fmla="*/ 322 h 444"/>
                      <a:gd name="T18" fmla="*/ 69 w 378"/>
                      <a:gd name="T19" fmla="*/ 317 h 444"/>
                      <a:gd name="T20" fmla="*/ 40 w 378"/>
                      <a:gd name="T21" fmla="*/ 252 h 444"/>
                      <a:gd name="T22" fmla="*/ 9 w 378"/>
                      <a:gd name="T23" fmla="*/ 247 h 444"/>
                      <a:gd name="T24" fmla="*/ 0 w 378"/>
                      <a:gd name="T25" fmla="*/ 194 h 444"/>
                      <a:gd name="T26" fmla="*/ 38 w 378"/>
                      <a:gd name="T27" fmla="*/ 90 h 444"/>
                      <a:gd name="T28" fmla="*/ 75 w 378"/>
                      <a:gd name="T29" fmla="*/ 54 h 444"/>
                      <a:gd name="T30" fmla="*/ 104 w 378"/>
                      <a:gd name="T31" fmla="*/ 41 h 444"/>
                      <a:gd name="T32" fmla="*/ 101 w 378"/>
                      <a:gd name="T33" fmla="*/ 22 h 444"/>
                      <a:gd name="T34" fmla="*/ 147 w 378"/>
                      <a:gd name="T35" fmla="*/ 29 h 444"/>
                      <a:gd name="T36" fmla="*/ 197 w 378"/>
                      <a:gd name="T37" fmla="*/ 0 h 444"/>
                      <a:gd name="T38" fmla="*/ 246 w 378"/>
                      <a:gd name="T39" fmla="*/ 3 h 444"/>
                      <a:gd name="T40" fmla="*/ 249 w 378"/>
                      <a:gd name="T41" fmla="*/ 38 h 444"/>
                      <a:gd name="T42" fmla="*/ 284 w 378"/>
                      <a:gd name="T43" fmla="*/ 38 h 444"/>
                      <a:gd name="T44" fmla="*/ 308 w 378"/>
                      <a:gd name="T45" fmla="*/ 66 h 444"/>
                      <a:gd name="T46" fmla="*/ 323 w 378"/>
                      <a:gd name="T47" fmla="*/ 111 h 444"/>
                      <a:gd name="T48" fmla="*/ 305 w 378"/>
                      <a:gd name="T49" fmla="*/ 162 h 444"/>
                      <a:gd name="T50" fmla="*/ 378 w 378"/>
                      <a:gd name="T51" fmla="*/ 249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378" h="444">
                        <a:moveTo>
                          <a:pt x="378" y="249"/>
                        </a:moveTo>
                        <a:lnTo>
                          <a:pt x="362" y="310"/>
                        </a:lnTo>
                        <a:lnTo>
                          <a:pt x="284" y="314"/>
                        </a:lnTo>
                        <a:lnTo>
                          <a:pt x="275" y="404"/>
                        </a:lnTo>
                        <a:lnTo>
                          <a:pt x="237" y="444"/>
                        </a:lnTo>
                        <a:lnTo>
                          <a:pt x="177" y="377"/>
                        </a:lnTo>
                        <a:lnTo>
                          <a:pt x="183" y="317"/>
                        </a:lnTo>
                        <a:lnTo>
                          <a:pt x="154" y="310"/>
                        </a:lnTo>
                        <a:lnTo>
                          <a:pt x="142" y="322"/>
                        </a:lnTo>
                        <a:lnTo>
                          <a:pt x="69" y="317"/>
                        </a:lnTo>
                        <a:lnTo>
                          <a:pt x="40" y="252"/>
                        </a:lnTo>
                        <a:lnTo>
                          <a:pt x="9" y="247"/>
                        </a:lnTo>
                        <a:lnTo>
                          <a:pt x="0" y="194"/>
                        </a:lnTo>
                        <a:lnTo>
                          <a:pt x="38" y="90"/>
                        </a:lnTo>
                        <a:lnTo>
                          <a:pt x="75" y="54"/>
                        </a:lnTo>
                        <a:lnTo>
                          <a:pt x="104" y="41"/>
                        </a:lnTo>
                        <a:lnTo>
                          <a:pt x="101" y="22"/>
                        </a:lnTo>
                        <a:lnTo>
                          <a:pt x="147" y="29"/>
                        </a:lnTo>
                        <a:lnTo>
                          <a:pt x="197" y="0"/>
                        </a:lnTo>
                        <a:lnTo>
                          <a:pt x="246" y="3"/>
                        </a:lnTo>
                        <a:lnTo>
                          <a:pt x="249" y="38"/>
                        </a:lnTo>
                        <a:lnTo>
                          <a:pt x="284" y="38"/>
                        </a:lnTo>
                        <a:lnTo>
                          <a:pt x="308" y="66"/>
                        </a:lnTo>
                        <a:lnTo>
                          <a:pt x="323" y="111"/>
                        </a:lnTo>
                        <a:lnTo>
                          <a:pt x="305" y="162"/>
                        </a:lnTo>
                        <a:lnTo>
                          <a:pt x="378" y="249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45" name="Freeform 385"/>
                  <p:cNvSpPr>
                    <a:spLocks/>
                  </p:cNvSpPr>
                  <p:nvPr/>
                </p:nvSpPr>
                <p:spPr bwMode="auto">
                  <a:xfrm>
                    <a:off x="1276" y="2063"/>
                    <a:ext cx="189" cy="222"/>
                  </a:xfrm>
                  <a:custGeom>
                    <a:avLst/>
                    <a:gdLst>
                      <a:gd name="T0" fmla="*/ 378 w 378"/>
                      <a:gd name="T1" fmla="*/ 249 h 444"/>
                      <a:gd name="T2" fmla="*/ 362 w 378"/>
                      <a:gd name="T3" fmla="*/ 310 h 444"/>
                      <a:gd name="T4" fmla="*/ 284 w 378"/>
                      <a:gd name="T5" fmla="*/ 314 h 444"/>
                      <a:gd name="T6" fmla="*/ 275 w 378"/>
                      <a:gd name="T7" fmla="*/ 404 h 444"/>
                      <a:gd name="T8" fmla="*/ 237 w 378"/>
                      <a:gd name="T9" fmla="*/ 444 h 444"/>
                      <a:gd name="T10" fmla="*/ 177 w 378"/>
                      <a:gd name="T11" fmla="*/ 377 h 444"/>
                      <a:gd name="T12" fmla="*/ 183 w 378"/>
                      <a:gd name="T13" fmla="*/ 317 h 444"/>
                      <a:gd name="T14" fmla="*/ 154 w 378"/>
                      <a:gd name="T15" fmla="*/ 310 h 444"/>
                      <a:gd name="T16" fmla="*/ 142 w 378"/>
                      <a:gd name="T17" fmla="*/ 322 h 444"/>
                      <a:gd name="T18" fmla="*/ 69 w 378"/>
                      <a:gd name="T19" fmla="*/ 317 h 444"/>
                      <a:gd name="T20" fmla="*/ 40 w 378"/>
                      <a:gd name="T21" fmla="*/ 252 h 444"/>
                      <a:gd name="T22" fmla="*/ 9 w 378"/>
                      <a:gd name="T23" fmla="*/ 247 h 444"/>
                      <a:gd name="T24" fmla="*/ 0 w 378"/>
                      <a:gd name="T25" fmla="*/ 194 h 444"/>
                      <a:gd name="T26" fmla="*/ 38 w 378"/>
                      <a:gd name="T27" fmla="*/ 90 h 444"/>
                      <a:gd name="T28" fmla="*/ 75 w 378"/>
                      <a:gd name="T29" fmla="*/ 54 h 444"/>
                      <a:gd name="T30" fmla="*/ 104 w 378"/>
                      <a:gd name="T31" fmla="*/ 41 h 444"/>
                      <a:gd name="T32" fmla="*/ 101 w 378"/>
                      <a:gd name="T33" fmla="*/ 22 h 444"/>
                      <a:gd name="T34" fmla="*/ 147 w 378"/>
                      <a:gd name="T35" fmla="*/ 29 h 444"/>
                      <a:gd name="T36" fmla="*/ 197 w 378"/>
                      <a:gd name="T37" fmla="*/ 0 h 444"/>
                      <a:gd name="T38" fmla="*/ 246 w 378"/>
                      <a:gd name="T39" fmla="*/ 3 h 444"/>
                      <a:gd name="T40" fmla="*/ 249 w 378"/>
                      <a:gd name="T41" fmla="*/ 38 h 444"/>
                      <a:gd name="T42" fmla="*/ 284 w 378"/>
                      <a:gd name="T43" fmla="*/ 38 h 444"/>
                      <a:gd name="T44" fmla="*/ 308 w 378"/>
                      <a:gd name="T45" fmla="*/ 66 h 444"/>
                      <a:gd name="T46" fmla="*/ 323 w 378"/>
                      <a:gd name="T47" fmla="*/ 111 h 444"/>
                      <a:gd name="T48" fmla="*/ 305 w 378"/>
                      <a:gd name="T49" fmla="*/ 162 h 444"/>
                      <a:gd name="T50" fmla="*/ 378 w 378"/>
                      <a:gd name="T51" fmla="*/ 249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378" h="444">
                        <a:moveTo>
                          <a:pt x="378" y="249"/>
                        </a:moveTo>
                        <a:lnTo>
                          <a:pt x="362" y="310"/>
                        </a:lnTo>
                        <a:lnTo>
                          <a:pt x="284" y="314"/>
                        </a:lnTo>
                        <a:lnTo>
                          <a:pt x="275" y="404"/>
                        </a:lnTo>
                        <a:lnTo>
                          <a:pt x="237" y="444"/>
                        </a:lnTo>
                        <a:lnTo>
                          <a:pt x="177" y="377"/>
                        </a:lnTo>
                        <a:lnTo>
                          <a:pt x="183" y="317"/>
                        </a:lnTo>
                        <a:lnTo>
                          <a:pt x="154" y="310"/>
                        </a:lnTo>
                        <a:lnTo>
                          <a:pt x="142" y="322"/>
                        </a:lnTo>
                        <a:lnTo>
                          <a:pt x="69" y="317"/>
                        </a:lnTo>
                        <a:lnTo>
                          <a:pt x="40" y="252"/>
                        </a:lnTo>
                        <a:lnTo>
                          <a:pt x="9" y="247"/>
                        </a:lnTo>
                        <a:lnTo>
                          <a:pt x="0" y="194"/>
                        </a:lnTo>
                        <a:lnTo>
                          <a:pt x="38" y="90"/>
                        </a:lnTo>
                        <a:lnTo>
                          <a:pt x="75" y="54"/>
                        </a:lnTo>
                        <a:lnTo>
                          <a:pt x="104" y="41"/>
                        </a:lnTo>
                        <a:lnTo>
                          <a:pt x="101" y="22"/>
                        </a:lnTo>
                        <a:lnTo>
                          <a:pt x="147" y="29"/>
                        </a:lnTo>
                        <a:lnTo>
                          <a:pt x="197" y="0"/>
                        </a:lnTo>
                        <a:lnTo>
                          <a:pt x="246" y="3"/>
                        </a:lnTo>
                        <a:lnTo>
                          <a:pt x="249" y="38"/>
                        </a:lnTo>
                        <a:lnTo>
                          <a:pt x="284" y="38"/>
                        </a:lnTo>
                        <a:lnTo>
                          <a:pt x="308" y="66"/>
                        </a:lnTo>
                        <a:lnTo>
                          <a:pt x="323" y="111"/>
                        </a:lnTo>
                        <a:lnTo>
                          <a:pt x="305" y="162"/>
                        </a:lnTo>
                        <a:lnTo>
                          <a:pt x="378" y="249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32" name="Group 386"/>
                <p:cNvGrpSpPr>
                  <a:grpSpLocks/>
                </p:cNvGrpSpPr>
                <p:nvPr/>
              </p:nvGrpSpPr>
              <p:grpSpPr bwMode="auto">
                <a:xfrm>
                  <a:off x="1394" y="2168"/>
                  <a:ext cx="198" cy="193"/>
                  <a:chOff x="1394" y="2168"/>
                  <a:chExt cx="198" cy="193"/>
                </a:xfrm>
              </p:grpSpPr>
              <p:sp>
                <p:nvSpPr>
                  <p:cNvPr id="242" name="Freeform 387"/>
                  <p:cNvSpPr>
                    <a:spLocks/>
                  </p:cNvSpPr>
                  <p:nvPr/>
                </p:nvSpPr>
                <p:spPr bwMode="auto">
                  <a:xfrm>
                    <a:off x="1394" y="2168"/>
                    <a:ext cx="198" cy="193"/>
                  </a:xfrm>
                  <a:custGeom>
                    <a:avLst/>
                    <a:gdLst>
                      <a:gd name="T0" fmla="*/ 0 w 398"/>
                      <a:gd name="T1" fmla="*/ 236 h 385"/>
                      <a:gd name="T2" fmla="*/ 87 w 398"/>
                      <a:gd name="T3" fmla="*/ 368 h 385"/>
                      <a:gd name="T4" fmla="*/ 121 w 398"/>
                      <a:gd name="T5" fmla="*/ 364 h 385"/>
                      <a:gd name="T6" fmla="*/ 171 w 398"/>
                      <a:gd name="T7" fmla="*/ 385 h 385"/>
                      <a:gd name="T8" fmla="*/ 217 w 398"/>
                      <a:gd name="T9" fmla="*/ 385 h 385"/>
                      <a:gd name="T10" fmla="*/ 258 w 398"/>
                      <a:gd name="T11" fmla="*/ 356 h 385"/>
                      <a:gd name="T12" fmla="*/ 390 w 398"/>
                      <a:gd name="T13" fmla="*/ 372 h 385"/>
                      <a:gd name="T14" fmla="*/ 398 w 398"/>
                      <a:gd name="T15" fmla="*/ 361 h 385"/>
                      <a:gd name="T16" fmla="*/ 375 w 398"/>
                      <a:gd name="T17" fmla="*/ 309 h 385"/>
                      <a:gd name="T18" fmla="*/ 390 w 398"/>
                      <a:gd name="T19" fmla="*/ 263 h 385"/>
                      <a:gd name="T20" fmla="*/ 366 w 398"/>
                      <a:gd name="T21" fmla="*/ 242 h 385"/>
                      <a:gd name="T22" fmla="*/ 360 w 398"/>
                      <a:gd name="T23" fmla="*/ 205 h 385"/>
                      <a:gd name="T24" fmla="*/ 387 w 398"/>
                      <a:gd name="T25" fmla="*/ 144 h 385"/>
                      <a:gd name="T26" fmla="*/ 302 w 398"/>
                      <a:gd name="T27" fmla="*/ 50 h 385"/>
                      <a:gd name="T28" fmla="*/ 314 w 398"/>
                      <a:gd name="T29" fmla="*/ 32 h 385"/>
                      <a:gd name="T30" fmla="*/ 258 w 398"/>
                      <a:gd name="T31" fmla="*/ 0 h 385"/>
                      <a:gd name="T32" fmla="*/ 169 w 398"/>
                      <a:gd name="T33" fmla="*/ 39 h 385"/>
                      <a:gd name="T34" fmla="*/ 140 w 398"/>
                      <a:gd name="T35" fmla="*/ 41 h 385"/>
                      <a:gd name="T36" fmla="*/ 124 w 398"/>
                      <a:gd name="T37" fmla="*/ 100 h 385"/>
                      <a:gd name="T38" fmla="*/ 46 w 398"/>
                      <a:gd name="T39" fmla="*/ 108 h 385"/>
                      <a:gd name="T40" fmla="*/ 38 w 398"/>
                      <a:gd name="T41" fmla="*/ 198 h 385"/>
                      <a:gd name="T42" fmla="*/ 0 w 398"/>
                      <a:gd name="T43" fmla="*/ 236 h 3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98" h="385">
                        <a:moveTo>
                          <a:pt x="0" y="236"/>
                        </a:moveTo>
                        <a:lnTo>
                          <a:pt x="87" y="368"/>
                        </a:lnTo>
                        <a:lnTo>
                          <a:pt x="121" y="364"/>
                        </a:lnTo>
                        <a:lnTo>
                          <a:pt x="171" y="385"/>
                        </a:lnTo>
                        <a:lnTo>
                          <a:pt x="217" y="385"/>
                        </a:lnTo>
                        <a:lnTo>
                          <a:pt x="258" y="356"/>
                        </a:lnTo>
                        <a:lnTo>
                          <a:pt x="390" y="372"/>
                        </a:lnTo>
                        <a:lnTo>
                          <a:pt x="398" y="361"/>
                        </a:lnTo>
                        <a:lnTo>
                          <a:pt x="375" y="309"/>
                        </a:lnTo>
                        <a:lnTo>
                          <a:pt x="390" y="263"/>
                        </a:lnTo>
                        <a:lnTo>
                          <a:pt x="366" y="242"/>
                        </a:lnTo>
                        <a:lnTo>
                          <a:pt x="360" y="205"/>
                        </a:lnTo>
                        <a:lnTo>
                          <a:pt x="387" y="144"/>
                        </a:lnTo>
                        <a:lnTo>
                          <a:pt x="302" y="50"/>
                        </a:lnTo>
                        <a:lnTo>
                          <a:pt x="314" y="32"/>
                        </a:lnTo>
                        <a:lnTo>
                          <a:pt x="258" y="0"/>
                        </a:lnTo>
                        <a:lnTo>
                          <a:pt x="169" y="39"/>
                        </a:lnTo>
                        <a:lnTo>
                          <a:pt x="140" y="41"/>
                        </a:lnTo>
                        <a:lnTo>
                          <a:pt x="124" y="100"/>
                        </a:lnTo>
                        <a:lnTo>
                          <a:pt x="46" y="108"/>
                        </a:lnTo>
                        <a:lnTo>
                          <a:pt x="38" y="198"/>
                        </a:lnTo>
                        <a:lnTo>
                          <a:pt x="0" y="236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43" name="Freeform 388"/>
                  <p:cNvSpPr>
                    <a:spLocks/>
                  </p:cNvSpPr>
                  <p:nvPr/>
                </p:nvSpPr>
                <p:spPr bwMode="auto">
                  <a:xfrm>
                    <a:off x="1394" y="2168"/>
                    <a:ext cx="198" cy="193"/>
                  </a:xfrm>
                  <a:custGeom>
                    <a:avLst/>
                    <a:gdLst>
                      <a:gd name="T0" fmla="*/ 0 w 398"/>
                      <a:gd name="T1" fmla="*/ 236 h 385"/>
                      <a:gd name="T2" fmla="*/ 87 w 398"/>
                      <a:gd name="T3" fmla="*/ 368 h 385"/>
                      <a:gd name="T4" fmla="*/ 121 w 398"/>
                      <a:gd name="T5" fmla="*/ 364 h 385"/>
                      <a:gd name="T6" fmla="*/ 171 w 398"/>
                      <a:gd name="T7" fmla="*/ 385 h 385"/>
                      <a:gd name="T8" fmla="*/ 217 w 398"/>
                      <a:gd name="T9" fmla="*/ 385 h 385"/>
                      <a:gd name="T10" fmla="*/ 258 w 398"/>
                      <a:gd name="T11" fmla="*/ 356 h 385"/>
                      <a:gd name="T12" fmla="*/ 390 w 398"/>
                      <a:gd name="T13" fmla="*/ 372 h 385"/>
                      <a:gd name="T14" fmla="*/ 398 w 398"/>
                      <a:gd name="T15" fmla="*/ 361 h 385"/>
                      <a:gd name="T16" fmla="*/ 375 w 398"/>
                      <a:gd name="T17" fmla="*/ 309 h 385"/>
                      <a:gd name="T18" fmla="*/ 390 w 398"/>
                      <a:gd name="T19" fmla="*/ 263 h 385"/>
                      <a:gd name="T20" fmla="*/ 366 w 398"/>
                      <a:gd name="T21" fmla="*/ 242 h 385"/>
                      <a:gd name="T22" fmla="*/ 360 w 398"/>
                      <a:gd name="T23" fmla="*/ 205 h 385"/>
                      <a:gd name="T24" fmla="*/ 387 w 398"/>
                      <a:gd name="T25" fmla="*/ 144 h 385"/>
                      <a:gd name="T26" fmla="*/ 302 w 398"/>
                      <a:gd name="T27" fmla="*/ 50 h 385"/>
                      <a:gd name="T28" fmla="*/ 314 w 398"/>
                      <a:gd name="T29" fmla="*/ 32 h 385"/>
                      <a:gd name="T30" fmla="*/ 258 w 398"/>
                      <a:gd name="T31" fmla="*/ 0 h 385"/>
                      <a:gd name="T32" fmla="*/ 169 w 398"/>
                      <a:gd name="T33" fmla="*/ 39 h 385"/>
                      <a:gd name="T34" fmla="*/ 140 w 398"/>
                      <a:gd name="T35" fmla="*/ 41 h 385"/>
                      <a:gd name="T36" fmla="*/ 124 w 398"/>
                      <a:gd name="T37" fmla="*/ 100 h 385"/>
                      <a:gd name="T38" fmla="*/ 46 w 398"/>
                      <a:gd name="T39" fmla="*/ 108 h 385"/>
                      <a:gd name="T40" fmla="*/ 38 w 398"/>
                      <a:gd name="T41" fmla="*/ 198 h 385"/>
                      <a:gd name="T42" fmla="*/ 0 w 398"/>
                      <a:gd name="T43" fmla="*/ 236 h 3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98" h="385">
                        <a:moveTo>
                          <a:pt x="0" y="236"/>
                        </a:moveTo>
                        <a:lnTo>
                          <a:pt x="87" y="368"/>
                        </a:lnTo>
                        <a:lnTo>
                          <a:pt x="121" y="364"/>
                        </a:lnTo>
                        <a:lnTo>
                          <a:pt x="171" y="385"/>
                        </a:lnTo>
                        <a:lnTo>
                          <a:pt x="217" y="385"/>
                        </a:lnTo>
                        <a:lnTo>
                          <a:pt x="258" y="356"/>
                        </a:lnTo>
                        <a:lnTo>
                          <a:pt x="390" y="372"/>
                        </a:lnTo>
                        <a:lnTo>
                          <a:pt x="398" y="361"/>
                        </a:lnTo>
                        <a:lnTo>
                          <a:pt x="375" y="309"/>
                        </a:lnTo>
                        <a:lnTo>
                          <a:pt x="390" y="263"/>
                        </a:lnTo>
                        <a:lnTo>
                          <a:pt x="366" y="242"/>
                        </a:lnTo>
                        <a:lnTo>
                          <a:pt x="360" y="205"/>
                        </a:lnTo>
                        <a:lnTo>
                          <a:pt x="387" y="144"/>
                        </a:lnTo>
                        <a:lnTo>
                          <a:pt x="302" y="50"/>
                        </a:lnTo>
                        <a:lnTo>
                          <a:pt x="314" y="32"/>
                        </a:lnTo>
                        <a:lnTo>
                          <a:pt x="258" y="0"/>
                        </a:lnTo>
                        <a:lnTo>
                          <a:pt x="169" y="39"/>
                        </a:lnTo>
                        <a:lnTo>
                          <a:pt x="140" y="41"/>
                        </a:lnTo>
                        <a:lnTo>
                          <a:pt x="124" y="100"/>
                        </a:lnTo>
                        <a:lnTo>
                          <a:pt x="46" y="108"/>
                        </a:lnTo>
                        <a:lnTo>
                          <a:pt x="38" y="198"/>
                        </a:lnTo>
                        <a:lnTo>
                          <a:pt x="0" y="236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33" name="Group 389"/>
                <p:cNvGrpSpPr>
                  <a:grpSpLocks/>
                </p:cNvGrpSpPr>
                <p:nvPr/>
              </p:nvGrpSpPr>
              <p:grpSpPr bwMode="auto">
                <a:xfrm>
                  <a:off x="1544" y="2084"/>
                  <a:ext cx="199" cy="274"/>
                  <a:chOff x="1544" y="2084"/>
                  <a:chExt cx="199" cy="274"/>
                </a:xfrm>
              </p:grpSpPr>
              <p:sp>
                <p:nvSpPr>
                  <p:cNvPr id="240" name="Freeform 390"/>
                  <p:cNvSpPr>
                    <a:spLocks/>
                  </p:cNvSpPr>
                  <p:nvPr/>
                </p:nvSpPr>
                <p:spPr bwMode="auto">
                  <a:xfrm>
                    <a:off x="1544" y="2084"/>
                    <a:ext cx="199" cy="274"/>
                  </a:xfrm>
                  <a:custGeom>
                    <a:avLst/>
                    <a:gdLst>
                      <a:gd name="T0" fmla="*/ 344 w 398"/>
                      <a:gd name="T1" fmla="*/ 32 h 547"/>
                      <a:gd name="T2" fmla="*/ 314 w 398"/>
                      <a:gd name="T3" fmla="*/ 78 h 547"/>
                      <a:gd name="T4" fmla="*/ 384 w 398"/>
                      <a:gd name="T5" fmla="*/ 201 h 547"/>
                      <a:gd name="T6" fmla="*/ 398 w 398"/>
                      <a:gd name="T7" fmla="*/ 396 h 547"/>
                      <a:gd name="T8" fmla="*/ 235 w 398"/>
                      <a:gd name="T9" fmla="*/ 427 h 547"/>
                      <a:gd name="T10" fmla="*/ 227 w 398"/>
                      <a:gd name="T11" fmla="*/ 474 h 547"/>
                      <a:gd name="T12" fmla="*/ 120 w 398"/>
                      <a:gd name="T13" fmla="*/ 547 h 547"/>
                      <a:gd name="T14" fmla="*/ 94 w 398"/>
                      <a:gd name="T15" fmla="*/ 529 h 547"/>
                      <a:gd name="T16" fmla="*/ 72 w 398"/>
                      <a:gd name="T17" fmla="*/ 477 h 547"/>
                      <a:gd name="T18" fmla="*/ 88 w 398"/>
                      <a:gd name="T19" fmla="*/ 431 h 547"/>
                      <a:gd name="T20" fmla="*/ 64 w 398"/>
                      <a:gd name="T21" fmla="*/ 410 h 547"/>
                      <a:gd name="T22" fmla="*/ 56 w 398"/>
                      <a:gd name="T23" fmla="*/ 373 h 547"/>
                      <a:gd name="T24" fmla="*/ 85 w 398"/>
                      <a:gd name="T25" fmla="*/ 312 h 547"/>
                      <a:gd name="T26" fmla="*/ 0 w 398"/>
                      <a:gd name="T27" fmla="*/ 218 h 547"/>
                      <a:gd name="T28" fmla="*/ 33 w 398"/>
                      <a:gd name="T29" fmla="*/ 161 h 547"/>
                      <a:gd name="T30" fmla="*/ 79 w 398"/>
                      <a:gd name="T31" fmla="*/ 151 h 547"/>
                      <a:gd name="T32" fmla="*/ 79 w 398"/>
                      <a:gd name="T33" fmla="*/ 125 h 547"/>
                      <a:gd name="T34" fmla="*/ 128 w 398"/>
                      <a:gd name="T35" fmla="*/ 100 h 547"/>
                      <a:gd name="T36" fmla="*/ 94 w 398"/>
                      <a:gd name="T37" fmla="*/ 38 h 547"/>
                      <a:gd name="T38" fmla="*/ 123 w 398"/>
                      <a:gd name="T39" fmla="*/ 14 h 547"/>
                      <a:gd name="T40" fmla="*/ 238 w 398"/>
                      <a:gd name="T41" fmla="*/ 0 h 547"/>
                      <a:gd name="T42" fmla="*/ 273 w 398"/>
                      <a:gd name="T43" fmla="*/ 26 h 547"/>
                      <a:gd name="T44" fmla="*/ 344 w 398"/>
                      <a:gd name="T45" fmla="*/ 32 h 5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398" h="547">
                        <a:moveTo>
                          <a:pt x="344" y="32"/>
                        </a:moveTo>
                        <a:lnTo>
                          <a:pt x="314" y="78"/>
                        </a:lnTo>
                        <a:lnTo>
                          <a:pt x="384" y="201"/>
                        </a:lnTo>
                        <a:lnTo>
                          <a:pt x="398" y="396"/>
                        </a:lnTo>
                        <a:lnTo>
                          <a:pt x="235" y="427"/>
                        </a:lnTo>
                        <a:lnTo>
                          <a:pt x="227" y="474"/>
                        </a:lnTo>
                        <a:lnTo>
                          <a:pt x="120" y="547"/>
                        </a:lnTo>
                        <a:lnTo>
                          <a:pt x="94" y="529"/>
                        </a:lnTo>
                        <a:lnTo>
                          <a:pt x="72" y="477"/>
                        </a:lnTo>
                        <a:lnTo>
                          <a:pt x="88" y="431"/>
                        </a:lnTo>
                        <a:lnTo>
                          <a:pt x="64" y="410"/>
                        </a:lnTo>
                        <a:lnTo>
                          <a:pt x="56" y="373"/>
                        </a:lnTo>
                        <a:lnTo>
                          <a:pt x="85" y="312"/>
                        </a:lnTo>
                        <a:lnTo>
                          <a:pt x="0" y="218"/>
                        </a:lnTo>
                        <a:lnTo>
                          <a:pt x="33" y="161"/>
                        </a:lnTo>
                        <a:lnTo>
                          <a:pt x="79" y="151"/>
                        </a:lnTo>
                        <a:lnTo>
                          <a:pt x="79" y="125"/>
                        </a:lnTo>
                        <a:lnTo>
                          <a:pt x="128" y="100"/>
                        </a:lnTo>
                        <a:lnTo>
                          <a:pt x="94" y="38"/>
                        </a:lnTo>
                        <a:lnTo>
                          <a:pt x="123" y="14"/>
                        </a:lnTo>
                        <a:lnTo>
                          <a:pt x="238" y="0"/>
                        </a:lnTo>
                        <a:lnTo>
                          <a:pt x="273" y="26"/>
                        </a:lnTo>
                        <a:lnTo>
                          <a:pt x="344" y="32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41" name="Freeform 391"/>
                  <p:cNvSpPr>
                    <a:spLocks/>
                  </p:cNvSpPr>
                  <p:nvPr/>
                </p:nvSpPr>
                <p:spPr bwMode="auto">
                  <a:xfrm>
                    <a:off x="1544" y="2084"/>
                    <a:ext cx="199" cy="274"/>
                  </a:xfrm>
                  <a:custGeom>
                    <a:avLst/>
                    <a:gdLst>
                      <a:gd name="T0" fmla="*/ 344 w 398"/>
                      <a:gd name="T1" fmla="*/ 32 h 547"/>
                      <a:gd name="T2" fmla="*/ 314 w 398"/>
                      <a:gd name="T3" fmla="*/ 78 h 547"/>
                      <a:gd name="T4" fmla="*/ 384 w 398"/>
                      <a:gd name="T5" fmla="*/ 201 h 547"/>
                      <a:gd name="T6" fmla="*/ 398 w 398"/>
                      <a:gd name="T7" fmla="*/ 396 h 547"/>
                      <a:gd name="T8" fmla="*/ 235 w 398"/>
                      <a:gd name="T9" fmla="*/ 427 h 547"/>
                      <a:gd name="T10" fmla="*/ 227 w 398"/>
                      <a:gd name="T11" fmla="*/ 474 h 547"/>
                      <a:gd name="T12" fmla="*/ 120 w 398"/>
                      <a:gd name="T13" fmla="*/ 547 h 547"/>
                      <a:gd name="T14" fmla="*/ 94 w 398"/>
                      <a:gd name="T15" fmla="*/ 529 h 547"/>
                      <a:gd name="T16" fmla="*/ 72 w 398"/>
                      <a:gd name="T17" fmla="*/ 477 h 547"/>
                      <a:gd name="T18" fmla="*/ 88 w 398"/>
                      <a:gd name="T19" fmla="*/ 431 h 547"/>
                      <a:gd name="T20" fmla="*/ 64 w 398"/>
                      <a:gd name="T21" fmla="*/ 410 h 547"/>
                      <a:gd name="T22" fmla="*/ 56 w 398"/>
                      <a:gd name="T23" fmla="*/ 373 h 547"/>
                      <a:gd name="T24" fmla="*/ 85 w 398"/>
                      <a:gd name="T25" fmla="*/ 312 h 547"/>
                      <a:gd name="T26" fmla="*/ 0 w 398"/>
                      <a:gd name="T27" fmla="*/ 218 h 547"/>
                      <a:gd name="T28" fmla="*/ 33 w 398"/>
                      <a:gd name="T29" fmla="*/ 161 h 547"/>
                      <a:gd name="T30" fmla="*/ 79 w 398"/>
                      <a:gd name="T31" fmla="*/ 151 h 547"/>
                      <a:gd name="T32" fmla="*/ 79 w 398"/>
                      <a:gd name="T33" fmla="*/ 125 h 547"/>
                      <a:gd name="T34" fmla="*/ 128 w 398"/>
                      <a:gd name="T35" fmla="*/ 100 h 547"/>
                      <a:gd name="T36" fmla="*/ 94 w 398"/>
                      <a:gd name="T37" fmla="*/ 38 h 547"/>
                      <a:gd name="T38" fmla="*/ 123 w 398"/>
                      <a:gd name="T39" fmla="*/ 14 h 547"/>
                      <a:gd name="T40" fmla="*/ 238 w 398"/>
                      <a:gd name="T41" fmla="*/ 0 h 547"/>
                      <a:gd name="T42" fmla="*/ 273 w 398"/>
                      <a:gd name="T43" fmla="*/ 26 h 547"/>
                      <a:gd name="T44" fmla="*/ 344 w 398"/>
                      <a:gd name="T45" fmla="*/ 32 h 5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398" h="547">
                        <a:moveTo>
                          <a:pt x="344" y="32"/>
                        </a:moveTo>
                        <a:lnTo>
                          <a:pt x="314" y="78"/>
                        </a:lnTo>
                        <a:lnTo>
                          <a:pt x="384" y="201"/>
                        </a:lnTo>
                        <a:lnTo>
                          <a:pt x="398" y="396"/>
                        </a:lnTo>
                        <a:lnTo>
                          <a:pt x="235" y="427"/>
                        </a:lnTo>
                        <a:lnTo>
                          <a:pt x="227" y="474"/>
                        </a:lnTo>
                        <a:lnTo>
                          <a:pt x="120" y="547"/>
                        </a:lnTo>
                        <a:lnTo>
                          <a:pt x="94" y="529"/>
                        </a:lnTo>
                        <a:lnTo>
                          <a:pt x="72" y="477"/>
                        </a:lnTo>
                        <a:lnTo>
                          <a:pt x="88" y="431"/>
                        </a:lnTo>
                        <a:lnTo>
                          <a:pt x="64" y="410"/>
                        </a:lnTo>
                        <a:lnTo>
                          <a:pt x="56" y="373"/>
                        </a:lnTo>
                        <a:lnTo>
                          <a:pt x="85" y="312"/>
                        </a:lnTo>
                        <a:lnTo>
                          <a:pt x="0" y="218"/>
                        </a:lnTo>
                        <a:lnTo>
                          <a:pt x="33" y="161"/>
                        </a:lnTo>
                        <a:lnTo>
                          <a:pt x="79" y="151"/>
                        </a:lnTo>
                        <a:lnTo>
                          <a:pt x="79" y="125"/>
                        </a:lnTo>
                        <a:lnTo>
                          <a:pt x="128" y="100"/>
                        </a:lnTo>
                        <a:lnTo>
                          <a:pt x="94" y="38"/>
                        </a:lnTo>
                        <a:lnTo>
                          <a:pt x="123" y="14"/>
                        </a:lnTo>
                        <a:lnTo>
                          <a:pt x="238" y="0"/>
                        </a:lnTo>
                        <a:lnTo>
                          <a:pt x="273" y="26"/>
                        </a:lnTo>
                        <a:lnTo>
                          <a:pt x="344" y="32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34" name="Group 392"/>
                <p:cNvGrpSpPr>
                  <a:grpSpLocks/>
                </p:cNvGrpSpPr>
                <p:nvPr/>
              </p:nvGrpSpPr>
              <p:grpSpPr bwMode="auto">
                <a:xfrm>
                  <a:off x="1348" y="2350"/>
                  <a:ext cx="185" cy="201"/>
                  <a:chOff x="1348" y="2350"/>
                  <a:chExt cx="185" cy="201"/>
                </a:xfrm>
              </p:grpSpPr>
              <p:sp>
                <p:nvSpPr>
                  <p:cNvPr id="238" name="Freeform 393"/>
                  <p:cNvSpPr>
                    <a:spLocks/>
                  </p:cNvSpPr>
                  <p:nvPr/>
                </p:nvSpPr>
                <p:spPr bwMode="auto">
                  <a:xfrm>
                    <a:off x="1348" y="2350"/>
                    <a:ext cx="185" cy="201"/>
                  </a:xfrm>
                  <a:custGeom>
                    <a:avLst/>
                    <a:gdLst>
                      <a:gd name="T0" fmla="*/ 265 w 370"/>
                      <a:gd name="T1" fmla="*/ 20 h 403"/>
                      <a:gd name="T2" fmla="*/ 250 w 370"/>
                      <a:gd name="T3" fmla="*/ 93 h 403"/>
                      <a:gd name="T4" fmla="*/ 289 w 370"/>
                      <a:gd name="T5" fmla="*/ 141 h 403"/>
                      <a:gd name="T6" fmla="*/ 268 w 370"/>
                      <a:gd name="T7" fmla="*/ 192 h 403"/>
                      <a:gd name="T8" fmla="*/ 370 w 370"/>
                      <a:gd name="T9" fmla="*/ 307 h 403"/>
                      <a:gd name="T10" fmla="*/ 311 w 370"/>
                      <a:gd name="T11" fmla="*/ 342 h 403"/>
                      <a:gd name="T12" fmla="*/ 250 w 370"/>
                      <a:gd name="T13" fmla="*/ 356 h 403"/>
                      <a:gd name="T14" fmla="*/ 176 w 370"/>
                      <a:gd name="T15" fmla="*/ 403 h 403"/>
                      <a:gd name="T16" fmla="*/ 158 w 370"/>
                      <a:gd name="T17" fmla="*/ 386 h 403"/>
                      <a:gd name="T18" fmla="*/ 135 w 370"/>
                      <a:gd name="T19" fmla="*/ 400 h 403"/>
                      <a:gd name="T20" fmla="*/ 71 w 370"/>
                      <a:gd name="T21" fmla="*/ 342 h 403"/>
                      <a:gd name="T22" fmla="*/ 26 w 370"/>
                      <a:gd name="T23" fmla="*/ 349 h 403"/>
                      <a:gd name="T24" fmla="*/ 0 w 370"/>
                      <a:gd name="T25" fmla="*/ 299 h 403"/>
                      <a:gd name="T26" fmla="*/ 53 w 370"/>
                      <a:gd name="T27" fmla="*/ 162 h 403"/>
                      <a:gd name="T28" fmla="*/ 38 w 370"/>
                      <a:gd name="T29" fmla="*/ 118 h 403"/>
                      <a:gd name="T30" fmla="*/ 71 w 370"/>
                      <a:gd name="T31" fmla="*/ 51 h 403"/>
                      <a:gd name="T32" fmla="*/ 135 w 370"/>
                      <a:gd name="T33" fmla="*/ 42 h 403"/>
                      <a:gd name="T34" fmla="*/ 179 w 370"/>
                      <a:gd name="T35" fmla="*/ 3 h 403"/>
                      <a:gd name="T36" fmla="*/ 215 w 370"/>
                      <a:gd name="T37" fmla="*/ 0 h 403"/>
                      <a:gd name="T38" fmla="*/ 265 w 370"/>
                      <a:gd name="T39" fmla="*/ 20 h 4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70" h="403">
                        <a:moveTo>
                          <a:pt x="265" y="20"/>
                        </a:moveTo>
                        <a:lnTo>
                          <a:pt x="250" y="93"/>
                        </a:lnTo>
                        <a:lnTo>
                          <a:pt x="289" y="141"/>
                        </a:lnTo>
                        <a:lnTo>
                          <a:pt x="268" y="192"/>
                        </a:lnTo>
                        <a:lnTo>
                          <a:pt x="370" y="307"/>
                        </a:lnTo>
                        <a:lnTo>
                          <a:pt x="311" y="342"/>
                        </a:lnTo>
                        <a:lnTo>
                          <a:pt x="250" y="356"/>
                        </a:lnTo>
                        <a:lnTo>
                          <a:pt x="176" y="403"/>
                        </a:lnTo>
                        <a:lnTo>
                          <a:pt x="158" y="386"/>
                        </a:lnTo>
                        <a:lnTo>
                          <a:pt x="135" y="400"/>
                        </a:lnTo>
                        <a:lnTo>
                          <a:pt x="71" y="342"/>
                        </a:lnTo>
                        <a:lnTo>
                          <a:pt x="26" y="349"/>
                        </a:lnTo>
                        <a:lnTo>
                          <a:pt x="0" y="299"/>
                        </a:lnTo>
                        <a:lnTo>
                          <a:pt x="53" y="162"/>
                        </a:lnTo>
                        <a:lnTo>
                          <a:pt x="38" y="118"/>
                        </a:lnTo>
                        <a:lnTo>
                          <a:pt x="71" y="51"/>
                        </a:lnTo>
                        <a:lnTo>
                          <a:pt x="135" y="42"/>
                        </a:lnTo>
                        <a:lnTo>
                          <a:pt x="179" y="3"/>
                        </a:lnTo>
                        <a:lnTo>
                          <a:pt x="215" y="0"/>
                        </a:lnTo>
                        <a:lnTo>
                          <a:pt x="265" y="2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39" name="Freeform 394"/>
                  <p:cNvSpPr>
                    <a:spLocks/>
                  </p:cNvSpPr>
                  <p:nvPr/>
                </p:nvSpPr>
                <p:spPr bwMode="auto">
                  <a:xfrm>
                    <a:off x="1348" y="2350"/>
                    <a:ext cx="185" cy="201"/>
                  </a:xfrm>
                  <a:custGeom>
                    <a:avLst/>
                    <a:gdLst>
                      <a:gd name="T0" fmla="*/ 265 w 370"/>
                      <a:gd name="T1" fmla="*/ 20 h 403"/>
                      <a:gd name="T2" fmla="*/ 250 w 370"/>
                      <a:gd name="T3" fmla="*/ 93 h 403"/>
                      <a:gd name="T4" fmla="*/ 289 w 370"/>
                      <a:gd name="T5" fmla="*/ 141 h 403"/>
                      <a:gd name="T6" fmla="*/ 268 w 370"/>
                      <a:gd name="T7" fmla="*/ 192 h 403"/>
                      <a:gd name="T8" fmla="*/ 370 w 370"/>
                      <a:gd name="T9" fmla="*/ 307 h 403"/>
                      <a:gd name="T10" fmla="*/ 311 w 370"/>
                      <a:gd name="T11" fmla="*/ 342 h 403"/>
                      <a:gd name="T12" fmla="*/ 250 w 370"/>
                      <a:gd name="T13" fmla="*/ 356 h 403"/>
                      <a:gd name="T14" fmla="*/ 176 w 370"/>
                      <a:gd name="T15" fmla="*/ 403 h 403"/>
                      <a:gd name="T16" fmla="*/ 158 w 370"/>
                      <a:gd name="T17" fmla="*/ 386 h 403"/>
                      <a:gd name="T18" fmla="*/ 135 w 370"/>
                      <a:gd name="T19" fmla="*/ 400 h 403"/>
                      <a:gd name="T20" fmla="*/ 71 w 370"/>
                      <a:gd name="T21" fmla="*/ 342 h 403"/>
                      <a:gd name="T22" fmla="*/ 26 w 370"/>
                      <a:gd name="T23" fmla="*/ 349 h 403"/>
                      <a:gd name="T24" fmla="*/ 0 w 370"/>
                      <a:gd name="T25" fmla="*/ 299 h 403"/>
                      <a:gd name="T26" fmla="*/ 53 w 370"/>
                      <a:gd name="T27" fmla="*/ 162 h 403"/>
                      <a:gd name="T28" fmla="*/ 38 w 370"/>
                      <a:gd name="T29" fmla="*/ 118 h 403"/>
                      <a:gd name="T30" fmla="*/ 71 w 370"/>
                      <a:gd name="T31" fmla="*/ 51 h 403"/>
                      <a:gd name="T32" fmla="*/ 135 w 370"/>
                      <a:gd name="T33" fmla="*/ 42 h 403"/>
                      <a:gd name="T34" fmla="*/ 179 w 370"/>
                      <a:gd name="T35" fmla="*/ 3 h 403"/>
                      <a:gd name="T36" fmla="*/ 215 w 370"/>
                      <a:gd name="T37" fmla="*/ 0 h 403"/>
                      <a:gd name="T38" fmla="*/ 265 w 370"/>
                      <a:gd name="T39" fmla="*/ 20 h 4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70" h="403">
                        <a:moveTo>
                          <a:pt x="265" y="20"/>
                        </a:moveTo>
                        <a:lnTo>
                          <a:pt x="250" y="93"/>
                        </a:lnTo>
                        <a:lnTo>
                          <a:pt x="289" y="141"/>
                        </a:lnTo>
                        <a:lnTo>
                          <a:pt x="268" y="192"/>
                        </a:lnTo>
                        <a:lnTo>
                          <a:pt x="370" y="307"/>
                        </a:lnTo>
                        <a:lnTo>
                          <a:pt x="311" y="342"/>
                        </a:lnTo>
                        <a:lnTo>
                          <a:pt x="250" y="356"/>
                        </a:lnTo>
                        <a:lnTo>
                          <a:pt x="176" y="403"/>
                        </a:lnTo>
                        <a:lnTo>
                          <a:pt x="158" y="386"/>
                        </a:lnTo>
                        <a:lnTo>
                          <a:pt x="135" y="400"/>
                        </a:lnTo>
                        <a:lnTo>
                          <a:pt x="71" y="342"/>
                        </a:lnTo>
                        <a:lnTo>
                          <a:pt x="26" y="349"/>
                        </a:lnTo>
                        <a:lnTo>
                          <a:pt x="0" y="299"/>
                        </a:lnTo>
                        <a:lnTo>
                          <a:pt x="53" y="162"/>
                        </a:lnTo>
                        <a:lnTo>
                          <a:pt x="38" y="118"/>
                        </a:lnTo>
                        <a:lnTo>
                          <a:pt x="71" y="51"/>
                        </a:lnTo>
                        <a:lnTo>
                          <a:pt x="135" y="42"/>
                        </a:lnTo>
                        <a:lnTo>
                          <a:pt x="179" y="3"/>
                        </a:lnTo>
                        <a:lnTo>
                          <a:pt x="215" y="0"/>
                        </a:lnTo>
                        <a:lnTo>
                          <a:pt x="265" y="2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35" name="Group 395"/>
                <p:cNvGrpSpPr>
                  <a:grpSpLocks/>
                </p:cNvGrpSpPr>
                <p:nvPr/>
              </p:nvGrpSpPr>
              <p:grpSpPr bwMode="auto">
                <a:xfrm>
                  <a:off x="1472" y="2346"/>
                  <a:ext cx="181" cy="178"/>
                  <a:chOff x="1472" y="2346"/>
                  <a:chExt cx="181" cy="178"/>
                </a:xfrm>
              </p:grpSpPr>
              <p:sp>
                <p:nvSpPr>
                  <p:cNvPr id="236" name="Freeform 396"/>
                  <p:cNvSpPr>
                    <a:spLocks/>
                  </p:cNvSpPr>
                  <p:nvPr/>
                </p:nvSpPr>
                <p:spPr bwMode="auto">
                  <a:xfrm>
                    <a:off x="1472" y="2346"/>
                    <a:ext cx="181" cy="178"/>
                  </a:xfrm>
                  <a:custGeom>
                    <a:avLst/>
                    <a:gdLst>
                      <a:gd name="T0" fmla="*/ 267 w 361"/>
                      <a:gd name="T1" fmla="*/ 21 h 356"/>
                      <a:gd name="T2" fmla="*/ 267 w 361"/>
                      <a:gd name="T3" fmla="*/ 68 h 356"/>
                      <a:gd name="T4" fmla="*/ 325 w 361"/>
                      <a:gd name="T5" fmla="*/ 96 h 356"/>
                      <a:gd name="T6" fmla="*/ 332 w 361"/>
                      <a:gd name="T7" fmla="*/ 125 h 356"/>
                      <a:gd name="T8" fmla="*/ 361 w 361"/>
                      <a:gd name="T9" fmla="*/ 216 h 356"/>
                      <a:gd name="T10" fmla="*/ 293 w 361"/>
                      <a:gd name="T11" fmla="*/ 273 h 356"/>
                      <a:gd name="T12" fmla="*/ 311 w 361"/>
                      <a:gd name="T13" fmla="*/ 282 h 356"/>
                      <a:gd name="T14" fmla="*/ 325 w 361"/>
                      <a:gd name="T15" fmla="*/ 356 h 356"/>
                      <a:gd name="T16" fmla="*/ 200 w 361"/>
                      <a:gd name="T17" fmla="*/ 347 h 356"/>
                      <a:gd name="T18" fmla="*/ 189 w 361"/>
                      <a:gd name="T19" fmla="*/ 317 h 356"/>
                      <a:gd name="T20" fmla="*/ 121 w 361"/>
                      <a:gd name="T21" fmla="*/ 314 h 356"/>
                      <a:gd name="T22" fmla="*/ 20 w 361"/>
                      <a:gd name="T23" fmla="*/ 199 h 356"/>
                      <a:gd name="T24" fmla="*/ 40 w 361"/>
                      <a:gd name="T25" fmla="*/ 148 h 356"/>
                      <a:gd name="T26" fmla="*/ 0 w 361"/>
                      <a:gd name="T27" fmla="*/ 100 h 356"/>
                      <a:gd name="T28" fmla="*/ 15 w 361"/>
                      <a:gd name="T29" fmla="*/ 27 h 356"/>
                      <a:gd name="T30" fmla="*/ 61 w 361"/>
                      <a:gd name="T31" fmla="*/ 27 h 356"/>
                      <a:gd name="T32" fmla="*/ 102 w 361"/>
                      <a:gd name="T33" fmla="*/ 0 h 356"/>
                      <a:gd name="T34" fmla="*/ 235 w 361"/>
                      <a:gd name="T35" fmla="*/ 13 h 356"/>
                      <a:gd name="T36" fmla="*/ 242 w 361"/>
                      <a:gd name="T37" fmla="*/ 3 h 356"/>
                      <a:gd name="T38" fmla="*/ 267 w 361"/>
                      <a:gd name="T39" fmla="*/ 21 h 3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61" h="356">
                        <a:moveTo>
                          <a:pt x="267" y="21"/>
                        </a:moveTo>
                        <a:lnTo>
                          <a:pt x="267" y="68"/>
                        </a:lnTo>
                        <a:lnTo>
                          <a:pt x="325" y="96"/>
                        </a:lnTo>
                        <a:lnTo>
                          <a:pt x="332" y="125"/>
                        </a:lnTo>
                        <a:lnTo>
                          <a:pt x="361" y="216"/>
                        </a:lnTo>
                        <a:lnTo>
                          <a:pt x="293" y="273"/>
                        </a:lnTo>
                        <a:lnTo>
                          <a:pt x="311" y="282"/>
                        </a:lnTo>
                        <a:lnTo>
                          <a:pt x="325" y="356"/>
                        </a:lnTo>
                        <a:lnTo>
                          <a:pt x="200" y="347"/>
                        </a:lnTo>
                        <a:lnTo>
                          <a:pt x="189" y="317"/>
                        </a:lnTo>
                        <a:lnTo>
                          <a:pt x="121" y="314"/>
                        </a:lnTo>
                        <a:lnTo>
                          <a:pt x="20" y="199"/>
                        </a:lnTo>
                        <a:lnTo>
                          <a:pt x="40" y="148"/>
                        </a:lnTo>
                        <a:lnTo>
                          <a:pt x="0" y="100"/>
                        </a:lnTo>
                        <a:lnTo>
                          <a:pt x="15" y="27"/>
                        </a:lnTo>
                        <a:lnTo>
                          <a:pt x="61" y="27"/>
                        </a:lnTo>
                        <a:lnTo>
                          <a:pt x="102" y="0"/>
                        </a:lnTo>
                        <a:lnTo>
                          <a:pt x="235" y="13"/>
                        </a:lnTo>
                        <a:lnTo>
                          <a:pt x="242" y="3"/>
                        </a:lnTo>
                        <a:lnTo>
                          <a:pt x="267" y="21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37" name="Freeform 397"/>
                  <p:cNvSpPr>
                    <a:spLocks/>
                  </p:cNvSpPr>
                  <p:nvPr/>
                </p:nvSpPr>
                <p:spPr bwMode="auto">
                  <a:xfrm>
                    <a:off x="1472" y="2346"/>
                    <a:ext cx="181" cy="178"/>
                  </a:xfrm>
                  <a:custGeom>
                    <a:avLst/>
                    <a:gdLst>
                      <a:gd name="T0" fmla="*/ 267 w 361"/>
                      <a:gd name="T1" fmla="*/ 21 h 356"/>
                      <a:gd name="T2" fmla="*/ 267 w 361"/>
                      <a:gd name="T3" fmla="*/ 68 h 356"/>
                      <a:gd name="T4" fmla="*/ 325 w 361"/>
                      <a:gd name="T5" fmla="*/ 96 h 356"/>
                      <a:gd name="T6" fmla="*/ 332 w 361"/>
                      <a:gd name="T7" fmla="*/ 125 h 356"/>
                      <a:gd name="T8" fmla="*/ 361 w 361"/>
                      <a:gd name="T9" fmla="*/ 216 h 356"/>
                      <a:gd name="T10" fmla="*/ 293 w 361"/>
                      <a:gd name="T11" fmla="*/ 273 h 356"/>
                      <a:gd name="T12" fmla="*/ 311 w 361"/>
                      <a:gd name="T13" fmla="*/ 282 h 356"/>
                      <a:gd name="T14" fmla="*/ 325 w 361"/>
                      <a:gd name="T15" fmla="*/ 356 h 356"/>
                      <a:gd name="T16" fmla="*/ 200 w 361"/>
                      <a:gd name="T17" fmla="*/ 347 h 356"/>
                      <a:gd name="T18" fmla="*/ 189 w 361"/>
                      <a:gd name="T19" fmla="*/ 317 h 356"/>
                      <a:gd name="T20" fmla="*/ 121 w 361"/>
                      <a:gd name="T21" fmla="*/ 314 h 356"/>
                      <a:gd name="T22" fmla="*/ 20 w 361"/>
                      <a:gd name="T23" fmla="*/ 199 h 356"/>
                      <a:gd name="T24" fmla="*/ 40 w 361"/>
                      <a:gd name="T25" fmla="*/ 148 h 356"/>
                      <a:gd name="T26" fmla="*/ 0 w 361"/>
                      <a:gd name="T27" fmla="*/ 100 h 356"/>
                      <a:gd name="T28" fmla="*/ 15 w 361"/>
                      <a:gd name="T29" fmla="*/ 27 h 356"/>
                      <a:gd name="T30" fmla="*/ 61 w 361"/>
                      <a:gd name="T31" fmla="*/ 27 h 356"/>
                      <a:gd name="T32" fmla="*/ 102 w 361"/>
                      <a:gd name="T33" fmla="*/ 0 h 356"/>
                      <a:gd name="T34" fmla="*/ 235 w 361"/>
                      <a:gd name="T35" fmla="*/ 13 h 356"/>
                      <a:gd name="T36" fmla="*/ 242 w 361"/>
                      <a:gd name="T37" fmla="*/ 3 h 356"/>
                      <a:gd name="T38" fmla="*/ 267 w 361"/>
                      <a:gd name="T39" fmla="*/ 21 h 3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61" h="356">
                        <a:moveTo>
                          <a:pt x="267" y="21"/>
                        </a:moveTo>
                        <a:lnTo>
                          <a:pt x="267" y="68"/>
                        </a:lnTo>
                        <a:lnTo>
                          <a:pt x="325" y="96"/>
                        </a:lnTo>
                        <a:lnTo>
                          <a:pt x="332" y="125"/>
                        </a:lnTo>
                        <a:lnTo>
                          <a:pt x="361" y="216"/>
                        </a:lnTo>
                        <a:lnTo>
                          <a:pt x="293" y="273"/>
                        </a:lnTo>
                        <a:lnTo>
                          <a:pt x="311" y="282"/>
                        </a:lnTo>
                        <a:lnTo>
                          <a:pt x="325" y="356"/>
                        </a:lnTo>
                        <a:lnTo>
                          <a:pt x="200" y="347"/>
                        </a:lnTo>
                        <a:lnTo>
                          <a:pt x="189" y="317"/>
                        </a:lnTo>
                        <a:lnTo>
                          <a:pt x="121" y="314"/>
                        </a:lnTo>
                        <a:lnTo>
                          <a:pt x="20" y="199"/>
                        </a:lnTo>
                        <a:lnTo>
                          <a:pt x="40" y="148"/>
                        </a:lnTo>
                        <a:lnTo>
                          <a:pt x="0" y="100"/>
                        </a:lnTo>
                        <a:lnTo>
                          <a:pt x="15" y="27"/>
                        </a:lnTo>
                        <a:lnTo>
                          <a:pt x="61" y="27"/>
                        </a:lnTo>
                        <a:lnTo>
                          <a:pt x="102" y="0"/>
                        </a:lnTo>
                        <a:lnTo>
                          <a:pt x="235" y="13"/>
                        </a:lnTo>
                        <a:lnTo>
                          <a:pt x="242" y="3"/>
                        </a:lnTo>
                        <a:lnTo>
                          <a:pt x="267" y="21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</p:grpSp>
          <p:grpSp>
            <p:nvGrpSpPr>
              <p:cNvPr id="219" name="Group 398"/>
              <p:cNvGrpSpPr>
                <a:grpSpLocks/>
              </p:cNvGrpSpPr>
              <p:nvPr/>
            </p:nvGrpSpPr>
            <p:grpSpPr bwMode="auto">
              <a:xfrm>
                <a:off x="1425" y="2504"/>
                <a:ext cx="221" cy="167"/>
                <a:chOff x="1425" y="2504"/>
                <a:chExt cx="221" cy="167"/>
              </a:xfrm>
            </p:grpSpPr>
            <p:sp>
              <p:nvSpPr>
                <p:cNvPr id="220" name="Freeform 399"/>
                <p:cNvSpPr>
                  <a:spLocks/>
                </p:cNvSpPr>
                <p:nvPr/>
              </p:nvSpPr>
              <p:spPr bwMode="auto">
                <a:xfrm>
                  <a:off x="1425" y="2504"/>
                  <a:ext cx="221" cy="167"/>
                </a:xfrm>
                <a:custGeom>
                  <a:avLst/>
                  <a:gdLst>
                    <a:gd name="T0" fmla="*/ 378 w 442"/>
                    <a:gd name="T1" fmla="*/ 128 h 334"/>
                    <a:gd name="T2" fmla="*/ 416 w 442"/>
                    <a:gd name="T3" fmla="*/ 183 h 334"/>
                    <a:gd name="T4" fmla="*/ 442 w 442"/>
                    <a:gd name="T5" fmla="*/ 156 h 334"/>
                    <a:gd name="T6" fmla="*/ 422 w 442"/>
                    <a:gd name="T7" fmla="*/ 125 h 334"/>
                    <a:gd name="T8" fmla="*/ 410 w 442"/>
                    <a:gd name="T9" fmla="*/ 89 h 334"/>
                    <a:gd name="T10" fmla="*/ 419 w 442"/>
                    <a:gd name="T11" fmla="*/ 41 h 334"/>
                    <a:gd name="T12" fmla="*/ 294 w 442"/>
                    <a:gd name="T13" fmla="*/ 34 h 334"/>
                    <a:gd name="T14" fmla="*/ 283 w 442"/>
                    <a:gd name="T15" fmla="*/ 3 h 334"/>
                    <a:gd name="T16" fmla="*/ 215 w 442"/>
                    <a:gd name="T17" fmla="*/ 0 h 334"/>
                    <a:gd name="T18" fmla="*/ 155 w 442"/>
                    <a:gd name="T19" fmla="*/ 34 h 334"/>
                    <a:gd name="T20" fmla="*/ 93 w 442"/>
                    <a:gd name="T21" fmla="*/ 51 h 334"/>
                    <a:gd name="T22" fmla="*/ 21 w 442"/>
                    <a:gd name="T23" fmla="*/ 95 h 334"/>
                    <a:gd name="T24" fmla="*/ 7 w 442"/>
                    <a:gd name="T25" fmla="*/ 179 h 334"/>
                    <a:gd name="T26" fmla="*/ 24 w 442"/>
                    <a:gd name="T27" fmla="*/ 202 h 334"/>
                    <a:gd name="T28" fmla="*/ 0 w 442"/>
                    <a:gd name="T29" fmla="*/ 220 h 334"/>
                    <a:gd name="T30" fmla="*/ 62 w 442"/>
                    <a:gd name="T31" fmla="*/ 302 h 334"/>
                    <a:gd name="T32" fmla="*/ 117 w 442"/>
                    <a:gd name="T33" fmla="*/ 281 h 334"/>
                    <a:gd name="T34" fmla="*/ 138 w 442"/>
                    <a:gd name="T35" fmla="*/ 307 h 334"/>
                    <a:gd name="T36" fmla="*/ 257 w 442"/>
                    <a:gd name="T37" fmla="*/ 334 h 334"/>
                    <a:gd name="T38" fmla="*/ 294 w 442"/>
                    <a:gd name="T39" fmla="*/ 220 h 334"/>
                    <a:gd name="T40" fmla="*/ 350 w 442"/>
                    <a:gd name="T41" fmla="*/ 183 h 334"/>
                    <a:gd name="T42" fmla="*/ 378 w 442"/>
                    <a:gd name="T43" fmla="*/ 128 h 3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42" h="334">
                      <a:moveTo>
                        <a:pt x="378" y="128"/>
                      </a:moveTo>
                      <a:lnTo>
                        <a:pt x="416" y="183"/>
                      </a:lnTo>
                      <a:lnTo>
                        <a:pt x="442" y="156"/>
                      </a:lnTo>
                      <a:lnTo>
                        <a:pt x="422" y="125"/>
                      </a:lnTo>
                      <a:lnTo>
                        <a:pt x="410" y="89"/>
                      </a:lnTo>
                      <a:lnTo>
                        <a:pt x="419" y="41"/>
                      </a:lnTo>
                      <a:lnTo>
                        <a:pt x="294" y="34"/>
                      </a:lnTo>
                      <a:lnTo>
                        <a:pt x="283" y="3"/>
                      </a:lnTo>
                      <a:lnTo>
                        <a:pt x="215" y="0"/>
                      </a:lnTo>
                      <a:lnTo>
                        <a:pt x="155" y="34"/>
                      </a:lnTo>
                      <a:lnTo>
                        <a:pt x="93" y="51"/>
                      </a:lnTo>
                      <a:lnTo>
                        <a:pt x="21" y="95"/>
                      </a:lnTo>
                      <a:lnTo>
                        <a:pt x="7" y="179"/>
                      </a:lnTo>
                      <a:lnTo>
                        <a:pt x="24" y="202"/>
                      </a:lnTo>
                      <a:lnTo>
                        <a:pt x="0" y="220"/>
                      </a:lnTo>
                      <a:lnTo>
                        <a:pt x="62" y="302"/>
                      </a:lnTo>
                      <a:lnTo>
                        <a:pt x="117" y="281"/>
                      </a:lnTo>
                      <a:lnTo>
                        <a:pt x="138" y="307"/>
                      </a:lnTo>
                      <a:lnTo>
                        <a:pt x="257" y="334"/>
                      </a:lnTo>
                      <a:lnTo>
                        <a:pt x="294" y="220"/>
                      </a:lnTo>
                      <a:lnTo>
                        <a:pt x="350" y="183"/>
                      </a:lnTo>
                      <a:lnTo>
                        <a:pt x="378" y="128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21" name="Freeform 400"/>
                <p:cNvSpPr>
                  <a:spLocks/>
                </p:cNvSpPr>
                <p:nvPr/>
              </p:nvSpPr>
              <p:spPr bwMode="auto">
                <a:xfrm>
                  <a:off x="1425" y="2504"/>
                  <a:ext cx="221" cy="167"/>
                </a:xfrm>
                <a:custGeom>
                  <a:avLst/>
                  <a:gdLst>
                    <a:gd name="T0" fmla="*/ 378 w 442"/>
                    <a:gd name="T1" fmla="*/ 128 h 334"/>
                    <a:gd name="T2" fmla="*/ 416 w 442"/>
                    <a:gd name="T3" fmla="*/ 183 h 334"/>
                    <a:gd name="T4" fmla="*/ 442 w 442"/>
                    <a:gd name="T5" fmla="*/ 156 h 334"/>
                    <a:gd name="T6" fmla="*/ 422 w 442"/>
                    <a:gd name="T7" fmla="*/ 125 h 334"/>
                    <a:gd name="T8" fmla="*/ 410 w 442"/>
                    <a:gd name="T9" fmla="*/ 89 h 334"/>
                    <a:gd name="T10" fmla="*/ 419 w 442"/>
                    <a:gd name="T11" fmla="*/ 41 h 334"/>
                    <a:gd name="T12" fmla="*/ 294 w 442"/>
                    <a:gd name="T13" fmla="*/ 34 h 334"/>
                    <a:gd name="T14" fmla="*/ 283 w 442"/>
                    <a:gd name="T15" fmla="*/ 3 h 334"/>
                    <a:gd name="T16" fmla="*/ 215 w 442"/>
                    <a:gd name="T17" fmla="*/ 0 h 334"/>
                    <a:gd name="T18" fmla="*/ 155 w 442"/>
                    <a:gd name="T19" fmla="*/ 34 h 334"/>
                    <a:gd name="T20" fmla="*/ 93 w 442"/>
                    <a:gd name="T21" fmla="*/ 51 h 334"/>
                    <a:gd name="T22" fmla="*/ 21 w 442"/>
                    <a:gd name="T23" fmla="*/ 95 h 334"/>
                    <a:gd name="T24" fmla="*/ 7 w 442"/>
                    <a:gd name="T25" fmla="*/ 179 h 334"/>
                    <a:gd name="T26" fmla="*/ 24 w 442"/>
                    <a:gd name="T27" fmla="*/ 202 h 334"/>
                    <a:gd name="T28" fmla="*/ 0 w 442"/>
                    <a:gd name="T29" fmla="*/ 220 h 334"/>
                    <a:gd name="T30" fmla="*/ 62 w 442"/>
                    <a:gd name="T31" fmla="*/ 302 h 334"/>
                    <a:gd name="T32" fmla="*/ 117 w 442"/>
                    <a:gd name="T33" fmla="*/ 281 h 334"/>
                    <a:gd name="T34" fmla="*/ 138 w 442"/>
                    <a:gd name="T35" fmla="*/ 307 h 334"/>
                    <a:gd name="T36" fmla="*/ 257 w 442"/>
                    <a:gd name="T37" fmla="*/ 334 h 334"/>
                    <a:gd name="T38" fmla="*/ 294 w 442"/>
                    <a:gd name="T39" fmla="*/ 220 h 334"/>
                    <a:gd name="T40" fmla="*/ 350 w 442"/>
                    <a:gd name="T41" fmla="*/ 183 h 334"/>
                    <a:gd name="T42" fmla="*/ 378 w 442"/>
                    <a:gd name="T43" fmla="*/ 128 h 3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42" h="334">
                      <a:moveTo>
                        <a:pt x="378" y="128"/>
                      </a:moveTo>
                      <a:lnTo>
                        <a:pt x="416" y="183"/>
                      </a:lnTo>
                      <a:lnTo>
                        <a:pt x="442" y="156"/>
                      </a:lnTo>
                      <a:lnTo>
                        <a:pt x="422" y="125"/>
                      </a:lnTo>
                      <a:lnTo>
                        <a:pt x="410" y="89"/>
                      </a:lnTo>
                      <a:lnTo>
                        <a:pt x="419" y="41"/>
                      </a:lnTo>
                      <a:lnTo>
                        <a:pt x="294" y="34"/>
                      </a:lnTo>
                      <a:lnTo>
                        <a:pt x="283" y="3"/>
                      </a:lnTo>
                      <a:lnTo>
                        <a:pt x="215" y="0"/>
                      </a:lnTo>
                      <a:lnTo>
                        <a:pt x="155" y="34"/>
                      </a:lnTo>
                      <a:lnTo>
                        <a:pt x="93" y="51"/>
                      </a:lnTo>
                      <a:lnTo>
                        <a:pt x="21" y="95"/>
                      </a:lnTo>
                      <a:lnTo>
                        <a:pt x="7" y="179"/>
                      </a:lnTo>
                      <a:lnTo>
                        <a:pt x="24" y="202"/>
                      </a:lnTo>
                      <a:lnTo>
                        <a:pt x="0" y="220"/>
                      </a:lnTo>
                      <a:lnTo>
                        <a:pt x="62" y="302"/>
                      </a:lnTo>
                      <a:lnTo>
                        <a:pt x="117" y="281"/>
                      </a:lnTo>
                      <a:lnTo>
                        <a:pt x="138" y="307"/>
                      </a:lnTo>
                      <a:lnTo>
                        <a:pt x="257" y="334"/>
                      </a:lnTo>
                      <a:lnTo>
                        <a:pt x="294" y="220"/>
                      </a:lnTo>
                      <a:lnTo>
                        <a:pt x="350" y="183"/>
                      </a:lnTo>
                      <a:lnTo>
                        <a:pt x="378" y="128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</p:grpSp>
        <p:grpSp>
          <p:nvGrpSpPr>
            <p:cNvPr id="8" name="Group 401"/>
            <p:cNvGrpSpPr>
              <a:grpSpLocks/>
            </p:cNvGrpSpPr>
            <p:nvPr/>
          </p:nvGrpSpPr>
          <p:grpSpPr bwMode="auto">
            <a:xfrm>
              <a:off x="2082" y="2159"/>
              <a:ext cx="54" cy="57"/>
              <a:chOff x="1629" y="1799"/>
              <a:chExt cx="54" cy="57"/>
            </a:xfrm>
          </p:grpSpPr>
          <p:sp>
            <p:nvSpPr>
              <p:cNvPr id="216" name="Freeform 402"/>
              <p:cNvSpPr>
                <a:spLocks/>
              </p:cNvSpPr>
              <p:nvPr/>
            </p:nvSpPr>
            <p:spPr bwMode="auto">
              <a:xfrm>
                <a:off x="1629" y="1799"/>
                <a:ext cx="54" cy="57"/>
              </a:xfrm>
              <a:custGeom>
                <a:avLst/>
                <a:gdLst>
                  <a:gd name="T0" fmla="*/ 89 w 108"/>
                  <a:gd name="T1" fmla="*/ 112 h 112"/>
                  <a:gd name="T2" fmla="*/ 40 w 108"/>
                  <a:gd name="T3" fmla="*/ 70 h 112"/>
                  <a:gd name="T4" fmla="*/ 15 w 108"/>
                  <a:gd name="T5" fmla="*/ 73 h 112"/>
                  <a:gd name="T6" fmla="*/ 8 w 108"/>
                  <a:gd name="T7" fmla="*/ 64 h 112"/>
                  <a:gd name="T8" fmla="*/ 3 w 108"/>
                  <a:gd name="T9" fmla="*/ 56 h 112"/>
                  <a:gd name="T10" fmla="*/ 0 w 108"/>
                  <a:gd name="T11" fmla="*/ 56 h 112"/>
                  <a:gd name="T12" fmla="*/ 0 w 108"/>
                  <a:gd name="T13" fmla="*/ 23 h 112"/>
                  <a:gd name="T14" fmla="*/ 44 w 108"/>
                  <a:gd name="T15" fmla="*/ 15 h 112"/>
                  <a:gd name="T16" fmla="*/ 52 w 108"/>
                  <a:gd name="T17" fmla="*/ 7 h 112"/>
                  <a:gd name="T18" fmla="*/ 101 w 108"/>
                  <a:gd name="T19" fmla="*/ 0 h 112"/>
                  <a:gd name="T20" fmla="*/ 108 w 108"/>
                  <a:gd name="T21" fmla="*/ 12 h 112"/>
                  <a:gd name="T22" fmla="*/ 101 w 108"/>
                  <a:gd name="T23" fmla="*/ 85 h 112"/>
                  <a:gd name="T24" fmla="*/ 89 w 108"/>
                  <a:gd name="T25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8" h="112">
                    <a:moveTo>
                      <a:pt x="89" y="112"/>
                    </a:moveTo>
                    <a:lnTo>
                      <a:pt x="40" y="70"/>
                    </a:lnTo>
                    <a:lnTo>
                      <a:pt x="15" y="73"/>
                    </a:lnTo>
                    <a:lnTo>
                      <a:pt x="8" y="64"/>
                    </a:lnTo>
                    <a:lnTo>
                      <a:pt x="3" y="56"/>
                    </a:lnTo>
                    <a:lnTo>
                      <a:pt x="0" y="56"/>
                    </a:lnTo>
                    <a:lnTo>
                      <a:pt x="0" y="23"/>
                    </a:lnTo>
                    <a:lnTo>
                      <a:pt x="44" y="15"/>
                    </a:lnTo>
                    <a:lnTo>
                      <a:pt x="52" y="7"/>
                    </a:lnTo>
                    <a:lnTo>
                      <a:pt x="101" y="0"/>
                    </a:lnTo>
                    <a:lnTo>
                      <a:pt x="108" y="12"/>
                    </a:lnTo>
                    <a:lnTo>
                      <a:pt x="101" y="85"/>
                    </a:lnTo>
                    <a:lnTo>
                      <a:pt x="89" y="112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17" name="Freeform 403"/>
              <p:cNvSpPr>
                <a:spLocks/>
              </p:cNvSpPr>
              <p:nvPr/>
            </p:nvSpPr>
            <p:spPr bwMode="auto">
              <a:xfrm>
                <a:off x="1629" y="1799"/>
                <a:ext cx="54" cy="57"/>
              </a:xfrm>
              <a:custGeom>
                <a:avLst/>
                <a:gdLst>
                  <a:gd name="T0" fmla="*/ 89 w 108"/>
                  <a:gd name="T1" fmla="*/ 112 h 112"/>
                  <a:gd name="T2" fmla="*/ 40 w 108"/>
                  <a:gd name="T3" fmla="*/ 70 h 112"/>
                  <a:gd name="T4" fmla="*/ 15 w 108"/>
                  <a:gd name="T5" fmla="*/ 73 h 112"/>
                  <a:gd name="T6" fmla="*/ 8 w 108"/>
                  <a:gd name="T7" fmla="*/ 64 h 112"/>
                  <a:gd name="T8" fmla="*/ 3 w 108"/>
                  <a:gd name="T9" fmla="*/ 56 h 112"/>
                  <a:gd name="T10" fmla="*/ 0 w 108"/>
                  <a:gd name="T11" fmla="*/ 56 h 112"/>
                  <a:gd name="T12" fmla="*/ 0 w 108"/>
                  <a:gd name="T13" fmla="*/ 23 h 112"/>
                  <a:gd name="T14" fmla="*/ 44 w 108"/>
                  <a:gd name="T15" fmla="*/ 15 h 112"/>
                  <a:gd name="T16" fmla="*/ 52 w 108"/>
                  <a:gd name="T17" fmla="*/ 7 h 112"/>
                  <a:gd name="T18" fmla="*/ 101 w 108"/>
                  <a:gd name="T19" fmla="*/ 0 h 112"/>
                  <a:gd name="T20" fmla="*/ 108 w 108"/>
                  <a:gd name="T21" fmla="*/ 12 h 112"/>
                  <a:gd name="T22" fmla="*/ 101 w 108"/>
                  <a:gd name="T23" fmla="*/ 85 h 112"/>
                  <a:gd name="T24" fmla="*/ 89 w 108"/>
                  <a:gd name="T25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8" h="112">
                    <a:moveTo>
                      <a:pt x="89" y="112"/>
                    </a:moveTo>
                    <a:lnTo>
                      <a:pt x="40" y="70"/>
                    </a:lnTo>
                    <a:lnTo>
                      <a:pt x="15" y="73"/>
                    </a:lnTo>
                    <a:lnTo>
                      <a:pt x="8" y="64"/>
                    </a:lnTo>
                    <a:lnTo>
                      <a:pt x="3" y="56"/>
                    </a:lnTo>
                    <a:lnTo>
                      <a:pt x="0" y="56"/>
                    </a:lnTo>
                    <a:lnTo>
                      <a:pt x="0" y="23"/>
                    </a:lnTo>
                    <a:lnTo>
                      <a:pt x="44" y="15"/>
                    </a:lnTo>
                    <a:lnTo>
                      <a:pt x="52" y="7"/>
                    </a:lnTo>
                    <a:lnTo>
                      <a:pt x="101" y="0"/>
                    </a:lnTo>
                    <a:lnTo>
                      <a:pt x="108" y="12"/>
                    </a:lnTo>
                    <a:lnTo>
                      <a:pt x="101" y="85"/>
                    </a:lnTo>
                    <a:lnTo>
                      <a:pt x="89" y="112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9" name="Group 404"/>
            <p:cNvGrpSpPr>
              <a:grpSpLocks/>
            </p:cNvGrpSpPr>
            <p:nvPr/>
          </p:nvGrpSpPr>
          <p:grpSpPr bwMode="auto">
            <a:xfrm>
              <a:off x="2039" y="2165"/>
              <a:ext cx="42" cy="55"/>
              <a:chOff x="1586" y="1805"/>
              <a:chExt cx="42" cy="55"/>
            </a:xfrm>
          </p:grpSpPr>
          <p:sp>
            <p:nvSpPr>
              <p:cNvPr id="214" name="Freeform 405"/>
              <p:cNvSpPr>
                <a:spLocks/>
              </p:cNvSpPr>
              <p:nvPr/>
            </p:nvSpPr>
            <p:spPr bwMode="auto">
              <a:xfrm>
                <a:off x="1586" y="1805"/>
                <a:ext cx="42" cy="55"/>
              </a:xfrm>
              <a:custGeom>
                <a:avLst/>
                <a:gdLst>
                  <a:gd name="T0" fmla="*/ 84 w 84"/>
                  <a:gd name="T1" fmla="*/ 11 h 110"/>
                  <a:gd name="T2" fmla="*/ 76 w 84"/>
                  <a:gd name="T3" fmla="*/ 0 h 110"/>
                  <a:gd name="T4" fmla="*/ 44 w 84"/>
                  <a:gd name="T5" fmla="*/ 3 h 110"/>
                  <a:gd name="T6" fmla="*/ 33 w 84"/>
                  <a:gd name="T7" fmla="*/ 14 h 110"/>
                  <a:gd name="T8" fmla="*/ 15 w 84"/>
                  <a:gd name="T9" fmla="*/ 21 h 110"/>
                  <a:gd name="T10" fmla="*/ 12 w 84"/>
                  <a:gd name="T11" fmla="*/ 47 h 110"/>
                  <a:gd name="T12" fmla="*/ 0 w 84"/>
                  <a:gd name="T13" fmla="*/ 55 h 110"/>
                  <a:gd name="T14" fmla="*/ 1 w 84"/>
                  <a:gd name="T15" fmla="*/ 68 h 110"/>
                  <a:gd name="T16" fmla="*/ 4 w 84"/>
                  <a:gd name="T17" fmla="*/ 82 h 110"/>
                  <a:gd name="T18" fmla="*/ 38 w 84"/>
                  <a:gd name="T19" fmla="*/ 110 h 110"/>
                  <a:gd name="T20" fmla="*/ 44 w 84"/>
                  <a:gd name="T21" fmla="*/ 99 h 110"/>
                  <a:gd name="T22" fmla="*/ 73 w 84"/>
                  <a:gd name="T23" fmla="*/ 105 h 110"/>
                  <a:gd name="T24" fmla="*/ 73 w 84"/>
                  <a:gd name="T25" fmla="*/ 79 h 110"/>
                  <a:gd name="T26" fmla="*/ 61 w 84"/>
                  <a:gd name="T27" fmla="*/ 73 h 110"/>
                  <a:gd name="T28" fmla="*/ 45 w 84"/>
                  <a:gd name="T29" fmla="*/ 73 h 110"/>
                  <a:gd name="T30" fmla="*/ 44 w 84"/>
                  <a:gd name="T31" fmla="*/ 61 h 110"/>
                  <a:gd name="T32" fmla="*/ 50 w 84"/>
                  <a:gd name="T33" fmla="*/ 52 h 110"/>
                  <a:gd name="T34" fmla="*/ 61 w 84"/>
                  <a:gd name="T35" fmla="*/ 44 h 110"/>
                  <a:gd name="T36" fmla="*/ 76 w 84"/>
                  <a:gd name="T37" fmla="*/ 47 h 110"/>
                  <a:gd name="T38" fmla="*/ 84 w 84"/>
                  <a:gd name="T39" fmla="*/ 44 h 110"/>
                  <a:gd name="T40" fmla="*/ 84 w 84"/>
                  <a:gd name="T41" fmla="*/ 11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4" h="110">
                    <a:moveTo>
                      <a:pt x="84" y="11"/>
                    </a:moveTo>
                    <a:lnTo>
                      <a:pt x="76" y="0"/>
                    </a:lnTo>
                    <a:lnTo>
                      <a:pt x="44" y="3"/>
                    </a:lnTo>
                    <a:lnTo>
                      <a:pt x="33" y="14"/>
                    </a:lnTo>
                    <a:lnTo>
                      <a:pt x="15" y="21"/>
                    </a:lnTo>
                    <a:lnTo>
                      <a:pt x="12" y="47"/>
                    </a:lnTo>
                    <a:lnTo>
                      <a:pt x="0" y="55"/>
                    </a:lnTo>
                    <a:lnTo>
                      <a:pt x="1" y="68"/>
                    </a:lnTo>
                    <a:lnTo>
                      <a:pt x="4" y="82"/>
                    </a:lnTo>
                    <a:lnTo>
                      <a:pt x="38" y="110"/>
                    </a:lnTo>
                    <a:lnTo>
                      <a:pt x="44" y="99"/>
                    </a:lnTo>
                    <a:lnTo>
                      <a:pt x="73" y="105"/>
                    </a:lnTo>
                    <a:lnTo>
                      <a:pt x="73" y="79"/>
                    </a:lnTo>
                    <a:lnTo>
                      <a:pt x="61" y="73"/>
                    </a:lnTo>
                    <a:lnTo>
                      <a:pt x="45" y="73"/>
                    </a:lnTo>
                    <a:lnTo>
                      <a:pt x="44" y="61"/>
                    </a:lnTo>
                    <a:lnTo>
                      <a:pt x="50" y="52"/>
                    </a:lnTo>
                    <a:lnTo>
                      <a:pt x="61" y="44"/>
                    </a:lnTo>
                    <a:lnTo>
                      <a:pt x="76" y="47"/>
                    </a:lnTo>
                    <a:lnTo>
                      <a:pt x="84" y="44"/>
                    </a:lnTo>
                    <a:lnTo>
                      <a:pt x="84" y="11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15" name="Freeform 406"/>
              <p:cNvSpPr>
                <a:spLocks/>
              </p:cNvSpPr>
              <p:nvPr/>
            </p:nvSpPr>
            <p:spPr bwMode="auto">
              <a:xfrm>
                <a:off x="1586" y="1805"/>
                <a:ext cx="42" cy="55"/>
              </a:xfrm>
              <a:custGeom>
                <a:avLst/>
                <a:gdLst>
                  <a:gd name="T0" fmla="*/ 84 w 84"/>
                  <a:gd name="T1" fmla="*/ 11 h 110"/>
                  <a:gd name="T2" fmla="*/ 76 w 84"/>
                  <a:gd name="T3" fmla="*/ 0 h 110"/>
                  <a:gd name="T4" fmla="*/ 44 w 84"/>
                  <a:gd name="T5" fmla="*/ 3 h 110"/>
                  <a:gd name="T6" fmla="*/ 33 w 84"/>
                  <a:gd name="T7" fmla="*/ 14 h 110"/>
                  <a:gd name="T8" fmla="*/ 15 w 84"/>
                  <a:gd name="T9" fmla="*/ 21 h 110"/>
                  <a:gd name="T10" fmla="*/ 12 w 84"/>
                  <a:gd name="T11" fmla="*/ 47 h 110"/>
                  <a:gd name="T12" fmla="*/ 0 w 84"/>
                  <a:gd name="T13" fmla="*/ 55 h 110"/>
                  <a:gd name="T14" fmla="*/ 1 w 84"/>
                  <a:gd name="T15" fmla="*/ 68 h 110"/>
                  <a:gd name="T16" fmla="*/ 4 w 84"/>
                  <a:gd name="T17" fmla="*/ 82 h 110"/>
                  <a:gd name="T18" fmla="*/ 38 w 84"/>
                  <a:gd name="T19" fmla="*/ 110 h 110"/>
                  <a:gd name="T20" fmla="*/ 44 w 84"/>
                  <a:gd name="T21" fmla="*/ 99 h 110"/>
                  <a:gd name="T22" fmla="*/ 73 w 84"/>
                  <a:gd name="T23" fmla="*/ 105 h 110"/>
                  <a:gd name="T24" fmla="*/ 73 w 84"/>
                  <a:gd name="T25" fmla="*/ 79 h 110"/>
                  <a:gd name="T26" fmla="*/ 61 w 84"/>
                  <a:gd name="T27" fmla="*/ 73 h 110"/>
                  <a:gd name="T28" fmla="*/ 45 w 84"/>
                  <a:gd name="T29" fmla="*/ 73 h 110"/>
                  <a:gd name="T30" fmla="*/ 44 w 84"/>
                  <a:gd name="T31" fmla="*/ 61 h 110"/>
                  <a:gd name="T32" fmla="*/ 50 w 84"/>
                  <a:gd name="T33" fmla="*/ 52 h 110"/>
                  <a:gd name="T34" fmla="*/ 61 w 84"/>
                  <a:gd name="T35" fmla="*/ 44 h 110"/>
                  <a:gd name="T36" fmla="*/ 76 w 84"/>
                  <a:gd name="T37" fmla="*/ 47 h 110"/>
                  <a:gd name="T38" fmla="*/ 84 w 84"/>
                  <a:gd name="T39" fmla="*/ 44 h 110"/>
                  <a:gd name="T40" fmla="*/ 84 w 84"/>
                  <a:gd name="T41" fmla="*/ 11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4" h="110">
                    <a:moveTo>
                      <a:pt x="84" y="11"/>
                    </a:moveTo>
                    <a:lnTo>
                      <a:pt x="76" y="0"/>
                    </a:lnTo>
                    <a:lnTo>
                      <a:pt x="44" y="3"/>
                    </a:lnTo>
                    <a:lnTo>
                      <a:pt x="33" y="14"/>
                    </a:lnTo>
                    <a:lnTo>
                      <a:pt x="15" y="21"/>
                    </a:lnTo>
                    <a:lnTo>
                      <a:pt x="12" y="47"/>
                    </a:lnTo>
                    <a:lnTo>
                      <a:pt x="0" y="55"/>
                    </a:lnTo>
                    <a:lnTo>
                      <a:pt x="1" y="68"/>
                    </a:lnTo>
                    <a:lnTo>
                      <a:pt x="4" y="82"/>
                    </a:lnTo>
                    <a:lnTo>
                      <a:pt x="38" y="110"/>
                    </a:lnTo>
                    <a:lnTo>
                      <a:pt x="44" y="99"/>
                    </a:lnTo>
                    <a:lnTo>
                      <a:pt x="73" y="105"/>
                    </a:lnTo>
                    <a:lnTo>
                      <a:pt x="73" y="79"/>
                    </a:lnTo>
                    <a:lnTo>
                      <a:pt x="61" y="73"/>
                    </a:lnTo>
                    <a:lnTo>
                      <a:pt x="45" y="73"/>
                    </a:lnTo>
                    <a:lnTo>
                      <a:pt x="44" y="61"/>
                    </a:lnTo>
                    <a:lnTo>
                      <a:pt x="50" y="52"/>
                    </a:lnTo>
                    <a:lnTo>
                      <a:pt x="61" y="44"/>
                    </a:lnTo>
                    <a:lnTo>
                      <a:pt x="76" y="47"/>
                    </a:lnTo>
                    <a:lnTo>
                      <a:pt x="84" y="44"/>
                    </a:lnTo>
                    <a:lnTo>
                      <a:pt x="84" y="11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0" name="Group 407"/>
            <p:cNvGrpSpPr>
              <a:grpSpLocks/>
            </p:cNvGrpSpPr>
            <p:nvPr/>
          </p:nvGrpSpPr>
          <p:grpSpPr bwMode="auto">
            <a:xfrm>
              <a:off x="2007" y="2208"/>
              <a:ext cx="106" cy="99"/>
              <a:chOff x="1554" y="1848"/>
              <a:chExt cx="106" cy="99"/>
            </a:xfrm>
          </p:grpSpPr>
          <p:sp>
            <p:nvSpPr>
              <p:cNvPr id="212" name="Freeform 408"/>
              <p:cNvSpPr>
                <a:spLocks/>
              </p:cNvSpPr>
              <p:nvPr/>
            </p:nvSpPr>
            <p:spPr bwMode="auto">
              <a:xfrm>
                <a:off x="1554" y="1848"/>
                <a:ext cx="106" cy="99"/>
              </a:xfrm>
              <a:custGeom>
                <a:avLst/>
                <a:gdLst>
                  <a:gd name="T0" fmla="*/ 0 w 214"/>
                  <a:gd name="T1" fmla="*/ 125 h 198"/>
                  <a:gd name="T2" fmla="*/ 8 w 214"/>
                  <a:gd name="T3" fmla="*/ 104 h 198"/>
                  <a:gd name="T4" fmla="*/ 28 w 214"/>
                  <a:gd name="T5" fmla="*/ 93 h 198"/>
                  <a:gd name="T6" fmla="*/ 31 w 214"/>
                  <a:gd name="T7" fmla="*/ 72 h 198"/>
                  <a:gd name="T8" fmla="*/ 52 w 214"/>
                  <a:gd name="T9" fmla="*/ 66 h 198"/>
                  <a:gd name="T10" fmla="*/ 69 w 214"/>
                  <a:gd name="T11" fmla="*/ 8 h 198"/>
                  <a:gd name="T12" fmla="*/ 72 w 214"/>
                  <a:gd name="T13" fmla="*/ 0 h 198"/>
                  <a:gd name="T14" fmla="*/ 105 w 214"/>
                  <a:gd name="T15" fmla="*/ 26 h 198"/>
                  <a:gd name="T16" fmla="*/ 113 w 214"/>
                  <a:gd name="T17" fmla="*/ 14 h 198"/>
                  <a:gd name="T18" fmla="*/ 140 w 214"/>
                  <a:gd name="T19" fmla="*/ 22 h 198"/>
                  <a:gd name="T20" fmla="*/ 140 w 214"/>
                  <a:gd name="T21" fmla="*/ 35 h 198"/>
                  <a:gd name="T22" fmla="*/ 151 w 214"/>
                  <a:gd name="T23" fmla="*/ 32 h 198"/>
                  <a:gd name="T24" fmla="*/ 156 w 214"/>
                  <a:gd name="T25" fmla="*/ 46 h 198"/>
                  <a:gd name="T26" fmla="*/ 168 w 214"/>
                  <a:gd name="T27" fmla="*/ 46 h 198"/>
                  <a:gd name="T28" fmla="*/ 171 w 214"/>
                  <a:gd name="T29" fmla="*/ 35 h 198"/>
                  <a:gd name="T30" fmla="*/ 182 w 214"/>
                  <a:gd name="T31" fmla="*/ 46 h 198"/>
                  <a:gd name="T32" fmla="*/ 214 w 214"/>
                  <a:gd name="T33" fmla="*/ 70 h 198"/>
                  <a:gd name="T34" fmla="*/ 206 w 214"/>
                  <a:gd name="T35" fmla="*/ 150 h 198"/>
                  <a:gd name="T36" fmla="*/ 182 w 214"/>
                  <a:gd name="T37" fmla="*/ 183 h 198"/>
                  <a:gd name="T38" fmla="*/ 122 w 214"/>
                  <a:gd name="T39" fmla="*/ 189 h 198"/>
                  <a:gd name="T40" fmla="*/ 105 w 214"/>
                  <a:gd name="T41" fmla="*/ 165 h 198"/>
                  <a:gd name="T42" fmla="*/ 95 w 214"/>
                  <a:gd name="T43" fmla="*/ 194 h 198"/>
                  <a:gd name="T44" fmla="*/ 41 w 214"/>
                  <a:gd name="T45" fmla="*/ 198 h 198"/>
                  <a:gd name="T46" fmla="*/ 34 w 214"/>
                  <a:gd name="T47" fmla="*/ 139 h 198"/>
                  <a:gd name="T48" fmla="*/ 0 w 214"/>
                  <a:gd name="T49" fmla="*/ 12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14" h="198">
                    <a:moveTo>
                      <a:pt x="0" y="125"/>
                    </a:moveTo>
                    <a:lnTo>
                      <a:pt x="8" y="104"/>
                    </a:lnTo>
                    <a:lnTo>
                      <a:pt x="28" y="93"/>
                    </a:lnTo>
                    <a:lnTo>
                      <a:pt x="31" y="72"/>
                    </a:lnTo>
                    <a:lnTo>
                      <a:pt x="52" y="66"/>
                    </a:lnTo>
                    <a:lnTo>
                      <a:pt x="69" y="8"/>
                    </a:lnTo>
                    <a:lnTo>
                      <a:pt x="72" y="0"/>
                    </a:lnTo>
                    <a:lnTo>
                      <a:pt x="105" y="26"/>
                    </a:lnTo>
                    <a:lnTo>
                      <a:pt x="113" y="14"/>
                    </a:lnTo>
                    <a:lnTo>
                      <a:pt x="140" y="22"/>
                    </a:lnTo>
                    <a:lnTo>
                      <a:pt x="140" y="35"/>
                    </a:lnTo>
                    <a:lnTo>
                      <a:pt x="151" y="32"/>
                    </a:lnTo>
                    <a:lnTo>
                      <a:pt x="156" y="46"/>
                    </a:lnTo>
                    <a:lnTo>
                      <a:pt x="168" y="46"/>
                    </a:lnTo>
                    <a:lnTo>
                      <a:pt x="171" y="35"/>
                    </a:lnTo>
                    <a:lnTo>
                      <a:pt x="182" y="46"/>
                    </a:lnTo>
                    <a:lnTo>
                      <a:pt x="214" y="70"/>
                    </a:lnTo>
                    <a:lnTo>
                      <a:pt x="206" y="150"/>
                    </a:lnTo>
                    <a:lnTo>
                      <a:pt x="182" y="183"/>
                    </a:lnTo>
                    <a:lnTo>
                      <a:pt x="122" y="189"/>
                    </a:lnTo>
                    <a:lnTo>
                      <a:pt x="105" y="165"/>
                    </a:lnTo>
                    <a:lnTo>
                      <a:pt x="95" y="194"/>
                    </a:lnTo>
                    <a:lnTo>
                      <a:pt x="41" y="198"/>
                    </a:lnTo>
                    <a:lnTo>
                      <a:pt x="34" y="139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13" name="Freeform 409"/>
              <p:cNvSpPr>
                <a:spLocks/>
              </p:cNvSpPr>
              <p:nvPr/>
            </p:nvSpPr>
            <p:spPr bwMode="auto">
              <a:xfrm>
                <a:off x="1554" y="1848"/>
                <a:ext cx="106" cy="99"/>
              </a:xfrm>
              <a:custGeom>
                <a:avLst/>
                <a:gdLst>
                  <a:gd name="T0" fmla="*/ 0 w 214"/>
                  <a:gd name="T1" fmla="*/ 125 h 198"/>
                  <a:gd name="T2" fmla="*/ 8 w 214"/>
                  <a:gd name="T3" fmla="*/ 104 h 198"/>
                  <a:gd name="T4" fmla="*/ 28 w 214"/>
                  <a:gd name="T5" fmla="*/ 93 h 198"/>
                  <a:gd name="T6" fmla="*/ 31 w 214"/>
                  <a:gd name="T7" fmla="*/ 72 h 198"/>
                  <a:gd name="T8" fmla="*/ 52 w 214"/>
                  <a:gd name="T9" fmla="*/ 66 h 198"/>
                  <a:gd name="T10" fmla="*/ 69 w 214"/>
                  <a:gd name="T11" fmla="*/ 8 h 198"/>
                  <a:gd name="T12" fmla="*/ 72 w 214"/>
                  <a:gd name="T13" fmla="*/ 0 h 198"/>
                  <a:gd name="T14" fmla="*/ 105 w 214"/>
                  <a:gd name="T15" fmla="*/ 26 h 198"/>
                  <a:gd name="T16" fmla="*/ 113 w 214"/>
                  <a:gd name="T17" fmla="*/ 14 h 198"/>
                  <a:gd name="T18" fmla="*/ 140 w 214"/>
                  <a:gd name="T19" fmla="*/ 22 h 198"/>
                  <a:gd name="T20" fmla="*/ 140 w 214"/>
                  <a:gd name="T21" fmla="*/ 35 h 198"/>
                  <a:gd name="T22" fmla="*/ 151 w 214"/>
                  <a:gd name="T23" fmla="*/ 32 h 198"/>
                  <a:gd name="T24" fmla="*/ 156 w 214"/>
                  <a:gd name="T25" fmla="*/ 46 h 198"/>
                  <a:gd name="T26" fmla="*/ 168 w 214"/>
                  <a:gd name="T27" fmla="*/ 46 h 198"/>
                  <a:gd name="T28" fmla="*/ 171 w 214"/>
                  <a:gd name="T29" fmla="*/ 35 h 198"/>
                  <a:gd name="T30" fmla="*/ 182 w 214"/>
                  <a:gd name="T31" fmla="*/ 46 h 198"/>
                  <a:gd name="T32" fmla="*/ 214 w 214"/>
                  <a:gd name="T33" fmla="*/ 70 h 198"/>
                  <a:gd name="T34" fmla="*/ 206 w 214"/>
                  <a:gd name="T35" fmla="*/ 150 h 198"/>
                  <a:gd name="T36" fmla="*/ 182 w 214"/>
                  <a:gd name="T37" fmla="*/ 183 h 198"/>
                  <a:gd name="T38" fmla="*/ 122 w 214"/>
                  <a:gd name="T39" fmla="*/ 189 h 198"/>
                  <a:gd name="T40" fmla="*/ 105 w 214"/>
                  <a:gd name="T41" fmla="*/ 165 h 198"/>
                  <a:gd name="T42" fmla="*/ 95 w 214"/>
                  <a:gd name="T43" fmla="*/ 194 h 198"/>
                  <a:gd name="T44" fmla="*/ 41 w 214"/>
                  <a:gd name="T45" fmla="*/ 198 h 198"/>
                  <a:gd name="T46" fmla="*/ 34 w 214"/>
                  <a:gd name="T47" fmla="*/ 139 h 198"/>
                  <a:gd name="T48" fmla="*/ 0 w 214"/>
                  <a:gd name="T49" fmla="*/ 12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14" h="198">
                    <a:moveTo>
                      <a:pt x="0" y="125"/>
                    </a:moveTo>
                    <a:lnTo>
                      <a:pt x="8" y="104"/>
                    </a:lnTo>
                    <a:lnTo>
                      <a:pt x="28" y="93"/>
                    </a:lnTo>
                    <a:lnTo>
                      <a:pt x="31" y="72"/>
                    </a:lnTo>
                    <a:lnTo>
                      <a:pt x="52" y="66"/>
                    </a:lnTo>
                    <a:lnTo>
                      <a:pt x="69" y="8"/>
                    </a:lnTo>
                    <a:lnTo>
                      <a:pt x="72" y="0"/>
                    </a:lnTo>
                    <a:lnTo>
                      <a:pt x="105" y="26"/>
                    </a:lnTo>
                    <a:lnTo>
                      <a:pt x="113" y="14"/>
                    </a:lnTo>
                    <a:lnTo>
                      <a:pt x="140" y="22"/>
                    </a:lnTo>
                    <a:lnTo>
                      <a:pt x="140" y="35"/>
                    </a:lnTo>
                    <a:lnTo>
                      <a:pt x="151" y="32"/>
                    </a:lnTo>
                    <a:lnTo>
                      <a:pt x="156" y="46"/>
                    </a:lnTo>
                    <a:lnTo>
                      <a:pt x="168" y="46"/>
                    </a:lnTo>
                    <a:lnTo>
                      <a:pt x="171" y="35"/>
                    </a:lnTo>
                    <a:lnTo>
                      <a:pt x="182" y="46"/>
                    </a:lnTo>
                    <a:lnTo>
                      <a:pt x="214" y="70"/>
                    </a:lnTo>
                    <a:lnTo>
                      <a:pt x="206" y="150"/>
                    </a:lnTo>
                    <a:lnTo>
                      <a:pt x="182" y="183"/>
                    </a:lnTo>
                    <a:lnTo>
                      <a:pt x="122" y="189"/>
                    </a:lnTo>
                    <a:lnTo>
                      <a:pt x="105" y="165"/>
                    </a:lnTo>
                    <a:lnTo>
                      <a:pt x="95" y="194"/>
                    </a:lnTo>
                    <a:lnTo>
                      <a:pt x="41" y="198"/>
                    </a:lnTo>
                    <a:lnTo>
                      <a:pt x="34" y="139"/>
                    </a:lnTo>
                    <a:lnTo>
                      <a:pt x="0" y="125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1" name="Group 410"/>
            <p:cNvGrpSpPr>
              <a:grpSpLocks/>
            </p:cNvGrpSpPr>
            <p:nvPr/>
          </p:nvGrpSpPr>
          <p:grpSpPr bwMode="auto">
            <a:xfrm>
              <a:off x="2076" y="2194"/>
              <a:ext cx="50" cy="48"/>
              <a:chOff x="1623" y="1834"/>
              <a:chExt cx="50" cy="48"/>
            </a:xfrm>
          </p:grpSpPr>
          <p:sp>
            <p:nvSpPr>
              <p:cNvPr id="210" name="Freeform 411"/>
              <p:cNvSpPr>
                <a:spLocks/>
              </p:cNvSpPr>
              <p:nvPr/>
            </p:nvSpPr>
            <p:spPr bwMode="auto">
              <a:xfrm>
                <a:off x="1623" y="1834"/>
                <a:ext cx="50" cy="48"/>
              </a:xfrm>
              <a:custGeom>
                <a:avLst/>
                <a:gdLst>
                  <a:gd name="T0" fmla="*/ 26 w 99"/>
                  <a:gd name="T1" fmla="*/ 3 h 98"/>
                  <a:gd name="T2" fmla="*/ 21 w 99"/>
                  <a:gd name="T3" fmla="*/ 14 h 98"/>
                  <a:gd name="T4" fmla="*/ 18 w 99"/>
                  <a:gd name="T5" fmla="*/ 8 h 98"/>
                  <a:gd name="T6" fmla="*/ 14 w 99"/>
                  <a:gd name="T7" fmla="*/ 14 h 98"/>
                  <a:gd name="T8" fmla="*/ 0 w 99"/>
                  <a:gd name="T9" fmla="*/ 22 h 98"/>
                  <a:gd name="T10" fmla="*/ 0 w 99"/>
                  <a:gd name="T11" fmla="*/ 48 h 98"/>
                  <a:gd name="T12" fmla="*/ 0 w 99"/>
                  <a:gd name="T13" fmla="*/ 63 h 98"/>
                  <a:gd name="T14" fmla="*/ 9 w 99"/>
                  <a:gd name="T15" fmla="*/ 58 h 98"/>
                  <a:gd name="T16" fmla="*/ 15 w 99"/>
                  <a:gd name="T17" fmla="*/ 70 h 98"/>
                  <a:gd name="T18" fmla="*/ 26 w 99"/>
                  <a:gd name="T19" fmla="*/ 70 h 98"/>
                  <a:gd name="T20" fmla="*/ 30 w 99"/>
                  <a:gd name="T21" fmla="*/ 63 h 98"/>
                  <a:gd name="T22" fmla="*/ 40 w 99"/>
                  <a:gd name="T23" fmla="*/ 70 h 98"/>
                  <a:gd name="T24" fmla="*/ 70 w 99"/>
                  <a:gd name="T25" fmla="*/ 98 h 98"/>
                  <a:gd name="T26" fmla="*/ 99 w 99"/>
                  <a:gd name="T27" fmla="*/ 41 h 98"/>
                  <a:gd name="T28" fmla="*/ 50 w 99"/>
                  <a:gd name="T29" fmla="*/ 0 h 98"/>
                  <a:gd name="T30" fmla="*/ 26 w 99"/>
                  <a:gd name="T31" fmla="*/ 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9" h="98">
                    <a:moveTo>
                      <a:pt x="26" y="3"/>
                    </a:moveTo>
                    <a:lnTo>
                      <a:pt x="21" y="14"/>
                    </a:lnTo>
                    <a:lnTo>
                      <a:pt x="18" y="8"/>
                    </a:lnTo>
                    <a:lnTo>
                      <a:pt x="14" y="14"/>
                    </a:lnTo>
                    <a:lnTo>
                      <a:pt x="0" y="22"/>
                    </a:lnTo>
                    <a:lnTo>
                      <a:pt x="0" y="48"/>
                    </a:lnTo>
                    <a:lnTo>
                      <a:pt x="0" y="63"/>
                    </a:lnTo>
                    <a:lnTo>
                      <a:pt x="9" y="58"/>
                    </a:lnTo>
                    <a:lnTo>
                      <a:pt x="15" y="70"/>
                    </a:lnTo>
                    <a:lnTo>
                      <a:pt x="26" y="70"/>
                    </a:lnTo>
                    <a:lnTo>
                      <a:pt x="30" y="63"/>
                    </a:lnTo>
                    <a:lnTo>
                      <a:pt x="40" y="70"/>
                    </a:lnTo>
                    <a:lnTo>
                      <a:pt x="70" y="98"/>
                    </a:lnTo>
                    <a:lnTo>
                      <a:pt x="99" y="41"/>
                    </a:lnTo>
                    <a:lnTo>
                      <a:pt x="50" y="0"/>
                    </a:lnTo>
                    <a:lnTo>
                      <a:pt x="26" y="3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11" name="Freeform 412"/>
              <p:cNvSpPr>
                <a:spLocks/>
              </p:cNvSpPr>
              <p:nvPr/>
            </p:nvSpPr>
            <p:spPr bwMode="auto">
              <a:xfrm>
                <a:off x="1623" y="1834"/>
                <a:ext cx="50" cy="48"/>
              </a:xfrm>
              <a:custGeom>
                <a:avLst/>
                <a:gdLst>
                  <a:gd name="T0" fmla="*/ 26 w 99"/>
                  <a:gd name="T1" fmla="*/ 3 h 98"/>
                  <a:gd name="T2" fmla="*/ 21 w 99"/>
                  <a:gd name="T3" fmla="*/ 14 h 98"/>
                  <a:gd name="T4" fmla="*/ 18 w 99"/>
                  <a:gd name="T5" fmla="*/ 8 h 98"/>
                  <a:gd name="T6" fmla="*/ 14 w 99"/>
                  <a:gd name="T7" fmla="*/ 14 h 98"/>
                  <a:gd name="T8" fmla="*/ 0 w 99"/>
                  <a:gd name="T9" fmla="*/ 22 h 98"/>
                  <a:gd name="T10" fmla="*/ 0 w 99"/>
                  <a:gd name="T11" fmla="*/ 48 h 98"/>
                  <a:gd name="T12" fmla="*/ 0 w 99"/>
                  <a:gd name="T13" fmla="*/ 63 h 98"/>
                  <a:gd name="T14" fmla="*/ 9 w 99"/>
                  <a:gd name="T15" fmla="*/ 58 h 98"/>
                  <a:gd name="T16" fmla="*/ 15 w 99"/>
                  <a:gd name="T17" fmla="*/ 70 h 98"/>
                  <a:gd name="T18" fmla="*/ 26 w 99"/>
                  <a:gd name="T19" fmla="*/ 70 h 98"/>
                  <a:gd name="T20" fmla="*/ 30 w 99"/>
                  <a:gd name="T21" fmla="*/ 63 h 98"/>
                  <a:gd name="T22" fmla="*/ 40 w 99"/>
                  <a:gd name="T23" fmla="*/ 70 h 98"/>
                  <a:gd name="T24" fmla="*/ 70 w 99"/>
                  <a:gd name="T25" fmla="*/ 98 h 98"/>
                  <a:gd name="T26" fmla="*/ 99 w 99"/>
                  <a:gd name="T27" fmla="*/ 41 h 98"/>
                  <a:gd name="T28" fmla="*/ 50 w 99"/>
                  <a:gd name="T29" fmla="*/ 0 h 98"/>
                  <a:gd name="T30" fmla="*/ 26 w 99"/>
                  <a:gd name="T31" fmla="*/ 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9" h="98">
                    <a:moveTo>
                      <a:pt x="26" y="3"/>
                    </a:moveTo>
                    <a:lnTo>
                      <a:pt x="21" y="14"/>
                    </a:lnTo>
                    <a:lnTo>
                      <a:pt x="18" y="8"/>
                    </a:lnTo>
                    <a:lnTo>
                      <a:pt x="14" y="14"/>
                    </a:lnTo>
                    <a:lnTo>
                      <a:pt x="0" y="22"/>
                    </a:lnTo>
                    <a:lnTo>
                      <a:pt x="0" y="48"/>
                    </a:lnTo>
                    <a:lnTo>
                      <a:pt x="0" y="63"/>
                    </a:lnTo>
                    <a:lnTo>
                      <a:pt x="9" y="58"/>
                    </a:lnTo>
                    <a:lnTo>
                      <a:pt x="15" y="70"/>
                    </a:lnTo>
                    <a:lnTo>
                      <a:pt x="26" y="70"/>
                    </a:lnTo>
                    <a:lnTo>
                      <a:pt x="30" y="63"/>
                    </a:lnTo>
                    <a:lnTo>
                      <a:pt x="40" y="70"/>
                    </a:lnTo>
                    <a:lnTo>
                      <a:pt x="70" y="98"/>
                    </a:lnTo>
                    <a:lnTo>
                      <a:pt x="99" y="41"/>
                    </a:lnTo>
                    <a:lnTo>
                      <a:pt x="50" y="0"/>
                    </a:lnTo>
                    <a:lnTo>
                      <a:pt x="26" y="3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2" name="Group 413"/>
            <p:cNvGrpSpPr>
              <a:grpSpLocks/>
            </p:cNvGrpSpPr>
            <p:nvPr/>
          </p:nvGrpSpPr>
          <p:grpSpPr bwMode="auto">
            <a:xfrm>
              <a:off x="1955" y="2125"/>
              <a:ext cx="108" cy="146"/>
              <a:chOff x="1502" y="1765"/>
              <a:chExt cx="108" cy="146"/>
            </a:xfrm>
          </p:grpSpPr>
          <p:sp>
            <p:nvSpPr>
              <p:cNvPr id="208" name="Freeform 414"/>
              <p:cNvSpPr>
                <a:spLocks/>
              </p:cNvSpPr>
              <p:nvPr/>
            </p:nvSpPr>
            <p:spPr bwMode="auto">
              <a:xfrm>
                <a:off x="1502" y="1765"/>
                <a:ext cx="108" cy="146"/>
              </a:xfrm>
              <a:custGeom>
                <a:avLst/>
                <a:gdLst>
                  <a:gd name="T0" fmla="*/ 216 w 216"/>
                  <a:gd name="T1" fmla="*/ 82 h 293"/>
                  <a:gd name="T2" fmla="*/ 211 w 216"/>
                  <a:gd name="T3" fmla="*/ 73 h 293"/>
                  <a:gd name="T4" fmla="*/ 190 w 216"/>
                  <a:gd name="T5" fmla="*/ 56 h 293"/>
                  <a:gd name="T6" fmla="*/ 157 w 216"/>
                  <a:gd name="T7" fmla="*/ 60 h 293"/>
                  <a:gd name="T8" fmla="*/ 106 w 216"/>
                  <a:gd name="T9" fmla="*/ 29 h 293"/>
                  <a:gd name="T10" fmla="*/ 96 w 216"/>
                  <a:gd name="T11" fmla="*/ 38 h 293"/>
                  <a:gd name="T12" fmla="*/ 42 w 216"/>
                  <a:gd name="T13" fmla="*/ 0 h 293"/>
                  <a:gd name="T14" fmla="*/ 0 w 216"/>
                  <a:gd name="T15" fmla="*/ 29 h 293"/>
                  <a:gd name="T16" fmla="*/ 19 w 216"/>
                  <a:gd name="T17" fmla="*/ 76 h 293"/>
                  <a:gd name="T18" fmla="*/ 54 w 216"/>
                  <a:gd name="T19" fmla="*/ 154 h 293"/>
                  <a:gd name="T20" fmla="*/ 30 w 216"/>
                  <a:gd name="T21" fmla="*/ 197 h 293"/>
                  <a:gd name="T22" fmla="*/ 103 w 216"/>
                  <a:gd name="T23" fmla="*/ 293 h 293"/>
                  <a:gd name="T24" fmla="*/ 109 w 216"/>
                  <a:gd name="T25" fmla="*/ 271 h 293"/>
                  <a:gd name="T26" fmla="*/ 129 w 216"/>
                  <a:gd name="T27" fmla="*/ 261 h 293"/>
                  <a:gd name="T28" fmla="*/ 134 w 216"/>
                  <a:gd name="T29" fmla="*/ 241 h 293"/>
                  <a:gd name="T30" fmla="*/ 157 w 216"/>
                  <a:gd name="T31" fmla="*/ 233 h 293"/>
                  <a:gd name="T32" fmla="*/ 172 w 216"/>
                  <a:gd name="T33" fmla="*/ 175 h 293"/>
                  <a:gd name="T34" fmla="*/ 175 w 216"/>
                  <a:gd name="T35" fmla="*/ 166 h 293"/>
                  <a:gd name="T36" fmla="*/ 172 w 216"/>
                  <a:gd name="T37" fmla="*/ 151 h 293"/>
                  <a:gd name="T38" fmla="*/ 170 w 216"/>
                  <a:gd name="T39" fmla="*/ 136 h 293"/>
                  <a:gd name="T40" fmla="*/ 182 w 216"/>
                  <a:gd name="T41" fmla="*/ 128 h 293"/>
                  <a:gd name="T42" fmla="*/ 187 w 216"/>
                  <a:gd name="T43" fmla="*/ 101 h 293"/>
                  <a:gd name="T44" fmla="*/ 205 w 216"/>
                  <a:gd name="T45" fmla="*/ 95 h 293"/>
                  <a:gd name="T46" fmla="*/ 216 w 216"/>
                  <a:gd name="T47" fmla="*/ 8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6" h="293">
                    <a:moveTo>
                      <a:pt x="216" y="82"/>
                    </a:moveTo>
                    <a:lnTo>
                      <a:pt x="211" y="73"/>
                    </a:lnTo>
                    <a:lnTo>
                      <a:pt x="190" y="56"/>
                    </a:lnTo>
                    <a:lnTo>
                      <a:pt x="157" y="60"/>
                    </a:lnTo>
                    <a:lnTo>
                      <a:pt x="106" y="29"/>
                    </a:lnTo>
                    <a:lnTo>
                      <a:pt x="96" y="38"/>
                    </a:lnTo>
                    <a:lnTo>
                      <a:pt x="42" y="0"/>
                    </a:lnTo>
                    <a:lnTo>
                      <a:pt x="0" y="29"/>
                    </a:lnTo>
                    <a:lnTo>
                      <a:pt x="19" y="76"/>
                    </a:lnTo>
                    <a:lnTo>
                      <a:pt x="54" y="154"/>
                    </a:lnTo>
                    <a:lnTo>
                      <a:pt x="30" y="197"/>
                    </a:lnTo>
                    <a:lnTo>
                      <a:pt x="103" y="293"/>
                    </a:lnTo>
                    <a:lnTo>
                      <a:pt x="109" y="271"/>
                    </a:lnTo>
                    <a:lnTo>
                      <a:pt x="129" y="261"/>
                    </a:lnTo>
                    <a:lnTo>
                      <a:pt x="134" y="241"/>
                    </a:lnTo>
                    <a:lnTo>
                      <a:pt x="157" y="233"/>
                    </a:lnTo>
                    <a:lnTo>
                      <a:pt x="172" y="175"/>
                    </a:lnTo>
                    <a:lnTo>
                      <a:pt x="175" y="166"/>
                    </a:lnTo>
                    <a:lnTo>
                      <a:pt x="172" y="151"/>
                    </a:lnTo>
                    <a:lnTo>
                      <a:pt x="170" y="136"/>
                    </a:lnTo>
                    <a:lnTo>
                      <a:pt x="182" y="128"/>
                    </a:lnTo>
                    <a:lnTo>
                      <a:pt x="187" y="101"/>
                    </a:lnTo>
                    <a:lnTo>
                      <a:pt x="205" y="95"/>
                    </a:lnTo>
                    <a:lnTo>
                      <a:pt x="216" y="82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09" name="Freeform 415"/>
              <p:cNvSpPr>
                <a:spLocks/>
              </p:cNvSpPr>
              <p:nvPr/>
            </p:nvSpPr>
            <p:spPr bwMode="auto">
              <a:xfrm>
                <a:off x="1502" y="1765"/>
                <a:ext cx="108" cy="146"/>
              </a:xfrm>
              <a:custGeom>
                <a:avLst/>
                <a:gdLst>
                  <a:gd name="T0" fmla="*/ 216 w 216"/>
                  <a:gd name="T1" fmla="*/ 82 h 293"/>
                  <a:gd name="T2" fmla="*/ 211 w 216"/>
                  <a:gd name="T3" fmla="*/ 73 h 293"/>
                  <a:gd name="T4" fmla="*/ 190 w 216"/>
                  <a:gd name="T5" fmla="*/ 56 h 293"/>
                  <a:gd name="T6" fmla="*/ 157 w 216"/>
                  <a:gd name="T7" fmla="*/ 60 h 293"/>
                  <a:gd name="T8" fmla="*/ 106 w 216"/>
                  <a:gd name="T9" fmla="*/ 29 h 293"/>
                  <a:gd name="T10" fmla="*/ 96 w 216"/>
                  <a:gd name="T11" fmla="*/ 38 h 293"/>
                  <a:gd name="T12" fmla="*/ 42 w 216"/>
                  <a:gd name="T13" fmla="*/ 0 h 293"/>
                  <a:gd name="T14" fmla="*/ 0 w 216"/>
                  <a:gd name="T15" fmla="*/ 29 h 293"/>
                  <a:gd name="T16" fmla="*/ 19 w 216"/>
                  <a:gd name="T17" fmla="*/ 76 h 293"/>
                  <a:gd name="T18" fmla="*/ 54 w 216"/>
                  <a:gd name="T19" fmla="*/ 154 h 293"/>
                  <a:gd name="T20" fmla="*/ 30 w 216"/>
                  <a:gd name="T21" fmla="*/ 197 h 293"/>
                  <a:gd name="T22" fmla="*/ 103 w 216"/>
                  <a:gd name="T23" fmla="*/ 293 h 293"/>
                  <a:gd name="T24" fmla="*/ 109 w 216"/>
                  <a:gd name="T25" fmla="*/ 271 h 293"/>
                  <a:gd name="T26" fmla="*/ 129 w 216"/>
                  <a:gd name="T27" fmla="*/ 261 h 293"/>
                  <a:gd name="T28" fmla="*/ 134 w 216"/>
                  <a:gd name="T29" fmla="*/ 241 h 293"/>
                  <a:gd name="T30" fmla="*/ 157 w 216"/>
                  <a:gd name="T31" fmla="*/ 233 h 293"/>
                  <a:gd name="T32" fmla="*/ 172 w 216"/>
                  <a:gd name="T33" fmla="*/ 175 h 293"/>
                  <a:gd name="T34" fmla="*/ 175 w 216"/>
                  <a:gd name="T35" fmla="*/ 166 h 293"/>
                  <a:gd name="T36" fmla="*/ 172 w 216"/>
                  <a:gd name="T37" fmla="*/ 151 h 293"/>
                  <a:gd name="T38" fmla="*/ 170 w 216"/>
                  <a:gd name="T39" fmla="*/ 136 h 293"/>
                  <a:gd name="T40" fmla="*/ 182 w 216"/>
                  <a:gd name="T41" fmla="*/ 128 h 293"/>
                  <a:gd name="T42" fmla="*/ 187 w 216"/>
                  <a:gd name="T43" fmla="*/ 101 h 293"/>
                  <a:gd name="T44" fmla="*/ 205 w 216"/>
                  <a:gd name="T45" fmla="*/ 95 h 293"/>
                  <a:gd name="T46" fmla="*/ 216 w 216"/>
                  <a:gd name="T47" fmla="*/ 8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6" h="293">
                    <a:moveTo>
                      <a:pt x="216" y="82"/>
                    </a:moveTo>
                    <a:lnTo>
                      <a:pt x="211" y="73"/>
                    </a:lnTo>
                    <a:lnTo>
                      <a:pt x="190" y="56"/>
                    </a:lnTo>
                    <a:lnTo>
                      <a:pt x="157" y="60"/>
                    </a:lnTo>
                    <a:lnTo>
                      <a:pt x="106" y="29"/>
                    </a:lnTo>
                    <a:lnTo>
                      <a:pt x="96" y="38"/>
                    </a:lnTo>
                    <a:lnTo>
                      <a:pt x="42" y="0"/>
                    </a:lnTo>
                    <a:lnTo>
                      <a:pt x="0" y="29"/>
                    </a:lnTo>
                    <a:lnTo>
                      <a:pt x="19" y="76"/>
                    </a:lnTo>
                    <a:lnTo>
                      <a:pt x="54" y="154"/>
                    </a:lnTo>
                    <a:lnTo>
                      <a:pt x="30" y="197"/>
                    </a:lnTo>
                    <a:lnTo>
                      <a:pt x="103" y="293"/>
                    </a:lnTo>
                    <a:lnTo>
                      <a:pt x="109" y="271"/>
                    </a:lnTo>
                    <a:lnTo>
                      <a:pt x="129" y="261"/>
                    </a:lnTo>
                    <a:lnTo>
                      <a:pt x="134" y="241"/>
                    </a:lnTo>
                    <a:lnTo>
                      <a:pt x="157" y="233"/>
                    </a:lnTo>
                    <a:lnTo>
                      <a:pt x="172" y="175"/>
                    </a:lnTo>
                    <a:lnTo>
                      <a:pt x="175" y="166"/>
                    </a:lnTo>
                    <a:lnTo>
                      <a:pt x="172" y="151"/>
                    </a:lnTo>
                    <a:lnTo>
                      <a:pt x="170" y="136"/>
                    </a:lnTo>
                    <a:lnTo>
                      <a:pt x="182" y="128"/>
                    </a:lnTo>
                    <a:lnTo>
                      <a:pt x="187" y="101"/>
                    </a:lnTo>
                    <a:lnTo>
                      <a:pt x="205" y="95"/>
                    </a:lnTo>
                    <a:lnTo>
                      <a:pt x="216" y="82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3" name="Group 416"/>
            <p:cNvGrpSpPr>
              <a:grpSpLocks/>
            </p:cNvGrpSpPr>
            <p:nvPr/>
          </p:nvGrpSpPr>
          <p:grpSpPr bwMode="auto">
            <a:xfrm>
              <a:off x="2097" y="2134"/>
              <a:ext cx="150" cy="226"/>
              <a:chOff x="1644" y="1774"/>
              <a:chExt cx="150" cy="226"/>
            </a:xfrm>
          </p:grpSpPr>
          <p:sp>
            <p:nvSpPr>
              <p:cNvPr id="206" name="Freeform 417"/>
              <p:cNvSpPr>
                <a:spLocks/>
              </p:cNvSpPr>
              <p:nvPr/>
            </p:nvSpPr>
            <p:spPr bwMode="auto">
              <a:xfrm>
                <a:off x="1644" y="1774"/>
                <a:ext cx="150" cy="226"/>
              </a:xfrm>
              <a:custGeom>
                <a:avLst/>
                <a:gdLst>
                  <a:gd name="T0" fmla="*/ 0 w 298"/>
                  <a:gd name="T1" fmla="*/ 333 h 452"/>
                  <a:gd name="T2" fmla="*/ 22 w 298"/>
                  <a:gd name="T3" fmla="*/ 299 h 452"/>
                  <a:gd name="T4" fmla="*/ 30 w 298"/>
                  <a:gd name="T5" fmla="*/ 218 h 452"/>
                  <a:gd name="T6" fmla="*/ 58 w 298"/>
                  <a:gd name="T7" fmla="*/ 163 h 452"/>
                  <a:gd name="T8" fmla="*/ 71 w 298"/>
                  <a:gd name="T9" fmla="*/ 136 h 452"/>
                  <a:gd name="T10" fmla="*/ 79 w 298"/>
                  <a:gd name="T11" fmla="*/ 60 h 452"/>
                  <a:gd name="T12" fmla="*/ 71 w 298"/>
                  <a:gd name="T13" fmla="*/ 51 h 452"/>
                  <a:gd name="T14" fmla="*/ 56 w 298"/>
                  <a:gd name="T15" fmla="*/ 20 h 452"/>
                  <a:gd name="T16" fmla="*/ 71 w 298"/>
                  <a:gd name="T17" fmla="*/ 3 h 452"/>
                  <a:gd name="T18" fmla="*/ 161 w 298"/>
                  <a:gd name="T19" fmla="*/ 31 h 452"/>
                  <a:gd name="T20" fmla="*/ 196 w 298"/>
                  <a:gd name="T21" fmla="*/ 0 h 452"/>
                  <a:gd name="T22" fmla="*/ 218 w 298"/>
                  <a:gd name="T23" fmla="*/ 69 h 452"/>
                  <a:gd name="T24" fmla="*/ 276 w 298"/>
                  <a:gd name="T25" fmla="*/ 159 h 452"/>
                  <a:gd name="T26" fmla="*/ 298 w 298"/>
                  <a:gd name="T27" fmla="*/ 238 h 452"/>
                  <a:gd name="T28" fmla="*/ 266 w 298"/>
                  <a:gd name="T29" fmla="*/ 340 h 452"/>
                  <a:gd name="T30" fmla="*/ 179 w 298"/>
                  <a:gd name="T31" fmla="*/ 325 h 452"/>
                  <a:gd name="T32" fmla="*/ 151 w 298"/>
                  <a:gd name="T33" fmla="*/ 409 h 452"/>
                  <a:gd name="T34" fmla="*/ 74 w 298"/>
                  <a:gd name="T35" fmla="*/ 397 h 452"/>
                  <a:gd name="T36" fmla="*/ 74 w 298"/>
                  <a:gd name="T37" fmla="*/ 452 h 452"/>
                  <a:gd name="T38" fmla="*/ 44 w 298"/>
                  <a:gd name="T39" fmla="*/ 417 h 452"/>
                  <a:gd name="T40" fmla="*/ 0 w 298"/>
                  <a:gd name="T41" fmla="*/ 417 h 452"/>
                  <a:gd name="T42" fmla="*/ 0 w 298"/>
                  <a:gd name="T43" fmla="*/ 333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8" h="452">
                    <a:moveTo>
                      <a:pt x="0" y="333"/>
                    </a:moveTo>
                    <a:lnTo>
                      <a:pt x="22" y="299"/>
                    </a:lnTo>
                    <a:lnTo>
                      <a:pt x="30" y="218"/>
                    </a:lnTo>
                    <a:lnTo>
                      <a:pt x="58" y="163"/>
                    </a:lnTo>
                    <a:lnTo>
                      <a:pt x="71" y="136"/>
                    </a:lnTo>
                    <a:lnTo>
                      <a:pt x="79" y="60"/>
                    </a:lnTo>
                    <a:lnTo>
                      <a:pt x="71" y="51"/>
                    </a:lnTo>
                    <a:lnTo>
                      <a:pt x="56" y="20"/>
                    </a:lnTo>
                    <a:lnTo>
                      <a:pt x="71" y="3"/>
                    </a:lnTo>
                    <a:lnTo>
                      <a:pt x="161" y="31"/>
                    </a:lnTo>
                    <a:lnTo>
                      <a:pt x="196" y="0"/>
                    </a:lnTo>
                    <a:lnTo>
                      <a:pt x="218" y="69"/>
                    </a:lnTo>
                    <a:lnTo>
                      <a:pt x="276" y="159"/>
                    </a:lnTo>
                    <a:lnTo>
                      <a:pt x="298" y="238"/>
                    </a:lnTo>
                    <a:lnTo>
                      <a:pt x="266" y="340"/>
                    </a:lnTo>
                    <a:lnTo>
                      <a:pt x="179" y="325"/>
                    </a:lnTo>
                    <a:lnTo>
                      <a:pt x="151" y="409"/>
                    </a:lnTo>
                    <a:lnTo>
                      <a:pt x="74" y="397"/>
                    </a:lnTo>
                    <a:lnTo>
                      <a:pt x="74" y="452"/>
                    </a:lnTo>
                    <a:lnTo>
                      <a:pt x="44" y="417"/>
                    </a:lnTo>
                    <a:lnTo>
                      <a:pt x="0" y="417"/>
                    </a:lnTo>
                    <a:lnTo>
                      <a:pt x="0" y="333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07" name="Freeform 418"/>
              <p:cNvSpPr>
                <a:spLocks/>
              </p:cNvSpPr>
              <p:nvPr/>
            </p:nvSpPr>
            <p:spPr bwMode="auto">
              <a:xfrm>
                <a:off x="1644" y="1774"/>
                <a:ext cx="150" cy="226"/>
              </a:xfrm>
              <a:custGeom>
                <a:avLst/>
                <a:gdLst>
                  <a:gd name="T0" fmla="*/ 0 w 298"/>
                  <a:gd name="T1" fmla="*/ 333 h 452"/>
                  <a:gd name="T2" fmla="*/ 22 w 298"/>
                  <a:gd name="T3" fmla="*/ 299 h 452"/>
                  <a:gd name="T4" fmla="*/ 30 w 298"/>
                  <a:gd name="T5" fmla="*/ 218 h 452"/>
                  <a:gd name="T6" fmla="*/ 58 w 298"/>
                  <a:gd name="T7" fmla="*/ 163 h 452"/>
                  <a:gd name="T8" fmla="*/ 71 w 298"/>
                  <a:gd name="T9" fmla="*/ 136 h 452"/>
                  <a:gd name="T10" fmla="*/ 79 w 298"/>
                  <a:gd name="T11" fmla="*/ 60 h 452"/>
                  <a:gd name="T12" fmla="*/ 71 w 298"/>
                  <a:gd name="T13" fmla="*/ 51 h 452"/>
                  <a:gd name="T14" fmla="*/ 56 w 298"/>
                  <a:gd name="T15" fmla="*/ 20 h 452"/>
                  <a:gd name="T16" fmla="*/ 71 w 298"/>
                  <a:gd name="T17" fmla="*/ 3 h 452"/>
                  <a:gd name="T18" fmla="*/ 161 w 298"/>
                  <a:gd name="T19" fmla="*/ 31 h 452"/>
                  <a:gd name="T20" fmla="*/ 196 w 298"/>
                  <a:gd name="T21" fmla="*/ 0 h 452"/>
                  <a:gd name="T22" fmla="*/ 218 w 298"/>
                  <a:gd name="T23" fmla="*/ 69 h 452"/>
                  <a:gd name="T24" fmla="*/ 276 w 298"/>
                  <a:gd name="T25" fmla="*/ 159 h 452"/>
                  <a:gd name="T26" fmla="*/ 298 w 298"/>
                  <a:gd name="T27" fmla="*/ 238 h 452"/>
                  <a:gd name="T28" fmla="*/ 266 w 298"/>
                  <a:gd name="T29" fmla="*/ 340 h 452"/>
                  <a:gd name="T30" fmla="*/ 179 w 298"/>
                  <a:gd name="T31" fmla="*/ 325 h 452"/>
                  <a:gd name="T32" fmla="*/ 151 w 298"/>
                  <a:gd name="T33" fmla="*/ 409 h 452"/>
                  <a:gd name="T34" fmla="*/ 74 w 298"/>
                  <a:gd name="T35" fmla="*/ 397 h 452"/>
                  <a:gd name="T36" fmla="*/ 74 w 298"/>
                  <a:gd name="T37" fmla="*/ 452 h 452"/>
                  <a:gd name="T38" fmla="*/ 44 w 298"/>
                  <a:gd name="T39" fmla="*/ 417 h 452"/>
                  <a:gd name="T40" fmla="*/ 0 w 298"/>
                  <a:gd name="T41" fmla="*/ 417 h 452"/>
                  <a:gd name="T42" fmla="*/ 0 w 298"/>
                  <a:gd name="T43" fmla="*/ 333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8" h="452">
                    <a:moveTo>
                      <a:pt x="0" y="333"/>
                    </a:moveTo>
                    <a:lnTo>
                      <a:pt x="22" y="299"/>
                    </a:lnTo>
                    <a:lnTo>
                      <a:pt x="30" y="218"/>
                    </a:lnTo>
                    <a:lnTo>
                      <a:pt x="58" y="163"/>
                    </a:lnTo>
                    <a:lnTo>
                      <a:pt x="71" y="136"/>
                    </a:lnTo>
                    <a:lnTo>
                      <a:pt x="79" y="60"/>
                    </a:lnTo>
                    <a:lnTo>
                      <a:pt x="71" y="51"/>
                    </a:lnTo>
                    <a:lnTo>
                      <a:pt x="56" y="20"/>
                    </a:lnTo>
                    <a:lnTo>
                      <a:pt x="71" y="3"/>
                    </a:lnTo>
                    <a:lnTo>
                      <a:pt x="161" y="31"/>
                    </a:lnTo>
                    <a:lnTo>
                      <a:pt x="196" y="0"/>
                    </a:lnTo>
                    <a:lnTo>
                      <a:pt x="218" y="69"/>
                    </a:lnTo>
                    <a:lnTo>
                      <a:pt x="276" y="159"/>
                    </a:lnTo>
                    <a:lnTo>
                      <a:pt x="298" y="238"/>
                    </a:lnTo>
                    <a:lnTo>
                      <a:pt x="266" y="340"/>
                    </a:lnTo>
                    <a:lnTo>
                      <a:pt x="179" y="325"/>
                    </a:lnTo>
                    <a:lnTo>
                      <a:pt x="151" y="409"/>
                    </a:lnTo>
                    <a:lnTo>
                      <a:pt x="74" y="397"/>
                    </a:lnTo>
                    <a:lnTo>
                      <a:pt x="74" y="452"/>
                    </a:lnTo>
                    <a:lnTo>
                      <a:pt x="44" y="417"/>
                    </a:lnTo>
                    <a:lnTo>
                      <a:pt x="0" y="417"/>
                    </a:lnTo>
                    <a:lnTo>
                      <a:pt x="0" y="333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4" name="Group 419"/>
            <p:cNvGrpSpPr>
              <a:grpSpLocks/>
            </p:cNvGrpSpPr>
            <p:nvPr/>
          </p:nvGrpSpPr>
          <p:grpSpPr bwMode="auto">
            <a:xfrm>
              <a:off x="2042" y="2172"/>
              <a:ext cx="46" cy="32"/>
              <a:chOff x="1589" y="1812"/>
              <a:chExt cx="46" cy="32"/>
            </a:xfrm>
          </p:grpSpPr>
          <p:sp>
            <p:nvSpPr>
              <p:cNvPr id="204" name="Freeform 420"/>
              <p:cNvSpPr>
                <a:spLocks/>
              </p:cNvSpPr>
              <p:nvPr/>
            </p:nvSpPr>
            <p:spPr bwMode="auto">
              <a:xfrm>
                <a:off x="1589" y="1812"/>
                <a:ext cx="46" cy="32"/>
              </a:xfrm>
              <a:custGeom>
                <a:avLst/>
                <a:gdLst>
                  <a:gd name="T0" fmla="*/ 70 w 93"/>
                  <a:gd name="T1" fmla="*/ 0 h 64"/>
                  <a:gd name="T2" fmla="*/ 66 w 93"/>
                  <a:gd name="T3" fmla="*/ 0 h 64"/>
                  <a:gd name="T4" fmla="*/ 54 w 93"/>
                  <a:gd name="T5" fmla="*/ 4 h 64"/>
                  <a:gd name="T6" fmla="*/ 26 w 93"/>
                  <a:gd name="T7" fmla="*/ 0 h 64"/>
                  <a:gd name="T8" fmla="*/ 8 w 93"/>
                  <a:gd name="T9" fmla="*/ 12 h 64"/>
                  <a:gd name="T10" fmla="*/ 0 w 93"/>
                  <a:gd name="T11" fmla="*/ 32 h 64"/>
                  <a:gd name="T12" fmla="*/ 3 w 93"/>
                  <a:gd name="T13" fmla="*/ 50 h 64"/>
                  <a:gd name="T14" fmla="*/ 26 w 93"/>
                  <a:gd name="T15" fmla="*/ 50 h 64"/>
                  <a:gd name="T16" fmla="*/ 46 w 93"/>
                  <a:gd name="T17" fmla="*/ 64 h 64"/>
                  <a:gd name="T18" fmla="*/ 70 w 93"/>
                  <a:gd name="T19" fmla="*/ 50 h 64"/>
                  <a:gd name="T20" fmla="*/ 80 w 93"/>
                  <a:gd name="T21" fmla="*/ 36 h 64"/>
                  <a:gd name="T22" fmla="*/ 87 w 93"/>
                  <a:gd name="T23" fmla="*/ 50 h 64"/>
                  <a:gd name="T24" fmla="*/ 93 w 93"/>
                  <a:gd name="T25" fmla="*/ 32 h 64"/>
                  <a:gd name="T26" fmla="*/ 80 w 93"/>
                  <a:gd name="T27" fmla="*/ 12 h 64"/>
                  <a:gd name="T28" fmla="*/ 70 w 93"/>
                  <a:gd name="T2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3" h="64">
                    <a:moveTo>
                      <a:pt x="70" y="0"/>
                    </a:moveTo>
                    <a:lnTo>
                      <a:pt x="66" y="0"/>
                    </a:lnTo>
                    <a:lnTo>
                      <a:pt x="54" y="4"/>
                    </a:lnTo>
                    <a:lnTo>
                      <a:pt x="26" y="0"/>
                    </a:lnTo>
                    <a:lnTo>
                      <a:pt x="8" y="12"/>
                    </a:lnTo>
                    <a:lnTo>
                      <a:pt x="0" y="32"/>
                    </a:lnTo>
                    <a:lnTo>
                      <a:pt x="3" y="50"/>
                    </a:lnTo>
                    <a:lnTo>
                      <a:pt x="26" y="50"/>
                    </a:lnTo>
                    <a:lnTo>
                      <a:pt x="46" y="64"/>
                    </a:lnTo>
                    <a:lnTo>
                      <a:pt x="70" y="50"/>
                    </a:lnTo>
                    <a:lnTo>
                      <a:pt x="80" y="36"/>
                    </a:lnTo>
                    <a:lnTo>
                      <a:pt x="87" y="50"/>
                    </a:lnTo>
                    <a:lnTo>
                      <a:pt x="93" y="32"/>
                    </a:lnTo>
                    <a:lnTo>
                      <a:pt x="80" y="12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05" name="Freeform 421"/>
              <p:cNvSpPr>
                <a:spLocks/>
              </p:cNvSpPr>
              <p:nvPr/>
            </p:nvSpPr>
            <p:spPr bwMode="auto">
              <a:xfrm>
                <a:off x="1589" y="1812"/>
                <a:ext cx="46" cy="32"/>
              </a:xfrm>
              <a:custGeom>
                <a:avLst/>
                <a:gdLst>
                  <a:gd name="T0" fmla="*/ 70 w 93"/>
                  <a:gd name="T1" fmla="*/ 0 h 64"/>
                  <a:gd name="T2" fmla="*/ 66 w 93"/>
                  <a:gd name="T3" fmla="*/ 0 h 64"/>
                  <a:gd name="T4" fmla="*/ 54 w 93"/>
                  <a:gd name="T5" fmla="*/ 4 h 64"/>
                  <a:gd name="T6" fmla="*/ 26 w 93"/>
                  <a:gd name="T7" fmla="*/ 0 h 64"/>
                  <a:gd name="T8" fmla="*/ 8 w 93"/>
                  <a:gd name="T9" fmla="*/ 12 h 64"/>
                  <a:gd name="T10" fmla="*/ 0 w 93"/>
                  <a:gd name="T11" fmla="*/ 32 h 64"/>
                  <a:gd name="T12" fmla="*/ 3 w 93"/>
                  <a:gd name="T13" fmla="*/ 50 h 64"/>
                  <a:gd name="T14" fmla="*/ 26 w 93"/>
                  <a:gd name="T15" fmla="*/ 50 h 64"/>
                  <a:gd name="T16" fmla="*/ 46 w 93"/>
                  <a:gd name="T17" fmla="*/ 64 h 64"/>
                  <a:gd name="T18" fmla="*/ 70 w 93"/>
                  <a:gd name="T19" fmla="*/ 50 h 64"/>
                  <a:gd name="T20" fmla="*/ 80 w 93"/>
                  <a:gd name="T21" fmla="*/ 36 h 64"/>
                  <a:gd name="T22" fmla="*/ 87 w 93"/>
                  <a:gd name="T23" fmla="*/ 50 h 64"/>
                  <a:gd name="T24" fmla="*/ 93 w 93"/>
                  <a:gd name="T25" fmla="*/ 32 h 64"/>
                  <a:gd name="T26" fmla="*/ 80 w 93"/>
                  <a:gd name="T27" fmla="*/ 12 h 64"/>
                  <a:gd name="T28" fmla="*/ 70 w 93"/>
                  <a:gd name="T2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3" h="64">
                    <a:moveTo>
                      <a:pt x="70" y="0"/>
                    </a:moveTo>
                    <a:lnTo>
                      <a:pt x="66" y="0"/>
                    </a:lnTo>
                    <a:lnTo>
                      <a:pt x="54" y="4"/>
                    </a:lnTo>
                    <a:lnTo>
                      <a:pt x="26" y="0"/>
                    </a:lnTo>
                    <a:lnTo>
                      <a:pt x="8" y="12"/>
                    </a:lnTo>
                    <a:lnTo>
                      <a:pt x="0" y="32"/>
                    </a:lnTo>
                    <a:lnTo>
                      <a:pt x="3" y="50"/>
                    </a:lnTo>
                    <a:lnTo>
                      <a:pt x="26" y="50"/>
                    </a:lnTo>
                    <a:lnTo>
                      <a:pt x="46" y="64"/>
                    </a:lnTo>
                    <a:lnTo>
                      <a:pt x="70" y="50"/>
                    </a:lnTo>
                    <a:lnTo>
                      <a:pt x="80" y="36"/>
                    </a:lnTo>
                    <a:lnTo>
                      <a:pt x="87" y="50"/>
                    </a:lnTo>
                    <a:lnTo>
                      <a:pt x="93" y="32"/>
                    </a:lnTo>
                    <a:lnTo>
                      <a:pt x="80" y="12"/>
                    </a:lnTo>
                    <a:lnTo>
                      <a:pt x="70" y="0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5" name="Group 422"/>
            <p:cNvGrpSpPr>
              <a:grpSpLocks/>
            </p:cNvGrpSpPr>
            <p:nvPr/>
          </p:nvGrpSpPr>
          <p:grpSpPr bwMode="auto">
            <a:xfrm>
              <a:off x="1976" y="2101"/>
              <a:ext cx="157" cy="68"/>
              <a:chOff x="1523" y="1741"/>
              <a:chExt cx="157" cy="68"/>
            </a:xfrm>
          </p:grpSpPr>
          <p:sp>
            <p:nvSpPr>
              <p:cNvPr id="202" name="Freeform 423"/>
              <p:cNvSpPr>
                <a:spLocks/>
              </p:cNvSpPr>
              <p:nvPr/>
            </p:nvSpPr>
            <p:spPr bwMode="auto">
              <a:xfrm>
                <a:off x="1523" y="1741"/>
                <a:ext cx="157" cy="68"/>
              </a:xfrm>
              <a:custGeom>
                <a:avLst/>
                <a:gdLst>
                  <a:gd name="T0" fmla="*/ 0 w 314"/>
                  <a:gd name="T1" fmla="*/ 44 h 135"/>
                  <a:gd name="T2" fmla="*/ 52 w 314"/>
                  <a:gd name="T3" fmla="*/ 82 h 135"/>
                  <a:gd name="T4" fmla="*/ 63 w 314"/>
                  <a:gd name="T5" fmla="*/ 75 h 135"/>
                  <a:gd name="T6" fmla="*/ 112 w 314"/>
                  <a:gd name="T7" fmla="*/ 102 h 135"/>
                  <a:gd name="T8" fmla="*/ 147 w 314"/>
                  <a:gd name="T9" fmla="*/ 102 h 135"/>
                  <a:gd name="T10" fmla="*/ 168 w 314"/>
                  <a:gd name="T11" fmla="*/ 119 h 135"/>
                  <a:gd name="T12" fmla="*/ 172 w 314"/>
                  <a:gd name="T13" fmla="*/ 126 h 135"/>
                  <a:gd name="T14" fmla="*/ 203 w 314"/>
                  <a:gd name="T15" fmla="*/ 125 h 135"/>
                  <a:gd name="T16" fmla="*/ 209 w 314"/>
                  <a:gd name="T17" fmla="*/ 135 h 135"/>
                  <a:gd name="T18" fmla="*/ 256 w 314"/>
                  <a:gd name="T19" fmla="*/ 126 h 135"/>
                  <a:gd name="T20" fmla="*/ 264 w 314"/>
                  <a:gd name="T21" fmla="*/ 119 h 135"/>
                  <a:gd name="T22" fmla="*/ 314 w 314"/>
                  <a:gd name="T23" fmla="*/ 111 h 135"/>
                  <a:gd name="T24" fmla="*/ 297 w 314"/>
                  <a:gd name="T25" fmla="*/ 82 h 135"/>
                  <a:gd name="T26" fmla="*/ 185 w 314"/>
                  <a:gd name="T27" fmla="*/ 14 h 135"/>
                  <a:gd name="T28" fmla="*/ 58 w 314"/>
                  <a:gd name="T29" fmla="*/ 33 h 135"/>
                  <a:gd name="T30" fmla="*/ 43 w 314"/>
                  <a:gd name="T31" fmla="*/ 0 h 135"/>
                  <a:gd name="T32" fmla="*/ 0 w 314"/>
                  <a:gd name="T33" fmla="*/ 44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4" h="135">
                    <a:moveTo>
                      <a:pt x="0" y="44"/>
                    </a:moveTo>
                    <a:lnTo>
                      <a:pt x="52" y="82"/>
                    </a:lnTo>
                    <a:lnTo>
                      <a:pt x="63" y="75"/>
                    </a:lnTo>
                    <a:lnTo>
                      <a:pt x="112" y="102"/>
                    </a:lnTo>
                    <a:lnTo>
                      <a:pt x="147" y="102"/>
                    </a:lnTo>
                    <a:lnTo>
                      <a:pt x="168" y="119"/>
                    </a:lnTo>
                    <a:lnTo>
                      <a:pt x="172" y="126"/>
                    </a:lnTo>
                    <a:lnTo>
                      <a:pt x="203" y="125"/>
                    </a:lnTo>
                    <a:lnTo>
                      <a:pt x="209" y="135"/>
                    </a:lnTo>
                    <a:lnTo>
                      <a:pt x="256" y="126"/>
                    </a:lnTo>
                    <a:lnTo>
                      <a:pt x="264" y="119"/>
                    </a:lnTo>
                    <a:lnTo>
                      <a:pt x="314" y="111"/>
                    </a:lnTo>
                    <a:lnTo>
                      <a:pt x="297" y="82"/>
                    </a:lnTo>
                    <a:lnTo>
                      <a:pt x="185" y="14"/>
                    </a:lnTo>
                    <a:lnTo>
                      <a:pt x="58" y="33"/>
                    </a:lnTo>
                    <a:lnTo>
                      <a:pt x="43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03" name="Freeform 424"/>
              <p:cNvSpPr>
                <a:spLocks/>
              </p:cNvSpPr>
              <p:nvPr/>
            </p:nvSpPr>
            <p:spPr bwMode="auto">
              <a:xfrm>
                <a:off x="1523" y="1741"/>
                <a:ext cx="157" cy="68"/>
              </a:xfrm>
              <a:custGeom>
                <a:avLst/>
                <a:gdLst>
                  <a:gd name="T0" fmla="*/ 0 w 314"/>
                  <a:gd name="T1" fmla="*/ 44 h 135"/>
                  <a:gd name="T2" fmla="*/ 52 w 314"/>
                  <a:gd name="T3" fmla="*/ 82 h 135"/>
                  <a:gd name="T4" fmla="*/ 63 w 314"/>
                  <a:gd name="T5" fmla="*/ 75 h 135"/>
                  <a:gd name="T6" fmla="*/ 112 w 314"/>
                  <a:gd name="T7" fmla="*/ 102 h 135"/>
                  <a:gd name="T8" fmla="*/ 147 w 314"/>
                  <a:gd name="T9" fmla="*/ 102 h 135"/>
                  <a:gd name="T10" fmla="*/ 168 w 314"/>
                  <a:gd name="T11" fmla="*/ 119 h 135"/>
                  <a:gd name="T12" fmla="*/ 172 w 314"/>
                  <a:gd name="T13" fmla="*/ 126 h 135"/>
                  <a:gd name="T14" fmla="*/ 203 w 314"/>
                  <a:gd name="T15" fmla="*/ 125 h 135"/>
                  <a:gd name="T16" fmla="*/ 209 w 314"/>
                  <a:gd name="T17" fmla="*/ 135 h 135"/>
                  <a:gd name="T18" fmla="*/ 256 w 314"/>
                  <a:gd name="T19" fmla="*/ 126 h 135"/>
                  <a:gd name="T20" fmla="*/ 264 w 314"/>
                  <a:gd name="T21" fmla="*/ 119 h 135"/>
                  <a:gd name="T22" fmla="*/ 314 w 314"/>
                  <a:gd name="T23" fmla="*/ 111 h 135"/>
                  <a:gd name="T24" fmla="*/ 297 w 314"/>
                  <a:gd name="T25" fmla="*/ 82 h 135"/>
                  <a:gd name="T26" fmla="*/ 185 w 314"/>
                  <a:gd name="T27" fmla="*/ 14 h 135"/>
                  <a:gd name="T28" fmla="*/ 58 w 314"/>
                  <a:gd name="T29" fmla="*/ 33 h 135"/>
                  <a:gd name="T30" fmla="*/ 43 w 314"/>
                  <a:gd name="T31" fmla="*/ 0 h 135"/>
                  <a:gd name="T32" fmla="*/ 0 w 314"/>
                  <a:gd name="T33" fmla="*/ 44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4" h="135">
                    <a:moveTo>
                      <a:pt x="0" y="44"/>
                    </a:moveTo>
                    <a:lnTo>
                      <a:pt x="52" y="82"/>
                    </a:lnTo>
                    <a:lnTo>
                      <a:pt x="63" y="75"/>
                    </a:lnTo>
                    <a:lnTo>
                      <a:pt x="112" y="102"/>
                    </a:lnTo>
                    <a:lnTo>
                      <a:pt x="147" y="102"/>
                    </a:lnTo>
                    <a:lnTo>
                      <a:pt x="168" y="119"/>
                    </a:lnTo>
                    <a:lnTo>
                      <a:pt x="172" y="126"/>
                    </a:lnTo>
                    <a:lnTo>
                      <a:pt x="203" y="125"/>
                    </a:lnTo>
                    <a:lnTo>
                      <a:pt x="209" y="135"/>
                    </a:lnTo>
                    <a:lnTo>
                      <a:pt x="256" y="126"/>
                    </a:lnTo>
                    <a:lnTo>
                      <a:pt x="264" y="119"/>
                    </a:lnTo>
                    <a:lnTo>
                      <a:pt x="314" y="111"/>
                    </a:lnTo>
                    <a:lnTo>
                      <a:pt x="297" y="82"/>
                    </a:lnTo>
                    <a:lnTo>
                      <a:pt x="185" y="14"/>
                    </a:lnTo>
                    <a:lnTo>
                      <a:pt x="58" y="33"/>
                    </a:lnTo>
                    <a:lnTo>
                      <a:pt x="43" y="0"/>
                    </a:lnTo>
                    <a:lnTo>
                      <a:pt x="0" y="44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6" name="Group 425"/>
            <p:cNvGrpSpPr>
              <a:grpSpLocks/>
            </p:cNvGrpSpPr>
            <p:nvPr/>
          </p:nvGrpSpPr>
          <p:grpSpPr bwMode="auto">
            <a:xfrm>
              <a:off x="1920" y="2569"/>
              <a:ext cx="964" cy="1031"/>
              <a:chOff x="1467" y="2209"/>
              <a:chExt cx="964" cy="1031"/>
            </a:xfrm>
          </p:grpSpPr>
          <p:grpSp>
            <p:nvGrpSpPr>
              <p:cNvPr id="128" name="Group 426"/>
              <p:cNvGrpSpPr>
                <a:grpSpLocks/>
              </p:cNvGrpSpPr>
              <p:nvPr/>
            </p:nvGrpSpPr>
            <p:grpSpPr bwMode="auto">
              <a:xfrm>
                <a:off x="1467" y="2646"/>
                <a:ext cx="964" cy="594"/>
                <a:chOff x="1467" y="2646"/>
                <a:chExt cx="964" cy="594"/>
              </a:xfrm>
            </p:grpSpPr>
            <p:grpSp>
              <p:nvGrpSpPr>
                <p:cNvPr id="169" name="Group 427"/>
                <p:cNvGrpSpPr>
                  <a:grpSpLocks/>
                </p:cNvGrpSpPr>
                <p:nvPr/>
              </p:nvGrpSpPr>
              <p:grpSpPr bwMode="auto">
                <a:xfrm>
                  <a:off x="1471" y="2981"/>
                  <a:ext cx="243" cy="172"/>
                  <a:chOff x="1471" y="2981"/>
                  <a:chExt cx="243" cy="172"/>
                </a:xfrm>
              </p:grpSpPr>
              <p:sp>
                <p:nvSpPr>
                  <p:cNvPr id="200" name="Freeform 428"/>
                  <p:cNvSpPr>
                    <a:spLocks/>
                  </p:cNvSpPr>
                  <p:nvPr/>
                </p:nvSpPr>
                <p:spPr bwMode="auto">
                  <a:xfrm>
                    <a:off x="1471" y="2981"/>
                    <a:ext cx="243" cy="172"/>
                  </a:xfrm>
                  <a:custGeom>
                    <a:avLst/>
                    <a:gdLst>
                      <a:gd name="T0" fmla="*/ 287 w 488"/>
                      <a:gd name="T1" fmla="*/ 247 h 344"/>
                      <a:gd name="T2" fmla="*/ 213 w 488"/>
                      <a:gd name="T3" fmla="*/ 268 h 344"/>
                      <a:gd name="T4" fmla="*/ 217 w 488"/>
                      <a:gd name="T5" fmla="*/ 302 h 344"/>
                      <a:gd name="T6" fmla="*/ 203 w 488"/>
                      <a:gd name="T7" fmla="*/ 320 h 344"/>
                      <a:gd name="T8" fmla="*/ 128 w 488"/>
                      <a:gd name="T9" fmla="*/ 344 h 344"/>
                      <a:gd name="T10" fmla="*/ 34 w 488"/>
                      <a:gd name="T11" fmla="*/ 273 h 344"/>
                      <a:gd name="T12" fmla="*/ 87 w 488"/>
                      <a:gd name="T13" fmla="*/ 215 h 344"/>
                      <a:gd name="T14" fmla="*/ 87 w 488"/>
                      <a:gd name="T15" fmla="*/ 180 h 344"/>
                      <a:gd name="T16" fmla="*/ 64 w 488"/>
                      <a:gd name="T17" fmla="*/ 132 h 344"/>
                      <a:gd name="T18" fmla="*/ 23 w 488"/>
                      <a:gd name="T19" fmla="*/ 132 h 344"/>
                      <a:gd name="T20" fmla="*/ 0 w 488"/>
                      <a:gd name="T21" fmla="*/ 87 h 344"/>
                      <a:gd name="T22" fmla="*/ 23 w 488"/>
                      <a:gd name="T23" fmla="*/ 50 h 344"/>
                      <a:gd name="T24" fmla="*/ 40 w 488"/>
                      <a:gd name="T25" fmla="*/ 50 h 344"/>
                      <a:gd name="T26" fmla="*/ 56 w 488"/>
                      <a:gd name="T27" fmla="*/ 21 h 344"/>
                      <a:gd name="T28" fmla="*/ 82 w 488"/>
                      <a:gd name="T29" fmla="*/ 29 h 344"/>
                      <a:gd name="T30" fmla="*/ 113 w 488"/>
                      <a:gd name="T31" fmla="*/ 0 h 344"/>
                      <a:gd name="T32" fmla="*/ 131 w 488"/>
                      <a:gd name="T33" fmla="*/ 33 h 344"/>
                      <a:gd name="T34" fmla="*/ 244 w 488"/>
                      <a:gd name="T35" fmla="*/ 50 h 344"/>
                      <a:gd name="T36" fmla="*/ 302 w 488"/>
                      <a:gd name="T37" fmla="*/ 26 h 344"/>
                      <a:gd name="T38" fmla="*/ 297 w 488"/>
                      <a:gd name="T39" fmla="*/ 82 h 344"/>
                      <a:gd name="T40" fmla="*/ 317 w 488"/>
                      <a:gd name="T41" fmla="*/ 87 h 344"/>
                      <a:gd name="T42" fmla="*/ 352 w 488"/>
                      <a:gd name="T43" fmla="*/ 117 h 344"/>
                      <a:gd name="T44" fmla="*/ 412 w 488"/>
                      <a:gd name="T45" fmla="*/ 58 h 344"/>
                      <a:gd name="T46" fmla="*/ 488 w 488"/>
                      <a:gd name="T47" fmla="*/ 163 h 344"/>
                      <a:gd name="T48" fmla="*/ 456 w 488"/>
                      <a:gd name="T49" fmla="*/ 222 h 344"/>
                      <a:gd name="T50" fmla="*/ 434 w 488"/>
                      <a:gd name="T51" fmla="*/ 183 h 344"/>
                      <a:gd name="T52" fmla="*/ 425 w 488"/>
                      <a:gd name="T53" fmla="*/ 198 h 344"/>
                      <a:gd name="T54" fmla="*/ 434 w 488"/>
                      <a:gd name="T55" fmla="*/ 225 h 344"/>
                      <a:gd name="T56" fmla="*/ 431 w 488"/>
                      <a:gd name="T57" fmla="*/ 297 h 344"/>
                      <a:gd name="T58" fmla="*/ 381 w 488"/>
                      <a:gd name="T59" fmla="*/ 294 h 344"/>
                      <a:gd name="T60" fmla="*/ 374 w 488"/>
                      <a:gd name="T61" fmla="*/ 256 h 344"/>
                      <a:gd name="T62" fmla="*/ 308 w 488"/>
                      <a:gd name="T63" fmla="*/ 279 h 344"/>
                      <a:gd name="T64" fmla="*/ 287 w 488"/>
                      <a:gd name="T65" fmla="*/ 247 h 3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488" h="344">
                        <a:moveTo>
                          <a:pt x="287" y="247"/>
                        </a:moveTo>
                        <a:lnTo>
                          <a:pt x="213" y="268"/>
                        </a:lnTo>
                        <a:lnTo>
                          <a:pt x="217" y="302"/>
                        </a:lnTo>
                        <a:lnTo>
                          <a:pt x="203" y="320"/>
                        </a:lnTo>
                        <a:lnTo>
                          <a:pt x="128" y="344"/>
                        </a:lnTo>
                        <a:lnTo>
                          <a:pt x="34" y="273"/>
                        </a:lnTo>
                        <a:lnTo>
                          <a:pt x="87" y="215"/>
                        </a:lnTo>
                        <a:lnTo>
                          <a:pt x="87" y="180"/>
                        </a:lnTo>
                        <a:lnTo>
                          <a:pt x="64" y="132"/>
                        </a:lnTo>
                        <a:lnTo>
                          <a:pt x="23" y="132"/>
                        </a:lnTo>
                        <a:lnTo>
                          <a:pt x="0" y="87"/>
                        </a:lnTo>
                        <a:lnTo>
                          <a:pt x="23" y="50"/>
                        </a:lnTo>
                        <a:lnTo>
                          <a:pt x="40" y="50"/>
                        </a:lnTo>
                        <a:lnTo>
                          <a:pt x="56" y="21"/>
                        </a:lnTo>
                        <a:lnTo>
                          <a:pt x="82" y="29"/>
                        </a:lnTo>
                        <a:lnTo>
                          <a:pt x="113" y="0"/>
                        </a:lnTo>
                        <a:lnTo>
                          <a:pt x="131" y="33"/>
                        </a:lnTo>
                        <a:lnTo>
                          <a:pt x="244" y="50"/>
                        </a:lnTo>
                        <a:lnTo>
                          <a:pt x="302" y="26"/>
                        </a:lnTo>
                        <a:lnTo>
                          <a:pt x="297" y="82"/>
                        </a:lnTo>
                        <a:lnTo>
                          <a:pt x="317" y="87"/>
                        </a:lnTo>
                        <a:lnTo>
                          <a:pt x="352" y="117"/>
                        </a:lnTo>
                        <a:lnTo>
                          <a:pt x="412" y="58"/>
                        </a:lnTo>
                        <a:lnTo>
                          <a:pt x="488" y="163"/>
                        </a:lnTo>
                        <a:lnTo>
                          <a:pt x="456" y="222"/>
                        </a:lnTo>
                        <a:lnTo>
                          <a:pt x="434" y="183"/>
                        </a:lnTo>
                        <a:lnTo>
                          <a:pt x="425" y="198"/>
                        </a:lnTo>
                        <a:lnTo>
                          <a:pt x="434" y="225"/>
                        </a:lnTo>
                        <a:lnTo>
                          <a:pt x="431" y="297"/>
                        </a:lnTo>
                        <a:lnTo>
                          <a:pt x="381" y="294"/>
                        </a:lnTo>
                        <a:lnTo>
                          <a:pt x="374" y="256"/>
                        </a:lnTo>
                        <a:lnTo>
                          <a:pt x="308" y="279"/>
                        </a:lnTo>
                        <a:lnTo>
                          <a:pt x="287" y="247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01" name="Freeform 429"/>
                  <p:cNvSpPr>
                    <a:spLocks/>
                  </p:cNvSpPr>
                  <p:nvPr/>
                </p:nvSpPr>
                <p:spPr bwMode="auto">
                  <a:xfrm>
                    <a:off x="1471" y="2981"/>
                    <a:ext cx="243" cy="172"/>
                  </a:xfrm>
                  <a:custGeom>
                    <a:avLst/>
                    <a:gdLst>
                      <a:gd name="T0" fmla="*/ 287 w 488"/>
                      <a:gd name="T1" fmla="*/ 247 h 344"/>
                      <a:gd name="T2" fmla="*/ 213 w 488"/>
                      <a:gd name="T3" fmla="*/ 268 h 344"/>
                      <a:gd name="T4" fmla="*/ 217 w 488"/>
                      <a:gd name="T5" fmla="*/ 302 h 344"/>
                      <a:gd name="T6" fmla="*/ 203 w 488"/>
                      <a:gd name="T7" fmla="*/ 320 h 344"/>
                      <a:gd name="T8" fmla="*/ 128 w 488"/>
                      <a:gd name="T9" fmla="*/ 344 h 344"/>
                      <a:gd name="T10" fmla="*/ 34 w 488"/>
                      <a:gd name="T11" fmla="*/ 273 h 344"/>
                      <a:gd name="T12" fmla="*/ 87 w 488"/>
                      <a:gd name="T13" fmla="*/ 215 h 344"/>
                      <a:gd name="T14" fmla="*/ 87 w 488"/>
                      <a:gd name="T15" fmla="*/ 180 h 344"/>
                      <a:gd name="T16" fmla="*/ 64 w 488"/>
                      <a:gd name="T17" fmla="*/ 132 h 344"/>
                      <a:gd name="T18" fmla="*/ 23 w 488"/>
                      <a:gd name="T19" fmla="*/ 132 h 344"/>
                      <a:gd name="T20" fmla="*/ 0 w 488"/>
                      <a:gd name="T21" fmla="*/ 87 h 344"/>
                      <a:gd name="T22" fmla="*/ 23 w 488"/>
                      <a:gd name="T23" fmla="*/ 50 h 344"/>
                      <a:gd name="T24" fmla="*/ 40 w 488"/>
                      <a:gd name="T25" fmla="*/ 50 h 344"/>
                      <a:gd name="T26" fmla="*/ 56 w 488"/>
                      <a:gd name="T27" fmla="*/ 21 h 344"/>
                      <a:gd name="T28" fmla="*/ 82 w 488"/>
                      <a:gd name="T29" fmla="*/ 29 h 344"/>
                      <a:gd name="T30" fmla="*/ 113 w 488"/>
                      <a:gd name="T31" fmla="*/ 0 h 344"/>
                      <a:gd name="T32" fmla="*/ 131 w 488"/>
                      <a:gd name="T33" fmla="*/ 33 h 344"/>
                      <a:gd name="T34" fmla="*/ 244 w 488"/>
                      <a:gd name="T35" fmla="*/ 50 h 344"/>
                      <a:gd name="T36" fmla="*/ 302 w 488"/>
                      <a:gd name="T37" fmla="*/ 26 h 344"/>
                      <a:gd name="T38" fmla="*/ 297 w 488"/>
                      <a:gd name="T39" fmla="*/ 82 h 344"/>
                      <a:gd name="T40" fmla="*/ 317 w 488"/>
                      <a:gd name="T41" fmla="*/ 87 h 344"/>
                      <a:gd name="T42" fmla="*/ 352 w 488"/>
                      <a:gd name="T43" fmla="*/ 117 h 344"/>
                      <a:gd name="T44" fmla="*/ 412 w 488"/>
                      <a:gd name="T45" fmla="*/ 58 h 344"/>
                      <a:gd name="T46" fmla="*/ 488 w 488"/>
                      <a:gd name="T47" fmla="*/ 163 h 344"/>
                      <a:gd name="T48" fmla="*/ 456 w 488"/>
                      <a:gd name="T49" fmla="*/ 222 h 344"/>
                      <a:gd name="T50" fmla="*/ 434 w 488"/>
                      <a:gd name="T51" fmla="*/ 183 h 344"/>
                      <a:gd name="T52" fmla="*/ 425 w 488"/>
                      <a:gd name="T53" fmla="*/ 198 h 344"/>
                      <a:gd name="T54" fmla="*/ 434 w 488"/>
                      <a:gd name="T55" fmla="*/ 225 h 344"/>
                      <a:gd name="T56" fmla="*/ 431 w 488"/>
                      <a:gd name="T57" fmla="*/ 297 h 344"/>
                      <a:gd name="T58" fmla="*/ 381 w 488"/>
                      <a:gd name="T59" fmla="*/ 294 h 344"/>
                      <a:gd name="T60" fmla="*/ 374 w 488"/>
                      <a:gd name="T61" fmla="*/ 256 h 344"/>
                      <a:gd name="T62" fmla="*/ 308 w 488"/>
                      <a:gd name="T63" fmla="*/ 279 h 344"/>
                      <a:gd name="T64" fmla="*/ 287 w 488"/>
                      <a:gd name="T65" fmla="*/ 247 h 3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488" h="344">
                        <a:moveTo>
                          <a:pt x="287" y="247"/>
                        </a:moveTo>
                        <a:lnTo>
                          <a:pt x="213" y="268"/>
                        </a:lnTo>
                        <a:lnTo>
                          <a:pt x="217" y="302"/>
                        </a:lnTo>
                        <a:lnTo>
                          <a:pt x="203" y="320"/>
                        </a:lnTo>
                        <a:lnTo>
                          <a:pt x="128" y="344"/>
                        </a:lnTo>
                        <a:lnTo>
                          <a:pt x="34" y="273"/>
                        </a:lnTo>
                        <a:lnTo>
                          <a:pt x="87" y="215"/>
                        </a:lnTo>
                        <a:lnTo>
                          <a:pt x="87" y="180"/>
                        </a:lnTo>
                        <a:lnTo>
                          <a:pt x="64" y="132"/>
                        </a:lnTo>
                        <a:lnTo>
                          <a:pt x="23" y="132"/>
                        </a:lnTo>
                        <a:lnTo>
                          <a:pt x="0" y="87"/>
                        </a:lnTo>
                        <a:lnTo>
                          <a:pt x="23" y="50"/>
                        </a:lnTo>
                        <a:lnTo>
                          <a:pt x="40" y="50"/>
                        </a:lnTo>
                        <a:lnTo>
                          <a:pt x="56" y="21"/>
                        </a:lnTo>
                        <a:lnTo>
                          <a:pt x="82" y="29"/>
                        </a:lnTo>
                        <a:lnTo>
                          <a:pt x="113" y="0"/>
                        </a:lnTo>
                        <a:lnTo>
                          <a:pt x="131" y="33"/>
                        </a:lnTo>
                        <a:lnTo>
                          <a:pt x="244" y="50"/>
                        </a:lnTo>
                        <a:lnTo>
                          <a:pt x="302" y="26"/>
                        </a:lnTo>
                        <a:lnTo>
                          <a:pt x="297" y="82"/>
                        </a:lnTo>
                        <a:lnTo>
                          <a:pt x="317" y="87"/>
                        </a:lnTo>
                        <a:lnTo>
                          <a:pt x="352" y="117"/>
                        </a:lnTo>
                        <a:lnTo>
                          <a:pt x="412" y="58"/>
                        </a:lnTo>
                        <a:lnTo>
                          <a:pt x="488" y="163"/>
                        </a:lnTo>
                        <a:lnTo>
                          <a:pt x="456" y="222"/>
                        </a:lnTo>
                        <a:lnTo>
                          <a:pt x="434" y="183"/>
                        </a:lnTo>
                        <a:lnTo>
                          <a:pt x="425" y="198"/>
                        </a:lnTo>
                        <a:lnTo>
                          <a:pt x="434" y="225"/>
                        </a:lnTo>
                        <a:lnTo>
                          <a:pt x="431" y="297"/>
                        </a:lnTo>
                        <a:lnTo>
                          <a:pt x="381" y="294"/>
                        </a:lnTo>
                        <a:lnTo>
                          <a:pt x="374" y="256"/>
                        </a:lnTo>
                        <a:lnTo>
                          <a:pt x="308" y="279"/>
                        </a:lnTo>
                        <a:lnTo>
                          <a:pt x="287" y="247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0" name="Group 430"/>
                <p:cNvGrpSpPr>
                  <a:grpSpLocks/>
                </p:cNvGrpSpPr>
                <p:nvPr/>
              </p:nvGrpSpPr>
              <p:grpSpPr bwMode="auto">
                <a:xfrm>
                  <a:off x="1467" y="3105"/>
                  <a:ext cx="254" cy="135"/>
                  <a:chOff x="1467" y="3105"/>
                  <a:chExt cx="254" cy="135"/>
                </a:xfrm>
              </p:grpSpPr>
              <p:sp>
                <p:nvSpPr>
                  <p:cNvPr id="198" name="Freeform 431"/>
                  <p:cNvSpPr>
                    <a:spLocks/>
                  </p:cNvSpPr>
                  <p:nvPr/>
                </p:nvSpPr>
                <p:spPr bwMode="auto">
                  <a:xfrm>
                    <a:off x="1467" y="3105"/>
                    <a:ext cx="254" cy="135"/>
                  </a:xfrm>
                  <a:custGeom>
                    <a:avLst/>
                    <a:gdLst>
                      <a:gd name="T0" fmla="*/ 506 w 506"/>
                      <a:gd name="T1" fmla="*/ 262 h 270"/>
                      <a:gd name="T2" fmla="*/ 404 w 506"/>
                      <a:gd name="T3" fmla="*/ 235 h 270"/>
                      <a:gd name="T4" fmla="*/ 314 w 506"/>
                      <a:gd name="T5" fmla="*/ 270 h 270"/>
                      <a:gd name="T6" fmla="*/ 203 w 506"/>
                      <a:gd name="T7" fmla="*/ 230 h 270"/>
                      <a:gd name="T8" fmla="*/ 177 w 506"/>
                      <a:gd name="T9" fmla="*/ 227 h 270"/>
                      <a:gd name="T10" fmla="*/ 131 w 506"/>
                      <a:gd name="T11" fmla="*/ 249 h 270"/>
                      <a:gd name="T12" fmla="*/ 90 w 506"/>
                      <a:gd name="T13" fmla="*/ 243 h 270"/>
                      <a:gd name="T14" fmla="*/ 40 w 506"/>
                      <a:gd name="T15" fmla="*/ 191 h 270"/>
                      <a:gd name="T16" fmla="*/ 8 w 506"/>
                      <a:gd name="T17" fmla="*/ 198 h 270"/>
                      <a:gd name="T18" fmla="*/ 0 w 506"/>
                      <a:gd name="T19" fmla="*/ 133 h 270"/>
                      <a:gd name="T20" fmla="*/ 75 w 506"/>
                      <a:gd name="T21" fmla="*/ 124 h 270"/>
                      <a:gd name="T22" fmla="*/ 134 w 506"/>
                      <a:gd name="T23" fmla="*/ 96 h 270"/>
                      <a:gd name="T24" fmla="*/ 212 w 506"/>
                      <a:gd name="T25" fmla="*/ 72 h 270"/>
                      <a:gd name="T26" fmla="*/ 224 w 506"/>
                      <a:gd name="T27" fmla="*/ 54 h 270"/>
                      <a:gd name="T28" fmla="*/ 221 w 506"/>
                      <a:gd name="T29" fmla="*/ 22 h 270"/>
                      <a:gd name="T30" fmla="*/ 294 w 506"/>
                      <a:gd name="T31" fmla="*/ 0 h 270"/>
                      <a:gd name="T32" fmla="*/ 314 w 506"/>
                      <a:gd name="T33" fmla="*/ 32 h 270"/>
                      <a:gd name="T34" fmla="*/ 381 w 506"/>
                      <a:gd name="T35" fmla="*/ 9 h 270"/>
                      <a:gd name="T36" fmla="*/ 389 w 506"/>
                      <a:gd name="T37" fmla="*/ 47 h 270"/>
                      <a:gd name="T38" fmla="*/ 437 w 506"/>
                      <a:gd name="T39" fmla="*/ 50 h 270"/>
                      <a:gd name="T40" fmla="*/ 437 w 506"/>
                      <a:gd name="T41" fmla="*/ 93 h 270"/>
                      <a:gd name="T42" fmla="*/ 450 w 506"/>
                      <a:gd name="T43" fmla="*/ 142 h 270"/>
                      <a:gd name="T44" fmla="*/ 479 w 506"/>
                      <a:gd name="T45" fmla="*/ 163 h 270"/>
                      <a:gd name="T46" fmla="*/ 506 w 506"/>
                      <a:gd name="T47" fmla="*/ 262 h 2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506" h="270">
                        <a:moveTo>
                          <a:pt x="506" y="262"/>
                        </a:moveTo>
                        <a:lnTo>
                          <a:pt x="404" y="235"/>
                        </a:lnTo>
                        <a:lnTo>
                          <a:pt x="314" y="270"/>
                        </a:lnTo>
                        <a:lnTo>
                          <a:pt x="203" y="230"/>
                        </a:lnTo>
                        <a:lnTo>
                          <a:pt x="177" y="227"/>
                        </a:lnTo>
                        <a:lnTo>
                          <a:pt x="131" y="249"/>
                        </a:lnTo>
                        <a:lnTo>
                          <a:pt x="90" y="243"/>
                        </a:lnTo>
                        <a:lnTo>
                          <a:pt x="40" y="191"/>
                        </a:lnTo>
                        <a:lnTo>
                          <a:pt x="8" y="198"/>
                        </a:lnTo>
                        <a:lnTo>
                          <a:pt x="0" y="133"/>
                        </a:lnTo>
                        <a:lnTo>
                          <a:pt x="75" y="124"/>
                        </a:lnTo>
                        <a:lnTo>
                          <a:pt x="134" y="96"/>
                        </a:lnTo>
                        <a:lnTo>
                          <a:pt x="212" y="72"/>
                        </a:lnTo>
                        <a:lnTo>
                          <a:pt x="224" y="54"/>
                        </a:lnTo>
                        <a:lnTo>
                          <a:pt x="221" y="22"/>
                        </a:lnTo>
                        <a:lnTo>
                          <a:pt x="294" y="0"/>
                        </a:lnTo>
                        <a:lnTo>
                          <a:pt x="314" y="32"/>
                        </a:lnTo>
                        <a:lnTo>
                          <a:pt x="381" y="9"/>
                        </a:lnTo>
                        <a:lnTo>
                          <a:pt x="389" y="47"/>
                        </a:lnTo>
                        <a:lnTo>
                          <a:pt x="437" y="50"/>
                        </a:lnTo>
                        <a:lnTo>
                          <a:pt x="437" y="93"/>
                        </a:lnTo>
                        <a:lnTo>
                          <a:pt x="450" y="142"/>
                        </a:lnTo>
                        <a:lnTo>
                          <a:pt x="479" y="163"/>
                        </a:lnTo>
                        <a:lnTo>
                          <a:pt x="506" y="262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99" name="Freeform 432"/>
                  <p:cNvSpPr>
                    <a:spLocks/>
                  </p:cNvSpPr>
                  <p:nvPr/>
                </p:nvSpPr>
                <p:spPr bwMode="auto">
                  <a:xfrm>
                    <a:off x="1467" y="3105"/>
                    <a:ext cx="254" cy="135"/>
                  </a:xfrm>
                  <a:custGeom>
                    <a:avLst/>
                    <a:gdLst>
                      <a:gd name="T0" fmla="*/ 506 w 506"/>
                      <a:gd name="T1" fmla="*/ 262 h 270"/>
                      <a:gd name="T2" fmla="*/ 404 w 506"/>
                      <a:gd name="T3" fmla="*/ 235 h 270"/>
                      <a:gd name="T4" fmla="*/ 314 w 506"/>
                      <a:gd name="T5" fmla="*/ 270 h 270"/>
                      <a:gd name="T6" fmla="*/ 203 w 506"/>
                      <a:gd name="T7" fmla="*/ 230 h 270"/>
                      <a:gd name="T8" fmla="*/ 177 w 506"/>
                      <a:gd name="T9" fmla="*/ 227 h 270"/>
                      <a:gd name="T10" fmla="*/ 131 w 506"/>
                      <a:gd name="T11" fmla="*/ 249 h 270"/>
                      <a:gd name="T12" fmla="*/ 90 w 506"/>
                      <a:gd name="T13" fmla="*/ 243 h 270"/>
                      <a:gd name="T14" fmla="*/ 40 w 506"/>
                      <a:gd name="T15" fmla="*/ 191 h 270"/>
                      <a:gd name="T16" fmla="*/ 8 w 506"/>
                      <a:gd name="T17" fmla="*/ 198 h 270"/>
                      <a:gd name="T18" fmla="*/ 0 w 506"/>
                      <a:gd name="T19" fmla="*/ 133 h 270"/>
                      <a:gd name="T20" fmla="*/ 75 w 506"/>
                      <a:gd name="T21" fmla="*/ 124 h 270"/>
                      <a:gd name="T22" fmla="*/ 134 w 506"/>
                      <a:gd name="T23" fmla="*/ 96 h 270"/>
                      <a:gd name="T24" fmla="*/ 212 w 506"/>
                      <a:gd name="T25" fmla="*/ 72 h 270"/>
                      <a:gd name="T26" fmla="*/ 224 w 506"/>
                      <a:gd name="T27" fmla="*/ 54 h 270"/>
                      <a:gd name="T28" fmla="*/ 221 w 506"/>
                      <a:gd name="T29" fmla="*/ 22 h 270"/>
                      <a:gd name="T30" fmla="*/ 294 w 506"/>
                      <a:gd name="T31" fmla="*/ 0 h 270"/>
                      <a:gd name="T32" fmla="*/ 314 w 506"/>
                      <a:gd name="T33" fmla="*/ 32 h 270"/>
                      <a:gd name="T34" fmla="*/ 381 w 506"/>
                      <a:gd name="T35" fmla="*/ 9 h 270"/>
                      <a:gd name="T36" fmla="*/ 389 w 506"/>
                      <a:gd name="T37" fmla="*/ 47 h 270"/>
                      <a:gd name="T38" fmla="*/ 437 w 506"/>
                      <a:gd name="T39" fmla="*/ 50 h 270"/>
                      <a:gd name="T40" fmla="*/ 437 w 506"/>
                      <a:gd name="T41" fmla="*/ 93 h 270"/>
                      <a:gd name="T42" fmla="*/ 450 w 506"/>
                      <a:gd name="T43" fmla="*/ 142 h 270"/>
                      <a:gd name="T44" fmla="*/ 479 w 506"/>
                      <a:gd name="T45" fmla="*/ 163 h 270"/>
                      <a:gd name="T46" fmla="*/ 506 w 506"/>
                      <a:gd name="T47" fmla="*/ 262 h 2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506" h="270">
                        <a:moveTo>
                          <a:pt x="506" y="262"/>
                        </a:moveTo>
                        <a:lnTo>
                          <a:pt x="404" y="235"/>
                        </a:lnTo>
                        <a:lnTo>
                          <a:pt x="314" y="270"/>
                        </a:lnTo>
                        <a:lnTo>
                          <a:pt x="203" y="230"/>
                        </a:lnTo>
                        <a:lnTo>
                          <a:pt x="177" y="227"/>
                        </a:lnTo>
                        <a:lnTo>
                          <a:pt x="131" y="249"/>
                        </a:lnTo>
                        <a:lnTo>
                          <a:pt x="90" y="243"/>
                        </a:lnTo>
                        <a:lnTo>
                          <a:pt x="40" y="191"/>
                        </a:lnTo>
                        <a:lnTo>
                          <a:pt x="8" y="198"/>
                        </a:lnTo>
                        <a:lnTo>
                          <a:pt x="0" y="133"/>
                        </a:lnTo>
                        <a:lnTo>
                          <a:pt x="75" y="124"/>
                        </a:lnTo>
                        <a:lnTo>
                          <a:pt x="134" y="96"/>
                        </a:lnTo>
                        <a:lnTo>
                          <a:pt x="212" y="72"/>
                        </a:lnTo>
                        <a:lnTo>
                          <a:pt x="224" y="54"/>
                        </a:lnTo>
                        <a:lnTo>
                          <a:pt x="221" y="22"/>
                        </a:lnTo>
                        <a:lnTo>
                          <a:pt x="294" y="0"/>
                        </a:lnTo>
                        <a:lnTo>
                          <a:pt x="314" y="32"/>
                        </a:lnTo>
                        <a:lnTo>
                          <a:pt x="381" y="9"/>
                        </a:lnTo>
                        <a:lnTo>
                          <a:pt x="389" y="47"/>
                        </a:lnTo>
                        <a:lnTo>
                          <a:pt x="437" y="50"/>
                        </a:lnTo>
                        <a:lnTo>
                          <a:pt x="437" y="93"/>
                        </a:lnTo>
                        <a:lnTo>
                          <a:pt x="450" y="142"/>
                        </a:lnTo>
                        <a:lnTo>
                          <a:pt x="479" y="163"/>
                        </a:lnTo>
                        <a:lnTo>
                          <a:pt x="506" y="262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1" name="Group 433"/>
                <p:cNvGrpSpPr>
                  <a:grpSpLocks/>
                </p:cNvGrpSpPr>
                <p:nvPr/>
              </p:nvGrpSpPr>
              <p:grpSpPr bwMode="auto">
                <a:xfrm>
                  <a:off x="1699" y="2677"/>
                  <a:ext cx="162" cy="177"/>
                  <a:chOff x="1699" y="2677"/>
                  <a:chExt cx="162" cy="177"/>
                </a:xfrm>
              </p:grpSpPr>
              <p:sp>
                <p:nvSpPr>
                  <p:cNvPr id="196" name="Freeform 434"/>
                  <p:cNvSpPr>
                    <a:spLocks/>
                  </p:cNvSpPr>
                  <p:nvPr/>
                </p:nvSpPr>
                <p:spPr bwMode="auto">
                  <a:xfrm>
                    <a:off x="1699" y="2677"/>
                    <a:ext cx="162" cy="177"/>
                  </a:xfrm>
                  <a:custGeom>
                    <a:avLst/>
                    <a:gdLst>
                      <a:gd name="T0" fmla="*/ 0 w 324"/>
                      <a:gd name="T1" fmla="*/ 115 h 356"/>
                      <a:gd name="T2" fmla="*/ 31 w 324"/>
                      <a:gd name="T3" fmla="*/ 174 h 356"/>
                      <a:gd name="T4" fmla="*/ 31 w 324"/>
                      <a:gd name="T5" fmla="*/ 272 h 356"/>
                      <a:gd name="T6" fmla="*/ 63 w 324"/>
                      <a:gd name="T7" fmla="*/ 308 h 356"/>
                      <a:gd name="T8" fmla="*/ 124 w 324"/>
                      <a:gd name="T9" fmla="*/ 356 h 356"/>
                      <a:gd name="T10" fmla="*/ 211 w 324"/>
                      <a:gd name="T11" fmla="*/ 334 h 356"/>
                      <a:gd name="T12" fmla="*/ 278 w 324"/>
                      <a:gd name="T13" fmla="*/ 356 h 356"/>
                      <a:gd name="T14" fmla="*/ 287 w 324"/>
                      <a:gd name="T15" fmla="*/ 327 h 356"/>
                      <a:gd name="T16" fmla="*/ 270 w 324"/>
                      <a:gd name="T17" fmla="*/ 287 h 356"/>
                      <a:gd name="T18" fmla="*/ 287 w 324"/>
                      <a:gd name="T19" fmla="*/ 266 h 356"/>
                      <a:gd name="T20" fmla="*/ 287 w 324"/>
                      <a:gd name="T21" fmla="*/ 229 h 356"/>
                      <a:gd name="T22" fmla="*/ 324 w 324"/>
                      <a:gd name="T23" fmla="*/ 229 h 356"/>
                      <a:gd name="T24" fmla="*/ 290 w 324"/>
                      <a:gd name="T25" fmla="*/ 162 h 356"/>
                      <a:gd name="T26" fmla="*/ 264 w 324"/>
                      <a:gd name="T27" fmla="*/ 150 h 356"/>
                      <a:gd name="T28" fmla="*/ 260 w 324"/>
                      <a:gd name="T29" fmla="*/ 93 h 356"/>
                      <a:gd name="T30" fmla="*/ 229 w 324"/>
                      <a:gd name="T31" fmla="*/ 84 h 356"/>
                      <a:gd name="T32" fmla="*/ 200 w 324"/>
                      <a:gd name="T33" fmla="*/ 32 h 356"/>
                      <a:gd name="T34" fmla="*/ 139 w 324"/>
                      <a:gd name="T35" fmla="*/ 57 h 356"/>
                      <a:gd name="T36" fmla="*/ 107 w 324"/>
                      <a:gd name="T37" fmla="*/ 0 h 356"/>
                      <a:gd name="T38" fmla="*/ 83 w 324"/>
                      <a:gd name="T39" fmla="*/ 46 h 356"/>
                      <a:gd name="T40" fmla="*/ 31 w 324"/>
                      <a:gd name="T41" fmla="*/ 26 h 356"/>
                      <a:gd name="T42" fmla="*/ 31 w 324"/>
                      <a:gd name="T43" fmla="*/ 74 h 356"/>
                      <a:gd name="T44" fmla="*/ 0 w 324"/>
                      <a:gd name="T45" fmla="*/ 115 h 3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324" h="356">
                        <a:moveTo>
                          <a:pt x="0" y="115"/>
                        </a:moveTo>
                        <a:lnTo>
                          <a:pt x="31" y="174"/>
                        </a:lnTo>
                        <a:lnTo>
                          <a:pt x="31" y="272"/>
                        </a:lnTo>
                        <a:lnTo>
                          <a:pt x="63" y="308"/>
                        </a:lnTo>
                        <a:lnTo>
                          <a:pt x="124" y="356"/>
                        </a:lnTo>
                        <a:lnTo>
                          <a:pt x="211" y="334"/>
                        </a:lnTo>
                        <a:lnTo>
                          <a:pt x="278" y="356"/>
                        </a:lnTo>
                        <a:lnTo>
                          <a:pt x="287" y="327"/>
                        </a:lnTo>
                        <a:lnTo>
                          <a:pt x="270" y="287"/>
                        </a:lnTo>
                        <a:lnTo>
                          <a:pt x="287" y="266"/>
                        </a:lnTo>
                        <a:lnTo>
                          <a:pt x="287" y="229"/>
                        </a:lnTo>
                        <a:lnTo>
                          <a:pt x="324" y="229"/>
                        </a:lnTo>
                        <a:lnTo>
                          <a:pt x="290" y="162"/>
                        </a:lnTo>
                        <a:lnTo>
                          <a:pt x="264" y="150"/>
                        </a:lnTo>
                        <a:lnTo>
                          <a:pt x="260" y="93"/>
                        </a:lnTo>
                        <a:lnTo>
                          <a:pt x="229" y="84"/>
                        </a:lnTo>
                        <a:lnTo>
                          <a:pt x="200" y="32"/>
                        </a:lnTo>
                        <a:lnTo>
                          <a:pt x="139" y="57"/>
                        </a:lnTo>
                        <a:lnTo>
                          <a:pt x="107" y="0"/>
                        </a:lnTo>
                        <a:lnTo>
                          <a:pt x="83" y="46"/>
                        </a:lnTo>
                        <a:lnTo>
                          <a:pt x="31" y="26"/>
                        </a:lnTo>
                        <a:lnTo>
                          <a:pt x="31" y="74"/>
                        </a:lnTo>
                        <a:lnTo>
                          <a:pt x="0" y="115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97" name="Freeform 435"/>
                  <p:cNvSpPr>
                    <a:spLocks/>
                  </p:cNvSpPr>
                  <p:nvPr/>
                </p:nvSpPr>
                <p:spPr bwMode="auto">
                  <a:xfrm>
                    <a:off x="1699" y="2677"/>
                    <a:ext cx="162" cy="177"/>
                  </a:xfrm>
                  <a:custGeom>
                    <a:avLst/>
                    <a:gdLst>
                      <a:gd name="T0" fmla="*/ 0 w 324"/>
                      <a:gd name="T1" fmla="*/ 115 h 356"/>
                      <a:gd name="T2" fmla="*/ 31 w 324"/>
                      <a:gd name="T3" fmla="*/ 174 h 356"/>
                      <a:gd name="T4" fmla="*/ 31 w 324"/>
                      <a:gd name="T5" fmla="*/ 272 h 356"/>
                      <a:gd name="T6" fmla="*/ 63 w 324"/>
                      <a:gd name="T7" fmla="*/ 308 h 356"/>
                      <a:gd name="T8" fmla="*/ 124 w 324"/>
                      <a:gd name="T9" fmla="*/ 356 h 356"/>
                      <a:gd name="T10" fmla="*/ 211 w 324"/>
                      <a:gd name="T11" fmla="*/ 334 h 356"/>
                      <a:gd name="T12" fmla="*/ 278 w 324"/>
                      <a:gd name="T13" fmla="*/ 356 h 356"/>
                      <a:gd name="T14" fmla="*/ 287 w 324"/>
                      <a:gd name="T15" fmla="*/ 327 h 356"/>
                      <a:gd name="T16" fmla="*/ 270 w 324"/>
                      <a:gd name="T17" fmla="*/ 287 h 356"/>
                      <a:gd name="T18" fmla="*/ 287 w 324"/>
                      <a:gd name="T19" fmla="*/ 266 h 356"/>
                      <a:gd name="T20" fmla="*/ 287 w 324"/>
                      <a:gd name="T21" fmla="*/ 229 h 356"/>
                      <a:gd name="T22" fmla="*/ 324 w 324"/>
                      <a:gd name="T23" fmla="*/ 229 h 356"/>
                      <a:gd name="T24" fmla="*/ 290 w 324"/>
                      <a:gd name="T25" fmla="*/ 162 h 356"/>
                      <a:gd name="T26" fmla="*/ 264 w 324"/>
                      <a:gd name="T27" fmla="*/ 150 h 356"/>
                      <a:gd name="T28" fmla="*/ 260 w 324"/>
                      <a:gd name="T29" fmla="*/ 93 h 356"/>
                      <a:gd name="T30" fmla="*/ 229 w 324"/>
                      <a:gd name="T31" fmla="*/ 84 h 356"/>
                      <a:gd name="T32" fmla="*/ 200 w 324"/>
                      <a:gd name="T33" fmla="*/ 32 h 356"/>
                      <a:gd name="T34" fmla="*/ 139 w 324"/>
                      <a:gd name="T35" fmla="*/ 57 h 356"/>
                      <a:gd name="T36" fmla="*/ 107 w 324"/>
                      <a:gd name="T37" fmla="*/ 0 h 356"/>
                      <a:gd name="T38" fmla="*/ 83 w 324"/>
                      <a:gd name="T39" fmla="*/ 46 h 356"/>
                      <a:gd name="T40" fmla="*/ 31 w 324"/>
                      <a:gd name="T41" fmla="*/ 26 h 356"/>
                      <a:gd name="T42" fmla="*/ 31 w 324"/>
                      <a:gd name="T43" fmla="*/ 74 h 356"/>
                      <a:gd name="T44" fmla="*/ 0 w 324"/>
                      <a:gd name="T45" fmla="*/ 115 h 3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324" h="356">
                        <a:moveTo>
                          <a:pt x="0" y="115"/>
                        </a:moveTo>
                        <a:lnTo>
                          <a:pt x="31" y="174"/>
                        </a:lnTo>
                        <a:lnTo>
                          <a:pt x="31" y="272"/>
                        </a:lnTo>
                        <a:lnTo>
                          <a:pt x="63" y="308"/>
                        </a:lnTo>
                        <a:lnTo>
                          <a:pt x="124" y="356"/>
                        </a:lnTo>
                        <a:lnTo>
                          <a:pt x="211" y="334"/>
                        </a:lnTo>
                        <a:lnTo>
                          <a:pt x="278" y="356"/>
                        </a:lnTo>
                        <a:lnTo>
                          <a:pt x="287" y="327"/>
                        </a:lnTo>
                        <a:lnTo>
                          <a:pt x="270" y="287"/>
                        </a:lnTo>
                        <a:lnTo>
                          <a:pt x="287" y="266"/>
                        </a:lnTo>
                        <a:lnTo>
                          <a:pt x="287" y="229"/>
                        </a:lnTo>
                        <a:lnTo>
                          <a:pt x="324" y="229"/>
                        </a:lnTo>
                        <a:lnTo>
                          <a:pt x="290" y="162"/>
                        </a:lnTo>
                        <a:lnTo>
                          <a:pt x="264" y="150"/>
                        </a:lnTo>
                        <a:lnTo>
                          <a:pt x="260" y="93"/>
                        </a:lnTo>
                        <a:lnTo>
                          <a:pt x="229" y="84"/>
                        </a:lnTo>
                        <a:lnTo>
                          <a:pt x="200" y="32"/>
                        </a:lnTo>
                        <a:lnTo>
                          <a:pt x="139" y="57"/>
                        </a:lnTo>
                        <a:lnTo>
                          <a:pt x="107" y="0"/>
                        </a:lnTo>
                        <a:lnTo>
                          <a:pt x="83" y="46"/>
                        </a:lnTo>
                        <a:lnTo>
                          <a:pt x="31" y="26"/>
                        </a:lnTo>
                        <a:lnTo>
                          <a:pt x="31" y="74"/>
                        </a:lnTo>
                        <a:lnTo>
                          <a:pt x="0" y="115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2" name="Group 436"/>
                <p:cNvGrpSpPr>
                  <a:grpSpLocks/>
                </p:cNvGrpSpPr>
                <p:nvPr/>
              </p:nvGrpSpPr>
              <p:grpSpPr bwMode="auto">
                <a:xfrm>
                  <a:off x="1740" y="2792"/>
                  <a:ext cx="240" cy="206"/>
                  <a:chOff x="1740" y="2792"/>
                  <a:chExt cx="240" cy="206"/>
                </a:xfrm>
              </p:grpSpPr>
              <p:sp>
                <p:nvSpPr>
                  <p:cNvPr id="194" name="Freeform 437"/>
                  <p:cNvSpPr>
                    <a:spLocks/>
                  </p:cNvSpPr>
                  <p:nvPr/>
                </p:nvSpPr>
                <p:spPr bwMode="auto">
                  <a:xfrm>
                    <a:off x="1740" y="2792"/>
                    <a:ext cx="240" cy="206"/>
                  </a:xfrm>
                  <a:custGeom>
                    <a:avLst/>
                    <a:gdLst>
                      <a:gd name="T0" fmla="*/ 445 w 480"/>
                      <a:gd name="T1" fmla="*/ 140 h 413"/>
                      <a:gd name="T2" fmla="*/ 476 w 480"/>
                      <a:gd name="T3" fmla="*/ 184 h 413"/>
                      <a:gd name="T4" fmla="*/ 480 w 480"/>
                      <a:gd name="T5" fmla="*/ 239 h 413"/>
                      <a:gd name="T6" fmla="*/ 412 w 480"/>
                      <a:gd name="T7" fmla="*/ 282 h 413"/>
                      <a:gd name="T8" fmla="*/ 407 w 480"/>
                      <a:gd name="T9" fmla="*/ 324 h 413"/>
                      <a:gd name="T10" fmla="*/ 346 w 480"/>
                      <a:gd name="T11" fmla="*/ 350 h 413"/>
                      <a:gd name="T12" fmla="*/ 355 w 480"/>
                      <a:gd name="T13" fmla="*/ 385 h 413"/>
                      <a:gd name="T14" fmla="*/ 307 w 480"/>
                      <a:gd name="T15" fmla="*/ 413 h 413"/>
                      <a:gd name="T16" fmla="*/ 275 w 480"/>
                      <a:gd name="T17" fmla="*/ 370 h 413"/>
                      <a:gd name="T18" fmla="*/ 288 w 480"/>
                      <a:gd name="T19" fmla="*/ 337 h 413"/>
                      <a:gd name="T20" fmla="*/ 163 w 480"/>
                      <a:gd name="T21" fmla="*/ 201 h 413"/>
                      <a:gd name="T22" fmla="*/ 75 w 480"/>
                      <a:gd name="T23" fmla="*/ 237 h 413"/>
                      <a:gd name="T24" fmla="*/ 21 w 480"/>
                      <a:gd name="T25" fmla="*/ 195 h 413"/>
                      <a:gd name="T26" fmla="*/ 26 w 480"/>
                      <a:gd name="T27" fmla="*/ 167 h 413"/>
                      <a:gd name="T28" fmla="*/ 0 w 480"/>
                      <a:gd name="T29" fmla="*/ 147 h 413"/>
                      <a:gd name="T30" fmla="*/ 40 w 480"/>
                      <a:gd name="T31" fmla="*/ 125 h 413"/>
                      <a:gd name="T32" fmla="*/ 128 w 480"/>
                      <a:gd name="T33" fmla="*/ 105 h 413"/>
                      <a:gd name="T34" fmla="*/ 195 w 480"/>
                      <a:gd name="T35" fmla="*/ 125 h 413"/>
                      <a:gd name="T36" fmla="*/ 204 w 480"/>
                      <a:gd name="T37" fmla="*/ 97 h 413"/>
                      <a:gd name="T38" fmla="*/ 188 w 480"/>
                      <a:gd name="T39" fmla="*/ 54 h 413"/>
                      <a:gd name="T40" fmla="*/ 204 w 480"/>
                      <a:gd name="T41" fmla="*/ 33 h 413"/>
                      <a:gd name="T42" fmla="*/ 204 w 480"/>
                      <a:gd name="T43" fmla="*/ 0 h 413"/>
                      <a:gd name="T44" fmla="*/ 241 w 480"/>
                      <a:gd name="T45" fmla="*/ 0 h 413"/>
                      <a:gd name="T46" fmla="*/ 243 w 480"/>
                      <a:gd name="T47" fmla="*/ 54 h 413"/>
                      <a:gd name="T48" fmla="*/ 282 w 480"/>
                      <a:gd name="T49" fmla="*/ 65 h 413"/>
                      <a:gd name="T50" fmla="*/ 316 w 480"/>
                      <a:gd name="T51" fmla="*/ 45 h 413"/>
                      <a:gd name="T52" fmla="*/ 381 w 480"/>
                      <a:gd name="T53" fmla="*/ 48 h 413"/>
                      <a:gd name="T54" fmla="*/ 424 w 480"/>
                      <a:gd name="T55" fmla="*/ 82 h 413"/>
                      <a:gd name="T56" fmla="*/ 445 w 480"/>
                      <a:gd name="T57" fmla="*/ 140 h 4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480" h="413">
                        <a:moveTo>
                          <a:pt x="445" y="140"/>
                        </a:moveTo>
                        <a:lnTo>
                          <a:pt x="476" y="184"/>
                        </a:lnTo>
                        <a:lnTo>
                          <a:pt x="480" y="239"/>
                        </a:lnTo>
                        <a:lnTo>
                          <a:pt x="412" y="282"/>
                        </a:lnTo>
                        <a:lnTo>
                          <a:pt x="407" y="324"/>
                        </a:lnTo>
                        <a:lnTo>
                          <a:pt x="346" y="350"/>
                        </a:lnTo>
                        <a:lnTo>
                          <a:pt x="355" y="385"/>
                        </a:lnTo>
                        <a:lnTo>
                          <a:pt x="307" y="413"/>
                        </a:lnTo>
                        <a:lnTo>
                          <a:pt x="275" y="370"/>
                        </a:lnTo>
                        <a:lnTo>
                          <a:pt x="288" y="337"/>
                        </a:lnTo>
                        <a:lnTo>
                          <a:pt x="163" y="201"/>
                        </a:lnTo>
                        <a:lnTo>
                          <a:pt x="75" y="237"/>
                        </a:lnTo>
                        <a:lnTo>
                          <a:pt x="21" y="195"/>
                        </a:lnTo>
                        <a:lnTo>
                          <a:pt x="26" y="167"/>
                        </a:lnTo>
                        <a:lnTo>
                          <a:pt x="0" y="147"/>
                        </a:lnTo>
                        <a:lnTo>
                          <a:pt x="40" y="125"/>
                        </a:lnTo>
                        <a:lnTo>
                          <a:pt x="128" y="105"/>
                        </a:lnTo>
                        <a:lnTo>
                          <a:pt x="195" y="125"/>
                        </a:lnTo>
                        <a:lnTo>
                          <a:pt x="204" y="97"/>
                        </a:lnTo>
                        <a:lnTo>
                          <a:pt x="188" y="54"/>
                        </a:lnTo>
                        <a:lnTo>
                          <a:pt x="204" y="33"/>
                        </a:lnTo>
                        <a:lnTo>
                          <a:pt x="204" y="0"/>
                        </a:lnTo>
                        <a:lnTo>
                          <a:pt x="241" y="0"/>
                        </a:lnTo>
                        <a:lnTo>
                          <a:pt x="243" y="54"/>
                        </a:lnTo>
                        <a:lnTo>
                          <a:pt x="282" y="65"/>
                        </a:lnTo>
                        <a:lnTo>
                          <a:pt x="316" y="45"/>
                        </a:lnTo>
                        <a:lnTo>
                          <a:pt x="381" y="48"/>
                        </a:lnTo>
                        <a:lnTo>
                          <a:pt x="424" y="82"/>
                        </a:lnTo>
                        <a:lnTo>
                          <a:pt x="445" y="14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95" name="Freeform 438"/>
                  <p:cNvSpPr>
                    <a:spLocks/>
                  </p:cNvSpPr>
                  <p:nvPr/>
                </p:nvSpPr>
                <p:spPr bwMode="auto">
                  <a:xfrm>
                    <a:off x="1740" y="2792"/>
                    <a:ext cx="240" cy="206"/>
                  </a:xfrm>
                  <a:custGeom>
                    <a:avLst/>
                    <a:gdLst>
                      <a:gd name="T0" fmla="*/ 445 w 480"/>
                      <a:gd name="T1" fmla="*/ 140 h 413"/>
                      <a:gd name="T2" fmla="*/ 476 w 480"/>
                      <a:gd name="T3" fmla="*/ 184 h 413"/>
                      <a:gd name="T4" fmla="*/ 480 w 480"/>
                      <a:gd name="T5" fmla="*/ 239 h 413"/>
                      <a:gd name="T6" fmla="*/ 412 w 480"/>
                      <a:gd name="T7" fmla="*/ 282 h 413"/>
                      <a:gd name="T8" fmla="*/ 407 w 480"/>
                      <a:gd name="T9" fmla="*/ 324 h 413"/>
                      <a:gd name="T10" fmla="*/ 346 w 480"/>
                      <a:gd name="T11" fmla="*/ 350 h 413"/>
                      <a:gd name="T12" fmla="*/ 355 w 480"/>
                      <a:gd name="T13" fmla="*/ 385 h 413"/>
                      <a:gd name="T14" fmla="*/ 307 w 480"/>
                      <a:gd name="T15" fmla="*/ 413 h 413"/>
                      <a:gd name="T16" fmla="*/ 275 w 480"/>
                      <a:gd name="T17" fmla="*/ 370 h 413"/>
                      <a:gd name="T18" fmla="*/ 288 w 480"/>
                      <a:gd name="T19" fmla="*/ 337 h 413"/>
                      <a:gd name="T20" fmla="*/ 163 w 480"/>
                      <a:gd name="T21" fmla="*/ 201 h 413"/>
                      <a:gd name="T22" fmla="*/ 75 w 480"/>
                      <a:gd name="T23" fmla="*/ 237 h 413"/>
                      <a:gd name="T24" fmla="*/ 21 w 480"/>
                      <a:gd name="T25" fmla="*/ 195 h 413"/>
                      <a:gd name="T26" fmla="*/ 26 w 480"/>
                      <a:gd name="T27" fmla="*/ 167 h 413"/>
                      <a:gd name="T28" fmla="*/ 0 w 480"/>
                      <a:gd name="T29" fmla="*/ 147 h 413"/>
                      <a:gd name="T30" fmla="*/ 40 w 480"/>
                      <a:gd name="T31" fmla="*/ 125 h 413"/>
                      <a:gd name="T32" fmla="*/ 128 w 480"/>
                      <a:gd name="T33" fmla="*/ 105 h 413"/>
                      <a:gd name="T34" fmla="*/ 195 w 480"/>
                      <a:gd name="T35" fmla="*/ 125 h 413"/>
                      <a:gd name="T36" fmla="*/ 204 w 480"/>
                      <a:gd name="T37" fmla="*/ 97 h 413"/>
                      <a:gd name="T38" fmla="*/ 188 w 480"/>
                      <a:gd name="T39" fmla="*/ 54 h 413"/>
                      <a:gd name="T40" fmla="*/ 204 w 480"/>
                      <a:gd name="T41" fmla="*/ 33 h 413"/>
                      <a:gd name="T42" fmla="*/ 204 w 480"/>
                      <a:gd name="T43" fmla="*/ 0 h 413"/>
                      <a:gd name="T44" fmla="*/ 241 w 480"/>
                      <a:gd name="T45" fmla="*/ 0 h 413"/>
                      <a:gd name="T46" fmla="*/ 243 w 480"/>
                      <a:gd name="T47" fmla="*/ 54 h 413"/>
                      <a:gd name="T48" fmla="*/ 282 w 480"/>
                      <a:gd name="T49" fmla="*/ 65 h 413"/>
                      <a:gd name="T50" fmla="*/ 316 w 480"/>
                      <a:gd name="T51" fmla="*/ 45 h 413"/>
                      <a:gd name="T52" fmla="*/ 381 w 480"/>
                      <a:gd name="T53" fmla="*/ 48 h 413"/>
                      <a:gd name="T54" fmla="*/ 424 w 480"/>
                      <a:gd name="T55" fmla="*/ 82 h 413"/>
                      <a:gd name="T56" fmla="*/ 445 w 480"/>
                      <a:gd name="T57" fmla="*/ 140 h 4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480" h="413">
                        <a:moveTo>
                          <a:pt x="445" y="140"/>
                        </a:moveTo>
                        <a:lnTo>
                          <a:pt x="476" y="184"/>
                        </a:lnTo>
                        <a:lnTo>
                          <a:pt x="480" y="239"/>
                        </a:lnTo>
                        <a:lnTo>
                          <a:pt x="412" y="282"/>
                        </a:lnTo>
                        <a:lnTo>
                          <a:pt x="407" y="324"/>
                        </a:lnTo>
                        <a:lnTo>
                          <a:pt x="346" y="350"/>
                        </a:lnTo>
                        <a:lnTo>
                          <a:pt x="355" y="385"/>
                        </a:lnTo>
                        <a:lnTo>
                          <a:pt x="307" y="413"/>
                        </a:lnTo>
                        <a:lnTo>
                          <a:pt x="275" y="370"/>
                        </a:lnTo>
                        <a:lnTo>
                          <a:pt x="288" y="337"/>
                        </a:lnTo>
                        <a:lnTo>
                          <a:pt x="163" y="201"/>
                        </a:lnTo>
                        <a:lnTo>
                          <a:pt x="75" y="237"/>
                        </a:lnTo>
                        <a:lnTo>
                          <a:pt x="21" y="195"/>
                        </a:lnTo>
                        <a:lnTo>
                          <a:pt x="26" y="167"/>
                        </a:lnTo>
                        <a:lnTo>
                          <a:pt x="0" y="147"/>
                        </a:lnTo>
                        <a:lnTo>
                          <a:pt x="40" y="125"/>
                        </a:lnTo>
                        <a:lnTo>
                          <a:pt x="128" y="105"/>
                        </a:lnTo>
                        <a:lnTo>
                          <a:pt x="195" y="125"/>
                        </a:lnTo>
                        <a:lnTo>
                          <a:pt x="204" y="97"/>
                        </a:lnTo>
                        <a:lnTo>
                          <a:pt x="188" y="54"/>
                        </a:lnTo>
                        <a:lnTo>
                          <a:pt x="204" y="33"/>
                        </a:lnTo>
                        <a:lnTo>
                          <a:pt x="204" y="0"/>
                        </a:lnTo>
                        <a:lnTo>
                          <a:pt x="241" y="0"/>
                        </a:lnTo>
                        <a:lnTo>
                          <a:pt x="243" y="54"/>
                        </a:lnTo>
                        <a:lnTo>
                          <a:pt x="282" y="65"/>
                        </a:lnTo>
                        <a:lnTo>
                          <a:pt x="316" y="45"/>
                        </a:lnTo>
                        <a:lnTo>
                          <a:pt x="381" y="48"/>
                        </a:lnTo>
                        <a:lnTo>
                          <a:pt x="424" y="82"/>
                        </a:lnTo>
                        <a:lnTo>
                          <a:pt x="445" y="14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3" name="Group 439"/>
                <p:cNvGrpSpPr>
                  <a:grpSpLocks/>
                </p:cNvGrpSpPr>
                <p:nvPr/>
              </p:nvGrpSpPr>
              <p:grpSpPr bwMode="auto">
                <a:xfrm>
                  <a:off x="1621" y="2890"/>
                  <a:ext cx="272" cy="173"/>
                  <a:chOff x="1621" y="2890"/>
                  <a:chExt cx="272" cy="173"/>
                </a:xfrm>
              </p:grpSpPr>
              <p:sp>
                <p:nvSpPr>
                  <p:cNvPr id="192" name="Freeform 440"/>
                  <p:cNvSpPr>
                    <a:spLocks/>
                  </p:cNvSpPr>
                  <p:nvPr/>
                </p:nvSpPr>
                <p:spPr bwMode="auto">
                  <a:xfrm>
                    <a:off x="1621" y="2890"/>
                    <a:ext cx="272" cy="173"/>
                  </a:xfrm>
                  <a:custGeom>
                    <a:avLst/>
                    <a:gdLst>
                      <a:gd name="T0" fmla="*/ 545 w 545"/>
                      <a:gd name="T1" fmla="*/ 217 h 346"/>
                      <a:gd name="T2" fmla="*/ 513 w 545"/>
                      <a:gd name="T3" fmla="*/ 238 h 346"/>
                      <a:gd name="T4" fmla="*/ 474 w 545"/>
                      <a:gd name="T5" fmla="*/ 220 h 346"/>
                      <a:gd name="T6" fmla="*/ 371 w 545"/>
                      <a:gd name="T7" fmla="*/ 256 h 346"/>
                      <a:gd name="T8" fmla="*/ 356 w 545"/>
                      <a:gd name="T9" fmla="*/ 281 h 346"/>
                      <a:gd name="T10" fmla="*/ 317 w 545"/>
                      <a:gd name="T11" fmla="*/ 304 h 346"/>
                      <a:gd name="T12" fmla="*/ 281 w 545"/>
                      <a:gd name="T13" fmla="*/ 304 h 346"/>
                      <a:gd name="T14" fmla="*/ 238 w 545"/>
                      <a:gd name="T15" fmla="*/ 304 h 346"/>
                      <a:gd name="T16" fmla="*/ 189 w 545"/>
                      <a:gd name="T17" fmla="*/ 346 h 346"/>
                      <a:gd name="T18" fmla="*/ 113 w 545"/>
                      <a:gd name="T19" fmla="*/ 243 h 346"/>
                      <a:gd name="T20" fmla="*/ 54 w 545"/>
                      <a:gd name="T21" fmla="*/ 299 h 346"/>
                      <a:gd name="T22" fmla="*/ 20 w 545"/>
                      <a:gd name="T23" fmla="*/ 270 h 346"/>
                      <a:gd name="T24" fmla="*/ 0 w 545"/>
                      <a:gd name="T25" fmla="*/ 267 h 346"/>
                      <a:gd name="T26" fmla="*/ 3 w 545"/>
                      <a:gd name="T27" fmla="*/ 208 h 346"/>
                      <a:gd name="T28" fmla="*/ 8 w 545"/>
                      <a:gd name="T29" fmla="*/ 102 h 346"/>
                      <a:gd name="T30" fmla="*/ 31 w 545"/>
                      <a:gd name="T31" fmla="*/ 95 h 346"/>
                      <a:gd name="T32" fmla="*/ 75 w 545"/>
                      <a:gd name="T33" fmla="*/ 131 h 346"/>
                      <a:gd name="T34" fmla="*/ 113 w 545"/>
                      <a:gd name="T35" fmla="*/ 118 h 346"/>
                      <a:gd name="T36" fmla="*/ 118 w 545"/>
                      <a:gd name="T37" fmla="*/ 89 h 346"/>
                      <a:gd name="T38" fmla="*/ 148 w 545"/>
                      <a:gd name="T39" fmla="*/ 99 h 346"/>
                      <a:gd name="T40" fmla="*/ 159 w 545"/>
                      <a:gd name="T41" fmla="*/ 28 h 346"/>
                      <a:gd name="T42" fmla="*/ 208 w 545"/>
                      <a:gd name="T43" fmla="*/ 44 h 346"/>
                      <a:gd name="T44" fmla="*/ 261 w 545"/>
                      <a:gd name="T45" fmla="*/ 0 h 346"/>
                      <a:gd name="T46" fmla="*/ 314 w 545"/>
                      <a:gd name="T47" fmla="*/ 41 h 346"/>
                      <a:gd name="T48" fmla="*/ 401 w 545"/>
                      <a:gd name="T49" fmla="*/ 5 h 346"/>
                      <a:gd name="T50" fmla="*/ 526 w 545"/>
                      <a:gd name="T51" fmla="*/ 141 h 346"/>
                      <a:gd name="T52" fmla="*/ 513 w 545"/>
                      <a:gd name="T53" fmla="*/ 174 h 346"/>
                      <a:gd name="T54" fmla="*/ 545 w 545"/>
                      <a:gd name="T55" fmla="*/ 217 h 3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545" h="346">
                        <a:moveTo>
                          <a:pt x="545" y="217"/>
                        </a:moveTo>
                        <a:lnTo>
                          <a:pt x="513" y="238"/>
                        </a:lnTo>
                        <a:lnTo>
                          <a:pt x="474" y="220"/>
                        </a:lnTo>
                        <a:lnTo>
                          <a:pt x="371" y="256"/>
                        </a:lnTo>
                        <a:lnTo>
                          <a:pt x="356" y="281"/>
                        </a:lnTo>
                        <a:lnTo>
                          <a:pt x="317" y="304"/>
                        </a:lnTo>
                        <a:lnTo>
                          <a:pt x="281" y="304"/>
                        </a:lnTo>
                        <a:lnTo>
                          <a:pt x="238" y="304"/>
                        </a:lnTo>
                        <a:lnTo>
                          <a:pt x="189" y="346"/>
                        </a:lnTo>
                        <a:lnTo>
                          <a:pt x="113" y="243"/>
                        </a:lnTo>
                        <a:lnTo>
                          <a:pt x="54" y="299"/>
                        </a:lnTo>
                        <a:lnTo>
                          <a:pt x="20" y="270"/>
                        </a:lnTo>
                        <a:lnTo>
                          <a:pt x="0" y="267"/>
                        </a:lnTo>
                        <a:lnTo>
                          <a:pt x="3" y="208"/>
                        </a:lnTo>
                        <a:lnTo>
                          <a:pt x="8" y="102"/>
                        </a:lnTo>
                        <a:lnTo>
                          <a:pt x="31" y="95"/>
                        </a:lnTo>
                        <a:lnTo>
                          <a:pt x="75" y="131"/>
                        </a:lnTo>
                        <a:lnTo>
                          <a:pt x="113" y="118"/>
                        </a:lnTo>
                        <a:lnTo>
                          <a:pt x="118" y="89"/>
                        </a:lnTo>
                        <a:lnTo>
                          <a:pt x="148" y="99"/>
                        </a:lnTo>
                        <a:lnTo>
                          <a:pt x="159" y="28"/>
                        </a:lnTo>
                        <a:lnTo>
                          <a:pt x="208" y="44"/>
                        </a:lnTo>
                        <a:lnTo>
                          <a:pt x="261" y="0"/>
                        </a:lnTo>
                        <a:lnTo>
                          <a:pt x="314" y="41"/>
                        </a:lnTo>
                        <a:lnTo>
                          <a:pt x="401" y="5"/>
                        </a:lnTo>
                        <a:lnTo>
                          <a:pt x="526" y="141"/>
                        </a:lnTo>
                        <a:lnTo>
                          <a:pt x="513" y="174"/>
                        </a:lnTo>
                        <a:lnTo>
                          <a:pt x="545" y="217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93" name="Freeform 441"/>
                  <p:cNvSpPr>
                    <a:spLocks/>
                  </p:cNvSpPr>
                  <p:nvPr/>
                </p:nvSpPr>
                <p:spPr bwMode="auto">
                  <a:xfrm>
                    <a:off x="1621" y="2890"/>
                    <a:ext cx="272" cy="173"/>
                  </a:xfrm>
                  <a:custGeom>
                    <a:avLst/>
                    <a:gdLst>
                      <a:gd name="T0" fmla="*/ 545 w 545"/>
                      <a:gd name="T1" fmla="*/ 217 h 346"/>
                      <a:gd name="T2" fmla="*/ 513 w 545"/>
                      <a:gd name="T3" fmla="*/ 238 h 346"/>
                      <a:gd name="T4" fmla="*/ 474 w 545"/>
                      <a:gd name="T5" fmla="*/ 220 h 346"/>
                      <a:gd name="T6" fmla="*/ 371 w 545"/>
                      <a:gd name="T7" fmla="*/ 256 h 346"/>
                      <a:gd name="T8" fmla="*/ 356 w 545"/>
                      <a:gd name="T9" fmla="*/ 281 h 346"/>
                      <a:gd name="T10" fmla="*/ 317 w 545"/>
                      <a:gd name="T11" fmla="*/ 304 h 346"/>
                      <a:gd name="T12" fmla="*/ 281 w 545"/>
                      <a:gd name="T13" fmla="*/ 304 h 346"/>
                      <a:gd name="T14" fmla="*/ 238 w 545"/>
                      <a:gd name="T15" fmla="*/ 304 h 346"/>
                      <a:gd name="T16" fmla="*/ 189 w 545"/>
                      <a:gd name="T17" fmla="*/ 346 h 346"/>
                      <a:gd name="T18" fmla="*/ 113 w 545"/>
                      <a:gd name="T19" fmla="*/ 243 h 346"/>
                      <a:gd name="T20" fmla="*/ 54 w 545"/>
                      <a:gd name="T21" fmla="*/ 299 h 346"/>
                      <a:gd name="T22" fmla="*/ 20 w 545"/>
                      <a:gd name="T23" fmla="*/ 270 h 346"/>
                      <a:gd name="T24" fmla="*/ 0 w 545"/>
                      <a:gd name="T25" fmla="*/ 267 h 346"/>
                      <a:gd name="T26" fmla="*/ 3 w 545"/>
                      <a:gd name="T27" fmla="*/ 208 h 346"/>
                      <a:gd name="T28" fmla="*/ 8 w 545"/>
                      <a:gd name="T29" fmla="*/ 102 h 346"/>
                      <a:gd name="T30" fmla="*/ 31 w 545"/>
                      <a:gd name="T31" fmla="*/ 95 h 346"/>
                      <a:gd name="T32" fmla="*/ 75 w 545"/>
                      <a:gd name="T33" fmla="*/ 131 h 346"/>
                      <a:gd name="T34" fmla="*/ 113 w 545"/>
                      <a:gd name="T35" fmla="*/ 118 h 346"/>
                      <a:gd name="T36" fmla="*/ 118 w 545"/>
                      <a:gd name="T37" fmla="*/ 89 h 346"/>
                      <a:gd name="T38" fmla="*/ 148 w 545"/>
                      <a:gd name="T39" fmla="*/ 99 h 346"/>
                      <a:gd name="T40" fmla="*/ 159 w 545"/>
                      <a:gd name="T41" fmla="*/ 28 h 346"/>
                      <a:gd name="T42" fmla="*/ 208 w 545"/>
                      <a:gd name="T43" fmla="*/ 44 h 346"/>
                      <a:gd name="T44" fmla="*/ 261 w 545"/>
                      <a:gd name="T45" fmla="*/ 0 h 346"/>
                      <a:gd name="T46" fmla="*/ 314 w 545"/>
                      <a:gd name="T47" fmla="*/ 41 h 346"/>
                      <a:gd name="T48" fmla="*/ 401 w 545"/>
                      <a:gd name="T49" fmla="*/ 5 h 346"/>
                      <a:gd name="T50" fmla="*/ 526 w 545"/>
                      <a:gd name="T51" fmla="*/ 141 h 346"/>
                      <a:gd name="T52" fmla="*/ 513 w 545"/>
                      <a:gd name="T53" fmla="*/ 174 h 346"/>
                      <a:gd name="T54" fmla="*/ 545 w 545"/>
                      <a:gd name="T55" fmla="*/ 217 h 3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545" h="346">
                        <a:moveTo>
                          <a:pt x="545" y="217"/>
                        </a:moveTo>
                        <a:lnTo>
                          <a:pt x="513" y="238"/>
                        </a:lnTo>
                        <a:lnTo>
                          <a:pt x="474" y="220"/>
                        </a:lnTo>
                        <a:lnTo>
                          <a:pt x="371" y="256"/>
                        </a:lnTo>
                        <a:lnTo>
                          <a:pt x="356" y="281"/>
                        </a:lnTo>
                        <a:lnTo>
                          <a:pt x="317" y="304"/>
                        </a:lnTo>
                        <a:lnTo>
                          <a:pt x="281" y="304"/>
                        </a:lnTo>
                        <a:lnTo>
                          <a:pt x="238" y="304"/>
                        </a:lnTo>
                        <a:lnTo>
                          <a:pt x="189" y="346"/>
                        </a:lnTo>
                        <a:lnTo>
                          <a:pt x="113" y="243"/>
                        </a:lnTo>
                        <a:lnTo>
                          <a:pt x="54" y="299"/>
                        </a:lnTo>
                        <a:lnTo>
                          <a:pt x="20" y="270"/>
                        </a:lnTo>
                        <a:lnTo>
                          <a:pt x="0" y="267"/>
                        </a:lnTo>
                        <a:lnTo>
                          <a:pt x="3" y="208"/>
                        </a:lnTo>
                        <a:lnTo>
                          <a:pt x="8" y="102"/>
                        </a:lnTo>
                        <a:lnTo>
                          <a:pt x="31" y="95"/>
                        </a:lnTo>
                        <a:lnTo>
                          <a:pt x="75" y="131"/>
                        </a:lnTo>
                        <a:lnTo>
                          <a:pt x="113" y="118"/>
                        </a:lnTo>
                        <a:lnTo>
                          <a:pt x="118" y="89"/>
                        </a:lnTo>
                        <a:lnTo>
                          <a:pt x="148" y="99"/>
                        </a:lnTo>
                        <a:lnTo>
                          <a:pt x="159" y="28"/>
                        </a:lnTo>
                        <a:lnTo>
                          <a:pt x="208" y="44"/>
                        </a:lnTo>
                        <a:lnTo>
                          <a:pt x="261" y="0"/>
                        </a:lnTo>
                        <a:lnTo>
                          <a:pt x="314" y="41"/>
                        </a:lnTo>
                        <a:lnTo>
                          <a:pt x="401" y="5"/>
                        </a:lnTo>
                        <a:lnTo>
                          <a:pt x="526" y="141"/>
                        </a:lnTo>
                        <a:lnTo>
                          <a:pt x="513" y="174"/>
                        </a:lnTo>
                        <a:lnTo>
                          <a:pt x="545" y="217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4" name="Group 442"/>
                <p:cNvGrpSpPr>
                  <a:grpSpLocks/>
                </p:cNvGrpSpPr>
                <p:nvPr/>
              </p:nvGrpSpPr>
              <p:grpSpPr bwMode="auto">
                <a:xfrm>
                  <a:off x="2086" y="2646"/>
                  <a:ext cx="246" cy="201"/>
                  <a:chOff x="2086" y="2646"/>
                  <a:chExt cx="246" cy="201"/>
                </a:xfrm>
              </p:grpSpPr>
              <p:sp>
                <p:nvSpPr>
                  <p:cNvPr id="190" name="Freeform 443"/>
                  <p:cNvSpPr>
                    <a:spLocks/>
                  </p:cNvSpPr>
                  <p:nvPr/>
                </p:nvSpPr>
                <p:spPr bwMode="auto">
                  <a:xfrm>
                    <a:off x="2086" y="2646"/>
                    <a:ext cx="246" cy="201"/>
                  </a:xfrm>
                  <a:custGeom>
                    <a:avLst/>
                    <a:gdLst>
                      <a:gd name="T0" fmla="*/ 105 w 491"/>
                      <a:gd name="T1" fmla="*/ 205 h 403"/>
                      <a:gd name="T2" fmla="*/ 49 w 491"/>
                      <a:gd name="T3" fmla="*/ 212 h 403"/>
                      <a:gd name="T4" fmla="*/ 30 w 491"/>
                      <a:gd name="T5" fmla="*/ 272 h 403"/>
                      <a:gd name="T6" fmla="*/ 0 w 491"/>
                      <a:gd name="T7" fmla="*/ 292 h 403"/>
                      <a:gd name="T8" fmla="*/ 55 w 491"/>
                      <a:gd name="T9" fmla="*/ 403 h 403"/>
                      <a:gd name="T10" fmla="*/ 93 w 491"/>
                      <a:gd name="T11" fmla="*/ 397 h 403"/>
                      <a:gd name="T12" fmla="*/ 146 w 491"/>
                      <a:gd name="T13" fmla="*/ 337 h 403"/>
                      <a:gd name="T14" fmla="*/ 196 w 491"/>
                      <a:gd name="T15" fmla="*/ 319 h 403"/>
                      <a:gd name="T16" fmla="*/ 231 w 491"/>
                      <a:gd name="T17" fmla="*/ 334 h 403"/>
                      <a:gd name="T18" fmla="*/ 251 w 491"/>
                      <a:gd name="T19" fmla="*/ 307 h 403"/>
                      <a:gd name="T20" fmla="*/ 315 w 491"/>
                      <a:gd name="T21" fmla="*/ 313 h 403"/>
                      <a:gd name="T22" fmla="*/ 373 w 491"/>
                      <a:gd name="T23" fmla="*/ 267 h 403"/>
                      <a:gd name="T24" fmla="*/ 376 w 491"/>
                      <a:gd name="T25" fmla="*/ 247 h 403"/>
                      <a:gd name="T26" fmla="*/ 446 w 491"/>
                      <a:gd name="T27" fmla="*/ 235 h 403"/>
                      <a:gd name="T28" fmla="*/ 491 w 491"/>
                      <a:gd name="T29" fmla="*/ 177 h 403"/>
                      <a:gd name="T30" fmla="*/ 469 w 491"/>
                      <a:gd name="T31" fmla="*/ 121 h 403"/>
                      <a:gd name="T32" fmla="*/ 425 w 491"/>
                      <a:gd name="T33" fmla="*/ 118 h 403"/>
                      <a:gd name="T34" fmla="*/ 341 w 491"/>
                      <a:gd name="T35" fmla="*/ 19 h 403"/>
                      <a:gd name="T36" fmla="*/ 241 w 491"/>
                      <a:gd name="T37" fmla="*/ 0 h 403"/>
                      <a:gd name="T38" fmla="*/ 256 w 491"/>
                      <a:gd name="T39" fmla="*/ 90 h 403"/>
                      <a:gd name="T40" fmla="*/ 190 w 491"/>
                      <a:gd name="T41" fmla="*/ 144 h 403"/>
                      <a:gd name="T42" fmla="*/ 158 w 491"/>
                      <a:gd name="T43" fmla="*/ 130 h 403"/>
                      <a:gd name="T44" fmla="*/ 128 w 491"/>
                      <a:gd name="T45" fmla="*/ 177 h 403"/>
                      <a:gd name="T46" fmla="*/ 105 w 491"/>
                      <a:gd name="T47" fmla="*/ 205 h 4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91" h="403">
                        <a:moveTo>
                          <a:pt x="105" y="205"/>
                        </a:moveTo>
                        <a:lnTo>
                          <a:pt x="49" y="212"/>
                        </a:lnTo>
                        <a:lnTo>
                          <a:pt x="30" y="272"/>
                        </a:lnTo>
                        <a:lnTo>
                          <a:pt x="0" y="292"/>
                        </a:lnTo>
                        <a:lnTo>
                          <a:pt x="55" y="403"/>
                        </a:lnTo>
                        <a:lnTo>
                          <a:pt x="93" y="397"/>
                        </a:lnTo>
                        <a:lnTo>
                          <a:pt x="146" y="337"/>
                        </a:lnTo>
                        <a:lnTo>
                          <a:pt x="196" y="319"/>
                        </a:lnTo>
                        <a:lnTo>
                          <a:pt x="231" y="334"/>
                        </a:lnTo>
                        <a:lnTo>
                          <a:pt x="251" y="307"/>
                        </a:lnTo>
                        <a:lnTo>
                          <a:pt x="315" y="313"/>
                        </a:lnTo>
                        <a:lnTo>
                          <a:pt x="373" y="267"/>
                        </a:lnTo>
                        <a:lnTo>
                          <a:pt x="376" y="247"/>
                        </a:lnTo>
                        <a:lnTo>
                          <a:pt x="446" y="235"/>
                        </a:lnTo>
                        <a:lnTo>
                          <a:pt x="491" y="177"/>
                        </a:lnTo>
                        <a:lnTo>
                          <a:pt x="469" y="121"/>
                        </a:lnTo>
                        <a:lnTo>
                          <a:pt x="425" y="118"/>
                        </a:lnTo>
                        <a:lnTo>
                          <a:pt x="341" y="19"/>
                        </a:lnTo>
                        <a:lnTo>
                          <a:pt x="241" y="0"/>
                        </a:lnTo>
                        <a:lnTo>
                          <a:pt x="256" y="90"/>
                        </a:lnTo>
                        <a:lnTo>
                          <a:pt x="190" y="144"/>
                        </a:lnTo>
                        <a:lnTo>
                          <a:pt x="158" y="130"/>
                        </a:lnTo>
                        <a:lnTo>
                          <a:pt x="128" y="177"/>
                        </a:lnTo>
                        <a:lnTo>
                          <a:pt x="105" y="205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91" name="Freeform 444"/>
                  <p:cNvSpPr>
                    <a:spLocks/>
                  </p:cNvSpPr>
                  <p:nvPr/>
                </p:nvSpPr>
                <p:spPr bwMode="auto">
                  <a:xfrm>
                    <a:off x="2086" y="2646"/>
                    <a:ext cx="246" cy="201"/>
                  </a:xfrm>
                  <a:custGeom>
                    <a:avLst/>
                    <a:gdLst>
                      <a:gd name="T0" fmla="*/ 105 w 491"/>
                      <a:gd name="T1" fmla="*/ 205 h 403"/>
                      <a:gd name="T2" fmla="*/ 49 w 491"/>
                      <a:gd name="T3" fmla="*/ 212 h 403"/>
                      <a:gd name="T4" fmla="*/ 30 w 491"/>
                      <a:gd name="T5" fmla="*/ 272 h 403"/>
                      <a:gd name="T6" fmla="*/ 0 w 491"/>
                      <a:gd name="T7" fmla="*/ 292 h 403"/>
                      <a:gd name="T8" fmla="*/ 55 w 491"/>
                      <a:gd name="T9" fmla="*/ 403 h 403"/>
                      <a:gd name="T10" fmla="*/ 93 w 491"/>
                      <a:gd name="T11" fmla="*/ 397 h 403"/>
                      <a:gd name="T12" fmla="*/ 146 w 491"/>
                      <a:gd name="T13" fmla="*/ 337 h 403"/>
                      <a:gd name="T14" fmla="*/ 196 w 491"/>
                      <a:gd name="T15" fmla="*/ 319 h 403"/>
                      <a:gd name="T16" fmla="*/ 231 w 491"/>
                      <a:gd name="T17" fmla="*/ 334 h 403"/>
                      <a:gd name="T18" fmla="*/ 251 w 491"/>
                      <a:gd name="T19" fmla="*/ 307 h 403"/>
                      <a:gd name="T20" fmla="*/ 315 w 491"/>
                      <a:gd name="T21" fmla="*/ 313 h 403"/>
                      <a:gd name="T22" fmla="*/ 373 w 491"/>
                      <a:gd name="T23" fmla="*/ 267 h 403"/>
                      <a:gd name="T24" fmla="*/ 376 w 491"/>
                      <a:gd name="T25" fmla="*/ 247 h 403"/>
                      <a:gd name="T26" fmla="*/ 446 w 491"/>
                      <a:gd name="T27" fmla="*/ 235 h 403"/>
                      <a:gd name="T28" fmla="*/ 491 w 491"/>
                      <a:gd name="T29" fmla="*/ 177 h 403"/>
                      <a:gd name="T30" fmla="*/ 469 w 491"/>
                      <a:gd name="T31" fmla="*/ 121 h 403"/>
                      <a:gd name="T32" fmla="*/ 425 w 491"/>
                      <a:gd name="T33" fmla="*/ 118 h 403"/>
                      <a:gd name="T34" fmla="*/ 341 w 491"/>
                      <a:gd name="T35" fmla="*/ 19 h 403"/>
                      <a:gd name="T36" fmla="*/ 241 w 491"/>
                      <a:gd name="T37" fmla="*/ 0 h 403"/>
                      <a:gd name="T38" fmla="*/ 256 w 491"/>
                      <a:gd name="T39" fmla="*/ 90 h 403"/>
                      <a:gd name="T40" fmla="*/ 190 w 491"/>
                      <a:gd name="T41" fmla="*/ 144 h 403"/>
                      <a:gd name="T42" fmla="*/ 158 w 491"/>
                      <a:gd name="T43" fmla="*/ 130 h 403"/>
                      <a:gd name="T44" fmla="*/ 128 w 491"/>
                      <a:gd name="T45" fmla="*/ 177 h 403"/>
                      <a:gd name="T46" fmla="*/ 105 w 491"/>
                      <a:gd name="T47" fmla="*/ 205 h 4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91" h="403">
                        <a:moveTo>
                          <a:pt x="105" y="205"/>
                        </a:moveTo>
                        <a:lnTo>
                          <a:pt x="49" y="212"/>
                        </a:lnTo>
                        <a:lnTo>
                          <a:pt x="30" y="272"/>
                        </a:lnTo>
                        <a:lnTo>
                          <a:pt x="0" y="292"/>
                        </a:lnTo>
                        <a:lnTo>
                          <a:pt x="55" y="403"/>
                        </a:lnTo>
                        <a:lnTo>
                          <a:pt x="93" y="397"/>
                        </a:lnTo>
                        <a:lnTo>
                          <a:pt x="146" y="337"/>
                        </a:lnTo>
                        <a:lnTo>
                          <a:pt x="196" y="319"/>
                        </a:lnTo>
                        <a:lnTo>
                          <a:pt x="231" y="334"/>
                        </a:lnTo>
                        <a:lnTo>
                          <a:pt x="251" y="307"/>
                        </a:lnTo>
                        <a:lnTo>
                          <a:pt x="315" y="313"/>
                        </a:lnTo>
                        <a:lnTo>
                          <a:pt x="373" y="267"/>
                        </a:lnTo>
                        <a:lnTo>
                          <a:pt x="376" y="247"/>
                        </a:lnTo>
                        <a:lnTo>
                          <a:pt x="446" y="235"/>
                        </a:lnTo>
                        <a:lnTo>
                          <a:pt x="491" y="177"/>
                        </a:lnTo>
                        <a:lnTo>
                          <a:pt x="469" y="121"/>
                        </a:lnTo>
                        <a:lnTo>
                          <a:pt x="425" y="118"/>
                        </a:lnTo>
                        <a:lnTo>
                          <a:pt x="341" y="19"/>
                        </a:lnTo>
                        <a:lnTo>
                          <a:pt x="241" y="0"/>
                        </a:lnTo>
                        <a:lnTo>
                          <a:pt x="256" y="90"/>
                        </a:lnTo>
                        <a:lnTo>
                          <a:pt x="190" y="144"/>
                        </a:lnTo>
                        <a:lnTo>
                          <a:pt x="158" y="130"/>
                        </a:lnTo>
                        <a:lnTo>
                          <a:pt x="128" y="177"/>
                        </a:lnTo>
                        <a:lnTo>
                          <a:pt x="105" y="205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5" name="Group 445"/>
                <p:cNvGrpSpPr>
                  <a:grpSpLocks/>
                </p:cNvGrpSpPr>
                <p:nvPr/>
              </p:nvGrpSpPr>
              <p:grpSpPr bwMode="auto">
                <a:xfrm>
                  <a:off x="2089" y="2765"/>
                  <a:ext cx="226" cy="194"/>
                  <a:chOff x="2089" y="2765"/>
                  <a:chExt cx="226" cy="194"/>
                </a:xfrm>
              </p:grpSpPr>
              <p:sp>
                <p:nvSpPr>
                  <p:cNvPr id="188" name="Freeform 446"/>
                  <p:cNvSpPr>
                    <a:spLocks/>
                  </p:cNvSpPr>
                  <p:nvPr/>
                </p:nvSpPr>
                <p:spPr bwMode="auto">
                  <a:xfrm>
                    <a:off x="2089" y="2765"/>
                    <a:ext cx="226" cy="194"/>
                  </a:xfrm>
                  <a:custGeom>
                    <a:avLst/>
                    <a:gdLst>
                      <a:gd name="T0" fmla="*/ 451 w 451"/>
                      <a:gd name="T1" fmla="*/ 96 h 389"/>
                      <a:gd name="T2" fmla="*/ 404 w 451"/>
                      <a:gd name="T3" fmla="*/ 105 h 389"/>
                      <a:gd name="T4" fmla="*/ 375 w 451"/>
                      <a:gd name="T5" fmla="*/ 169 h 389"/>
                      <a:gd name="T6" fmla="*/ 393 w 451"/>
                      <a:gd name="T7" fmla="*/ 252 h 389"/>
                      <a:gd name="T8" fmla="*/ 419 w 451"/>
                      <a:gd name="T9" fmla="*/ 267 h 389"/>
                      <a:gd name="T10" fmla="*/ 416 w 451"/>
                      <a:gd name="T11" fmla="*/ 301 h 389"/>
                      <a:gd name="T12" fmla="*/ 370 w 451"/>
                      <a:gd name="T13" fmla="*/ 349 h 389"/>
                      <a:gd name="T14" fmla="*/ 315 w 451"/>
                      <a:gd name="T15" fmla="*/ 346 h 389"/>
                      <a:gd name="T16" fmla="*/ 267 w 451"/>
                      <a:gd name="T17" fmla="*/ 380 h 389"/>
                      <a:gd name="T18" fmla="*/ 222 w 451"/>
                      <a:gd name="T19" fmla="*/ 365 h 389"/>
                      <a:gd name="T20" fmla="*/ 148 w 451"/>
                      <a:gd name="T21" fmla="*/ 389 h 389"/>
                      <a:gd name="T22" fmla="*/ 100 w 451"/>
                      <a:gd name="T23" fmla="*/ 375 h 389"/>
                      <a:gd name="T24" fmla="*/ 87 w 451"/>
                      <a:gd name="T25" fmla="*/ 380 h 389"/>
                      <a:gd name="T26" fmla="*/ 56 w 451"/>
                      <a:gd name="T27" fmla="*/ 380 h 389"/>
                      <a:gd name="T28" fmla="*/ 44 w 451"/>
                      <a:gd name="T29" fmla="*/ 336 h 389"/>
                      <a:gd name="T30" fmla="*/ 0 w 451"/>
                      <a:gd name="T31" fmla="*/ 278 h 389"/>
                      <a:gd name="T32" fmla="*/ 7 w 451"/>
                      <a:gd name="T33" fmla="*/ 223 h 389"/>
                      <a:gd name="T34" fmla="*/ 33 w 451"/>
                      <a:gd name="T35" fmla="*/ 218 h 389"/>
                      <a:gd name="T36" fmla="*/ 56 w 451"/>
                      <a:gd name="T37" fmla="*/ 198 h 389"/>
                      <a:gd name="T38" fmla="*/ 52 w 451"/>
                      <a:gd name="T39" fmla="*/ 165 h 389"/>
                      <a:gd name="T40" fmla="*/ 90 w 451"/>
                      <a:gd name="T41" fmla="*/ 159 h 389"/>
                      <a:gd name="T42" fmla="*/ 142 w 451"/>
                      <a:gd name="T43" fmla="*/ 101 h 389"/>
                      <a:gd name="T44" fmla="*/ 193 w 451"/>
                      <a:gd name="T45" fmla="*/ 83 h 389"/>
                      <a:gd name="T46" fmla="*/ 230 w 451"/>
                      <a:gd name="T47" fmla="*/ 96 h 389"/>
                      <a:gd name="T48" fmla="*/ 250 w 451"/>
                      <a:gd name="T49" fmla="*/ 70 h 389"/>
                      <a:gd name="T50" fmla="*/ 314 w 451"/>
                      <a:gd name="T51" fmla="*/ 76 h 389"/>
                      <a:gd name="T52" fmla="*/ 370 w 451"/>
                      <a:gd name="T53" fmla="*/ 32 h 389"/>
                      <a:gd name="T54" fmla="*/ 375 w 451"/>
                      <a:gd name="T55" fmla="*/ 11 h 389"/>
                      <a:gd name="T56" fmla="*/ 445 w 451"/>
                      <a:gd name="T57" fmla="*/ 0 h 389"/>
                      <a:gd name="T58" fmla="*/ 451 w 451"/>
                      <a:gd name="T59" fmla="*/ 96 h 3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451" h="389">
                        <a:moveTo>
                          <a:pt x="451" y="96"/>
                        </a:moveTo>
                        <a:lnTo>
                          <a:pt x="404" y="105"/>
                        </a:lnTo>
                        <a:lnTo>
                          <a:pt x="375" y="169"/>
                        </a:lnTo>
                        <a:lnTo>
                          <a:pt x="393" y="252"/>
                        </a:lnTo>
                        <a:lnTo>
                          <a:pt x="419" y="267"/>
                        </a:lnTo>
                        <a:lnTo>
                          <a:pt x="416" y="301"/>
                        </a:lnTo>
                        <a:lnTo>
                          <a:pt x="370" y="349"/>
                        </a:lnTo>
                        <a:lnTo>
                          <a:pt x="315" y="346"/>
                        </a:lnTo>
                        <a:lnTo>
                          <a:pt x="267" y="380"/>
                        </a:lnTo>
                        <a:lnTo>
                          <a:pt x="222" y="365"/>
                        </a:lnTo>
                        <a:lnTo>
                          <a:pt x="148" y="389"/>
                        </a:lnTo>
                        <a:lnTo>
                          <a:pt x="100" y="375"/>
                        </a:lnTo>
                        <a:lnTo>
                          <a:pt x="87" y="380"/>
                        </a:lnTo>
                        <a:lnTo>
                          <a:pt x="56" y="380"/>
                        </a:lnTo>
                        <a:lnTo>
                          <a:pt x="44" y="336"/>
                        </a:lnTo>
                        <a:lnTo>
                          <a:pt x="0" y="278"/>
                        </a:lnTo>
                        <a:lnTo>
                          <a:pt x="7" y="223"/>
                        </a:lnTo>
                        <a:lnTo>
                          <a:pt x="33" y="218"/>
                        </a:lnTo>
                        <a:lnTo>
                          <a:pt x="56" y="198"/>
                        </a:lnTo>
                        <a:lnTo>
                          <a:pt x="52" y="165"/>
                        </a:lnTo>
                        <a:lnTo>
                          <a:pt x="90" y="159"/>
                        </a:lnTo>
                        <a:lnTo>
                          <a:pt x="142" y="101"/>
                        </a:lnTo>
                        <a:lnTo>
                          <a:pt x="193" y="83"/>
                        </a:lnTo>
                        <a:lnTo>
                          <a:pt x="230" y="96"/>
                        </a:lnTo>
                        <a:lnTo>
                          <a:pt x="250" y="70"/>
                        </a:lnTo>
                        <a:lnTo>
                          <a:pt x="314" y="76"/>
                        </a:lnTo>
                        <a:lnTo>
                          <a:pt x="370" y="32"/>
                        </a:lnTo>
                        <a:lnTo>
                          <a:pt x="375" y="11"/>
                        </a:lnTo>
                        <a:lnTo>
                          <a:pt x="445" y="0"/>
                        </a:lnTo>
                        <a:lnTo>
                          <a:pt x="451" y="96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89" name="Freeform 447"/>
                  <p:cNvSpPr>
                    <a:spLocks/>
                  </p:cNvSpPr>
                  <p:nvPr/>
                </p:nvSpPr>
                <p:spPr bwMode="auto">
                  <a:xfrm>
                    <a:off x="2089" y="2765"/>
                    <a:ext cx="226" cy="194"/>
                  </a:xfrm>
                  <a:custGeom>
                    <a:avLst/>
                    <a:gdLst>
                      <a:gd name="T0" fmla="*/ 451 w 451"/>
                      <a:gd name="T1" fmla="*/ 96 h 389"/>
                      <a:gd name="T2" fmla="*/ 404 w 451"/>
                      <a:gd name="T3" fmla="*/ 105 h 389"/>
                      <a:gd name="T4" fmla="*/ 375 w 451"/>
                      <a:gd name="T5" fmla="*/ 169 h 389"/>
                      <a:gd name="T6" fmla="*/ 393 w 451"/>
                      <a:gd name="T7" fmla="*/ 252 h 389"/>
                      <a:gd name="T8" fmla="*/ 419 w 451"/>
                      <a:gd name="T9" fmla="*/ 267 h 389"/>
                      <a:gd name="T10" fmla="*/ 416 w 451"/>
                      <a:gd name="T11" fmla="*/ 301 h 389"/>
                      <a:gd name="T12" fmla="*/ 370 w 451"/>
                      <a:gd name="T13" fmla="*/ 349 h 389"/>
                      <a:gd name="T14" fmla="*/ 315 w 451"/>
                      <a:gd name="T15" fmla="*/ 346 h 389"/>
                      <a:gd name="T16" fmla="*/ 267 w 451"/>
                      <a:gd name="T17" fmla="*/ 380 h 389"/>
                      <a:gd name="T18" fmla="*/ 222 w 451"/>
                      <a:gd name="T19" fmla="*/ 365 h 389"/>
                      <a:gd name="T20" fmla="*/ 148 w 451"/>
                      <a:gd name="T21" fmla="*/ 389 h 389"/>
                      <a:gd name="T22" fmla="*/ 100 w 451"/>
                      <a:gd name="T23" fmla="*/ 375 h 389"/>
                      <a:gd name="T24" fmla="*/ 87 w 451"/>
                      <a:gd name="T25" fmla="*/ 380 h 389"/>
                      <a:gd name="T26" fmla="*/ 56 w 451"/>
                      <a:gd name="T27" fmla="*/ 380 h 389"/>
                      <a:gd name="T28" fmla="*/ 44 w 451"/>
                      <a:gd name="T29" fmla="*/ 336 h 389"/>
                      <a:gd name="T30" fmla="*/ 0 w 451"/>
                      <a:gd name="T31" fmla="*/ 278 h 389"/>
                      <a:gd name="T32" fmla="*/ 7 w 451"/>
                      <a:gd name="T33" fmla="*/ 223 h 389"/>
                      <a:gd name="T34" fmla="*/ 33 w 451"/>
                      <a:gd name="T35" fmla="*/ 218 h 389"/>
                      <a:gd name="T36" fmla="*/ 56 w 451"/>
                      <a:gd name="T37" fmla="*/ 198 h 389"/>
                      <a:gd name="T38" fmla="*/ 52 w 451"/>
                      <a:gd name="T39" fmla="*/ 165 h 389"/>
                      <a:gd name="T40" fmla="*/ 90 w 451"/>
                      <a:gd name="T41" fmla="*/ 159 h 389"/>
                      <a:gd name="T42" fmla="*/ 142 w 451"/>
                      <a:gd name="T43" fmla="*/ 101 h 389"/>
                      <a:gd name="T44" fmla="*/ 193 w 451"/>
                      <a:gd name="T45" fmla="*/ 83 h 389"/>
                      <a:gd name="T46" fmla="*/ 230 w 451"/>
                      <a:gd name="T47" fmla="*/ 96 h 389"/>
                      <a:gd name="T48" fmla="*/ 250 w 451"/>
                      <a:gd name="T49" fmla="*/ 70 h 389"/>
                      <a:gd name="T50" fmla="*/ 314 w 451"/>
                      <a:gd name="T51" fmla="*/ 76 h 389"/>
                      <a:gd name="T52" fmla="*/ 370 w 451"/>
                      <a:gd name="T53" fmla="*/ 32 h 389"/>
                      <a:gd name="T54" fmla="*/ 375 w 451"/>
                      <a:gd name="T55" fmla="*/ 11 h 389"/>
                      <a:gd name="T56" fmla="*/ 445 w 451"/>
                      <a:gd name="T57" fmla="*/ 0 h 389"/>
                      <a:gd name="T58" fmla="*/ 451 w 451"/>
                      <a:gd name="T59" fmla="*/ 96 h 3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451" h="389">
                        <a:moveTo>
                          <a:pt x="451" y="96"/>
                        </a:moveTo>
                        <a:lnTo>
                          <a:pt x="404" y="105"/>
                        </a:lnTo>
                        <a:lnTo>
                          <a:pt x="375" y="169"/>
                        </a:lnTo>
                        <a:lnTo>
                          <a:pt x="393" y="252"/>
                        </a:lnTo>
                        <a:lnTo>
                          <a:pt x="419" y="267"/>
                        </a:lnTo>
                        <a:lnTo>
                          <a:pt x="416" y="301"/>
                        </a:lnTo>
                        <a:lnTo>
                          <a:pt x="370" y="349"/>
                        </a:lnTo>
                        <a:lnTo>
                          <a:pt x="315" y="346"/>
                        </a:lnTo>
                        <a:lnTo>
                          <a:pt x="267" y="380"/>
                        </a:lnTo>
                        <a:lnTo>
                          <a:pt x="222" y="365"/>
                        </a:lnTo>
                        <a:lnTo>
                          <a:pt x="148" y="389"/>
                        </a:lnTo>
                        <a:lnTo>
                          <a:pt x="100" y="375"/>
                        </a:lnTo>
                        <a:lnTo>
                          <a:pt x="87" y="380"/>
                        </a:lnTo>
                        <a:lnTo>
                          <a:pt x="56" y="380"/>
                        </a:lnTo>
                        <a:lnTo>
                          <a:pt x="44" y="336"/>
                        </a:lnTo>
                        <a:lnTo>
                          <a:pt x="0" y="278"/>
                        </a:lnTo>
                        <a:lnTo>
                          <a:pt x="7" y="223"/>
                        </a:lnTo>
                        <a:lnTo>
                          <a:pt x="33" y="218"/>
                        </a:lnTo>
                        <a:lnTo>
                          <a:pt x="56" y="198"/>
                        </a:lnTo>
                        <a:lnTo>
                          <a:pt x="52" y="165"/>
                        </a:lnTo>
                        <a:lnTo>
                          <a:pt x="90" y="159"/>
                        </a:lnTo>
                        <a:lnTo>
                          <a:pt x="142" y="101"/>
                        </a:lnTo>
                        <a:lnTo>
                          <a:pt x="193" y="83"/>
                        </a:lnTo>
                        <a:lnTo>
                          <a:pt x="230" y="96"/>
                        </a:lnTo>
                        <a:lnTo>
                          <a:pt x="250" y="70"/>
                        </a:lnTo>
                        <a:lnTo>
                          <a:pt x="314" y="76"/>
                        </a:lnTo>
                        <a:lnTo>
                          <a:pt x="370" y="32"/>
                        </a:lnTo>
                        <a:lnTo>
                          <a:pt x="375" y="11"/>
                        </a:lnTo>
                        <a:lnTo>
                          <a:pt x="445" y="0"/>
                        </a:lnTo>
                        <a:lnTo>
                          <a:pt x="451" y="96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6" name="Group 448"/>
                <p:cNvGrpSpPr>
                  <a:grpSpLocks/>
                </p:cNvGrpSpPr>
                <p:nvPr/>
              </p:nvGrpSpPr>
              <p:grpSpPr bwMode="auto">
                <a:xfrm>
                  <a:off x="1951" y="2793"/>
                  <a:ext cx="166" cy="174"/>
                  <a:chOff x="1951" y="2793"/>
                  <a:chExt cx="166" cy="174"/>
                </a:xfrm>
              </p:grpSpPr>
              <p:sp>
                <p:nvSpPr>
                  <p:cNvPr id="186" name="Freeform 449"/>
                  <p:cNvSpPr>
                    <a:spLocks/>
                  </p:cNvSpPr>
                  <p:nvPr/>
                </p:nvSpPr>
                <p:spPr bwMode="auto">
                  <a:xfrm>
                    <a:off x="1951" y="2793"/>
                    <a:ext cx="166" cy="174"/>
                  </a:xfrm>
                  <a:custGeom>
                    <a:avLst/>
                    <a:gdLst>
                      <a:gd name="T0" fmla="*/ 147 w 333"/>
                      <a:gd name="T1" fmla="*/ 310 h 349"/>
                      <a:gd name="T2" fmla="*/ 208 w 333"/>
                      <a:gd name="T3" fmla="*/ 310 h 349"/>
                      <a:gd name="T4" fmla="*/ 263 w 333"/>
                      <a:gd name="T5" fmla="*/ 349 h 349"/>
                      <a:gd name="T6" fmla="*/ 333 w 333"/>
                      <a:gd name="T7" fmla="*/ 326 h 349"/>
                      <a:gd name="T8" fmla="*/ 319 w 333"/>
                      <a:gd name="T9" fmla="*/ 279 h 349"/>
                      <a:gd name="T10" fmla="*/ 275 w 333"/>
                      <a:gd name="T11" fmla="*/ 223 h 349"/>
                      <a:gd name="T12" fmla="*/ 281 w 333"/>
                      <a:gd name="T13" fmla="*/ 168 h 349"/>
                      <a:gd name="T14" fmla="*/ 215 w 333"/>
                      <a:gd name="T15" fmla="*/ 90 h 349"/>
                      <a:gd name="T16" fmla="*/ 180 w 333"/>
                      <a:gd name="T17" fmla="*/ 101 h 349"/>
                      <a:gd name="T18" fmla="*/ 142 w 333"/>
                      <a:gd name="T19" fmla="*/ 72 h 349"/>
                      <a:gd name="T20" fmla="*/ 107 w 333"/>
                      <a:gd name="T21" fmla="*/ 72 h 349"/>
                      <a:gd name="T22" fmla="*/ 93 w 333"/>
                      <a:gd name="T23" fmla="*/ 58 h 349"/>
                      <a:gd name="T24" fmla="*/ 118 w 333"/>
                      <a:gd name="T25" fmla="*/ 18 h 349"/>
                      <a:gd name="T26" fmla="*/ 93 w 333"/>
                      <a:gd name="T27" fmla="*/ 0 h 349"/>
                      <a:gd name="T28" fmla="*/ 74 w 333"/>
                      <a:gd name="T29" fmla="*/ 18 h 349"/>
                      <a:gd name="T30" fmla="*/ 71 w 333"/>
                      <a:gd name="T31" fmla="*/ 50 h 349"/>
                      <a:gd name="T32" fmla="*/ 3 w 333"/>
                      <a:gd name="T33" fmla="*/ 34 h 349"/>
                      <a:gd name="T34" fmla="*/ 0 w 333"/>
                      <a:gd name="T35" fmla="*/ 82 h 349"/>
                      <a:gd name="T36" fmla="*/ 22 w 333"/>
                      <a:gd name="T37" fmla="*/ 139 h 349"/>
                      <a:gd name="T38" fmla="*/ 52 w 333"/>
                      <a:gd name="T39" fmla="*/ 185 h 349"/>
                      <a:gd name="T40" fmla="*/ 55 w 333"/>
                      <a:gd name="T41" fmla="*/ 239 h 349"/>
                      <a:gd name="T42" fmla="*/ 147 w 333"/>
                      <a:gd name="T43" fmla="*/ 310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33" h="349">
                        <a:moveTo>
                          <a:pt x="147" y="310"/>
                        </a:moveTo>
                        <a:lnTo>
                          <a:pt x="208" y="310"/>
                        </a:lnTo>
                        <a:lnTo>
                          <a:pt x="263" y="349"/>
                        </a:lnTo>
                        <a:lnTo>
                          <a:pt x="333" y="326"/>
                        </a:lnTo>
                        <a:lnTo>
                          <a:pt x="319" y="279"/>
                        </a:lnTo>
                        <a:lnTo>
                          <a:pt x="275" y="223"/>
                        </a:lnTo>
                        <a:lnTo>
                          <a:pt x="281" y="168"/>
                        </a:lnTo>
                        <a:lnTo>
                          <a:pt x="215" y="90"/>
                        </a:lnTo>
                        <a:lnTo>
                          <a:pt x="180" y="101"/>
                        </a:lnTo>
                        <a:lnTo>
                          <a:pt x="142" y="72"/>
                        </a:lnTo>
                        <a:lnTo>
                          <a:pt x="107" y="72"/>
                        </a:lnTo>
                        <a:lnTo>
                          <a:pt x="93" y="58"/>
                        </a:lnTo>
                        <a:lnTo>
                          <a:pt x="118" y="18"/>
                        </a:lnTo>
                        <a:lnTo>
                          <a:pt x="93" y="0"/>
                        </a:lnTo>
                        <a:lnTo>
                          <a:pt x="74" y="18"/>
                        </a:lnTo>
                        <a:lnTo>
                          <a:pt x="71" y="50"/>
                        </a:lnTo>
                        <a:lnTo>
                          <a:pt x="3" y="34"/>
                        </a:lnTo>
                        <a:lnTo>
                          <a:pt x="0" y="82"/>
                        </a:lnTo>
                        <a:lnTo>
                          <a:pt x="22" y="139"/>
                        </a:lnTo>
                        <a:lnTo>
                          <a:pt x="52" y="185"/>
                        </a:lnTo>
                        <a:lnTo>
                          <a:pt x="55" y="239"/>
                        </a:lnTo>
                        <a:lnTo>
                          <a:pt x="147" y="31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87" name="Freeform 450"/>
                  <p:cNvSpPr>
                    <a:spLocks/>
                  </p:cNvSpPr>
                  <p:nvPr/>
                </p:nvSpPr>
                <p:spPr bwMode="auto">
                  <a:xfrm>
                    <a:off x="1951" y="2793"/>
                    <a:ext cx="166" cy="174"/>
                  </a:xfrm>
                  <a:custGeom>
                    <a:avLst/>
                    <a:gdLst>
                      <a:gd name="T0" fmla="*/ 147 w 333"/>
                      <a:gd name="T1" fmla="*/ 310 h 349"/>
                      <a:gd name="T2" fmla="*/ 208 w 333"/>
                      <a:gd name="T3" fmla="*/ 310 h 349"/>
                      <a:gd name="T4" fmla="*/ 263 w 333"/>
                      <a:gd name="T5" fmla="*/ 349 h 349"/>
                      <a:gd name="T6" fmla="*/ 333 w 333"/>
                      <a:gd name="T7" fmla="*/ 326 h 349"/>
                      <a:gd name="T8" fmla="*/ 319 w 333"/>
                      <a:gd name="T9" fmla="*/ 279 h 349"/>
                      <a:gd name="T10" fmla="*/ 275 w 333"/>
                      <a:gd name="T11" fmla="*/ 223 h 349"/>
                      <a:gd name="T12" fmla="*/ 281 w 333"/>
                      <a:gd name="T13" fmla="*/ 168 h 349"/>
                      <a:gd name="T14" fmla="*/ 215 w 333"/>
                      <a:gd name="T15" fmla="*/ 90 h 349"/>
                      <a:gd name="T16" fmla="*/ 180 w 333"/>
                      <a:gd name="T17" fmla="*/ 101 h 349"/>
                      <a:gd name="T18" fmla="*/ 142 w 333"/>
                      <a:gd name="T19" fmla="*/ 72 h 349"/>
                      <a:gd name="T20" fmla="*/ 107 w 333"/>
                      <a:gd name="T21" fmla="*/ 72 h 349"/>
                      <a:gd name="T22" fmla="*/ 93 w 333"/>
                      <a:gd name="T23" fmla="*/ 58 h 349"/>
                      <a:gd name="T24" fmla="*/ 118 w 333"/>
                      <a:gd name="T25" fmla="*/ 18 h 349"/>
                      <a:gd name="T26" fmla="*/ 93 w 333"/>
                      <a:gd name="T27" fmla="*/ 0 h 349"/>
                      <a:gd name="T28" fmla="*/ 74 w 333"/>
                      <a:gd name="T29" fmla="*/ 18 h 349"/>
                      <a:gd name="T30" fmla="*/ 71 w 333"/>
                      <a:gd name="T31" fmla="*/ 50 h 349"/>
                      <a:gd name="T32" fmla="*/ 3 w 333"/>
                      <a:gd name="T33" fmla="*/ 34 h 349"/>
                      <a:gd name="T34" fmla="*/ 0 w 333"/>
                      <a:gd name="T35" fmla="*/ 82 h 349"/>
                      <a:gd name="T36" fmla="*/ 22 w 333"/>
                      <a:gd name="T37" fmla="*/ 139 h 349"/>
                      <a:gd name="T38" fmla="*/ 52 w 333"/>
                      <a:gd name="T39" fmla="*/ 185 h 349"/>
                      <a:gd name="T40" fmla="*/ 55 w 333"/>
                      <a:gd name="T41" fmla="*/ 239 h 349"/>
                      <a:gd name="T42" fmla="*/ 147 w 333"/>
                      <a:gd name="T43" fmla="*/ 310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33" h="349">
                        <a:moveTo>
                          <a:pt x="147" y="310"/>
                        </a:moveTo>
                        <a:lnTo>
                          <a:pt x="208" y="310"/>
                        </a:lnTo>
                        <a:lnTo>
                          <a:pt x="263" y="349"/>
                        </a:lnTo>
                        <a:lnTo>
                          <a:pt x="333" y="326"/>
                        </a:lnTo>
                        <a:lnTo>
                          <a:pt x="319" y="279"/>
                        </a:lnTo>
                        <a:lnTo>
                          <a:pt x="275" y="223"/>
                        </a:lnTo>
                        <a:lnTo>
                          <a:pt x="281" y="168"/>
                        </a:lnTo>
                        <a:lnTo>
                          <a:pt x="215" y="90"/>
                        </a:lnTo>
                        <a:lnTo>
                          <a:pt x="180" y="101"/>
                        </a:lnTo>
                        <a:lnTo>
                          <a:pt x="142" y="72"/>
                        </a:lnTo>
                        <a:lnTo>
                          <a:pt x="107" y="72"/>
                        </a:lnTo>
                        <a:lnTo>
                          <a:pt x="93" y="58"/>
                        </a:lnTo>
                        <a:lnTo>
                          <a:pt x="118" y="18"/>
                        </a:lnTo>
                        <a:lnTo>
                          <a:pt x="93" y="0"/>
                        </a:lnTo>
                        <a:lnTo>
                          <a:pt x="74" y="18"/>
                        </a:lnTo>
                        <a:lnTo>
                          <a:pt x="71" y="50"/>
                        </a:lnTo>
                        <a:lnTo>
                          <a:pt x="3" y="34"/>
                        </a:lnTo>
                        <a:lnTo>
                          <a:pt x="0" y="82"/>
                        </a:lnTo>
                        <a:lnTo>
                          <a:pt x="22" y="139"/>
                        </a:lnTo>
                        <a:lnTo>
                          <a:pt x="52" y="185"/>
                        </a:lnTo>
                        <a:lnTo>
                          <a:pt x="55" y="239"/>
                        </a:lnTo>
                        <a:lnTo>
                          <a:pt x="147" y="31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7" name="Group 451"/>
                <p:cNvGrpSpPr>
                  <a:grpSpLocks/>
                </p:cNvGrpSpPr>
                <p:nvPr/>
              </p:nvGrpSpPr>
              <p:grpSpPr bwMode="auto">
                <a:xfrm>
                  <a:off x="1894" y="2912"/>
                  <a:ext cx="244" cy="172"/>
                  <a:chOff x="1894" y="2912"/>
                  <a:chExt cx="244" cy="172"/>
                </a:xfrm>
              </p:grpSpPr>
              <p:sp>
                <p:nvSpPr>
                  <p:cNvPr id="184" name="Freeform 452"/>
                  <p:cNvSpPr>
                    <a:spLocks/>
                  </p:cNvSpPr>
                  <p:nvPr/>
                </p:nvSpPr>
                <p:spPr bwMode="auto">
                  <a:xfrm>
                    <a:off x="1894" y="2912"/>
                    <a:ext cx="244" cy="172"/>
                  </a:xfrm>
                  <a:custGeom>
                    <a:avLst/>
                    <a:gdLst>
                      <a:gd name="T0" fmla="*/ 0 w 489"/>
                      <a:gd name="T1" fmla="*/ 173 h 343"/>
                      <a:gd name="T2" fmla="*/ 8 w 489"/>
                      <a:gd name="T3" fmla="*/ 211 h 343"/>
                      <a:gd name="T4" fmla="*/ 69 w 489"/>
                      <a:gd name="T5" fmla="*/ 214 h 343"/>
                      <a:gd name="T6" fmla="*/ 101 w 489"/>
                      <a:gd name="T7" fmla="*/ 254 h 343"/>
                      <a:gd name="T8" fmla="*/ 154 w 489"/>
                      <a:gd name="T9" fmla="*/ 255 h 343"/>
                      <a:gd name="T10" fmla="*/ 188 w 489"/>
                      <a:gd name="T11" fmla="*/ 232 h 343"/>
                      <a:gd name="T12" fmla="*/ 213 w 489"/>
                      <a:gd name="T13" fmla="*/ 247 h 343"/>
                      <a:gd name="T14" fmla="*/ 213 w 489"/>
                      <a:gd name="T15" fmla="*/ 273 h 343"/>
                      <a:gd name="T16" fmla="*/ 311 w 489"/>
                      <a:gd name="T17" fmla="*/ 272 h 343"/>
                      <a:gd name="T18" fmla="*/ 322 w 489"/>
                      <a:gd name="T19" fmla="*/ 290 h 343"/>
                      <a:gd name="T20" fmla="*/ 297 w 489"/>
                      <a:gd name="T21" fmla="*/ 308 h 343"/>
                      <a:gd name="T22" fmla="*/ 340 w 489"/>
                      <a:gd name="T23" fmla="*/ 337 h 343"/>
                      <a:gd name="T24" fmla="*/ 372 w 489"/>
                      <a:gd name="T25" fmla="*/ 311 h 343"/>
                      <a:gd name="T26" fmla="*/ 444 w 489"/>
                      <a:gd name="T27" fmla="*/ 343 h 343"/>
                      <a:gd name="T28" fmla="*/ 460 w 489"/>
                      <a:gd name="T29" fmla="*/ 267 h 343"/>
                      <a:gd name="T30" fmla="*/ 439 w 489"/>
                      <a:gd name="T31" fmla="*/ 235 h 343"/>
                      <a:gd name="T32" fmla="*/ 453 w 489"/>
                      <a:gd name="T33" fmla="*/ 214 h 343"/>
                      <a:gd name="T34" fmla="*/ 482 w 489"/>
                      <a:gd name="T35" fmla="*/ 222 h 343"/>
                      <a:gd name="T36" fmla="*/ 479 w 489"/>
                      <a:gd name="T37" fmla="*/ 188 h 343"/>
                      <a:gd name="T38" fmla="*/ 444 w 489"/>
                      <a:gd name="T39" fmla="*/ 164 h 343"/>
                      <a:gd name="T40" fmla="*/ 489 w 489"/>
                      <a:gd name="T41" fmla="*/ 97 h 343"/>
                      <a:gd name="T42" fmla="*/ 479 w 489"/>
                      <a:gd name="T43" fmla="*/ 84 h 343"/>
                      <a:gd name="T44" fmla="*/ 450 w 489"/>
                      <a:gd name="T45" fmla="*/ 87 h 343"/>
                      <a:gd name="T46" fmla="*/ 381 w 489"/>
                      <a:gd name="T47" fmla="*/ 109 h 343"/>
                      <a:gd name="T48" fmla="*/ 325 w 489"/>
                      <a:gd name="T49" fmla="*/ 71 h 343"/>
                      <a:gd name="T50" fmla="*/ 262 w 489"/>
                      <a:gd name="T51" fmla="*/ 71 h 343"/>
                      <a:gd name="T52" fmla="*/ 172 w 489"/>
                      <a:gd name="T53" fmla="*/ 0 h 343"/>
                      <a:gd name="T54" fmla="*/ 105 w 489"/>
                      <a:gd name="T55" fmla="*/ 42 h 343"/>
                      <a:gd name="T56" fmla="*/ 101 w 489"/>
                      <a:gd name="T57" fmla="*/ 84 h 343"/>
                      <a:gd name="T58" fmla="*/ 40 w 489"/>
                      <a:gd name="T59" fmla="*/ 112 h 343"/>
                      <a:gd name="T60" fmla="*/ 49 w 489"/>
                      <a:gd name="T61" fmla="*/ 145 h 343"/>
                      <a:gd name="T62" fmla="*/ 0 w 489"/>
                      <a:gd name="T63" fmla="*/ 173 h 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489" h="343">
                        <a:moveTo>
                          <a:pt x="0" y="173"/>
                        </a:moveTo>
                        <a:lnTo>
                          <a:pt x="8" y="211"/>
                        </a:lnTo>
                        <a:lnTo>
                          <a:pt x="69" y="214"/>
                        </a:lnTo>
                        <a:lnTo>
                          <a:pt x="101" y="254"/>
                        </a:lnTo>
                        <a:lnTo>
                          <a:pt x="154" y="255"/>
                        </a:lnTo>
                        <a:lnTo>
                          <a:pt x="188" y="232"/>
                        </a:lnTo>
                        <a:lnTo>
                          <a:pt x="213" y="247"/>
                        </a:lnTo>
                        <a:lnTo>
                          <a:pt x="213" y="273"/>
                        </a:lnTo>
                        <a:lnTo>
                          <a:pt x="311" y="272"/>
                        </a:lnTo>
                        <a:lnTo>
                          <a:pt x="322" y="290"/>
                        </a:lnTo>
                        <a:lnTo>
                          <a:pt x="297" y="308"/>
                        </a:lnTo>
                        <a:lnTo>
                          <a:pt x="340" y="337"/>
                        </a:lnTo>
                        <a:lnTo>
                          <a:pt x="372" y="311"/>
                        </a:lnTo>
                        <a:lnTo>
                          <a:pt x="444" y="343"/>
                        </a:lnTo>
                        <a:lnTo>
                          <a:pt x="460" y="267"/>
                        </a:lnTo>
                        <a:lnTo>
                          <a:pt x="439" y="235"/>
                        </a:lnTo>
                        <a:lnTo>
                          <a:pt x="453" y="214"/>
                        </a:lnTo>
                        <a:lnTo>
                          <a:pt x="482" y="222"/>
                        </a:lnTo>
                        <a:lnTo>
                          <a:pt x="479" y="188"/>
                        </a:lnTo>
                        <a:lnTo>
                          <a:pt x="444" y="164"/>
                        </a:lnTo>
                        <a:lnTo>
                          <a:pt x="489" y="97"/>
                        </a:lnTo>
                        <a:lnTo>
                          <a:pt x="479" y="84"/>
                        </a:lnTo>
                        <a:lnTo>
                          <a:pt x="450" y="87"/>
                        </a:lnTo>
                        <a:lnTo>
                          <a:pt x="381" y="109"/>
                        </a:lnTo>
                        <a:lnTo>
                          <a:pt x="325" y="71"/>
                        </a:lnTo>
                        <a:lnTo>
                          <a:pt x="262" y="71"/>
                        </a:lnTo>
                        <a:lnTo>
                          <a:pt x="172" y="0"/>
                        </a:lnTo>
                        <a:lnTo>
                          <a:pt x="105" y="42"/>
                        </a:lnTo>
                        <a:lnTo>
                          <a:pt x="101" y="84"/>
                        </a:lnTo>
                        <a:lnTo>
                          <a:pt x="40" y="112"/>
                        </a:lnTo>
                        <a:lnTo>
                          <a:pt x="49" y="145"/>
                        </a:lnTo>
                        <a:lnTo>
                          <a:pt x="0" y="17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85" name="Freeform 453"/>
                  <p:cNvSpPr>
                    <a:spLocks/>
                  </p:cNvSpPr>
                  <p:nvPr/>
                </p:nvSpPr>
                <p:spPr bwMode="auto">
                  <a:xfrm>
                    <a:off x="1894" y="2912"/>
                    <a:ext cx="244" cy="172"/>
                  </a:xfrm>
                  <a:custGeom>
                    <a:avLst/>
                    <a:gdLst>
                      <a:gd name="T0" fmla="*/ 0 w 489"/>
                      <a:gd name="T1" fmla="*/ 173 h 343"/>
                      <a:gd name="T2" fmla="*/ 8 w 489"/>
                      <a:gd name="T3" fmla="*/ 211 h 343"/>
                      <a:gd name="T4" fmla="*/ 69 w 489"/>
                      <a:gd name="T5" fmla="*/ 214 h 343"/>
                      <a:gd name="T6" fmla="*/ 101 w 489"/>
                      <a:gd name="T7" fmla="*/ 254 h 343"/>
                      <a:gd name="T8" fmla="*/ 154 w 489"/>
                      <a:gd name="T9" fmla="*/ 255 h 343"/>
                      <a:gd name="T10" fmla="*/ 188 w 489"/>
                      <a:gd name="T11" fmla="*/ 232 h 343"/>
                      <a:gd name="T12" fmla="*/ 213 w 489"/>
                      <a:gd name="T13" fmla="*/ 247 h 343"/>
                      <a:gd name="T14" fmla="*/ 213 w 489"/>
                      <a:gd name="T15" fmla="*/ 273 h 343"/>
                      <a:gd name="T16" fmla="*/ 311 w 489"/>
                      <a:gd name="T17" fmla="*/ 272 h 343"/>
                      <a:gd name="T18" fmla="*/ 322 w 489"/>
                      <a:gd name="T19" fmla="*/ 290 h 343"/>
                      <a:gd name="T20" fmla="*/ 297 w 489"/>
                      <a:gd name="T21" fmla="*/ 308 h 343"/>
                      <a:gd name="T22" fmla="*/ 340 w 489"/>
                      <a:gd name="T23" fmla="*/ 337 h 343"/>
                      <a:gd name="T24" fmla="*/ 372 w 489"/>
                      <a:gd name="T25" fmla="*/ 311 h 343"/>
                      <a:gd name="T26" fmla="*/ 444 w 489"/>
                      <a:gd name="T27" fmla="*/ 343 h 343"/>
                      <a:gd name="T28" fmla="*/ 460 w 489"/>
                      <a:gd name="T29" fmla="*/ 267 h 343"/>
                      <a:gd name="T30" fmla="*/ 439 w 489"/>
                      <a:gd name="T31" fmla="*/ 235 h 343"/>
                      <a:gd name="T32" fmla="*/ 453 w 489"/>
                      <a:gd name="T33" fmla="*/ 214 h 343"/>
                      <a:gd name="T34" fmla="*/ 482 w 489"/>
                      <a:gd name="T35" fmla="*/ 222 h 343"/>
                      <a:gd name="T36" fmla="*/ 479 w 489"/>
                      <a:gd name="T37" fmla="*/ 188 h 343"/>
                      <a:gd name="T38" fmla="*/ 444 w 489"/>
                      <a:gd name="T39" fmla="*/ 164 h 343"/>
                      <a:gd name="T40" fmla="*/ 489 w 489"/>
                      <a:gd name="T41" fmla="*/ 97 h 343"/>
                      <a:gd name="T42" fmla="*/ 479 w 489"/>
                      <a:gd name="T43" fmla="*/ 84 h 343"/>
                      <a:gd name="T44" fmla="*/ 450 w 489"/>
                      <a:gd name="T45" fmla="*/ 87 h 343"/>
                      <a:gd name="T46" fmla="*/ 381 w 489"/>
                      <a:gd name="T47" fmla="*/ 109 h 343"/>
                      <a:gd name="T48" fmla="*/ 325 w 489"/>
                      <a:gd name="T49" fmla="*/ 71 h 343"/>
                      <a:gd name="T50" fmla="*/ 262 w 489"/>
                      <a:gd name="T51" fmla="*/ 71 h 343"/>
                      <a:gd name="T52" fmla="*/ 172 w 489"/>
                      <a:gd name="T53" fmla="*/ 0 h 343"/>
                      <a:gd name="T54" fmla="*/ 105 w 489"/>
                      <a:gd name="T55" fmla="*/ 42 h 343"/>
                      <a:gd name="T56" fmla="*/ 101 w 489"/>
                      <a:gd name="T57" fmla="*/ 84 h 343"/>
                      <a:gd name="T58" fmla="*/ 40 w 489"/>
                      <a:gd name="T59" fmla="*/ 112 h 343"/>
                      <a:gd name="T60" fmla="*/ 49 w 489"/>
                      <a:gd name="T61" fmla="*/ 145 h 343"/>
                      <a:gd name="T62" fmla="*/ 0 w 489"/>
                      <a:gd name="T63" fmla="*/ 173 h 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489" h="343">
                        <a:moveTo>
                          <a:pt x="0" y="173"/>
                        </a:moveTo>
                        <a:lnTo>
                          <a:pt x="8" y="211"/>
                        </a:lnTo>
                        <a:lnTo>
                          <a:pt x="69" y="214"/>
                        </a:lnTo>
                        <a:lnTo>
                          <a:pt x="101" y="254"/>
                        </a:lnTo>
                        <a:lnTo>
                          <a:pt x="154" y="255"/>
                        </a:lnTo>
                        <a:lnTo>
                          <a:pt x="188" y="232"/>
                        </a:lnTo>
                        <a:lnTo>
                          <a:pt x="213" y="247"/>
                        </a:lnTo>
                        <a:lnTo>
                          <a:pt x="213" y="273"/>
                        </a:lnTo>
                        <a:lnTo>
                          <a:pt x="311" y="272"/>
                        </a:lnTo>
                        <a:lnTo>
                          <a:pt x="322" y="290"/>
                        </a:lnTo>
                        <a:lnTo>
                          <a:pt x="297" y="308"/>
                        </a:lnTo>
                        <a:lnTo>
                          <a:pt x="340" y="337"/>
                        </a:lnTo>
                        <a:lnTo>
                          <a:pt x="372" y="311"/>
                        </a:lnTo>
                        <a:lnTo>
                          <a:pt x="444" y="343"/>
                        </a:lnTo>
                        <a:lnTo>
                          <a:pt x="460" y="267"/>
                        </a:lnTo>
                        <a:lnTo>
                          <a:pt x="439" y="235"/>
                        </a:lnTo>
                        <a:lnTo>
                          <a:pt x="453" y="214"/>
                        </a:lnTo>
                        <a:lnTo>
                          <a:pt x="482" y="222"/>
                        </a:lnTo>
                        <a:lnTo>
                          <a:pt x="479" y="188"/>
                        </a:lnTo>
                        <a:lnTo>
                          <a:pt x="444" y="164"/>
                        </a:lnTo>
                        <a:lnTo>
                          <a:pt x="489" y="97"/>
                        </a:lnTo>
                        <a:lnTo>
                          <a:pt x="479" y="84"/>
                        </a:lnTo>
                        <a:lnTo>
                          <a:pt x="450" y="87"/>
                        </a:lnTo>
                        <a:lnTo>
                          <a:pt x="381" y="109"/>
                        </a:lnTo>
                        <a:lnTo>
                          <a:pt x="325" y="71"/>
                        </a:lnTo>
                        <a:lnTo>
                          <a:pt x="262" y="71"/>
                        </a:lnTo>
                        <a:lnTo>
                          <a:pt x="172" y="0"/>
                        </a:lnTo>
                        <a:lnTo>
                          <a:pt x="105" y="42"/>
                        </a:lnTo>
                        <a:lnTo>
                          <a:pt x="101" y="84"/>
                        </a:lnTo>
                        <a:lnTo>
                          <a:pt x="40" y="112"/>
                        </a:lnTo>
                        <a:lnTo>
                          <a:pt x="49" y="145"/>
                        </a:lnTo>
                        <a:lnTo>
                          <a:pt x="0" y="17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8" name="Group 454"/>
                <p:cNvGrpSpPr>
                  <a:grpSpLocks/>
                </p:cNvGrpSpPr>
                <p:nvPr/>
              </p:nvGrpSpPr>
              <p:grpSpPr bwMode="auto">
                <a:xfrm>
                  <a:off x="2112" y="2937"/>
                  <a:ext cx="203" cy="163"/>
                  <a:chOff x="2112" y="2937"/>
                  <a:chExt cx="203" cy="163"/>
                </a:xfrm>
              </p:grpSpPr>
              <p:sp>
                <p:nvSpPr>
                  <p:cNvPr id="182" name="Freeform 455"/>
                  <p:cNvSpPr>
                    <a:spLocks/>
                  </p:cNvSpPr>
                  <p:nvPr/>
                </p:nvSpPr>
                <p:spPr bwMode="auto">
                  <a:xfrm>
                    <a:off x="2112" y="2937"/>
                    <a:ext cx="203" cy="163"/>
                  </a:xfrm>
                  <a:custGeom>
                    <a:avLst/>
                    <a:gdLst>
                      <a:gd name="T0" fmla="*/ 359 w 405"/>
                      <a:gd name="T1" fmla="*/ 33 h 325"/>
                      <a:gd name="T2" fmla="*/ 370 w 405"/>
                      <a:gd name="T3" fmla="*/ 113 h 325"/>
                      <a:gd name="T4" fmla="*/ 405 w 405"/>
                      <a:gd name="T5" fmla="*/ 143 h 325"/>
                      <a:gd name="T6" fmla="*/ 382 w 405"/>
                      <a:gd name="T7" fmla="*/ 180 h 325"/>
                      <a:gd name="T8" fmla="*/ 324 w 405"/>
                      <a:gd name="T9" fmla="*/ 161 h 325"/>
                      <a:gd name="T10" fmla="*/ 343 w 405"/>
                      <a:gd name="T11" fmla="*/ 193 h 325"/>
                      <a:gd name="T12" fmla="*/ 291 w 405"/>
                      <a:gd name="T13" fmla="*/ 230 h 325"/>
                      <a:gd name="T14" fmla="*/ 347 w 405"/>
                      <a:gd name="T15" fmla="*/ 235 h 325"/>
                      <a:gd name="T16" fmla="*/ 340 w 405"/>
                      <a:gd name="T17" fmla="*/ 265 h 325"/>
                      <a:gd name="T18" fmla="*/ 315 w 405"/>
                      <a:gd name="T19" fmla="*/ 289 h 325"/>
                      <a:gd name="T20" fmla="*/ 294 w 405"/>
                      <a:gd name="T21" fmla="*/ 260 h 325"/>
                      <a:gd name="T22" fmla="*/ 234 w 405"/>
                      <a:gd name="T23" fmla="*/ 285 h 325"/>
                      <a:gd name="T24" fmla="*/ 242 w 405"/>
                      <a:gd name="T25" fmla="*/ 315 h 325"/>
                      <a:gd name="T26" fmla="*/ 219 w 405"/>
                      <a:gd name="T27" fmla="*/ 314 h 325"/>
                      <a:gd name="T28" fmla="*/ 193 w 405"/>
                      <a:gd name="T29" fmla="*/ 282 h 325"/>
                      <a:gd name="T30" fmla="*/ 161 w 405"/>
                      <a:gd name="T31" fmla="*/ 296 h 325"/>
                      <a:gd name="T32" fmla="*/ 152 w 405"/>
                      <a:gd name="T33" fmla="*/ 325 h 325"/>
                      <a:gd name="T34" fmla="*/ 128 w 405"/>
                      <a:gd name="T35" fmla="*/ 305 h 325"/>
                      <a:gd name="T36" fmla="*/ 61 w 405"/>
                      <a:gd name="T37" fmla="*/ 289 h 325"/>
                      <a:gd name="T38" fmla="*/ 68 w 405"/>
                      <a:gd name="T39" fmla="*/ 314 h 325"/>
                      <a:gd name="T40" fmla="*/ 41 w 405"/>
                      <a:gd name="T41" fmla="*/ 320 h 325"/>
                      <a:gd name="T42" fmla="*/ 3 w 405"/>
                      <a:gd name="T43" fmla="*/ 320 h 325"/>
                      <a:gd name="T44" fmla="*/ 3 w 405"/>
                      <a:gd name="T45" fmla="*/ 291 h 325"/>
                      <a:gd name="T46" fmla="*/ 19 w 405"/>
                      <a:gd name="T47" fmla="*/ 215 h 325"/>
                      <a:gd name="T48" fmla="*/ 0 w 405"/>
                      <a:gd name="T49" fmla="*/ 184 h 325"/>
                      <a:gd name="T50" fmla="*/ 12 w 405"/>
                      <a:gd name="T51" fmla="*/ 161 h 325"/>
                      <a:gd name="T52" fmla="*/ 41 w 405"/>
                      <a:gd name="T53" fmla="*/ 169 h 325"/>
                      <a:gd name="T54" fmla="*/ 38 w 405"/>
                      <a:gd name="T55" fmla="*/ 135 h 325"/>
                      <a:gd name="T56" fmla="*/ 3 w 405"/>
                      <a:gd name="T57" fmla="*/ 113 h 325"/>
                      <a:gd name="T58" fmla="*/ 48 w 405"/>
                      <a:gd name="T59" fmla="*/ 46 h 325"/>
                      <a:gd name="T60" fmla="*/ 38 w 405"/>
                      <a:gd name="T61" fmla="*/ 32 h 325"/>
                      <a:gd name="T62" fmla="*/ 51 w 405"/>
                      <a:gd name="T63" fmla="*/ 29 h 325"/>
                      <a:gd name="T64" fmla="*/ 99 w 405"/>
                      <a:gd name="T65" fmla="*/ 41 h 325"/>
                      <a:gd name="T66" fmla="*/ 172 w 405"/>
                      <a:gd name="T67" fmla="*/ 18 h 325"/>
                      <a:gd name="T68" fmla="*/ 219 w 405"/>
                      <a:gd name="T69" fmla="*/ 32 h 325"/>
                      <a:gd name="T70" fmla="*/ 268 w 405"/>
                      <a:gd name="T71" fmla="*/ 0 h 325"/>
                      <a:gd name="T72" fmla="*/ 321 w 405"/>
                      <a:gd name="T73" fmla="*/ 3 h 325"/>
                      <a:gd name="T74" fmla="*/ 359 w 405"/>
                      <a:gd name="T75" fmla="*/ 33 h 3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405" h="325">
                        <a:moveTo>
                          <a:pt x="359" y="33"/>
                        </a:moveTo>
                        <a:lnTo>
                          <a:pt x="370" y="113"/>
                        </a:lnTo>
                        <a:lnTo>
                          <a:pt x="405" y="143"/>
                        </a:lnTo>
                        <a:lnTo>
                          <a:pt x="382" y="180"/>
                        </a:lnTo>
                        <a:lnTo>
                          <a:pt x="324" y="161"/>
                        </a:lnTo>
                        <a:lnTo>
                          <a:pt x="343" y="193"/>
                        </a:lnTo>
                        <a:lnTo>
                          <a:pt x="291" y="230"/>
                        </a:lnTo>
                        <a:lnTo>
                          <a:pt x="347" y="235"/>
                        </a:lnTo>
                        <a:lnTo>
                          <a:pt x="340" y="265"/>
                        </a:lnTo>
                        <a:lnTo>
                          <a:pt x="315" y="289"/>
                        </a:lnTo>
                        <a:lnTo>
                          <a:pt x="294" y="260"/>
                        </a:lnTo>
                        <a:lnTo>
                          <a:pt x="234" y="285"/>
                        </a:lnTo>
                        <a:lnTo>
                          <a:pt x="242" y="315"/>
                        </a:lnTo>
                        <a:lnTo>
                          <a:pt x="219" y="314"/>
                        </a:lnTo>
                        <a:lnTo>
                          <a:pt x="193" y="282"/>
                        </a:lnTo>
                        <a:lnTo>
                          <a:pt x="161" y="296"/>
                        </a:lnTo>
                        <a:lnTo>
                          <a:pt x="152" y="325"/>
                        </a:lnTo>
                        <a:lnTo>
                          <a:pt x="128" y="305"/>
                        </a:lnTo>
                        <a:lnTo>
                          <a:pt x="61" y="289"/>
                        </a:lnTo>
                        <a:lnTo>
                          <a:pt x="68" y="314"/>
                        </a:lnTo>
                        <a:lnTo>
                          <a:pt x="41" y="320"/>
                        </a:lnTo>
                        <a:lnTo>
                          <a:pt x="3" y="320"/>
                        </a:lnTo>
                        <a:lnTo>
                          <a:pt x="3" y="291"/>
                        </a:lnTo>
                        <a:lnTo>
                          <a:pt x="19" y="215"/>
                        </a:lnTo>
                        <a:lnTo>
                          <a:pt x="0" y="184"/>
                        </a:lnTo>
                        <a:lnTo>
                          <a:pt x="12" y="161"/>
                        </a:lnTo>
                        <a:lnTo>
                          <a:pt x="41" y="169"/>
                        </a:lnTo>
                        <a:lnTo>
                          <a:pt x="38" y="135"/>
                        </a:lnTo>
                        <a:lnTo>
                          <a:pt x="3" y="113"/>
                        </a:lnTo>
                        <a:lnTo>
                          <a:pt x="48" y="46"/>
                        </a:lnTo>
                        <a:lnTo>
                          <a:pt x="38" y="32"/>
                        </a:lnTo>
                        <a:lnTo>
                          <a:pt x="51" y="29"/>
                        </a:lnTo>
                        <a:lnTo>
                          <a:pt x="99" y="41"/>
                        </a:lnTo>
                        <a:lnTo>
                          <a:pt x="172" y="18"/>
                        </a:lnTo>
                        <a:lnTo>
                          <a:pt x="219" y="32"/>
                        </a:lnTo>
                        <a:lnTo>
                          <a:pt x="268" y="0"/>
                        </a:lnTo>
                        <a:lnTo>
                          <a:pt x="321" y="3"/>
                        </a:lnTo>
                        <a:lnTo>
                          <a:pt x="359" y="3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83" name="Freeform 456"/>
                  <p:cNvSpPr>
                    <a:spLocks/>
                  </p:cNvSpPr>
                  <p:nvPr/>
                </p:nvSpPr>
                <p:spPr bwMode="auto">
                  <a:xfrm>
                    <a:off x="2112" y="2937"/>
                    <a:ext cx="203" cy="163"/>
                  </a:xfrm>
                  <a:custGeom>
                    <a:avLst/>
                    <a:gdLst>
                      <a:gd name="T0" fmla="*/ 359 w 405"/>
                      <a:gd name="T1" fmla="*/ 33 h 325"/>
                      <a:gd name="T2" fmla="*/ 370 w 405"/>
                      <a:gd name="T3" fmla="*/ 113 h 325"/>
                      <a:gd name="T4" fmla="*/ 405 w 405"/>
                      <a:gd name="T5" fmla="*/ 143 h 325"/>
                      <a:gd name="T6" fmla="*/ 382 w 405"/>
                      <a:gd name="T7" fmla="*/ 180 h 325"/>
                      <a:gd name="T8" fmla="*/ 324 w 405"/>
                      <a:gd name="T9" fmla="*/ 161 h 325"/>
                      <a:gd name="T10" fmla="*/ 343 w 405"/>
                      <a:gd name="T11" fmla="*/ 193 h 325"/>
                      <a:gd name="T12" fmla="*/ 291 w 405"/>
                      <a:gd name="T13" fmla="*/ 230 h 325"/>
                      <a:gd name="T14" fmla="*/ 347 w 405"/>
                      <a:gd name="T15" fmla="*/ 235 h 325"/>
                      <a:gd name="T16" fmla="*/ 340 w 405"/>
                      <a:gd name="T17" fmla="*/ 265 h 325"/>
                      <a:gd name="T18" fmla="*/ 315 w 405"/>
                      <a:gd name="T19" fmla="*/ 289 h 325"/>
                      <a:gd name="T20" fmla="*/ 294 w 405"/>
                      <a:gd name="T21" fmla="*/ 260 h 325"/>
                      <a:gd name="T22" fmla="*/ 234 w 405"/>
                      <a:gd name="T23" fmla="*/ 285 h 325"/>
                      <a:gd name="T24" fmla="*/ 242 w 405"/>
                      <a:gd name="T25" fmla="*/ 315 h 325"/>
                      <a:gd name="T26" fmla="*/ 219 w 405"/>
                      <a:gd name="T27" fmla="*/ 314 h 325"/>
                      <a:gd name="T28" fmla="*/ 193 w 405"/>
                      <a:gd name="T29" fmla="*/ 282 h 325"/>
                      <a:gd name="T30" fmla="*/ 161 w 405"/>
                      <a:gd name="T31" fmla="*/ 296 h 325"/>
                      <a:gd name="T32" fmla="*/ 152 w 405"/>
                      <a:gd name="T33" fmla="*/ 325 h 325"/>
                      <a:gd name="T34" fmla="*/ 128 w 405"/>
                      <a:gd name="T35" fmla="*/ 305 h 325"/>
                      <a:gd name="T36" fmla="*/ 61 w 405"/>
                      <a:gd name="T37" fmla="*/ 289 h 325"/>
                      <a:gd name="T38" fmla="*/ 68 w 405"/>
                      <a:gd name="T39" fmla="*/ 314 h 325"/>
                      <a:gd name="T40" fmla="*/ 41 w 405"/>
                      <a:gd name="T41" fmla="*/ 320 h 325"/>
                      <a:gd name="T42" fmla="*/ 3 w 405"/>
                      <a:gd name="T43" fmla="*/ 320 h 325"/>
                      <a:gd name="T44" fmla="*/ 3 w 405"/>
                      <a:gd name="T45" fmla="*/ 291 h 325"/>
                      <a:gd name="T46" fmla="*/ 19 w 405"/>
                      <a:gd name="T47" fmla="*/ 215 h 325"/>
                      <a:gd name="T48" fmla="*/ 0 w 405"/>
                      <a:gd name="T49" fmla="*/ 184 h 325"/>
                      <a:gd name="T50" fmla="*/ 12 w 405"/>
                      <a:gd name="T51" fmla="*/ 161 h 325"/>
                      <a:gd name="T52" fmla="*/ 41 w 405"/>
                      <a:gd name="T53" fmla="*/ 169 h 325"/>
                      <a:gd name="T54" fmla="*/ 38 w 405"/>
                      <a:gd name="T55" fmla="*/ 135 h 325"/>
                      <a:gd name="T56" fmla="*/ 3 w 405"/>
                      <a:gd name="T57" fmla="*/ 113 h 325"/>
                      <a:gd name="T58" fmla="*/ 48 w 405"/>
                      <a:gd name="T59" fmla="*/ 46 h 325"/>
                      <a:gd name="T60" fmla="*/ 38 w 405"/>
                      <a:gd name="T61" fmla="*/ 32 h 325"/>
                      <a:gd name="T62" fmla="*/ 51 w 405"/>
                      <a:gd name="T63" fmla="*/ 29 h 325"/>
                      <a:gd name="T64" fmla="*/ 99 w 405"/>
                      <a:gd name="T65" fmla="*/ 41 h 325"/>
                      <a:gd name="T66" fmla="*/ 172 w 405"/>
                      <a:gd name="T67" fmla="*/ 18 h 325"/>
                      <a:gd name="T68" fmla="*/ 219 w 405"/>
                      <a:gd name="T69" fmla="*/ 32 h 325"/>
                      <a:gd name="T70" fmla="*/ 268 w 405"/>
                      <a:gd name="T71" fmla="*/ 0 h 325"/>
                      <a:gd name="T72" fmla="*/ 321 w 405"/>
                      <a:gd name="T73" fmla="*/ 3 h 325"/>
                      <a:gd name="T74" fmla="*/ 359 w 405"/>
                      <a:gd name="T75" fmla="*/ 33 h 3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405" h="325">
                        <a:moveTo>
                          <a:pt x="359" y="33"/>
                        </a:moveTo>
                        <a:lnTo>
                          <a:pt x="370" y="113"/>
                        </a:lnTo>
                        <a:lnTo>
                          <a:pt x="405" y="143"/>
                        </a:lnTo>
                        <a:lnTo>
                          <a:pt x="382" y="180"/>
                        </a:lnTo>
                        <a:lnTo>
                          <a:pt x="324" y="161"/>
                        </a:lnTo>
                        <a:lnTo>
                          <a:pt x="343" y="193"/>
                        </a:lnTo>
                        <a:lnTo>
                          <a:pt x="291" y="230"/>
                        </a:lnTo>
                        <a:lnTo>
                          <a:pt x="347" y="235"/>
                        </a:lnTo>
                        <a:lnTo>
                          <a:pt x="340" y="265"/>
                        </a:lnTo>
                        <a:lnTo>
                          <a:pt x="315" y="289"/>
                        </a:lnTo>
                        <a:lnTo>
                          <a:pt x="294" y="260"/>
                        </a:lnTo>
                        <a:lnTo>
                          <a:pt x="234" y="285"/>
                        </a:lnTo>
                        <a:lnTo>
                          <a:pt x="242" y="315"/>
                        </a:lnTo>
                        <a:lnTo>
                          <a:pt x="219" y="314"/>
                        </a:lnTo>
                        <a:lnTo>
                          <a:pt x="193" y="282"/>
                        </a:lnTo>
                        <a:lnTo>
                          <a:pt x="161" y="296"/>
                        </a:lnTo>
                        <a:lnTo>
                          <a:pt x="152" y="325"/>
                        </a:lnTo>
                        <a:lnTo>
                          <a:pt x="128" y="305"/>
                        </a:lnTo>
                        <a:lnTo>
                          <a:pt x="61" y="289"/>
                        </a:lnTo>
                        <a:lnTo>
                          <a:pt x="68" y="314"/>
                        </a:lnTo>
                        <a:lnTo>
                          <a:pt x="41" y="320"/>
                        </a:lnTo>
                        <a:lnTo>
                          <a:pt x="3" y="320"/>
                        </a:lnTo>
                        <a:lnTo>
                          <a:pt x="3" y="291"/>
                        </a:lnTo>
                        <a:lnTo>
                          <a:pt x="19" y="215"/>
                        </a:lnTo>
                        <a:lnTo>
                          <a:pt x="0" y="184"/>
                        </a:lnTo>
                        <a:lnTo>
                          <a:pt x="12" y="161"/>
                        </a:lnTo>
                        <a:lnTo>
                          <a:pt x="41" y="169"/>
                        </a:lnTo>
                        <a:lnTo>
                          <a:pt x="38" y="135"/>
                        </a:lnTo>
                        <a:lnTo>
                          <a:pt x="3" y="113"/>
                        </a:lnTo>
                        <a:lnTo>
                          <a:pt x="48" y="46"/>
                        </a:lnTo>
                        <a:lnTo>
                          <a:pt x="38" y="32"/>
                        </a:lnTo>
                        <a:lnTo>
                          <a:pt x="51" y="29"/>
                        </a:lnTo>
                        <a:lnTo>
                          <a:pt x="99" y="41"/>
                        </a:lnTo>
                        <a:lnTo>
                          <a:pt x="172" y="18"/>
                        </a:lnTo>
                        <a:lnTo>
                          <a:pt x="219" y="32"/>
                        </a:lnTo>
                        <a:lnTo>
                          <a:pt x="268" y="0"/>
                        </a:lnTo>
                        <a:lnTo>
                          <a:pt x="321" y="3"/>
                        </a:lnTo>
                        <a:lnTo>
                          <a:pt x="359" y="3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9" name="Group 457"/>
                <p:cNvGrpSpPr>
                  <a:grpSpLocks/>
                </p:cNvGrpSpPr>
                <p:nvPr/>
              </p:nvGrpSpPr>
              <p:grpSpPr bwMode="auto">
                <a:xfrm>
                  <a:off x="2275" y="2814"/>
                  <a:ext cx="156" cy="200"/>
                  <a:chOff x="2275" y="2814"/>
                  <a:chExt cx="156" cy="200"/>
                </a:xfrm>
              </p:grpSpPr>
              <p:sp>
                <p:nvSpPr>
                  <p:cNvPr id="180" name="Freeform 458"/>
                  <p:cNvSpPr>
                    <a:spLocks/>
                  </p:cNvSpPr>
                  <p:nvPr/>
                </p:nvSpPr>
                <p:spPr bwMode="auto">
                  <a:xfrm>
                    <a:off x="2275" y="2814"/>
                    <a:ext cx="156" cy="200"/>
                  </a:xfrm>
                  <a:custGeom>
                    <a:avLst/>
                    <a:gdLst>
                      <a:gd name="T0" fmla="*/ 78 w 311"/>
                      <a:gd name="T1" fmla="*/ 0 h 399"/>
                      <a:gd name="T2" fmla="*/ 180 w 311"/>
                      <a:gd name="T3" fmla="*/ 100 h 399"/>
                      <a:gd name="T4" fmla="*/ 254 w 311"/>
                      <a:gd name="T5" fmla="*/ 100 h 399"/>
                      <a:gd name="T6" fmla="*/ 311 w 311"/>
                      <a:gd name="T7" fmla="*/ 172 h 399"/>
                      <a:gd name="T8" fmla="*/ 254 w 311"/>
                      <a:gd name="T9" fmla="*/ 236 h 399"/>
                      <a:gd name="T10" fmla="*/ 279 w 311"/>
                      <a:gd name="T11" fmla="*/ 280 h 399"/>
                      <a:gd name="T12" fmla="*/ 160 w 311"/>
                      <a:gd name="T13" fmla="*/ 344 h 399"/>
                      <a:gd name="T14" fmla="*/ 152 w 311"/>
                      <a:gd name="T15" fmla="*/ 399 h 399"/>
                      <a:gd name="T16" fmla="*/ 107 w 311"/>
                      <a:gd name="T17" fmla="*/ 364 h 399"/>
                      <a:gd name="T18" fmla="*/ 82 w 311"/>
                      <a:gd name="T19" fmla="*/ 390 h 399"/>
                      <a:gd name="T20" fmla="*/ 47 w 311"/>
                      <a:gd name="T21" fmla="*/ 360 h 399"/>
                      <a:gd name="T22" fmla="*/ 38 w 311"/>
                      <a:gd name="T23" fmla="*/ 283 h 399"/>
                      <a:gd name="T24" fmla="*/ 0 w 311"/>
                      <a:gd name="T25" fmla="*/ 251 h 399"/>
                      <a:gd name="T26" fmla="*/ 44 w 311"/>
                      <a:gd name="T27" fmla="*/ 204 h 399"/>
                      <a:gd name="T28" fmla="*/ 47 w 311"/>
                      <a:gd name="T29" fmla="*/ 169 h 399"/>
                      <a:gd name="T30" fmla="*/ 21 w 311"/>
                      <a:gd name="T31" fmla="*/ 154 h 399"/>
                      <a:gd name="T32" fmla="*/ 3 w 311"/>
                      <a:gd name="T33" fmla="*/ 70 h 399"/>
                      <a:gd name="T34" fmla="*/ 32 w 311"/>
                      <a:gd name="T35" fmla="*/ 7 h 399"/>
                      <a:gd name="T36" fmla="*/ 78 w 311"/>
                      <a:gd name="T37" fmla="*/ 0 h 3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11" h="399">
                        <a:moveTo>
                          <a:pt x="78" y="0"/>
                        </a:moveTo>
                        <a:lnTo>
                          <a:pt x="180" y="100"/>
                        </a:lnTo>
                        <a:lnTo>
                          <a:pt x="254" y="100"/>
                        </a:lnTo>
                        <a:lnTo>
                          <a:pt x="311" y="172"/>
                        </a:lnTo>
                        <a:lnTo>
                          <a:pt x="254" y="236"/>
                        </a:lnTo>
                        <a:lnTo>
                          <a:pt x="279" y="280"/>
                        </a:lnTo>
                        <a:lnTo>
                          <a:pt x="160" y="344"/>
                        </a:lnTo>
                        <a:lnTo>
                          <a:pt x="152" y="399"/>
                        </a:lnTo>
                        <a:lnTo>
                          <a:pt x="107" y="364"/>
                        </a:lnTo>
                        <a:lnTo>
                          <a:pt x="82" y="390"/>
                        </a:lnTo>
                        <a:lnTo>
                          <a:pt x="47" y="360"/>
                        </a:lnTo>
                        <a:lnTo>
                          <a:pt x="38" y="283"/>
                        </a:lnTo>
                        <a:lnTo>
                          <a:pt x="0" y="251"/>
                        </a:lnTo>
                        <a:lnTo>
                          <a:pt x="44" y="204"/>
                        </a:lnTo>
                        <a:lnTo>
                          <a:pt x="47" y="169"/>
                        </a:lnTo>
                        <a:lnTo>
                          <a:pt x="21" y="154"/>
                        </a:lnTo>
                        <a:lnTo>
                          <a:pt x="3" y="70"/>
                        </a:lnTo>
                        <a:lnTo>
                          <a:pt x="32" y="7"/>
                        </a:lnTo>
                        <a:lnTo>
                          <a:pt x="78" y="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81" name="Freeform 459"/>
                  <p:cNvSpPr>
                    <a:spLocks/>
                  </p:cNvSpPr>
                  <p:nvPr/>
                </p:nvSpPr>
                <p:spPr bwMode="auto">
                  <a:xfrm>
                    <a:off x="2275" y="2814"/>
                    <a:ext cx="156" cy="200"/>
                  </a:xfrm>
                  <a:custGeom>
                    <a:avLst/>
                    <a:gdLst>
                      <a:gd name="T0" fmla="*/ 78 w 311"/>
                      <a:gd name="T1" fmla="*/ 0 h 399"/>
                      <a:gd name="T2" fmla="*/ 180 w 311"/>
                      <a:gd name="T3" fmla="*/ 100 h 399"/>
                      <a:gd name="T4" fmla="*/ 254 w 311"/>
                      <a:gd name="T5" fmla="*/ 100 h 399"/>
                      <a:gd name="T6" fmla="*/ 311 w 311"/>
                      <a:gd name="T7" fmla="*/ 172 h 399"/>
                      <a:gd name="T8" fmla="*/ 254 w 311"/>
                      <a:gd name="T9" fmla="*/ 236 h 399"/>
                      <a:gd name="T10" fmla="*/ 279 w 311"/>
                      <a:gd name="T11" fmla="*/ 280 h 399"/>
                      <a:gd name="T12" fmla="*/ 160 w 311"/>
                      <a:gd name="T13" fmla="*/ 344 h 399"/>
                      <a:gd name="T14" fmla="*/ 152 w 311"/>
                      <a:gd name="T15" fmla="*/ 399 h 399"/>
                      <a:gd name="T16" fmla="*/ 107 w 311"/>
                      <a:gd name="T17" fmla="*/ 364 h 399"/>
                      <a:gd name="T18" fmla="*/ 82 w 311"/>
                      <a:gd name="T19" fmla="*/ 390 h 399"/>
                      <a:gd name="T20" fmla="*/ 47 w 311"/>
                      <a:gd name="T21" fmla="*/ 360 h 399"/>
                      <a:gd name="T22" fmla="*/ 38 w 311"/>
                      <a:gd name="T23" fmla="*/ 283 h 399"/>
                      <a:gd name="T24" fmla="*/ 0 w 311"/>
                      <a:gd name="T25" fmla="*/ 251 h 399"/>
                      <a:gd name="T26" fmla="*/ 44 w 311"/>
                      <a:gd name="T27" fmla="*/ 204 h 399"/>
                      <a:gd name="T28" fmla="*/ 47 w 311"/>
                      <a:gd name="T29" fmla="*/ 169 h 399"/>
                      <a:gd name="T30" fmla="*/ 21 w 311"/>
                      <a:gd name="T31" fmla="*/ 154 h 399"/>
                      <a:gd name="T32" fmla="*/ 3 w 311"/>
                      <a:gd name="T33" fmla="*/ 70 h 399"/>
                      <a:gd name="T34" fmla="*/ 32 w 311"/>
                      <a:gd name="T35" fmla="*/ 7 h 399"/>
                      <a:gd name="T36" fmla="*/ 78 w 311"/>
                      <a:gd name="T37" fmla="*/ 0 h 3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11" h="399">
                        <a:moveTo>
                          <a:pt x="78" y="0"/>
                        </a:moveTo>
                        <a:lnTo>
                          <a:pt x="180" y="100"/>
                        </a:lnTo>
                        <a:lnTo>
                          <a:pt x="254" y="100"/>
                        </a:lnTo>
                        <a:lnTo>
                          <a:pt x="311" y="172"/>
                        </a:lnTo>
                        <a:lnTo>
                          <a:pt x="254" y="236"/>
                        </a:lnTo>
                        <a:lnTo>
                          <a:pt x="279" y="280"/>
                        </a:lnTo>
                        <a:lnTo>
                          <a:pt x="160" y="344"/>
                        </a:lnTo>
                        <a:lnTo>
                          <a:pt x="152" y="399"/>
                        </a:lnTo>
                        <a:lnTo>
                          <a:pt x="107" y="364"/>
                        </a:lnTo>
                        <a:lnTo>
                          <a:pt x="82" y="390"/>
                        </a:lnTo>
                        <a:lnTo>
                          <a:pt x="47" y="360"/>
                        </a:lnTo>
                        <a:lnTo>
                          <a:pt x="38" y="283"/>
                        </a:lnTo>
                        <a:lnTo>
                          <a:pt x="0" y="251"/>
                        </a:lnTo>
                        <a:lnTo>
                          <a:pt x="44" y="204"/>
                        </a:lnTo>
                        <a:lnTo>
                          <a:pt x="47" y="169"/>
                        </a:lnTo>
                        <a:lnTo>
                          <a:pt x="21" y="154"/>
                        </a:lnTo>
                        <a:lnTo>
                          <a:pt x="3" y="70"/>
                        </a:lnTo>
                        <a:lnTo>
                          <a:pt x="32" y="7"/>
                        </a:lnTo>
                        <a:lnTo>
                          <a:pt x="78" y="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</p:grpSp>
          <p:grpSp>
            <p:nvGrpSpPr>
              <p:cNvPr id="129" name="Group 460"/>
              <p:cNvGrpSpPr>
                <a:grpSpLocks/>
              </p:cNvGrpSpPr>
              <p:nvPr/>
            </p:nvGrpSpPr>
            <p:grpSpPr bwMode="auto">
              <a:xfrm>
                <a:off x="1544" y="2209"/>
                <a:ext cx="789" cy="666"/>
                <a:chOff x="1544" y="2209"/>
                <a:chExt cx="789" cy="666"/>
              </a:xfrm>
            </p:grpSpPr>
            <p:grpSp>
              <p:nvGrpSpPr>
                <p:cNvPr id="130" name="Group 461"/>
                <p:cNvGrpSpPr>
                  <a:grpSpLocks/>
                </p:cNvGrpSpPr>
                <p:nvPr/>
              </p:nvGrpSpPr>
              <p:grpSpPr bwMode="auto">
                <a:xfrm>
                  <a:off x="1822" y="2209"/>
                  <a:ext cx="257" cy="202"/>
                  <a:chOff x="1822" y="2209"/>
                  <a:chExt cx="257" cy="202"/>
                </a:xfrm>
              </p:grpSpPr>
              <p:sp>
                <p:nvSpPr>
                  <p:cNvPr id="167" name="Freeform 462"/>
                  <p:cNvSpPr>
                    <a:spLocks/>
                  </p:cNvSpPr>
                  <p:nvPr/>
                </p:nvSpPr>
                <p:spPr bwMode="auto">
                  <a:xfrm>
                    <a:off x="1822" y="2209"/>
                    <a:ext cx="257" cy="202"/>
                  </a:xfrm>
                  <a:custGeom>
                    <a:avLst/>
                    <a:gdLst>
                      <a:gd name="T0" fmla="*/ 514 w 514"/>
                      <a:gd name="T1" fmla="*/ 134 h 402"/>
                      <a:gd name="T2" fmla="*/ 486 w 514"/>
                      <a:gd name="T3" fmla="*/ 163 h 402"/>
                      <a:gd name="T4" fmla="*/ 500 w 514"/>
                      <a:gd name="T5" fmla="*/ 308 h 402"/>
                      <a:gd name="T6" fmla="*/ 468 w 514"/>
                      <a:gd name="T7" fmla="*/ 312 h 402"/>
                      <a:gd name="T8" fmla="*/ 442 w 514"/>
                      <a:gd name="T9" fmla="*/ 258 h 402"/>
                      <a:gd name="T10" fmla="*/ 369 w 514"/>
                      <a:gd name="T11" fmla="*/ 273 h 402"/>
                      <a:gd name="T12" fmla="*/ 343 w 514"/>
                      <a:gd name="T13" fmla="*/ 392 h 402"/>
                      <a:gd name="T14" fmla="*/ 312 w 514"/>
                      <a:gd name="T15" fmla="*/ 393 h 402"/>
                      <a:gd name="T16" fmla="*/ 291 w 514"/>
                      <a:gd name="T17" fmla="*/ 355 h 402"/>
                      <a:gd name="T18" fmla="*/ 212 w 514"/>
                      <a:gd name="T19" fmla="*/ 367 h 402"/>
                      <a:gd name="T20" fmla="*/ 184 w 514"/>
                      <a:gd name="T21" fmla="*/ 402 h 402"/>
                      <a:gd name="T22" fmla="*/ 97 w 514"/>
                      <a:gd name="T23" fmla="*/ 387 h 402"/>
                      <a:gd name="T24" fmla="*/ 79 w 514"/>
                      <a:gd name="T25" fmla="*/ 270 h 402"/>
                      <a:gd name="T26" fmla="*/ 39 w 514"/>
                      <a:gd name="T27" fmla="*/ 253 h 402"/>
                      <a:gd name="T28" fmla="*/ 0 w 514"/>
                      <a:gd name="T29" fmla="*/ 180 h 402"/>
                      <a:gd name="T30" fmla="*/ 100 w 514"/>
                      <a:gd name="T31" fmla="*/ 155 h 402"/>
                      <a:gd name="T32" fmla="*/ 105 w 514"/>
                      <a:gd name="T33" fmla="*/ 70 h 402"/>
                      <a:gd name="T34" fmla="*/ 87 w 514"/>
                      <a:gd name="T35" fmla="*/ 62 h 402"/>
                      <a:gd name="T36" fmla="*/ 93 w 514"/>
                      <a:gd name="T37" fmla="*/ 32 h 402"/>
                      <a:gd name="T38" fmla="*/ 139 w 514"/>
                      <a:gd name="T39" fmla="*/ 0 h 402"/>
                      <a:gd name="T40" fmla="*/ 152 w 514"/>
                      <a:gd name="T41" fmla="*/ 29 h 402"/>
                      <a:gd name="T42" fmla="*/ 288 w 514"/>
                      <a:gd name="T43" fmla="*/ 84 h 402"/>
                      <a:gd name="T44" fmla="*/ 468 w 514"/>
                      <a:gd name="T45" fmla="*/ 85 h 402"/>
                      <a:gd name="T46" fmla="*/ 514 w 514"/>
                      <a:gd name="T47" fmla="*/ 134 h 4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514" h="402">
                        <a:moveTo>
                          <a:pt x="514" y="134"/>
                        </a:moveTo>
                        <a:lnTo>
                          <a:pt x="486" y="163"/>
                        </a:lnTo>
                        <a:lnTo>
                          <a:pt x="500" y="308"/>
                        </a:lnTo>
                        <a:lnTo>
                          <a:pt x="468" y="312"/>
                        </a:lnTo>
                        <a:lnTo>
                          <a:pt x="442" y="258"/>
                        </a:lnTo>
                        <a:lnTo>
                          <a:pt x="369" y="273"/>
                        </a:lnTo>
                        <a:lnTo>
                          <a:pt x="343" y="392"/>
                        </a:lnTo>
                        <a:lnTo>
                          <a:pt x="312" y="393"/>
                        </a:lnTo>
                        <a:lnTo>
                          <a:pt x="291" y="355"/>
                        </a:lnTo>
                        <a:lnTo>
                          <a:pt x="212" y="367"/>
                        </a:lnTo>
                        <a:lnTo>
                          <a:pt x="184" y="402"/>
                        </a:lnTo>
                        <a:lnTo>
                          <a:pt x="97" y="387"/>
                        </a:lnTo>
                        <a:lnTo>
                          <a:pt x="79" y="270"/>
                        </a:lnTo>
                        <a:lnTo>
                          <a:pt x="39" y="253"/>
                        </a:lnTo>
                        <a:lnTo>
                          <a:pt x="0" y="180"/>
                        </a:lnTo>
                        <a:lnTo>
                          <a:pt x="100" y="155"/>
                        </a:lnTo>
                        <a:lnTo>
                          <a:pt x="105" y="70"/>
                        </a:lnTo>
                        <a:lnTo>
                          <a:pt x="87" y="62"/>
                        </a:lnTo>
                        <a:lnTo>
                          <a:pt x="93" y="32"/>
                        </a:lnTo>
                        <a:lnTo>
                          <a:pt x="139" y="0"/>
                        </a:lnTo>
                        <a:lnTo>
                          <a:pt x="152" y="29"/>
                        </a:lnTo>
                        <a:lnTo>
                          <a:pt x="288" y="84"/>
                        </a:lnTo>
                        <a:lnTo>
                          <a:pt x="468" y="85"/>
                        </a:lnTo>
                        <a:lnTo>
                          <a:pt x="514" y="134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68" name="Freeform 463"/>
                  <p:cNvSpPr>
                    <a:spLocks/>
                  </p:cNvSpPr>
                  <p:nvPr/>
                </p:nvSpPr>
                <p:spPr bwMode="auto">
                  <a:xfrm>
                    <a:off x="1822" y="2209"/>
                    <a:ext cx="257" cy="202"/>
                  </a:xfrm>
                  <a:custGeom>
                    <a:avLst/>
                    <a:gdLst>
                      <a:gd name="T0" fmla="*/ 514 w 514"/>
                      <a:gd name="T1" fmla="*/ 134 h 402"/>
                      <a:gd name="T2" fmla="*/ 486 w 514"/>
                      <a:gd name="T3" fmla="*/ 163 h 402"/>
                      <a:gd name="T4" fmla="*/ 500 w 514"/>
                      <a:gd name="T5" fmla="*/ 308 h 402"/>
                      <a:gd name="T6" fmla="*/ 468 w 514"/>
                      <a:gd name="T7" fmla="*/ 312 h 402"/>
                      <a:gd name="T8" fmla="*/ 442 w 514"/>
                      <a:gd name="T9" fmla="*/ 258 h 402"/>
                      <a:gd name="T10" fmla="*/ 369 w 514"/>
                      <a:gd name="T11" fmla="*/ 273 h 402"/>
                      <a:gd name="T12" fmla="*/ 343 w 514"/>
                      <a:gd name="T13" fmla="*/ 392 h 402"/>
                      <a:gd name="T14" fmla="*/ 312 w 514"/>
                      <a:gd name="T15" fmla="*/ 393 h 402"/>
                      <a:gd name="T16" fmla="*/ 291 w 514"/>
                      <a:gd name="T17" fmla="*/ 355 h 402"/>
                      <a:gd name="T18" fmla="*/ 212 w 514"/>
                      <a:gd name="T19" fmla="*/ 367 h 402"/>
                      <a:gd name="T20" fmla="*/ 184 w 514"/>
                      <a:gd name="T21" fmla="*/ 402 h 402"/>
                      <a:gd name="T22" fmla="*/ 97 w 514"/>
                      <a:gd name="T23" fmla="*/ 387 h 402"/>
                      <a:gd name="T24" fmla="*/ 79 w 514"/>
                      <a:gd name="T25" fmla="*/ 270 h 402"/>
                      <a:gd name="T26" fmla="*/ 39 w 514"/>
                      <a:gd name="T27" fmla="*/ 253 h 402"/>
                      <a:gd name="T28" fmla="*/ 0 w 514"/>
                      <a:gd name="T29" fmla="*/ 180 h 402"/>
                      <a:gd name="T30" fmla="*/ 100 w 514"/>
                      <a:gd name="T31" fmla="*/ 155 h 402"/>
                      <a:gd name="T32" fmla="*/ 105 w 514"/>
                      <a:gd name="T33" fmla="*/ 70 h 402"/>
                      <a:gd name="T34" fmla="*/ 87 w 514"/>
                      <a:gd name="T35" fmla="*/ 62 h 402"/>
                      <a:gd name="T36" fmla="*/ 93 w 514"/>
                      <a:gd name="T37" fmla="*/ 32 h 402"/>
                      <a:gd name="T38" fmla="*/ 139 w 514"/>
                      <a:gd name="T39" fmla="*/ 0 h 402"/>
                      <a:gd name="T40" fmla="*/ 152 w 514"/>
                      <a:gd name="T41" fmla="*/ 29 h 402"/>
                      <a:gd name="T42" fmla="*/ 288 w 514"/>
                      <a:gd name="T43" fmla="*/ 84 h 402"/>
                      <a:gd name="T44" fmla="*/ 468 w 514"/>
                      <a:gd name="T45" fmla="*/ 85 h 402"/>
                      <a:gd name="T46" fmla="*/ 514 w 514"/>
                      <a:gd name="T47" fmla="*/ 134 h 4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514" h="402">
                        <a:moveTo>
                          <a:pt x="514" y="134"/>
                        </a:moveTo>
                        <a:lnTo>
                          <a:pt x="486" y="163"/>
                        </a:lnTo>
                        <a:lnTo>
                          <a:pt x="500" y="308"/>
                        </a:lnTo>
                        <a:lnTo>
                          <a:pt x="468" y="312"/>
                        </a:lnTo>
                        <a:lnTo>
                          <a:pt x="442" y="258"/>
                        </a:lnTo>
                        <a:lnTo>
                          <a:pt x="369" y="273"/>
                        </a:lnTo>
                        <a:lnTo>
                          <a:pt x="343" y="392"/>
                        </a:lnTo>
                        <a:lnTo>
                          <a:pt x="312" y="393"/>
                        </a:lnTo>
                        <a:lnTo>
                          <a:pt x="291" y="355"/>
                        </a:lnTo>
                        <a:lnTo>
                          <a:pt x="212" y="367"/>
                        </a:lnTo>
                        <a:lnTo>
                          <a:pt x="184" y="402"/>
                        </a:lnTo>
                        <a:lnTo>
                          <a:pt x="97" y="387"/>
                        </a:lnTo>
                        <a:lnTo>
                          <a:pt x="79" y="270"/>
                        </a:lnTo>
                        <a:lnTo>
                          <a:pt x="39" y="253"/>
                        </a:lnTo>
                        <a:lnTo>
                          <a:pt x="0" y="180"/>
                        </a:lnTo>
                        <a:lnTo>
                          <a:pt x="100" y="155"/>
                        </a:lnTo>
                        <a:lnTo>
                          <a:pt x="105" y="70"/>
                        </a:lnTo>
                        <a:lnTo>
                          <a:pt x="87" y="62"/>
                        </a:lnTo>
                        <a:lnTo>
                          <a:pt x="93" y="32"/>
                        </a:lnTo>
                        <a:lnTo>
                          <a:pt x="139" y="0"/>
                        </a:lnTo>
                        <a:lnTo>
                          <a:pt x="152" y="29"/>
                        </a:lnTo>
                        <a:lnTo>
                          <a:pt x="288" y="84"/>
                        </a:lnTo>
                        <a:lnTo>
                          <a:pt x="468" y="85"/>
                        </a:lnTo>
                        <a:lnTo>
                          <a:pt x="514" y="134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1" name="Group 464"/>
                <p:cNvGrpSpPr>
                  <a:grpSpLocks/>
                </p:cNvGrpSpPr>
                <p:nvPr/>
              </p:nvGrpSpPr>
              <p:grpSpPr bwMode="auto">
                <a:xfrm>
                  <a:off x="1807" y="2401"/>
                  <a:ext cx="171" cy="230"/>
                  <a:chOff x="1807" y="2401"/>
                  <a:chExt cx="171" cy="230"/>
                </a:xfrm>
              </p:grpSpPr>
              <p:sp>
                <p:nvSpPr>
                  <p:cNvPr id="165" name="Freeform 465"/>
                  <p:cNvSpPr>
                    <a:spLocks/>
                  </p:cNvSpPr>
                  <p:nvPr/>
                </p:nvSpPr>
                <p:spPr bwMode="auto">
                  <a:xfrm>
                    <a:off x="1807" y="2401"/>
                    <a:ext cx="171" cy="230"/>
                  </a:xfrm>
                  <a:custGeom>
                    <a:avLst/>
                    <a:gdLst>
                      <a:gd name="T0" fmla="*/ 214 w 343"/>
                      <a:gd name="T1" fmla="*/ 19 h 460"/>
                      <a:gd name="T2" fmla="*/ 235 w 343"/>
                      <a:gd name="T3" fmla="*/ 44 h 460"/>
                      <a:gd name="T4" fmla="*/ 177 w 343"/>
                      <a:gd name="T5" fmla="*/ 125 h 460"/>
                      <a:gd name="T6" fmla="*/ 208 w 343"/>
                      <a:gd name="T7" fmla="*/ 172 h 460"/>
                      <a:gd name="T8" fmla="*/ 235 w 343"/>
                      <a:gd name="T9" fmla="*/ 298 h 460"/>
                      <a:gd name="T10" fmla="*/ 272 w 343"/>
                      <a:gd name="T11" fmla="*/ 301 h 460"/>
                      <a:gd name="T12" fmla="*/ 343 w 343"/>
                      <a:gd name="T13" fmla="*/ 362 h 460"/>
                      <a:gd name="T14" fmla="*/ 298 w 343"/>
                      <a:gd name="T15" fmla="*/ 396 h 460"/>
                      <a:gd name="T16" fmla="*/ 293 w 343"/>
                      <a:gd name="T17" fmla="*/ 432 h 460"/>
                      <a:gd name="T18" fmla="*/ 256 w 343"/>
                      <a:gd name="T19" fmla="*/ 460 h 460"/>
                      <a:gd name="T20" fmla="*/ 238 w 343"/>
                      <a:gd name="T21" fmla="*/ 449 h 460"/>
                      <a:gd name="T22" fmla="*/ 170 w 343"/>
                      <a:gd name="T23" fmla="*/ 376 h 460"/>
                      <a:gd name="T24" fmla="*/ 72 w 343"/>
                      <a:gd name="T25" fmla="*/ 365 h 460"/>
                      <a:gd name="T26" fmla="*/ 80 w 343"/>
                      <a:gd name="T27" fmla="*/ 309 h 460"/>
                      <a:gd name="T28" fmla="*/ 19 w 343"/>
                      <a:gd name="T29" fmla="*/ 230 h 460"/>
                      <a:gd name="T30" fmla="*/ 0 w 343"/>
                      <a:gd name="T31" fmla="*/ 120 h 460"/>
                      <a:gd name="T32" fmla="*/ 34 w 343"/>
                      <a:gd name="T33" fmla="*/ 102 h 460"/>
                      <a:gd name="T34" fmla="*/ 23 w 343"/>
                      <a:gd name="T35" fmla="*/ 15 h 460"/>
                      <a:gd name="T36" fmla="*/ 72 w 343"/>
                      <a:gd name="T37" fmla="*/ 0 h 460"/>
                      <a:gd name="T38" fmla="*/ 83 w 343"/>
                      <a:gd name="T39" fmla="*/ 33 h 460"/>
                      <a:gd name="T40" fmla="*/ 128 w 343"/>
                      <a:gd name="T41" fmla="*/ 4 h 460"/>
                      <a:gd name="T42" fmla="*/ 214 w 343"/>
                      <a:gd name="T43" fmla="*/ 19 h 4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43" h="460">
                        <a:moveTo>
                          <a:pt x="214" y="19"/>
                        </a:moveTo>
                        <a:lnTo>
                          <a:pt x="235" y="44"/>
                        </a:lnTo>
                        <a:lnTo>
                          <a:pt x="177" y="125"/>
                        </a:lnTo>
                        <a:lnTo>
                          <a:pt x="208" y="172"/>
                        </a:lnTo>
                        <a:lnTo>
                          <a:pt x="235" y="298"/>
                        </a:lnTo>
                        <a:lnTo>
                          <a:pt x="272" y="301"/>
                        </a:lnTo>
                        <a:lnTo>
                          <a:pt x="343" y="362"/>
                        </a:lnTo>
                        <a:lnTo>
                          <a:pt x="298" y="396"/>
                        </a:lnTo>
                        <a:lnTo>
                          <a:pt x="293" y="432"/>
                        </a:lnTo>
                        <a:lnTo>
                          <a:pt x="256" y="460"/>
                        </a:lnTo>
                        <a:lnTo>
                          <a:pt x="238" y="449"/>
                        </a:lnTo>
                        <a:lnTo>
                          <a:pt x="170" y="376"/>
                        </a:lnTo>
                        <a:lnTo>
                          <a:pt x="72" y="365"/>
                        </a:lnTo>
                        <a:lnTo>
                          <a:pt x="80" y="309"/>
                        </a:lnTo>
                        <a:lnTo>
                          <a:pt x="19" y="230"/>
                        </a:lnTo>
                        <a:lnTo>
                          <a:pt x="0" y="120"/>
                        </a:lnTo>
                        <a:lnTo>
                          <a:pt x="34" y="102"/>
                        </a:lnTo>
                        <a:lnTo>
                          <a:pt x="23" y="15"/>
                        </a:lnTo>
                        <a:lnTo>
                          <a:pt x="72" y="0"/>
                        </a:lnTo>
                        <a:lnTo>
                          <a:pt x="83" y="33"/>
                        </a:lnTo>
                        <a:lnTo>
                          <a:pt x="128" y="4"/>
                        </a:lnTo>
                        <a:lnTo>
                          <a:pt x="214" y="19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66" name="Freeform 466"/>
                  <p:cNvSpPr>
                    <a:spLocks/>
                  </p:cNvSpPr>
                  <p:nvPr/>
                </p:nvSpPr>
                <p:spPr bwMode="auto">
                  <a:xfrm>
                    <a:off x="1807" y="2401"/>
                    <a:ext cx="171" cy="230"/>
                  </a:xfrm>
                  <a:custGeom>
                    <a:avLst/>
                    <a:gdLst>
                      <a:gd name="T0" fmla="*/ 214 w 343"/>
                      <a:gd name="T1" fmla="*/ 19 h 460"/>
                      <a:gd name="T2" fmla="*/ 235 w 343"/>
                      <a:gd name="T3" fmla="*/ 44 h 460"/>
                      <a:gd name="T4" fmla="*/ 177 w 343"/>
                      <a:gd name="T5" fmla="*/ 125 h 460"/>
                      <a:gd name="T6" fmla="*/ 208 w 343"/>
                      <a:gd name="T7" fmla="*/ 172 h 460"/>
                      <a:gd name="T8" fmla="*/ 235 w 343"/>
                      <a:gd name="T9" fmla="*/ 298 h 460"/>
                      <a:gd name="T10" fmla="*/ 272 w 343"/>
                      <a:gd name="T11" fmla="*/ 301 h 460"/>
                      <a:gd name="T12" fmla="*/ 343 w 343"/>
                      <a:gd name="T13" fmla="*/ 362 h 460"/>
                      <a:gd name="T14" fmla="*/ 298 w 343"/>
                      <a:gd name="T15" fmla="*/ 396 h 460"/>
                      <a:gd name="T16" fmla="*/ 293 w 343"/>
                      <a:gd name="T17" fmla="*/ 432 h 460"/>
                      <a:gd name="T18" fmla="*/ 256 w 343"/>
                      <a:gd name="T19" fmla="*/ 460 h 460"/>
                      <a:gd name="T20" fmla="*/ 238 w 343"/>
                      <a:gd name="T21" fmla="*/ 449 h 460"/>
                      <a:gd name="T22" fmla="*/ 170 w 343"/>
                      <a:gd name="T23" fmla="*/ 376 h 460"/>
                      <a:gd name="T24" fmla="*/ 72 w 343"/>
                      <a:gd name="T25" fmla="*/ 365 h 460"/>
                      <a:gd name="T26" fmla="*/ 80 w 343"/>
                      <a:gd name="T27" fmla="*/ 309 h 460"/>
                      <a:gd name="T28" fmla="*/ 19 w 343"/>
                      <a:gd name="T29" fmla="*/ 230 h 460"/>
                      <a:gd name="T30" fmla="*/ 0 w 343"/>
                      <a:gd name="T31" fmla="*/ 120 h 460"/>
                      <a:gd name="T32" fmla="*/ 34 w 343"/>
                      <a:gd name="T33" fmla="*/ 102 h 460"/>
                      <a:gd name="T34" fmla="*/ 23 w 343"/>
                      <a:gd name="T35" fmla="*/ 15 h 460"/>
                      <a:gd name="T36" fmla="*/ 72 w 343"/>
                      <a:gd name="T37" fmla="*/ 0 h 460"/>
                      <a:gd name="T38" fmla="*/ 83 w 343"/>
                      <a:gd name="T39" fmla="*/ 33 h 460"/>
                      <a:gd name="T40" fmla="*/ 128 w 343"/>
                      <a:gd name="T41" fmla="*/ 4 h 460"/>
                      <a:gd name="T42" fmla="*/ 214 w 343"/>
                      <a:gd name="T43" fmla="*/ 19 h 4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43" h="460">
                        <a:moveTo>
                          <a:pt x="214" y="19"/>
                        </a:moveTo>
                        <a:lnTo>
                          <a:pt x="235" y="44"/>
                        </a:lnTo>
                        <a:lnTo>
                          <a:pt x="177" y="125"/>
                        </a:lnTo>
                        <a:lnTo>
                          <a:pt x="208" y="172"/>
                        </a:lnTo>
                        <a:lnTo>
                          <a:pt x="235" y="298"/>
                        </a:lnTo>
                        <a:lnTo>
                          <a:pt x="272" y="301"/>
                        </a:lnTo>
                        <a:lnTo>
                          <a:pt x="343" y="362"/>
                        </a:lnTo>
                        <a:lnTo>
                          <a:pt x="298" y="396"/>
                        </a:lnTo>
                        <a:lnTo>
                          <a:pt x="293" y="432"/>
                        </a:lnTo>
                        <a:lnTo>
                          <a:pt x="256" y="460"/>
                        </a:lnTo>
                        <a:lnTo>
                          <a:pt x="238" y="449"/>
                        </a:lnTo>
                        <a:lnTo>
                          <a:pt x="170" y="376"/>
                        </a:lnTo>
                        <a:lnTo>
                          <a:pt x="72" y="365"/>
                        </a:lnTo>
                        <a:lnTo>
                          <a:pt x="80" y="309"/>
                        </a:lnTo>
                        <a:lnTo>
                          <a:pt x="19" y="230"/>
                        </a:lnTo>
                        <a:lnTo>
                          <a:pt x="0" y="120"/>
                        </a:lnTo>
                        <a:lnTo>
                          <a:pt x="34" y="102"/>
                        </a:lnTo>
                        <a:lnTo>
                          <a:pt x="23" y="15"/>
                        </a:lnTo>
                        <a:lnTo>
                          <a:pt x="72" y="0"/>
                        </a:lnTo>
                        <a:lnTo>
                          <a:pt x="83" y="33"/>
                        </a:lnTo>
                        <a:lnTo>
                          <a:pt x="128" y="4"/>
                        </a:lnTo>
                        <a:lnTo>
                          <a:pt x="214" y="19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2" name="Group 467"/>
                <p:cNvGrpSpPr>
                  <a:grpSpLocks/>
                </p:cNvGrpSpPr>
                <p:nvPr/>
              </p:nvGrpSpPr>
              <p:grpSpPr bwMode="auto">
                <a:xfrm>
                  <a:off x="1976" y="2338"/>
                  <a:ext cx="206" cy="204"/>
                  <a:chOff x="1976" y="2338"/>
                  <a:chExt cx="206" cy="204"/>
                </a:xfrm>
              </p:grpSpPr>
              <p:sp>
                <p:nvSpPr>
                  <p:cNvPr id="163" name="Freeform 468"/>
                  <p:cNvSpPr>
                    <a:spLocks/>
                  </p:cNvSpPr>
                  <p:nvPr/>
                </p:nvSpPr>
                <p:spPr bwMode="auto">
                  <a:xfrm>
                    <a:off x="1976" y="2338"/>
                    <a:ext cx="206" cy="204"/>
                  </a:xfrm>
                  <a:custGeom>
                    <a:avLst/>
                    <a:gdLst>
                      <a:gd name="T0" fmla="*/ 398 w 413"/>
                      <a:gd name="T1" fmla="*/ 53 h 407"/>
                      <a:gd name="T2" fmla="*/ 413 w 413"/>
                      <a:gd name="T3" fmla="*/ 105 h 407"/>
                      <a:gd name="T4" fmla="*/ 367 w 413"/>
                      <a:gd name="T5" fmla="*/ 179 h 407"/>
                      <a:gd name="T6" fmla="*/ 311 w 413"/>
                      <a:gd name="T7" fmla="*/ 205 h 407"/>
                      <a:gd name="T8" fmla="*/ 327 w 413"/>
                      <a:gd name="T9" fmla="*/ 297 h 407"/>
                      <a:gd name="T10" fmla="*/ 323 w 413"/>
                      <a:gd name="T11" fmla="*/ 356 h 407"/>
                      <a:gd name="T12" fmla="*/ 265 w 413"/>
                      <a:gd name="T13" fmla="*/ 407 h 407"/>
                      <a:gd name="T14" fmla="*/ 216 w 413"/>
                      <a:gd name="T15" fmla="*/ 335 h 407"/>
                      <a:gd name="T16" fmla="*/ 177 w 413"/>
                      <a:gd name="T17" fmla="*/ 304 h 407"/>
                      <a:gd name="T18" fmla="*/ 141 w 413"/>
                      <a:gd name="T19" fmla="*/ 347 h 407"/>
                      <a:gd name="T20" fmla="*/ 39 w 413"/>
                      <a:gd name="T21" fmla="*/ 352 h 407"/>
                      <a:gd name="T22" fmla="*/ 0 w 413"/>
                      <a:gd name="T23" fmla="*/ 259 h 407"/>
                      <a:gd name="T24" fmla="*/ 38 w 413"/>
                      <a:gd name="T25" fmla="*/ 132 h 407"/>
                      <a:gd name="T26" fmla="*/ 62 w 413"/>
                      <a:gd name="T27" fmla="*/ 13 h 407"/>
                      <a:gd name="T28" fmla="*/ 135 w 413"/>
                      <a:gd name="T29" fmla="*/ 0 h 407"/>
                      <a:gd name="T30" fmla="*/ 161 w 413"/>
                      <a:gd name="T31" fmla="*/ 50 h 407"/>
                      <a:gd name="T32" fmla="*/ 195 w 413"/>
                      <a:gd name="T33" fmla="*/ 50 h 407"/>
                      <a:gd name="T34" fmla="*/ 216 w 413"/>
                      <a:gd name="T35" fmla="*/ 100 h 407"/>
                      <a:gd name="T36" fmla="*/ 251 w 413"/>
                      <a:gd name="T37" fmla="*/ 71 h 407"/>
                      <a:gd name="T38" fmla="*/ 305 w 413"/>
                      <a:gd name="T39" fmla="*/ 105 h 407"/>
                      <a:gd name="T40" fmla="*/ 398 w 413"/>
                      <a:gd name="T41" fmla="*/ 53 h 4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413" h="407">
                        <a:moveTo>
                          <a:pt x="398" y="53"/>
                        </a:moveTo>
                        <a:lnTo>
                          <a:pt x="413" y="105"/>
                        </a:lnTo>
                        <a:lnTo>
                          <a:pt x="367" y="179"/>
                        </a:lnTo>
                        <a:lnTo>
                          <a:pt x="311" y="205"/>
                        </a:lnTo>
                        <a:lnTo>
                          <a:pt x="327" y="297"/>
                        </a:lnTo>
                        <a:lnTo>
                          <a:pt x="323" y="356"/>
                        </a:lnTo>
                        <a:lnTo>
                          <a:pt x="265" y="407"/>
                        </a:lnTo>
                        <a:lnTo>
                          <a:pt x="216" y="335"/>
                        </a:lnTo>
                        <a:lnTo>
                          <a:pt x="177" y="304"/>
                        </a:lnTo>
                        <a:lnTo>
                          <a:pt x="141" y="347"/>
                        </a:lnTo>
                        <a:lnTo>
                          <a:pt x="39" y="352"/>
                        </a:lnTo>
                        <a:lnTo>
                          <a:pt x="0" y="259"/>
                        </a:lnTo>
                        <a:lnTo>
                          <a:pt x="38" y="132"/>
                        </a:lnTo>
                        <a:lnTo>
                          <a:pt x="62" y="13"/>
                        </a:lnTo>
                        <a:lnTo>
                          <a:pt x="135" y="0"/>
                        </a:lnTo>
                        <a:lnTo>
                          <a:pt x="161" y="50"/>
                        </a:lnTo>
                        <a:lnTo>
                          <a:pt x="195" y="50"/>
                        </a:lnTo>
                        <a:lnTo>
                          <a:pt x="216" y="100"/>
                        </a:lnTo>
                        <a:lnTo>
                          <a:pt x="251" y="71"/>
                        </a:lnTo>
                        <a:lnTo>
                          <a:pt x="305" y="105"/>
                        </a:lnTo>
                        <a:lnTo>
                          <a:pt x="398" y="5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64" name="Freeform 469"/>
                  <p:cNvSpPr>
                    <a:spLocks/>
                  </p:cNvSpPr>
                  <p:nvPr/>
                </p:nvSpPr>
                <p:spPr bwMode="auto">
                  <a:xfrm>
                    <a:off x="1976" y="2338"/>
                    <a:ext cx="206" cy="204"/>
                  </a:xfrm>
                  <a:custGeom>
                    <a:avLst/>
                    <a:gdLst>
                      <a:gd name="T0" fmla="*/ 398 w 413"/>
                      <a:gd name="T1" fmla="*/ 53 h 407"/>
                      <a:gd name="T2" fmla="*/ 413 w 413"/>
                      <a:gd name="T3" fmla="*/ 105 h 407"/>
                      <a:gd name="T4" fmla="*/ 367 w 413"/>
                      <a:gd name="T5" fmla="*/ 179 h 407"/>
                      <a:gd name="T6" fmla="*/ 311 w 413"/>
                      <a:gd name="T7" fmla="*/ 205 h 407"/>
                      <a:gd name="T8" fmla="*/ 327 w 413"/>
                      <a:gd name="T9" fmla="*/ 297 h 407"/>
                      <a:gd name="T10" fmla="*/ 323 w 413"/>
                      <a:gd name="T11" fmla="*/ 356 h 407"/>
                      <a:gd name="T12" fmla="*/ 265 w 413"/>
                      <a:gd name="T13" fmla="*/ 407 h 407"/>
                      <a:gd name="T14" fmla="*/ 216 w 413"/>
                      <a:gd name="T15" fmla="*/ 335 h 407"/>
                      <a:gd name="T16" fmla="*/ 177 w 413"/>
                      <a:gd name="T17" fmla="*/ 304 h 407"/>
                      <a:gd name="T18" fmla="*/ 141 w 413"/>
                      <a:gd name="T19" fmla="*/ 347 h 407"/>
                      <a:gd name="T20" fmla="*/ 39 w 413"/>
                      <a:gd name="T21" fmla="*/ 352 h 407"/>
                      <a:gd name="T22" fmla="*/ 0 w 413"/>
                      <a:gd name="T23" fmla="*/ 259 h 407"/>
                      <a:gd name="T24" fmla="*/ 38 w 413"/>
                      <a:gd name="T25" fmla="*/ 132 h 407"/>
                      <a:gd name="T26" fmla="*/ 62 w 413"/>
                      <a:gd name="T27" fmla="*/ 13 h 407"/>
                      <a:gd name="T28" fmla="*/ 135 w 413"/>
                      <a:gd name="T29" fmla="*/ 0 h 407"/>
                      <a:gd name="T30" fmla="*/ 161 w 413"/>
                      <a:gd name="T31" fmla="*/ 50 h 407"/>
                      <a:gd name="T32" fmla="*/ 195 w 413"/>
                      <a:gd name="T33" fmla="*/ 50 h 407"/>
                      <a:gd name="T34" fmla="*/ 216 w 413"/>
                      <a:gd name="T35" fmla="*/ 100 h 407"/>
                      <a:gd name="T36" fmla="*/ 251 w 413"/>
                      <a:gd name="T37" fmla="*/ 71 h 407"/>
                      <a:gd name="T38" fmla="*/ 305 w 413"/>
                      <a:gd name="T39" fmla="*/ 105 h 407"/>
                      <a:gd name="T40" fmla="*/ 398 w 413"/>
                      <a:gd name="T41" fmla="*/ 53 h 4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413" h="407">
                        <a:moveTo>
                          <a:pt x="398" y="53"/>
                        </a:moveTo>
                        <a:lnTo>
                          <a:pt x="413" y="105"/>
                        </a:lnTo>
                        <a:lnTo>
                          <a:pt x="367" y="179"/>
                        </a:lnTo>
                        <a:lnTo>
                          <a:pt x="311" y="205"/>
                        </a:lnTo>
                        <a:lnTo>
                          <a:pt x="327" y="297"/>
                        </a:lnTo>
                        <a:lnTo>
                          <a:pt x="323" y="356"/>
                        </a:lnTo>
                        <a:lnTo>
                          <a:pt x="265" y="407"/>
                        </a:lnTo>
                        <a:lnTo>
                          <a:pt x="216" y="335"/>
                        </a:lnTo>
                        <a:lnTo>
                          <a:pt x="177" y="304"/>
                        </a:lnTo>
                        <a:lnTo>
                          <a:pt x="141" y="347"/>
                        </a:lnTo>
                        <a:lnTo>
                          <a:pt x="39" y="352"/>
                        </a:lnTo>
                        <a:lnTo>
                          <a:pt x="0" y="259"/>
                        </a:lnTo>
                        <a:lnTo>
                          <a:pt x="38" y="132"/>
                        </a:lnTo>
                        <a:lnTo>
                          <a:pt x="62" y="13"/>
                        </a:lnTo>
                        <a:lnTo>
                          <a:pt x="135" y="0"/>
                        </a:lnTo>
                        <a:lnTo>
                          <a:pt x="161" y="50"/>
                        </a:lnTo>
                        <a:lnTo>
                          <a:pt x="195" y="50"/>
                        </a:lnTo>
                        <a:lnTo>
                          <a:pt x="216" y="100"/>
                        </a:lnTo>
                        <a:lnTo>
                          <a:pt x="251" y="71"/>
                        </a:lnTo>
                        <a:lnTo>
                          <a:pt x="305" y="105"/>
                        </a:lnTo>
                        <a:lnTo>
                          <a:pt x="398" y="5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3" name="Group 470"/>
                <p:cNvGrpSpPr>
                  <a:grpSpLocks/>
                </p:cNvGrpSpPr>
                <p:nvPr/>
              </p:nvGrpSpPr>
              <p:grpSpPr bwMode="auto">
                <a:xfrm>
                  <a:off x="2133" y="2369"/>
                  <a:ext cx="190" cy="158"/>
                  <a:chOff x="2133" y="2369"/>
                  <a:chExt cx="190" cy="158"/>
                </a:xfrm>
              </p:grpSpPr>
              <p:sp>
                <p:nvSpPr>
                  <p:cNvPr id="161" name="Freeform 471"/>
                  <p:cNvSpPr>
                    <a:spLocks/>
                  </p:cNvSpPr>
                  <p:nvPr/>
                </p:nvSpPr>
                <p:spPr bwMode="auto">
                  <a:xfrm>
                    <a:off x="2133" y="2369"/>
                    <a:ext cx="190" cy="158"/>
                  </a:xfrm>
                  <a:custGeom>
                    <a:avLst/>
                    <a:gdLst>
                      <a:gd name="T0" fmla="*/ 158 w 381"/>
                      <a:gd name="T1" fmla="*/ 42 h 316"/>
                      <a:gd name="T2" fmla="*/ 143 w 381"/>
                      <a:gd name="T3" fmla="*/ 93 h 316"/>
                      <a:gd name="T4" fmla="*/ 56 w 381"/>
                      <a:gd name="T5" fmla="*/ 121 h 316"/>
                      <a:gd name="T6" fmla="*/ 0 w 381"/>
                      <a:gd name="T7" fmla="*/ 147 h 316"/>
                      <a:gd name="T8" fmla="*/ 15 w 381"/>
                      <a:gd name="T9" fmla="*/ 238 h 316"/>
                      <a:gd name="T10" fmla="*/ 79 w 381"/>
                      <a:gd name="T11" fmla="*/ 266 h 316"/>
                      <a:gd name="T12" fmla="*/ 97 w 381"/>
                      <a:gd name="T13" fmla="*/ 293 h 316"/>
                      <a:gd name="T14" fmla="*/ 154 w 381"/>
                      <a:gd name="T15" fmla="*/ 316 h 316"/>
                      <a:gd name="T16" fmla="*/ 221 w 381"/>
                      <a:gd name="T17" fmla="*/ 238 h 316"/>
                      <a:gd name="T18" fmla="*/ 251 w 381"/>
                      <a:gd name="T19" fmla="*/ 273 h 316"/>
                      <a:gd name="T20" fmla="*/ 311 w 381"/>
                      <a:gd name="T21" fmla="*/ 287 h 316"/>
                      <a:gd name="T22" fmla="*/ 381 w 381"/>
                      <a:gd name="T23" fmla="*/ 226 h 316"/>
                      <a:gd name="T24" fmla="*/ 366 w 381"/>
                      <a:gd name="T25" fmla="*/ 171 h 316"/>
                      <a:gd name="T26" fmla="*/ 294 w 381"/>
                      <a:gd name="T27" fmla="*/ 129 h 316"/>
                      <a:gd name="T28" fmla="*/ 311 w 381"/>
                      <a:gd name="T29" fmla="*/ 14 h 316"/>
                      <a:gd name="T30" fmla="*/ 273 w 381"/>
                      <a:gd name="T31" fmla="*/ 0 h 316"/>
                      <a:gd name="T32" fmla="*/ 248 w 381"/>
                      <a:gd name="T33" fmla="*/ 20 h 316"/>
                      <a:gd name="T34" fmla="*/ 228 w 381"/>
                      <a:gd name="T35" fmla="*/ 10 h 316"/>
                      <a:gd name="T36" fmla="*/ 202 w 381"/>
                      <a:gd name="T37" fmla="*/ 28 h 316"/>
                      <a:gd name="T38" fmla="*/ 177 w 381"/>
                      <a:gd name="T39" fmla="*/ 14 h 316"/>
                      <a:gd name="T40" fmla="*/ 158 w 381"/>
                      <a:gd name="T41" fmla="*/ 42 h 3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381" h="316">
                        <a:moveTo>
                          <a:pt x="158" y="42"/>
                        </a:moveTo>
                        <a:lnTo>
                          <a:pt x="143" y="93"/>
                        </a:lnTo>
                        <a:lnTo>
                          <a:pt x="56" y="121"/>
                        </a:lnTo>
                        <a:lnTo>
                          <a:pt x="0" y="147"/>
                        </a:lnTo>
                        <a:lnTo>
                          <a:pt x="15" y="238"/>
                        </a:lnTo>
                        <a:lnTo>
                          <a:pt x="79" y="266"/>
                        </a:lnTo>
                        <a:lnTo>
                          <a:pt x="97" y="293"/>
                        </a:lnTo>
                        <a:lnTo>
                          <a:pt x="154" y="316"/>
                        </a:lnTo>
                        <a:lnTo>
                          <a:pt x="221" y="238"/>
                        </a:lnTo>
                        <a:lnTo>
                          <a:pt x="251" y="273"/>
                        </a:lnTo>
                        <a:lnTo>
                          <a:pt x="311" y="287"/>
                        </a:lnTo>
                        <a:lnTo>
                          <a:pt x="381" y="226"/>
                        </a:lnTo>
                        <a:lnTo>
                          <a:pt x="366" y="171"/>
                        </a:lnTo>
                        <a:lnTo>
                          <a:pt x="294" y="129"/>
                        </a:lnTo>
                        <a:lnTo>
                          <a:pt x="311" y="14"/>
                        </a:lnTo>
                        <a:lnTo>
                          <a:pt x="273" y="0"/>
                        </a:lnTo>
                        <a:lnTo>
                          <a:pt x="248" y="20"/>
                        </a:lnTo>
                        <a:lnTo>
                          <a:pt x="228" y="10"/>
                        </a:lnTo>
                        <a:lnTo>
                          <a:pt x="202" y="28"/>
                        </a:lnTo>
                        <a:lnTo>
                          <a:pt x="177" y="14"/>
                        </a:lnTo>
                        <a:lnTo>
                          <a:pt x="158" y="42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62" name="Freeform 472"/>
                  <p:cNvSpPr>
                    <a:spLocks/>
                  </p:cNvSpPr>
                  <p:nvPr/>
                </p:nvSpPr>
                <p:spPr bwMode="auto">
                  <a:xfrm>
                    <a:off x="2133" y="2369"/>
                    <a:ext cx="190" cy="158"/>
                  </a:xfrm>
                  <a:custGeom>
                    <a:avLst/>
                    <a:gdLst>
                      <a:gd name="T0" fmla="*/ 158 w 381"/>
                      <a:gd name="T1" fmla="*/ 42 h 316"/>
                      <a:gd name="T2" fmla="*/ 143 w 381"/>
                      <a:gd name="T3" fmla="*/ 93 h 316"/>
                      <a:gd name="T4" fmla="*/ 56 w 381"/>
                      <a:gd name="T5" fmla="*/ 121 h 316"/>
                      <a:gd name="T6" fmla="*/ 0 w 381"/>
                      <a:gd name="T7" fmla="*/ 147 h 316"/>
                      <a:gd name="T8" fmla="*/ 15 w 381"/>
                      <a:gd name="T9" fmla="*/ 238 h 316"/>
                      <a:gd name="T10" fmla="*/ 79 w 381"/>
                      <a:gd name="T11" fmla="*/ 266 h 316"/>
                      <a:gd name="T12" fmla="*/ 97 w 381"/>
                      <a:gd name="T13" fmla="*/ 293 h 316"/>
                      <a:gd name="T14" fmla="*/ 154 w 381"/>
                      <a:gd name="T15" fmla="*/ 316 h 316"/>
                      <a:gd name="T16" fmla="*/ 221 w 381"/>
                      <a:gd name="T17" fmla="*/ 238 h 316"/>
                      <a:gd name="T18" fmla="*/ 251 w 381"/>
                      <a:gd name="T19" fmla="*/ 273 h 316"/>
                      <a:gd name="T20" fmla="*/ 311 w 381"/>
                      <a:gd name="T21" fmla="*/ 287 h 316"/>
                      <a:gd name="T22" fmla="*/ 381 w 381"/>
                      <a:gd name="T23" fmla="*/ 226 h 316"/>
                      <a:gd name="T24" fmla="*/ 366 w 381"/>
                      <a:gd name="T25" fmla="*/ 171 h 316"/>
                      <a:gd name="T26" fmla="*/ 294 w 381"/>
                      <a:gd name="T27" fmla="*/ 129 h 316"/>
                      <a:gd name="T28" fmla="*/ 311 w 381"/>
                      <a:gd name="T29" fmla="*/ 14 h 316"/>
                      <a:gd name="T30" fmla="*/ 273 w 381"/>
                      <a:gd name="T31" fmla="*/ 0 h 316"/>
                      <a:gd name="T32" fmla="*/ 248 w 381"/>
                      <a:gd name="T33" fmla="*/ 20 h 316"/>
                      <a:gd name="T34" fmla="*/ 228 w 381"/>
                      <a:gd name="T35" fmla="*/ 10 h 316"/>
                      <a:gd name="T36" fmla="*/ 202 w 381"/>
                      <a:gd name="T37" fmla="*/ 28 h 316"/>
                      <a:gd name="T38" fmla="*/ 177 w 381"/>
                      <a:gd name="T39" fmla="*/ 14 h 316"/>
                      <a:gd name="T40" fmla="*/ 158 w 381"/>
                      <a:gd name="T41" fmla="*/ 42 h 3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381" h="316">
                        <a:moveTo>
                          <a:pt x="158" y="42"/>
                        </a:moveTo>
                        <a:lnTo>
                          <a:pt x="143" y="93"/>
                        </a:lnTo>
                        <a:lnTo>
                          <a:pt x="56" y="121"/>
                        </a:lnTo>
                        <a:lnTo>
                          <a:pt x="0" y="147"/>
                        </a:lnTo>
                        <a:lnTo>
                          <a:pt x="15" y="238"/>
                        </a:lnTo>
                        <a:lnTo>
                          <a:pt x="79" y="266"/>
                        </a:lnTo>
                        <a:lnTo>
                          <a:pt x="97" y="293"/>
                        </a:lnTo>
                        <a:lnTo>
                          <a:pt x="154" y="316"/>
                        </a:lnTo>
                        <a:lnTo>
                          <a:pt x="221" y="238"/>
                        </a:lnTo>
                        <a:lnTo>
                          <a:pt x="251" y="273"/>
                        </a:lnTo>
                        <a:lnTo>
                          <a:pt x="311" y="287"/>
                        </a:lnTo>
                        <a:lnTo>
                          <a:pt x="381" y="226"/>
                        </a:lnTo>
                        <a:lnTo>
                          <a:pt x="366" y="171"/>
                        </a:lnTo>
                        <a:lnTo>
                          <a:pt x="294" y="129"/>
                        </a:lnTo>
                        <a:lnTo>
                          <a:pt x="311" y="14"/>
                        </a:lnTo>
                        <a:lnTo>
                          <a:pt x="273" y="0"/>
                        </a:lnTo>
                        <a:lnTo>
                          <a:pt x="248" y="20"/>
                        </a:lnTo>
                        <a:lnTo>
                          <a:pt x="228" y="10"/>
                        </a:lnTo>
                        <a:lnTo>
                          <a:pt x="202" y="28"/>
                        </a:lnTo>
                        <a:lnTo>
                          <a:pt x="177" y="14"/>
                        </a:lnTo>
                        <a:lnTo>
                          <a:pt x="158" y="42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4" name="Group 473"/>
                <p:cNvGrpSpPr>
                  <a:grpSpLocks/>
                </p:cNvGrpSpPr>
                <p:nvPr/>
              </p:nvGrpSpPr>
              <p:grpSpPr bwMode="auto">
                <a:xfrm>
                  <a:off x="1978" y="2492"/>
                  <a:ext cx="238" cy="243"/>
                  <a:chOff x="1978" y="2492"/>
                  <a:chExt cx="238" cy="243"/>
                </a:xfrm>
              </p:grpSpPr>
              <p:sp>
                <p:nvSpPr>
                  <p:cNvPr id="159" name="Freeform 474"/>
                  <p:cNvSpPr>
                    <a:spLocks/>
                  </p:cNvSpPr>
                  <p:nvPr/>
                </p:nvSpPr>
                <p:spPr bwMode="auto">
                  <a:xfrm>
                    <a:off x="1978" y="2492"/>
                    <a:ext cx="238" cy="243"/>
                  </a:xfrm>
                  <a:custGeom>
                    <a:avLst/>
                    <a:gdLst>
                      <a:gd name="T0" fmla="*/ 262 w 476"/>
                      <a:gd name="T1" fmla="*/ 101 h 487"/>
                      <a:gd name="T2" fmla="*/ 294 w 476"/>
                      <a:gd name="T3" fmla="*/ 174 h 487"/>
                      <a:gd name="T4" fmla="*/ 327 w 476"/>
                      <a:gd name="T5" fmla="*/ 186 h 487"/>
                      <a:gd name="T6" fmla="*/ 343 w 476"/>
                      <a:gd name="T7" fmla="*/ 164 h 487"/>
                      <a:gd name="T8" fmla="*/ 412 w 476"/>
                      <a:gd name="T9" fmla="*/ 186 h 487"/>
                      <a:gd name="T10" fmla="*/ 412 w 476"/>
                      <a:gd name="T11" fmla="*/ 223 h 487"/>
                      <a:gd name="T12" fmla="*/ 406 w 476"/>
                      <a:gd name="T13" fmla="*/ 275 h 487"/>
                      <a:gd name="T14" fmla="*/ 461 w 476"/>
                      <a:gd name="T15" fmla="*/ 308 h 487"/>
                      <a:gd name="T16" fmla="*/ 476 w 476"/>
                      <a:gd name="T17" fmla="*/ 400 h 487"/>
                      <a:gd name="T18" fmla="*/ 410 w 476"/>
                      <a:gd name="T19" fmla="*/ 452 h 487"/>
                      <a:gd name="T20" fmla="*/ 377 w 476"/>
                      <a:gd name="T21" fmla="*/ 436 h 487"/>
                      <a:gd name="T22" fmla="*/ 346 w 476"/>
                      <a:gd name="T23" fmla="*/ 487 h 487"/>
                      <a:gd name="T24" fmla="*/ 320 w 476"/>
                      <a:gd name="T25" fmla="*/ 487 h 487"/>
                      <a:gd name="T26" fmla="*/ 262 w 476"/>
                      <a:gd name="T27" fmla="*/ 464 h 487"/>
                      <a:gd name="T28" fmla="*/ 215 w 476"/>
                      <a:gd name="T29" fmla="*/ 420 h 487"/>
                      <a:gd name="T30" fmla="*/ 238 w 476"/>
                      <a:gd name="T31" fmla="*/ 365 h 487"/>
                      <a:gd name="T32" fmla="*/ 200 w 476"/>
                      <a:gd name="T33" fmla="*/ 331 h 487"/>
                      <a:gd name="T34" fmla="*/ 121 w 476"/>
                      <a:gd name="T35" fmla="*/ 327 h 487"/>
                      <a:gd name="T36" fmla="*/ 101 w 476"/>
                      <a:gd name="T37" fmla="*/ 261 h 487"/>
                      <a:gd name="T38" fmla="*/ 64 w 476"/>
                      <a:gd name="T39" fmla="*/ 225 h 487"/>
                      <a:gd name="T40" fmla="*/ 0 w 476"/>
                      <a:gd name="T41" fmla="*/ 232 h 487"/>
                      <a:gd name="T42" fmla="*/ 3 w 476"/>
                      <a:gd name="T43" fmla="*/ 182 h 487"/>
                      <a:gd name="T44" fmla="*/ 3 w 476"/>
                      <a:gd name="T45" fmla="*/ 101 h 487"/>
                      <a:gd name="T46" fmla="*/ 38 w 476"/>
                      <a:gd name="T47" fmla="*/ 46 h 487"/>
                      <a:gd name="T48" fmla="*/ 139 w 476"/>
                      <a:gd name="T49" fmla="*/ 42 h 487"/>
                      <a:gd name="T50" fmla="*/ 173 w 476"/>
                      <a:gd name="T51" fmla="*/ 0 h 487"/>
                      <a:gd name="T52" fmla="*/ 215 w 476"/>
                      <a:gd name="T53" fmla="*/ 29 h 487"/>
                      <a:gd name="T54" fmla="*/ 262 w 476"/>
                      <a:gd name="T55" fmla="*/ 101 h 4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476" h="487">
                        <a:moveTo>
                          <a:pt x="262" y="101"/>
                        </a:moveTo>
                        <a:lnTo>
                          <a:pt x="294" y="174"/>
                        </a:lnTo>
                        <a:lnTo>
                          <a:pt x="327" y="186"/>
                        </a:lnTo>
                        <a:lnTo>
                          <a:pt x="343" y="164"/>
                        </a:lnTo>
                        <a:lnTo>
                          <a:pt x="412" y="186"/>
                        </a:lnTo>
                        <a:lnTo>
                          <a:pt x="412" y="223"/>
                        </a:lnTo>
                        <a:lnTo>
                          <a:pt x="406" y="275"/>
                        </a:lnTo>
                        <a:lnTo>
                          <a:pt x="461" y="308"/>
                        </a:lnTo>
                        <a:lnTo>
                          <a:pt x="476" y="400"/>
                        </a:lnTo>
                        <a:lnTo>
                          <a:pt x="410" y="452"/>
                        </a:lnTo>
                        <a:lnTo>
                          <a:pt x="377" y="436"/>
                        </a:lnTo>
                        <a:lnTo>
                          <a:pt x="346" y="487"/>
                        </a:lnTo>
                        <a:lnTo>
                          <a:pt x="320" y="487"/>
                        </a:lnTo>
                        <a:lnTo>
                          <a:pt x="262" y="464"/>
                        </a:lnTo>
                        <a:lnTo>
                          <a:pt x="215" y="420"/>
                        </a:lnTo>
                        <a:lnTo>
                          <a:pt x="238" y="365"/>
                        </a:lnTo>
                        <a:lnTo>
                          <a:pt x="200" y="331"/>
                        </a:lnTo>
                        <a:lnTo>
                          <a:pt x="121" y="327"/>
                        </a:lnTo>
                        <a:lnTo>
                          <a:pt x="101" y="261"/>
                        </a:lnTo>
                        <a:lnTo>
                          <a:pt x="64" y="225"/>
                        </a:lnTo>
                        <a:lnTo>
                          <a:pt x="0" y="232"/>
                        </a:lnTo>
                        <a:lnTo>
                          <a:pt x="3" y="182"/>
                        </a:lnTo>
                        <a:lnTo>
                          <a:pt x="3" y="101"/>
                        </a:lnTo>
                        <a:lnTo>
                          <a:pt x="38" y="46"/>
                        </a:lnTo>
                        <a:lnTo>
                          <a:pt x="139" y="42"/>
                        </a:lnTo>
                        <a:lnTo>
                          <a:pt x="173" y="0"/>
                        </a:lnTo>
                        <a:lnTo>
                          <a:pt x="215" y="29"/>
                        </a:lnTo>
                        <a:lnTo>
                          <a:pt x="262" y="101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60" name="Freeform 475"/>
                  <p:cNvSpPr>
                    <a:spLocks/>
                  </p:cNvSpPr>
                  <p:nvPr/>
                </p:nvSpPr>
                <p:spPr bwMode="auto">
                  <a:xfrm>
                    <a:off x="1978" y="2492"/>
                    <a:ext cx="238" cy="243"/>
                  </a:xfrm>
                  <a:custGeom>
                    <a:avLst/>
                    <a:gdLst>
                      <a:gd name="T0" fmla="*/ 262 w 476"/>
                      <a:gd name="T1" fmla="*/ 101 h 487"/>
                      <a:gd name="T2" fmla="*/ 294 w 476"/>
                      <a:gd name="T3" fmla="*/ 174 h 487"/>
                      <a:gd name="T4" fmla="*/ 327 w 476"/>
                      <a:gd name="T5" fmla="*/ 186 h 487"/>
                      <a:gd name="T6" fmla="*/ 343 w 476"/>
                      <a:gd name="T7" fmla="*/ 164 h 487"/>
                      <a:gd name="T8" fmla="*/ 412 w 476"/>
                      <a:gd name="T9" fmla="*/ 186 h 487"/>
                      <a:gd name="T10" fmla="*/ 412 w 476"/>
                      <a:gd name="T11" fmla="*/ 223 h 487"/>
                      <a:gd name="T12" fmla="*/ 406 w 476"/>
                      <a:gd name="T13" fmla="*/ 275 h 487"/>
                      <a:gd name="T14" fmla="*/ 461 w 476"/>
                      <a:gd name="T15" fmla="*/ 308 h 487"/>
                      <a:gd name="T16" fmla="*/ 476 w 476"/>
                      <a:gd name="T17" fmla="*/ 400 h 487"/>
                      <a:gd name="T18" fmla="*/ 410 w 476"/>
                      <a:gd name="T19" fmla="*/ 452 h 487"/>
                      <a:gd name="T20" fmla="*/ 377 w 476"/>
                      <a:gd name="T21" fmla="*/ 436 h 487"/>
                      <a:gd name="T22" fmla="*/ 346 w 476"/>
                      <a:gd name="T23" fmla="*/ 487 h 487"/>
                      <a:gd name="T24" fmla="*/ 320 w 476"/>
                      <a:gd name="T25" fmla="*/ 487 h 487"/>
                      <a:gd name="T26" fmla="*/ 262 w 476"/>
                      <a:gd name="T27" fmla="*/ 464 h 487"/>
                      <a:gd name="T28" fmla="*/ 215 w 476"/>
                      <a:gd name="T29" fmla="*/ 420 h 487"/>
                      <a:gd name="T30" fmla="*/ 238 w 476"/>
                      <a:gd name="T31" fmla="*/ 365 h 487"/>
                      <a:gd name="T32" fmla="*/ 200 w 476"/>
                      <a:gd name="T33" fmla="*/ 331 h 487"/>
                      <a:gd name="T34" fmla="*/ 121 w 476"/>
                      <a:gd name="T35" fmla="*/ 327 h 487"/>
                      <a:gd name="T36" fmla="*/ 101 w 476"/>
                      <a:gd name="T37" fmla="*/ 261 h 487"/>
                      <a:gd name="T38" fmla="*/ 64 w 476"/>
                      <a:gd name="T39" fmla="*/ 225 h 487"/>
                      <a:gd name="T40" fmla="*/ 0 w 476"/>
                      <a:gd name="T41" fmla="*/ 232 h 487"/>
                      <a:gd name="T42" fmla="*/ 3 w 476"/>
                      <a:gd name="T43" fmla="*/ 182 h 487"/>
                      <a:gd name="T44" fmla="*/ 3 w 476"/>
                      <a:gd name="T45" fmla="*/ 101 h 487"/>
                      <a:gd name="T46" fmla="*/ 38 w 476"/>
                      <a:gd name="T47" fmla="*/ 46 h 487"/>
                      <a:gd name="T48" fmla="*/ 139 w 476"/>
                      <a:gd name="T49" fmla="*/ 42 h 487"/>
                      <a:gd name="T50" fmla="*/ 173 w 476"/>
                      <a:gd name="T51" fmla="*/ 0 h 487"/>
                      <a:gd name="T52" fmla="*/ 215 w 476"/>
                      <a:gd name="T53" fmla="*/ 29 h 487"/>
                      <a:gd name="T54" fmla="*/ 262 w 476"/>
                      <a:gd name="T55" fmla="*/ 101 h 4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476" h="487">
                        <a:moveTo>
                          <a:pt x="262" y="101"/>
                        </a:moveTo>
                        <a:lnTo>
                          <a:pt x="294" y="174"/>
                        </a:lnTo>
                        <a:lnTo>
                          <a:pt x="327" y="186"/>
                        </a:lnTo>
                        <a:lnTo>
                          <a:pt x="343" y="164"/>
                        </a:lnTo>
                        <a:lnTo>
                          <a:pt x="412" y="186"/>
                        </a:lnTo>
                        <a:lnTo>
                          <a:pt x="412" y="223"/>
                        </a:lnTo>
                        <a:lnTo>
                          <a:pt x="406" y="275"/>
                        </a:lnTo>
                        <a:lnTo>
                          <a:pt x="461" y="308"/>
                        </a:lnTo>
                        <a:lnTo>
                          <a:pt x="476" y="400"/>
                        </a:lnTo>
                        <a:lnTo>
                          <a:pt x="410" y="452"/>
                        </a:lnTo>
                        <a:lnTo>
                          <a:pt x="377" y="436"/>
                        </a:lnTo>
                        <a:lnTo>
                          <a:pt x="346" y="487"/>
                        </a:lnTo>
                        <a:lnTo>
                          <a:pt x="320" y="487"/>
                        </a:lnTo>
                        <a:lnTo>
                          <a:pt x="262" y="464"/>
                        </a:lnTo>
                        <a:lnTo>
                          <a:pt x="215" y="420"/>
                        </a:lnTo>
                        <a:lnTo>
                          <a:pt x="238" y="365"/>
                        </a:lnTo>
                        <a:lnTo>
                          <a:pt x="200" y="331"/>
                        </a:lnTo>
                        <a:lnTo>
                          <a:pt x="121" y="327"/>
                        </a:lnTo>
                        <a:lnTo>
                          <a:pt x="101" y="261"/>
                        </a:lnTo>
                        <a:lnTo>
                          <a:pt x="64" y="225"/>
                        </a:lnTo>
                        <a:lnTo>
                          <a:pt x="0" y="232"/>
                        </a:lnTo>
                        <a:lnTo>
                          <a:pt x="3" y="182"/>
                        </a:lnTo>
                        <a:lnTo>
                          <a:pt x="3" y="101"/>
                        </a:lnTo>
                        <a:lnTo>
                          <a:pt x="38" y="46"/>
                        </a:lnTo>
                        <a:lnTo>
                          <a:pt x="139" y="42"/>
                        </a:lnTo>
                        <a:lnTo>
                          <a:pt x="173" y="0"/>
                        </a:lnTo>
                        <a:lnTo>
                          <a:pt x="215" y="29"/>
                        </a:lnTo>
                        <a:lnTo>
                          <a:pt x="262" y="101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5" name="Group 476"/>
                <p:cNvGrpSpPr>
                  <a:grpSpLocks/>
                </p:cNvGrpSpPr>
                <p:nvPr/>
              </p:nvGrpSpPr>
              <p:grpSpPr bwMode="auto">
                <a:xfrm>
                  <a:off x="2109" y="2488"/>
                  <a:ext cx="224" cy="167"/>
                  <a:chOff x="2109" y="2488"/>
                  <a:chExt cx="224" cy="167"/>
                </a:xfrm>
              </p:grpSpPr>
              <p:sp>
                <p:nvSpPr>
                  <p:cNvPr id="157" name="Freeform 477"/>
                  <p:cNvSpPr>
                    <a:spLocks/>
                  </p:cNvSpPr>
                  <p:nvPr/>
                </p:nvSpPr>
                <p:spPr bwMode="auto">
                  <a:xfrm>
                    <a:off x="2109" y="2488"/>
                    <a:ext cx="224" cy="167"/>
                  </a:xfrm>
                  <a:custGeom>
                    <a:avLst/>
                    <a:gdLst>
                      <a:gd name="T0" fmla="*/ 298 w 447"/>
                      <a:gd name="T1" fmla="*/ 332 h 332"/>
                      <a:gd name="T2" fmla="*/ 447 w 447"/>
                      <a:gd name="T3" fmla="*/ 224 h 332"/>
                      <a:gd name="T4" fmla="*/ 441 w 447"/>
                      <a:gd name="T5" fmla="*/ 155 h 332"/>
                      <a:gd name="T6" fmla="*/ 359 w 447"/>
                      <a:gd name="T7" fmla="*/ 47 h 332"/>
                      <a:gd name="T8" fmla="*/ 298 w 447"/>
                      <a:gd name="T9" fmla="*/ 35 h 332"/>
                      <a:gd name="T10" fmla="*/ 267 w 447"/>
                      <a:gd name="T11" fmla="*/ 0 h 332"/>
                      <a:gd name="T12" fmla="*/ 200 w 447"/>
                      <a:gd name="T13" fmla="*/ 76 h 332"/>
                      <a:gd name="T14" fmla="*/ 142 w 447"/>
                      <a:gd name="T15" fmla="*/ 53 h 332"/>
                      <a:gd name="T16" fmla="*/ 124 w 447"/>
                      <a:gd name="T17" fmla="*/ 29 h 332"/>
                      <a:gd name="T18" fmla="*/ 61 w 447"/>
                      <a:gd name="T19" fmla="*/ 0 h 332"/>
                      <a:gd name="T20" fmla="*/ 57 w 447"/>
                      <a:gd name="T21" fmla="*/ 58 h 332"/>
                      <a:gd name="T22" fmla="*/ 0 w 447"/>
                      <a:gd name="T23" fmla="*/ 108 h 332"/>
                      <a:gd name="T24" fmla="*/ 31 w 447"/>
                      <a:gd name="T25" fmla="*/ 180 h 332"/>
                      <a:gd name="T26" fmla="*/ 61 w 447"/>
                      <a:gd name="T27" fmla="*/ 193 h 332"/>
                      <a:gd name="T28" fmla="*/ 80 w 447"/>
                      <a:gd name="T29" fmla="*/ 168 h 332"/>
                      <a:gd name="T30" fmla="*/ 148 w 447"/>
                      <a:gd name="T31" fmla="*/ 193 h 332"/>
                      <a:gd name="T32" fmla="*/ 148 w 447"/>
                      <a:gd name="T33" fmla="*/ 225 h 332"/>
                      <a:gd name="T34" fmla="*/ 142 w 447"/>
                      <a:gd name="T35" fmla="*/ 280 h 332"/>
                      <a:gd name="T36" fmla="*/ 197 w 447"/>
                      <a:gd name="T37" fmla="*/ 314 h 332"/>
                      <a:gd name="T38" fmla="*/ 298 w 447"/>
                      <a:gd name="T39" fmla="*/ 332 h 3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47" h="332">
                        <a:moveTo>
                          <a:pt x="298" y="332"/>
                        </a:moveTo>
                        <a:lnTo>
                          <a:pt x="447" y="224"/>
                        </a:lnTo>
                        <a:lnTo>
                          <a:pt x="441" y="155"/>
                        </a:lnTo>
                        <a:lnTo>
                          <a:pt x="359" y="47"/>
                        </a:lnTo>
                        <a:lnTo>
                          <a:pt x="298" y="35"/>
                        </a:lnTo>
                        <a:lnTo>
                          <a:pt x="267" y="0"/>
                        </a:lnTo>
                        <a:lnTo>
                          <a:pt x="200" y="76"/>
                        </a:lnTo>
                        <a:lnTo>
                          <a:pt x="142" y="53"/>
                        </a:lnTo>
                        <a:lnTo>
                          <a:pt x="124" y="29"/>
                        </a:lnTo>
                        <a:lnTo>
                          <a:pt x="61" y="0"/>
                        </a:lnTo>
                        <a:lnTo>
                          <a:pt x="57" y="58"/>
                        </a:lnTo>
                        <a:lnTo>
                          <a:pt x="0" y="108"/>
                        </a:lnTo>
                        <a:lnTo>
                          <a:pt x="31" y="180"/>
                        </a:lnTo>
                        <a:lnTo>
                          <a:pt x="61" y="193"/>
                        </a:lnTo>
                        <a:lnTo>
                          <a:pt x="80" y="168"/>
                        </a:lnTo>
                        <a:lnTo>
                          <a:pt x="148" y="193"/>
                        </a:lnTo>
                        <a:lnTo>
                          <a:pt x="148" y="225"/>
                        </a:lnTo>
                        <a:lnTo>
                          <a:pt x="142" y="280"/>
                        </a:lnTo>
                        <a:lnTo>
                          <a:pt x="197" y="314"/>
                        </a:lnTo>
                        <a:lnTo>
                          <a:pt x="298" y="332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58" name="Freeform 478"/>
                  <p:cNvSpPr>
                    <a:spLocks/>
                  </p:cNvSpPr>
                  <p:nvPr/>
                </p:nvSpPr>
                <p:spPr bwMode="auto">
                  <a:xfrm>
                    <a:off x="2109" y="2488"/>
                    <a:ext cx="224" cy="167"/>
                  </a:xfrm>
                  <a:custGeom>
                    <a:avLst/>
                    <a:gdLst>
                      <a:gd name="T0" fmla="*/ 298 w 447"/>
                      <a:gd name="T1" fmla="*/ 332 h 332"/>
                      <a:gd name="T2" fmla="*/ 447 w 447"/>
                      <a:gd name="T3" fmla="*/ 224 h 332"/>
                      <a:gd name="T4" fmla="*/ 441 w 447"/>
                      <a:gd name="T5" fmla="*/ 155 h 332"/>
                      <a:gd name="T6" fmla="*/ 359 w 447"/>
                      <a:gd name="T7" fmla="*/ 47 h 332"/>
                      <a:gd name="T8" fmla="*/ 298 w 447"/>
                      <a:gd name="T9" fmla="*/ 35 h 332"/>
                      <a:gd name="T10" fmla="*/ 267 w 447"/>
                      <a:gd name="T11" fmla="*/ 0 h 332"/>
                      <a:gd name="T12" fmla="*/ 200 w 447"/>
                      <a:gd name="T13" fmla="*/ 76 h 332"/>
                      <a:gd name="T14" fmla="*/ 142 w 447"/>
                      <a:gd name="T15" fmla="*/ 53 h 332"/>
                      <a:gd name="T16" fmla="*/ 124 w 447"/>
                      <a:gd name="T17" fmla="*/ 29 h 332"/>
                      <a:gd name="T18" fmla="*/ 61 w 447"/>
                      <a:gd name="T19" fmla="*/ 0 h 332"/>
                      <a:gd name="T20" fmla="*/ 57 w 447"/>
                      <a:gd name="T21" fmla="*/ 58 h 332"/>
                      <a:gd name="T22" fmla="*/ 0 w 447"/>
                      <a:gd name="T23" fmla="*/ 108 h 332"/>
                      <a:gd name="T24" fmla="*/ 31 w 447"/>
                      <a:gd name="T25" fmla="*/ 180 h 332"/>
                      <a:gd name="T26" fmla="*/ 61 w 447"/>
                      <a:gd name="T27" fmla="*/ 193 h 332"/>
                      <a:gd name="T28" fmla="*/ 80 w 447"/>
                      <a:gd name="T29" fmla="*/ 168 h 332"/>
                      <a:gd name="T30" fmla="*/ 148 w 447"/>
                      <a:gd name="T31" fmla="*/ 193 h 332"/>
                      <a:gd name="T32" fmla="*/ 148 w 447"/>
                      <a:gd name="T33" fmla="*/ 225 h 332"/>
                      <a:gd name="T34" fmla="*/ 142 w 447"/>
                      <a:gd name="T35" fmla="*/ 280 h 332"/>
                      <a:gd name="T36" fmla="*/ 197 w 447"/>
                      <a:gd name="T37" fmla="*/ 314 h 332"/>
                      <a:gd name="T38" fmla="*/ 298 w 447"/>
                      <a:gd name="T39" fmla="*/ 332 h 3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47" h="332">
                        <a:moveTo>
                          <a:pt x="298" y="332"/>
                        </a:moveTo>
                        <a:lnTo>
                          <a:pt x="447" y="224"/>
                        </a:lnTo>
                        <a:lnTo>
                          <a:pt x="441" y="155"/>
                        </a:lnTo>
                        <a:lnTo>
                          <a:pt x="359" y="47"/>
                        </a:lnTo>
                        <a:lnTo>
                          <a:pt x="298" y="35"/>
                        </a:lnTo>
                        <a:lnTo>
                          <a:pt x="267" y="0"/>
                        </a:lnTo>
                        <a:lnTo>
                          <a:pt x="200" y="76"/>
                        </a:lnTo>
                        <a:lnTo>
                          <a:pt x="142" y="53"/>
                        </a:lnTo>
                        <a:lnTo>
                          <a:pt x="124" y="29"/>
                        </a:lnTo>
                        <a:lnTo>
                          <a:pt x="61" y="0"/>
                        </a:lnTo>
                        <a:lnTo>
                          <a:pt x="57" y="58"/>
                        </a:lnTo>
                        <a:lnTo>
                          <a:pt x="0" y="108"/>
                        </a:lnTo>
                        <a:lnTo>
                          <a:pt x="31" y="180"/>
                        </a:lnTo>
                        <a:lnTo>
                          <a:pt x="61" y="193"/>
                        </a:lnTo>
                        <a:lnTo>
                          <a:pt x="80" y="168"/>
                        </a:lnTo>
                        <a:lnTo>
                          <a:pt x="148" y="193"/>
                        </a:lnTo>
                        <a:lnTo>
                          <a:pt x="148" y="225"/>
                        </a:lnTo>
                        <a:lnTo>
                          <a:pt x="142" y="280"/>
                        </a:lnTo>
                        <a:lnTo>
                          <a:pt x="197" y="314"/>
                        </a:lnTo>
                        <a:lnTo>
                          <a:pt x="298" y="332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6" name="Group 479"/>
                <p:cNvGrpSpPr>
                  <a:grpSpLocks/>
                </p:cNvGrpSpPr>
                <p:nvPr/>
              </p:nvGrpSpPr>
              <p:grpSpPr bwMode="auto">
                <a:xfrm>
                  <a:off x="1896" y="2389"/>
                  <a:ext cx="100" cy="193"/>
                  <a:chOff x="1896" y="2389"/>
                  <a:chExt cx="100" cy="193"/>
                </a:xfrm>
              </p:grpSpPr>
              <p:sp>
                <p:nvSpPr>
                  <p:cNvPr id="155" name="Freeform 480"/>
                  <p:cNvSpPr>
                    <a:spLocks/>
                  </p:cNvSpPr>
                  <p:nvPr/>
                </p:nvSpPr>
                <p:spPr bwMode="auto">
                  <a:xfrm>
                    <a:off x="1896" y="2389"/>
                    <a:ext cx="100" cy="193"/>
                  </a:xfrm>
                  <a:custGeom>
                    <a:avLst/>
                    <a:gdLst>
                      <a:gd name="T0" fmla="*/ 65 w 201"/>
                      <a:gd name="T1" fmla="*/ 9 h 387"/>
                      <a:gd name="T2" fmla="*/ 144 w 201"/>
                      <a:gd name="T3" fmla="*/ 0 h 387"/>
                      <a:gd name="T4" fmla="*/ 166 w 201"/>
                      <a:gd name="T5" fmla="*/ 38 h 387"/>
                      <a:gd name="T6" fmla="*/ 196 w 201"/>
                      <a:gd name="T7" fmla="*/ 34 h 387"/>
                      <a:gd name="T8" fmla="*/ 158 w 201"/>
                      <a:gd name="T9" fmla="*/ 162 h 387"/>
                      <a:gd name="T10" fmla="*/ 201 w 201"/>
                      <a:gd name="T11" fmla="*/ 250 h 387"/>
                      <a:gd name="T12" fmla="*/ 166 w 201"/>
                      <a:gd name="T13" fmla="*/ 308 h 387"/>
                      <a:gd name="T14" fmla="*/ 166 w 201"/>
                      <a:gd name="T15" fmla="*/ 387 h 387"/>
                      <a:gd name="T16" fmla="*/ 93 w 201"/>
                      <a:gd name="T17" fmla="*/ 328 h 387"/>
                      <a:gd name="T18" fmla="*/ 56 w 201"/>
                      <a:gd name="T19" fmla="*/ 323 h 387"/>
                      <a:gd name="T20" fmla="*/ 30 w 201"/>
                      <a:gd name="T21" fmla="*/ 195 h 387"/>
                      <a:gd name="T22" fmla="*/ 0 w 201"/>
                      <a:gd name="T23" fmla="*/ 150 h 387"/>
                      <a:gd name="T24" fmla="*/ 56 w 201"/>
                      <a:gd name="T25" fmla="*/ 69 h 387"/>
                      <a:gd name="T26" fmla="*/ 38 w 201"/>
                      <a:gd name="T27" fmla="*/ 46 h 387"/>
                      <a:gd name="T28" fmla="*/ 65 w 201"/>
                      <a:gd name="T29" fmla="*/ 9 h 3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01" h="387">
                        <a:moveTo>
                          <a:pt x="65" y="9"/>
                        </a:moveTo>
                        <a:lnTo>
                          <a:pt x="144" y="0"/>
                        </a:lnTo>
                        <a:lnTo>
                          <a:pt x="166" y="38"/>
                        </a:lnTo>
                        <a:lnTo>
                          <a:pt x="196" y="34"/>
                        </a:lnTo>
                        <a:lnTo>
                          <a:pt x="158" y="162"/>
                        </a:lnTo>
                        <a:lnTo>
                          <a:pt x="201" y="250"/>
                        </a:lnTo>
                        <a:lnTo>
                          <a:pt x="166" y="308"/>
                        </a:lnTo>
                        <a:lnTo>
                          <a:pt x="166" y="387"/>
                        </a:lnTo>
                        <a:lnTo>
                          <a:pt x="93" y="328"/>
                        </a:lnTo>
                        <a:lnTo>
                          <a:pt x="56" y="323"/>
                        </a:lnTo>
                        <a:lnTo>
                          <a:pt x="30" y="195"/>
                        </a:lnTo>
                        <a:lnTo>
                          <a:pt x="0" y="150"/>
                        </a:lnTo>
                        <a:lnTo>
                          <a:pt x="56" y="69"/>
                        </a:lnTo>
                        <a:lnTo>
                          <a:pt x="38" y="46"/>
                        </a:lnTo>
                        <a:lnTo>
                          <a:pt x="65" y="9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56" name="Freeform 481"/>
                  <p:cNvSpPr>
                    <a:spLocks/>
                  </p:cNvSpPr>
                  <p:nvPr/>
                </p:nvSpPr>
                <p:spPr bwMode="auto">
                  <a:xfrm>
                    <a:off x="1896" y="2389"/>
                    <a:ext cx="100" cy="193"/>
                  </a:xfrm>
                  <a:custGeom>
                    <a:avLst/>
                    <a:gdLst>
                      <a:gd name="T0" fmla="*/ 65 w 201"/>
                      <a:gd name="T1" fmla="*/ 9 h 387"/>
                      <a:gd name="T2" fmla="*/ 144 w 201"/>
                      <a:gd name="T3" fmla="*/ 0 h 387"/>
                      <a:gd name="T4" fmla="*/ 166 w 201"/>
                      <a:gd name="T5" fmla="*/ 38 h 387"/>
                      <a:gd name="T6" fmla="*/ 196 w 201"/>
                      <a:gd name="T7" fmla="*/ 34 h 387"/>
                      <a:gd name="T8" fmla="*/ 158 w 201"/>
                      <a:gd name="T9" fmla="*/ 162 h 387"/>
                      <a:gd name="T10" fmla="*/ 201 w 201"/>
                      <a:gd name="T11" fmla="*/ 250 h 387"/>
                      <a:gd name="T12" fmla="*/ 166 w 201"/>
                      <a:gd name="T13" fmla="*/ 308 h 387"/>
                      <a:gd name="T14" fmla="*/ 166 w 201"/>
                      <a:gd name="T15" fmla="*/ 387 h 387"/>
                      <a:gd name="T16" fmla="*/ 93 w 201"/>
                      <a:gd name="T17" fmla="*/ 328 h 387"/>
                      <a:gd name="T18" fmla="*/ 56 w 201"/>
                      <a:gd name="T19" fmla="*/ 323 h 387"/>
                      <a:gd name="T20" fmla="*/ 30 w 201"/>
                      <a:gd name="T21" fmla="*/ 195 h 387"/>
                      <a:gd name="T22" fmla="*/ 0 w 201"/>
                      <a:gd name="T23" fmla="*/ 150 h 387"/>
                      <a:gd name="T24" fmla="*/ 56 w 201"/>
                      <a:gd name="T25" fmla="*/ 69 h 387"/>
                      <a:gd name="T26" fmla="*/ 38 w 201"/>
                      <a:gd name="T27" fmla="*/ 46 h 387"/>
                      <a:gd name="T28" fmla="*/ 65 w 201"/>
                      <a:gd name="T29" fmla="*/ 9 h 3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01" h="387">
                        <a:moveTo>
                          <a:pt x="65" y="9"/>
                        </a:moveTo>
                        <a:lnTo>
                          <a:pt x="144" y="0"/>
                        </a:lnTo>
                        <a:lnTo>
                          <a:pt x="166" y="38"/>
                        </a:lnTo>
                        <a:lnTo>
                          <a:pt x="196" y="34"/>
                        </a:lnTo>
                        <a:lnTo>
                          <a:pt x="158" y="162"/>
                        </a:lnTo>
                        <a:lnTo>
                          <a:pt x="201" y="250"/>
                        </a:lnTo>
                        <a:lnTo>
                          <a:pt x="166" y="308"/>
                        </a:lnTo>
                        <a:lnTo>
                          <a:pt x="166" y="387"/>
                        </a:lnTo>
                        <a:lnTo>
                          <a:pt x="93" y="328"/>
                        </a:lnTo>
                        <a:lnTo>
                          <a:pt x="56" y="323"/>
                        </a:lnTo>
                        <a:lnTo>
                          <a:pt x="30" y="195"/>
                        </a:lnTo>
                        <a:lnTo>
                          <a:pt x="0" y="150"/>
                        </a:lnTo>
                        <a:lnTo>
                          <a:pt x="56" y="69"/>
                        </a:lnTo>
                        <a:lnTo>
                          <a:pt x="38" y="46"/>
                        </a:lnTo>
                        <a:lnTo>
                          <a:pt x="65" y="9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7" name="Group 482"/>
                <p:cNvGrpSpPr>
                  <a:grpSpLocks/>
                </p:cNvGrpSpPr>
                <p:nvPr/>
              </p:nvGrpSpPr>
              <p:grpSpPr bwMode="auto">
                <a:xfrm>
                  <a:off x="1953" y="2604"/>
                  <a:ext cx="198" cy="271"/>
                  <a:chOff x="1953" y="2604"/>
                  <a:chExt cx="198" cy="271"/>
                </a:xfrm>
              </p:grpSpPr>
              <p:sp>
                <p:nvSpPr>
                  <p:cNvPr id="153" name="Freeform 483"/>
                  <p:cNvSpPr>
                    <a:spLocks/>
                  </p:cNvSpPr>
                  <p:nvPr/>
                </p:nvSpPr>
                <p:spPr bwMode="auto">
                  <a:xfrm>
                    <a:off x="1953" y="2604"/>
                    <a:ext cx="198" cy="271"/>
                  </a:xfrm>
                  <a:custGeom>
                    <a:avLst/>
                    <a:gdLst>
                      <a:gd name="T0" fmla="*/ 52 w 396"/>
                      <a:gd name="T1" fmla="*/ 128 h 541"/>
                      <a:gd name="T2" fmla="*/ 70 w 396"/>
                      <a:gd name="T3" fmla="*/ 230 h 541"/>
                      <a:gd name="T4" fmla="*/ 3 w 396"/>
                      <a:gd name="T5" fmla="*/ 352 h 541"/>
                      <a:gd name="T6" fmla="*/ 0 w 396"/>
                      <a:gd name="T7" fmla="*/ 408 h 541"/>
                      <a:gd name="T8" fmla="*/ 67 w 396"/>
                      <a:gd name="T9" fmla="*/ 422 h 541"/>
                      <a:gd name="T10" fmla="*/ 70 w 396"/>
                      <a:gd name="T11" fmla="*/ 391 h 541"/>
                      <a:gd name="T12" fmla="*/ 90 w 396"/>
                      <a:gd name="T13" fmla="*/ 375 h 541"/>
                      <a:gd name="T14" fmla="*/ 113 w 396"/>
                      <a:gd name="T15" fmla="*/ 391 h 541"/>
                      <a:gd name="T16" fmla="*/ 90 w 396"/>
                      <a:gd name="T17" fmla="*/ 433 h 541"/>
                      <a:gd name="T18" fmla="*/ 104 w 396"/>
                      <a:gd name="T19" fmla="*/ 446 h 541"/>
                      <a:gd name="T20" fmla="*/ 139 w 396"/>
                      <a:gd name="T21" fmla="*/ 446 h 541"/>
                      <a:gd name="T22" fmla="*/ 177 w 396"/>
                      <a:gd name="T23" fmla="*/ 475 h 541"/>
                      <a:gd name="T24" fmla="*/ 212 w 396"/>
                      <a:gd name="T25" fmla="*/ 465 h 541"/>
                      <a:gd name="T26" fmla="*/ 279 w 396"/>
                      <a:gd name="T27" fmla="*/ 541 h 541"/>
                      <a:gd name="T28" fmla="*/ 305 w 396"/>
                      <a:gd name="T29" fmla="*/ 536 h 541"/>
                      <a:gd name="T30" fmla="*/ 328 w 396"/>
                      <a:gd name="T31" fmla="*/ 516 h 541"/>
                      <a:gd name="T32" fmla="*/ 323 w 396"/>
                      <a:gd name="T33" fmla="*/ 486 h 541"/>
                      <a:gd name="T34" fmla="*/ 267 w 396"/>
                      <a:gd name="T35" fmla="*/ 375 h 541"/>
                      <a:gd name="T36" fmla="*/ 297 w 396"/>
                      <a:gd name="T37" fmla="*/ 353 h 541"/>
                      <a:gd name="T38" fmla="*/ 316 w 396"/>
                      <a:gd name="T39" fmla="*/ 292 h 541"/>
                      <a:gd name="T40" fmla="*/ 373 w 396"/>
                      <a:gd name="T41" fmla="*/ 286 h 541"/>
                      <a:gd name="T42" fmla="*/ 396 w 396"/>
                      <a:gd name="T43" fmla="*/ 260 h 541"/>
                      <a:gd name="T44" fmla="*/ 369 w 396"/>
                      <a:gd name="T45" fmla="*/ 260 h 541"/>
                      <a:gd name="T46" fmla="*/ 312 w 396"/>
                      <a:gd name="T47" fmla="*/ 237 h 541"/>
                      <a:gd name="T48" fmla="*/ 264 w 396"/>
                      <a:gd name="T49" fmla="*/ 192 h 541"/>
                      <a:gd name="T50" fmla="*/ 287 w 396"/>
                      <a:gd name="T51" fmla="*/ 138 h 541"/>
                      <a:gd name="T52" fmla="*/ 248 w 396"/>
                      <a:gd name="T53" fmla="*/ 106 h 541"/>
                      <a:gd name="T54" fmla="*/ 169 w 396"/>
                      <a:gd name="T55" fmla="*/ 100 h 541"/>
                      <a:gd name="T56" fmla="*/ 151 w 396"/>
                      <a:gd name="T57" fmla="*/ 33 h 541"/>
                      <a:gd name="T58" fmla="*/ 113 w 396"/>
                      <a:gd name="T59" fmla="*/ 0 h 541"/>
                      <a:gd name="T60" fmla="*/ 49 w 396"/>
                      <a:gd name="T61" fmla="*/ 7 h 541"/>
                      <a:gd name="T62" fmla="*/ 52 w 396"/>
                      <a:gd name="T63" fmla="*/ 128 h 5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396" h="541">
                        <a:moveTo>
                          <a:pt x="52" y="128"/>
                        </a:moveTo>
                        <a:lnTo>
                          <a:pt x="70" y="230"/>
                        </a:lnTo>
                        <a:lnTo>
                          <a:pt x="3" y="352"/>
                        </a:lnTo>
                        <a:lnTo>
                          <a:pt x="0" y="408"/>
                        </a:lnTo>
                        <a:lnTo>
                          <a:pt x="67" y="422"/>
                        </a:lnTo>
                        <a:lnTo>
                          <a:pt x="70" y="391"/>
                        </a:lnTo>
                        <a:lnTo>
                          <a:pt x="90" y="375"/>
                        </a:lnTo>
                        <a:lnTo>
                          <a:pt x="113" y="391"/>
                        </a:lnTo>
                        <a:lnTo>
                          <a:pt x="90" y="433"/>
                        </a:lnTo>
                        <a:lnTo>
                          <a:pt x="104" y="446"/>
                        </a:lnTo>
                        <a:lnTo>
                          <a:pt x="139" y="446"/>
                        </a:lnTo>
                        <a:lnTo>
                          <a:pt x="177" y="475"/>
                        </a:lnTo>
                        <a:lnTo>
                          <a:pt x="212" y="465"/>
                        </a:lnTo>
                        <a:lnTo>
                          <a:pt x="279" y="541"/>
                        </a:lnTo>
                        <a:lnTo>
                          <a:pt x="305" y="536"/>
                        </a:lnTo>
                        <a:lnTo>
                          <a:pt x="328" y="516"/>
                        </a:lnTo>
                        <a:lnTo>
                          <a:pt x="323" y="486"/>
                        </a:lnTo>
                        <a:lnTo>
                          <a:pt x="267" y="375"/>
                        </a:lnTo>
                        <a:lnTo>
                          <a:pt x="297" y="353"/>
                        </a:lnTo>
                        <a:lnTo>
                          <a:pt x="316" y="292"/>
                        </a:lnTo>
                        <a:lnTo>
                          <a:pt x="373" y="286"/>
                        </a:lnTo>
                        <a:lnTo>
                          <a:pt x="396" y="260"/>
                        </a:lnTo>
                        <a:lnTo>
                          <a:pt x="369" y="260"/>
                        </a:lnTo>
                        <a:lnTo>
                          <a:pt x="312" y="237"/>
                        </a:lnTo>
                        <a:lnTo>
                          <a:pt x="264" y="192"/>
                        </a:lnTo>
                        <a:lnTo>
                          <a:pt x="287" y="138"/>
                        </a:lnTo>
                        <a:lnTo>
                          <a:pt x="248" y="106"/>
                        </a:lnTo>
                        <a:lnTo>
                          <a:pt x="169" y="100"/>
                        </a:lnTo>
                        <a:lnTo>
                          <a:pt x="151" y="33"/>
                        </a:lnTo>
                        <a:lnTo>
                          <a:pt x="113" y="0"/>
                        </a:lnTo>
                        <a:lnTo>
                          <a:pt x="49" y="7"/>
                        </a:lnTo>
                        <a:lnTo>
                          <a:pt x="52" y="128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54" name="Freeform 484"/>
                  <p:cNvSpPr>
                    <a:spLocks/>
                  </p:cNvSpPr>
                  <p:nvPr/>
                </p:nvSpPr>
                <p:spPr bwMode="auto">
                  <a:xfrm>
                    <a:off x="1953" y="2604"/>
                    <a:ext cx="198" cy="271"/>
                  </a:xfrm>
                  <a:custGeom>
                    <a:avLst/>
                    <a:gdLst>
                      <a:gd name="T0" fmla="*/ 52 w 396"/>
                      <a:gd name="T1" fmla="*/ 128 h 541"/>
                      <a:gd name="T2" fmla="*/ 70 w 396"/>
                      <a:gd name="T3" fmla="*/ 230 h 541"/>
                      <a:gd name="T4" fmla="*/ 3 w 396"/>
                      <a:gd name="T5" fmla="*/ 352 h 541"/>
                      <a:gd name="T6" fmla="*/ 0 w 396"/>
                      <a:gd name="T7" fmla="*/ 408 h 541"/>
                      <a:gd name="T8" fmla="*/ 67 w 396"/>
                      <a:gd name="T9" fmla="*/ 422 h 541"/>
                      <a:gd name="T10" fmla="*/ 70 w 396"/>
                      <a:gd name="T11" fmla="*/ 391 h 541"/>
                      <a:gd name="T12" fmla="*/ 90 w 396"/>
                      <a:gd name="T13" fmla="*/ 375 h 541"/>
                      <a:gd name="T14" fmla="*/ 113 w 396"/>
                      <a:gd name="T15" fmla="*/ 391 h 541"/>
                      <a:gd name="T16" fmla="*/ 90 w 396"/>
                      <a:gd name="T17" fmla="*/ 433 h 541"/>
                      <a:gd name="T18" fmla="*/ 104 w 396"/>
                      <a:gd name="T19" fmla="*/ 446 h 541"/>
                      <a:gd name="T20" fmla="*/ 139 w 396"/>
                      <a:gd name="T21" fmla="*/ 446 h 541"/>
                      <a:gd name="T22" fmla="*/ 177 w 396"/>
                      <a:gd name="T23" fmla="*/ 475 h 541"/>
                      <a:gd name="T24" fmla="*/ 212 w 396"/>
                      <a:gd name="T25" fmla="*/ 465 h 541"/>
                      <a:gd name="T26" fmla="*/ 279 w 396"/>
                      <a:gd name="T27" fmla="*/ 541 h 541"/>
                      <a:gd name="T28" fmla="*/ 305 w 396"/>
                      <a:gd name="T29" fmla="*/ 536 h 541"/>
                      <a:gd name="T30" fmla="*/ 328 w 396"/>
                      <a:gd name="T31" fmla="*/ 516 h 541"/>
                      <a:gd name="T32" fmla="*/ 323 w 396"/>
                      <a:gd name="T33" fmla="*/ 486 h 541"/>
                      <a:gd name="T34" fmla="*/ 267 w 396"/>
                      <a:gd name="T35" fmla="*/ 375 h 541"/>
                      <a:gd name="T36" fmla="*/ 297 w 396"/>
                      <a:gd name="T37" fmla="*/ 353 h 541"/>
                      <a:gd name="T38" fmla="*/ 316 w 396"/>
                      <a:gd name="T39" fmla="*/ 292 h 541"/>
                      <a:gd name="T40" fmla="*/ 373 w 396"/>
                      <a:gd name="T41" fmla="*/ 286 h 541"/>
                      <a:gd name="T42" fmla="*/ 396 w 396"/>
                      <a:gd name="T43" fmla="*/ 260 h 541"/>
                      <a:gd name="T44" fmla="*/ 369 w 396"/>
                      <a:gd name="T45" fmla="*/ 260 h 541"/>
                      <a:gd name="T46" fmla="*/ 312 w 396"/>
                      <a:gd name="T47" fmla="*/ 237 h 541"/>
                      <a:gd name="T48" fmla="*/ 264 w 396"/>
                      <a:gd name="T49" fmla="*/ 192 h 541"/>
                      <a:gd name="T50" fmla="*/ 287 w 396"/>
                      <a:gd name="T51" fmla="*/ 138 h 541"/>
                      <a:gd name="T52" fmla="*/ 248 w 396"/>
                      <a:gd name="T53" fmla="*/ 106 h 541"/>
                      <a:gd name="T54" fmla="*/ 169 w 396"/>
                      <a:gd name="T55" fmla="*/ 100 h 541"/>
                      <a:gd name="T56" fmla="*/ 151 w 396"/>
                      <a:gd name="T57" fmla="*/ 33 h 541"/>
                      <a:gd name="T58" fmla="*/ 113 w 396"/>
                      <a:gd name="T59" fmla="*/ 0 h 541"/>
                      <a:gd name="T60" fmla="*/ 49 w 396"/>
                      <a:gd name="T61" fmla="*/ 7 h 541"/>
                      <a:gd name="T62" fmla="*/ 52 w 396"/>
                      <a:gd name="T63" fmla="*/ 128 h 5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396" h="541">
                        <a:moveTo>
                          <a:pt x="52" y="128"/>
                        </a:moveTo>
                        <a:lnTo>
                          <a:pt x="70" y="230"/>
                        </a:lnTo>
                        <a:lnTo>
                          <a:pt x="3" y="352"/>
                        </a:lnTo>
                        <a:lnTo>
                          <a:pt x="0" y="408"/>
                        </a:lnTo>
                        <a:lnTo>
                          <a:pt x="67" y="422"/>
                        </a:lnTo>
                        <a:lnTo>
                          <a:pt x="70" y="391"/>
                        </a:lnTo>
                        <a:lnTo>
                          <a:pt x="90" y="375"/>
                        </a:lnTo>
                        <a:lnTo>
                          <a:pt x="113" y="391"/>
                        </a:lnTo>
                        <a:lnTo>
                          <a:pt x="90" y="433"/>
                        </a:lnTo>
                        <a:lnTo>
                          <a:pt x="104" y="446"/>
                        </a:lnTo>
                        <a:lnTo>
                          <a:pt x="139" y="446"/>
                        </a:lnTo>
                        <a:lnTo>
                          <a:pt x="177" y="475"/>
                        </a:lnTo>
                        <a:lnTo>
                          <a:pt x="212" y="465"/>
                        </a:lnTo>
                        <a:lnTo>
                          <a:pt x="279" y="541"/>
                        </a:lnTo>
                        <a:lnTo>
                          <a:pt x="305" y="536"/>
                        </a:lnTo>
                        <a:lnTo>
                          <a:pt x="328" y="516"/>
                        </a:lnTo>
                        <a:lnTo>
                          <a:pt x="323" y="486"/>
                        </a:lnTo>
                        <a:lnTo>
                          <a:pt x="267" y="375"/>
                        </a:lnTo>
                        <a:lnTo>
                          <a:pt x="297" y="353"/>
                        </a:lnTo>
                        <a:lnTo>
                          <a:pt x="316" y="292"/>
                        </a:lnTo>
                        <a:lnTo>
                          <a:pt x="373" y="286"/>
                        </a:lnTo>
                        <a:lnTo>
                          <a:pt x="396" y="260"/>
                        </a:lnTo>
                        <a:lnTo>
                          <a:pt x="369" y="260"/>
                        </a:lnTo>
                        <a:lnTo>
                          <a:pt x="312" y="237"/>
                        </a:lnTo>
                        <a:lnTo>
                          <a:pt x="264" y="192"/>
                        </a:lnTo>
                        <a:lnTo>
                          <a:pt x="287" y="138"/>
                        </a:lnTo>
                        <a:lnTo>
                          <a:pt x="248" y="106"/>
                        </a:lnTo>
                        <a:lnTo>
                          <a:pt x="169" y="100"/>
                        </a:lnTo>
                        <a:lnTo>
                          <a:pt x="151" y="33"/>
                        </a:lnTo>
                        <a:lnTo>
                          <a:pt x="113" y="0"/>
                        </a:lnTo>
                        <a:lnTo>
                          <a:pt x="49" y="7"/>
                        </a:lnTo>
                        <a:lnTo>
                          <a:pt x="52" y="128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8" name="Group 485"/>
                <p:cNvGrpSpPr>
                  <a:grpSpLocks/>
                </p:cNvGrpSpPr>
                <p:nvPr/>
              </p:nvGrpSpPr>
              <p:grpSpPr bwMode="auto">
                <a:xfrm>
                  <a:off x="1829" y="2582"/>
                  <a:ext cx="160" cy="251"/>
                  <a:chOff x="1829" y="2582"/>
                  <a:chExt cx="160" cy="251"/>
                </a:xfrm>
              </p:grpSpPr>
              <p:sp>
                <p:nvSpPr>
                  <p:cNvPr id="151" name="Freeform 486"/>
                  <p:cNvSpPr>
                    <a:spLocks/>
                  </p:cNvSpPr>
                  <p:nvPr/>
                </p:nvSpPr>
                <p:spPr bwMode="auto">
                  <a:xfrm>
                    <a:off x="1829" y="2582"/>
                    <a:ext cx="160" cy="251"/>
                  </a:xfrm>
                  <a:custGeom>
                    <a:avLst/>
                    <a:gdLst>
                      <a:gd name="T0" fmla="*/ 3 w 320"/>
                      <a:gd name="T1" fmla="*/ 339 h 502"/>
                      <a:gd name="T2" fmla="*/ 30 w 320"/>
                      <a:gd name="T3" fmla="*/ 351 h 502"/>
                      <a:gd name="T4" fmla="*/ 62 w 320"/>
                      <a:gd name="T5" fmla="*/ 418 h 502"/>
                      <a:gd name="T6" fmla="*/ 64 w 320"/>
                      <a:gd name="T7" fmla="*/ 474 h 502"/>
                      <a:gd name="T8" fmla="*/ 105 w 320"/>
                      <a:gd name="T9" fmla="*/ 485 h 502"/>
                      <a:gd name="T10" fmla="*/ 138 w 320"/>
                      <a:gd name="T11" fmla="*/ 462 h 502"/>
                      <a:gd name="T12" fmla="*/ 202 w 320"/>
                      <a:gd name="T13" fmla="*/ 467 h 502"/>
                      <a:gd name="T14" fmla="*/ 245 w 320"/>
                      <a:gd name="T15" fmla="*/ 502 h 502"/>
                      <a:gd name="T16" fmla="*/ 250 w 320"/>
                      <a:gd name="T17" fmla="*/ 452 h 502"/>
                      <a:gd name="T18" fmla="*/ 251 w 320"/>
                      <a:gd name="T19" fmla="*/ 395 h 502"/>
                      <a:gd name="T20" fmla="*/ 320 w 320"/>
                      <a:gd name="T21" fmla="*/ 273 h 502"/>
                      <a:gd name="T22" fmla="*/ 301 w 320"/>
                      <a:gd name="T23" fmla="*/ 173 h 502"/>
                      <a:gd name="T24" fmla="*/ 297 w 320"/>
                      <a:gd name="T25" fmla="*/ 51 h 502"/>
                      <a:gd name="T26" fmla="*/ 301 w 320"/>
                      <a:gd name="T27" fmla="*/ 0 h 502"/>
                      <a:gd name="T28" fmla="*/ 256 w 320"/>
                      <a:gd name="T29" fmla="*/ 34 h 502"/>
                      <a:gd name="T30" fmla="*/ 251 w 320"/>
                      <a:gd name="T31" fmla="*/ 70 h 502"/>
                      <a:gd name="T32" fmla="*/ 214 w 320"/>
                      <a:gd name="T33" fmla="*/ 96 h 502"/>
                      <a:gd name="T34" fmla="*/ 196 w 320"/>
                      <a:gd name="T35" fmla="*/ 87 h 502"/>
                      <a:gd name="T36" fmla="*/ 166 w 320"/>
                      <a:gd name="T37" fmla="*/ 154 h 502"/>
                      <a:gd name="T38" fmla="*/ 131 w 320"/>
                      <a:gd name="T39" fmla="*/ 173 h 502"/>
                      <a:gd name="T40" fmla="*/ 112 w 320"/>
                      <a:gd name="T41" fmla="*/ 215 h 502"/>
                      <a:gd name="T42" fmla="*/ 51 w 320"/>
                      <a:gd name="T43" fmla="*/ 235 h 502"/>
                      <a:gd name="T44" fmla="*/ 33 w 320"/>
                      <a:gd name="T45" fmla="*/ 266 h 502"/>
                      <a:gd name="T46" fmla="*/ 0 w 320"/>
                      <a:gd name="T47" fmla="*/ 282 h 502"/>
                      <a:gd name="T48" fmla="*/ 3 w 320"/>
                      <a:gd name="T49" fmla="*/ 339 h 5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320" h="502">
                        <a:moveTo>
                          <a:pt x="3" y="339"/>
                        </a:moveTo>
                        <a:lnTo>
                          <a:pt x="30" y="351"/>
                        </a:lnTo>
                        <a:lnTo>
                          <a:pt x="62" y="418"/>
                        </a:lnTo>
                        <a:lnTo>
                          <a:pt x="64" y="474"/>
                        </a:lnTo>
                        <a:lnTo>
                          <a:pt x="105" y="485"/>
                        </a:lnTo>
                        <a:lnTo>
                          <a:pt x="138" y="462"/>
                        </a:lnTo>
                        <a:lnTo>
                          <a:pt x="202" y="467"/>
                        </a:lnTo>
                        <a:lnTo>
                          <a:pt x="245" y="502"/>
                        </a:lnTo>
                        <a:lnTo>
                          <a:pt x="250" y="452"/>
                        </a:lnTo>
                        <a:lnTo>
                          <a:pt x="251" y="395"/>
                        </a:lnTo>
                        <a:lnTo>
                          <a:pt x="320" y="273"/>
                        </a:lnTo>
                        <a:lnTo>
                          <a:pt x="301" y="173"/>
                        </a:lnTo>
                        <a:lnTo>
                          <a:pt x="297" y="51"/>
                        </a:lnTo>
                        <a:lnTo>
                          <a:pt x="301" y="0"/>
                        </a:lnTo>
                        <a:lnTo>
                          <a:pt x="256" y="34"/>
                        </a:lnTo>
                        <a:lnTo>
                          <a:pt x="251" y="70"/>
                        </a:lnTo>
                        <a:lnTo>
                          <a:pt x="214" y="96"/>
                        </a:lnTo>
                        <a:lnTo>
                          <a:pt x="196" y="87"/>
                        </a:lnTo>
                        <a:lnTo>
                          <a:pt x="166" y="154"/>
                        </a:lnTo>
                        <a:lnTo>
                          <a:pt x="131" y="173"/>
                        </a:lnTo>
                        <a:lnTo>
                          <a:pt x="112" y="215"/>
                        </a:lnTo>
                        <a:lnTo>
                          <a:pt x="51" y="235"/>
                        </a:lnTo>
                        <a:lnTo>
                          <a:pt x="33" y="266"/>
                        </a:lnTo>
                        <a:lnTo>
                          <a:pt x="0" y="282"/>
                        </a:lnTo>
                        <a:lnTo>
                          <a:pt x="3" y="339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52" name="Freeform 487"/>
                  <p:cNvSpPr>
                    <a:spLocks/>
                  </p:cNvSpPr>
                  <p:nvPr/>
                </p:nvSpPr>
                <p:spPr bwMode="auto">
                  <a:xfrm>
                    <a:off x="1829" y="2582"/>
                    <a:ext cx="160" cy="251"/>
                  </a:xfrm>
                  <a:custGeom>
                    <a:avLst/>
                    <a:gdLst>
                      <a:gd name="T0" fmla="*/ 3 w 320"/>
                      <a:gd name="T1" fmla="*/ 339 h 502"/>
                      <a:gd name="T2" fmla="*/ 30 w 320"/>
                      <a:gd name="T3" fmla="*/ 351 h 502"/>
                      <a:gd name="T4" fmla="*/ 62 w 320"/>
                      <a:gd name="T5" fmla="*/ 418 h 502"/>
                      <a:gd name="T6" fmla="*/ 64 w 320"/>
                      <a:gd name="T7" fmla="*/ 474 h 502"/>
                      <a:gd name="T8" fmla="*/ 105 w 320"/>
                      <a:gd name="T9" fmla="*/ 485 h 502"/>
                      <a:gd name="T10" fmla="*/ 138 w 320"/>
                      <a:gd name="T11" fmla="*/ 462 h 502"/>
                      <a:gd name="T12" fmla="*/ 202 w 320"/>
                      <a:gd name="T13" fmla="*/ 467 h 502"/>
                      <a:gd name="T14" fmla="*/ 245 w 320"/>
                      <a:gd name="T15" fmla="*/ 502 h 502"/>
                      <a:gd name="T16" fmla="*/ 250 w 320"/>
                      <a:gd name="T17" fmla="*/ 452 h 502"/>
                      <a:gd name="T18" fmla="*/ 251 w 320"/>
                      <a:gd name="T19" fmla="*/ 395 h 502"/>
                      <a:gd name="T20" fmla="*/ 320 w 320"/>
                      <a:gd name="T21" fmla="*/ 273 h 502"/>
                      <a:gd name="T22" fmla="*/ 301 w 320"/>
                      <a:gd name="T23" fmla="*/ 173 h 502"/>
                      <a:gd name="T24" fmla="*/ 297 w 320"/>
                      <a:gd name="T25" fmla="*/ 51 h 502"/>
                      <a:gd name="T26" fmla="*/ 301 w 320"/>
                      <a:gd name="T27" fmla="*/ 0 h 502"/>
                      <a:gd name="T28" fmla="*/ 256 w 320"/>
                      <a:gd name="T29" fmla="*/ 34 h 502"/>
                      <a:gd name="T30" fmla="*/ 251 w 320"/>
                      <a:gd name="T31" fmla="*/ 70 h 502"/>
                      <a:gd name="T32" fmla="*/ 214 w 320"/>
                      <a:gd name="T33" fmla="*/ 96 h 502"/>
                      <a:gd name="T34" fmla="*/ 196 w 320"/>
                      <a:gd name="T35" fmla="*/ 87 h 502"/>
                      <a:gd name="T36" fmla="*/ 166 w 320"/>
                      <a:gd name="T37" fmla="*/ 154 h 502"/>
                      <a:gd name="T38" fmla="*/ 131 w 320"/>
                      <a:gd name="T39" fmla="*/ 173 h 502"/>
                      <a:gd name="T40" fmla="*/ 112 w 320"/>
                      <a:gd name="T41" fmla="*/ 215 h 502"/>
                      <a:gd name="T42" fmla="*/ 51 w 320"/>
                      <a:gd name="T43" fmla="*/ 235 h 502"/>
                      <a:gd name="T44" fmla="*/ 33 w 320"/>
                      <a:gd name="T45" fmla="*/ 266 h 502"/>
                      <a:gd name="T46" fmla="*/ 0 w 320"/>
                      <a:gd name="T47" fmla="*/ 282 h 502"/>
                      <a:gd name="T48" fmla="*/ 3 w 320"/>
                      <a:gd name="T49" fmla="*/ 339 h 5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320" h="502">
                        <a:moveTo>
                          <a:pt x="3" y="339"/>
                        </a:moveTo>
                        <a:lnTo>
                          <a:pt x="30" y="351"/>
                        </a:lnTo>
                        <a:lnTo>
                          <a:pt x="62" y="418"/>
                        </a:lnTo>
                        <a:lnTo>
                          <a:pt x="64" y="474"/>
                        </a:lnTo>
                        <a:lnTo>
                          <a:pt x="105" y="485"/>
                        </a:lnTo>
                        <a:lnTo>
                          <a:pt x="138" y="462"/>
                        </a:lnTo>
                        <a:lnTo>
                          <a:pt x="202" y="467"/>
                        </a:lnTo>
                        <a:lnTo>
                          <a:pt x="245" y="502"/>
                        </a:lnTo>
                        <a:lnTo>
                          <a:pt x="250" y="452"/>
                        </a:lnTo>
                        <a:lnTo>
                          <a:pt x="251" y="395"/>
                        </a:lnTo>
                        <a:lnTo>
                          <a:pt x="320" y="273"/>
                        </a:lnTo>
                        <a:lnTo>
                          <a:pt x="301" y="173"/>
                        </a:lnTo>
                        <a:lnTo>
                          <a:pt x="297" y="51"/>
                        </a:lnTo>
                        <a:lnTo>
                          <a:pt x="301" y="0"/>
                        </a:lnTo>
                        <a:lnTo>
                          <a:pt x="256" y="34"/>
                        </a:lnTo>
                        <a:lnTo>
                          <a:pt x="251" y="70"/>
                        </a:lnTo>
                        <a:lnTo>
                          <a:pt x="214" y="96"/>
                        </a:lnTo>
                        <a:lnTo>
                          <a:pt x="196" y="87"/>
                        </a:lnTo>
                        <a:lnTo>
                          <a:pt x="166" y="154"/>
                        </a:lnTo>
                        <a:lnTo>
                          <a:pt x="131" y="173"/>
                        </a:lnTo>
                        <a:lnTo>
                          <a:pt x="112" y="215"/>
                        </a:lnTo>
                        <a:lnTo>
                          <a:pt x="51" y="235"/>
                        </a:lnTo>
                        <a:lnTo>
                          <a:pt x="33" y="266"/>
                        </a:lnTo>
                        <a:lnTo>
                          <a:pt x="0" y="282"/>
                        </a:lnTo>
                        <a:lnTo>
                          <a:pt x="3" y="339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9" name="Group 488"/>
                <p:cNvGrpSpPr>
                  <a:grpSpLocks/>
                </p:cNvGrpSpPr>
                <p:nvPr/>
              </p:nvGrpSpPr>
              <p:grpSpPr bwMode="auto">
                <a:xfrm>
                  <a:off x="1598" y="2283"/>
                  <a:ext cx="274" cy="178"/>
                  <a:chOff x="1598" y="2283"/>
                  <a:chExt cx="274" cy="178"/>
                </a:xfrm>
              </p:grpSpPr>
              <p:sp>
                <p:nvSpPr>
                  <p:cNvPr id="149" name="Freeform 489"/>
                  <p:cNvSpPr>
                    <a:spLocks/>
                  </p:cNvSpPr>
                  <p:nvPr/>
                </p:nvSpPr>
                <p:spPr bwMode="auto">
                  <a:xfrm>
                    <a:off x="1598" y="2283"/>
                    <a:ext cx="274" cy="178"/>
                  </a:xfrm>
                  <a:custGeom>
                    <a:avLst/>
                    <a:gdLst>
                      <a:gd name="T0" fmla="*/ 529 w 548"/>
                      <a:gd name="T1" fmla="*/ 125 h 357"/>
                      <a:gd name="T2" fmla="*/ 548 w 548"/>
                      <a:gd name="T3" fmla="*/ 241 h 357"/>
                      <a:gd name="T4" fmla="*/ 503 w 548"/>
                      <a:gd name="T5" fmla="*/ 269 h 357"/>
                      <a:gd name="T6" fmla="*/ 492 w 548"/>
                      <a:gd name="T7" fmla="*/ 235 h 357"/>
                      <a:gd name="T8" fmla="*/ 443 w 548"/>
                      <a:gd name="T9" fmla="*/ 250 h 357"/>
                      <a:gd name="T10" fmla="*/ 454 w 548"/>
                      <a:gd name="T11" fmla="*/ 339 h 357"/>
                      <a:gd name="T12" fmla="*/ 419 w 548"/>
                      <a:gd name="T13" fmla="*/ 357 h 357"/>
                      <a:gd name="T14" fmla="*/ 215 w 548"/>
                      <a:gd name="T15" fmla="*/ 287 h 357"/>
                      <a:gd name="T16" fmla="*/ 201 w 548"/>
                      <a:gd name="T17" fmla="*/ 250 h 357"/>
                      <a:gd name="T18" fmla="*/ 207 w 548"/>
                      <a:gd name="T19" fmla="*/ 224 h 357"/>
                      <a:gd name="T20" fmla="*/ 172 w 548"/>
                      <a:gd name="T21" fmla="*/ 218 h 357"/>
                      <a:gd name="T22" fmla="*/ 117 w 548"/>
                      <a:gd name="T23" fmla="*/ 262 h 357"/>
                      <a:gd name="T24" fmla="*/ 64 w 548"/>
                      <a:gd name="T25" fmla="*/ 250 h 357"/>
                      <a:gd name="T26" fmla="*/ 56 w 548"/>
                      <a:gd name="T27" fmla="*/ 224 h 357"/>
                      <a:gd name="T28" fmla="*/ 0 w 548"/>
                      <a:gd name="T29" fmla="*/ 195 h 357"/>
                      <a:gd name="T30" fmla="*/ 0 w 548"/>
                      <a:gd name="T31" fmla="*/ 150 h 357"/>
                      <a:gd name="T32" fmla="*/ 105 w 548"/>
                      <a:gd name="T33" fmla="*/ 75 h 357"/>
                      <a:gd name="T34" fmla="*/ 112 w 548"/>
                      <a:gd name="T35" fmla="*/ 31 h 357"/>
                      <a:gd name="T36" fmla="*/ 276 w 548"/>
                      <a:gd name="T37" fmla="*/ 0 h 357"/>
                      <a:gd name="T38" fmla="*/ 350 w 548"/>
                      <a:gd name="T39" fmla="*/ 41 h 357"/>
                      <a:gd name="T40" fmla="*/ 352 w 548"/>
                      <a:gd name="T41" fmla="*/ 70 h 357"/>
                      <a:gd name="T42" fmla="*/ 394 w 548"/>
                      <a:gd name="T43" fmla="*/ 63 h 357"/>
                      <a:gd name="T44" fmla="*/ 388 w 548"/>
                      <a:gd name="T45" fmla="*/ 28 h 357"/>
                      <a:gd name="T46" fmla="*/ 449 w 548"/>
                      <a:gd name="T47" fmla="*/ 34 h 357"/>
                      <a:gd name="T48" fmla="*/ 492 w 548"/>
                      <a:gd name="T49" fmla="*/ 108 h 357"/>
                      <a:gd name="T50" fmla="*/ 529 w 548"/>
                      <a:gd name="T51" fmla="*/ 125 h 3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548" h="357">
                        <a:moveTo>
                          <a:pt x="529" y="125"/>
                        </a:moveTo>
                        <a:lnTo>
                          <a:pt x="548" y="241"/>
                        </a:lnTo>
                        <a:lnTo>
                          <a:pt x="503" y="269"/>
                        </a:lnTo>
                        <a:lnTo>
                          <a:pt x="492" y="235"/>
                        </a:lnTo>
                        <a:lnTo>
                          <a:pt x="443" y="250"/>
                        </a:lnTo>
                        <a:lnTo>
                          <a:pt x="454" y="339"/>
                        </a:lnTo>
                        <a:lnTo>
                          <a:pt x="419" y="357"/>
                        </a:lnTo>
                        <a:lnTo>
                          <a:pt x="215" y="287"/>
                        </a:lnTo>
                        <a:lnTo>
                          <a:pt x="201" y="250"/>
                        </a:lnTo>
                        <a:lnTo>
                          <a:pt x="207" y="224"/>
                        </a:lnTo>
                        <a:lnTo>
                          <a:pt x="172" y="218"/>
                        </a:lnTo>
                        <a:lnTo>
                          <a:pt x="117" y="262"/>
                        </a:lnTo>
                        <a:lnTo>
                          <a:pt x="64" y="250"/>
                        </a:lnTo>
                        <a:lnTo>
                          <a:pt x="56" y="224"/>
                        </a:lnTo>
                        <a:lnTo>
                          <a:pt x="0" y="195"/>
                        </a:lnTo>
                        <a:lnTo>
                          <a:pt x="0" y="150"/>
                        </a:lnTo>
                        <a:lnTo>
                          <a:pt x="105" y="75"/>
                        </a:lnTo>
                        <a:lnTo>
                          <a:pt x="112" y="31"/>
                        </a:lnTo>
                        <a:lnTo>
                          <a:pt x="276" y="0"/>
                        </a:lnTo>
                        <a:lnTo>
                          <a:pt x="350" y="41"/>
                        </a:lnTo>
                        <a:lnTo>
                          <a:pt x="352" y="70"/>
                        </a:lnTo>
                        <a:lnTo>
                          <a:pt x="394" y="63"/>
                        </a:lnTo>
                        <a:lnTo>
                          <a:pt x="388" y="28"/>
                        </a:lnTo>
                        <a:lnTo>
                          <a:pt x="449" y="34"/>
                        </a:lnTo>
                        <a:lnTo>
                          <a:pt x="492" y="108"/>
                        </a:lnTo>
                        <a:lnTo>
                          <a:pt x="529" y="125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50" name="Freeform 490"/>
                  <p:cNvSpPr>
                    <a:spLocks/>
                  </p:cNvSpPr>
                  <p:nvPr/>
                </p:nvSpPr>
                <p:spPr bwMode="auto">
                  <a:xfrm>
                    <a:off x="1598" y="2283"/>
                    <a:ext cx="274" cy="178"/>
                  </a:xfrm>
                  <a:custGeom>
                    <a:avLst/>
                    <a:gdLst>
                      <a:gd name="T0" fmla="*/ 529 w 548"/>
                      <a:gd name="T1" fmla="*/ 125 h 357"/>
                      <a:gd name="T2" fmla="*/ 548 w 548"/>
                      <a:gd name="T3" fmla="*/ 241 h 357"/>
                      <a:gd name="T4" fmla="*/ 503 w 548"/>
                      <a:gd name="T5" fmla="*/ 269 h 357"/>
                      <a:gd name="T6" fmla="*/ 492 w 548"/>
                      <a:gd name="T7" fmla="*/ 235 h 357"/>
                      <a:gd name="T8" fmla="*/ 443 w 548"/>
                      <a:gd name="T9" fmla="*/ 250 h 357"/>
                      <a:gd name="T10" fmla="*/ 454 w 548"/>
                      <a:gd name="T11" fmla="*/ 339 h 357"/>
                      <a:gd name="T12" fmla="*/ 419 w 548"/>
                      <a:gd name="T13" fmla="*/ 357 h 357"/>
                      <a:gd name="T14" fmla="*/ 215 w 548"/>
                      <a:gd name="T15" fmla="*/ 287 h 357"/>
                      <a:gd name="T16" fmla="*/ 201 w 548"/>
                      <a:gd name="T17" fmla="*/ 250 h 357"/>
                      <a:gd name="T18" fmla="*/ 207 w 548"/>
                      <a:gd name="T19" fmla="*/ 224 h 357"/>
                      <a:gd name="T20" fmla="*/ 172 w 548"/>
                      <a:gd name="T21" fmla="*/ 218 h 357"/>
                      <a:gd name="T22" fmla="*/ 117 w 548"/>
                      <a:gd name="T23" fmla="*/ 262 h 357"/>
                      <a:gd name="T24" fmla="*/ 64 w 548"/>
                      <a:gd name="T25" fmla="*/ 250 h 357"/>
                      <a:gd name="T26" fmla="*/ 56 w 548"/>
                      <a:gd name="T27" fmla="*/ 224 h 357"/>
                      <a:gd name="T28" fmla="*/ 0 w 548"/>
                      <a:gd name="T29" fmla="*/ 195 h 357"/>
                      <a:gd name="T30" fmla="*/ 0 w 548"/>
                      <a:gd name="T31" fmla="*/ 150 h 357"/>
                      <a:gd name="T32" fmla="*/ 105 w 548"/>
                      <a:gd name="T33" fmla="*/ 75 h 357"/>
                      <a:gd name="T34" fmla="*/ 112 w 548"/>
                      <a:gd name="T35" fmla="*/ 31 h 357"/>
                      <a:gd name="T36" fmla="*/ 276 w 548"/>
                      <a:gd name="T37" fmla="*/ 0 h 357"/>
                      <a:gd name="T38" fmla="*/ 350 w 548"/>
                      <a:gd name="T39" fmla="*/ 41 h 357"/>
                      <a:gd name="T40" fmla="*/ 352 w 548"/>
                      <a:gd name="T41" fmla="*/ 70 h 357"/>
                      <a:gd name="T42" fmla="*/ 394 w 548"/>
                      <a:gd name="T43" fmla="*/ 63 h 357"/>
                      <a:gd name="T44" fmla="*/ 388 w 548"/>
                      <a:gd name="T45" fmla="*/ 28 h 357"/>
                      <a:gd name="T46" fmla="*/ 449 w 548"/>
                      <a:gd name="T47" fmla="*/ 34 h 357"/>
                      <a:gd name="T48" fmla="*/ 492 w 548"/>
                      <a:gd name="T49" fmla="*/ 108 h 357"/>
                      <a:gd name="T50" fmla="*/ 529 w 548"/>
                      <a:gd name="T51" fmla="*/ 125 h 3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548" h="357">
                        <a:moveTo>
                          <a:pt x="529" y="125"/>
                        </a:moveTo>
                        <a:lnTo>
                          <a:pt x="548" y="241"/>
                        </a:lnTo>
                        <a:lnTo>
                          <a:pt x="503" y="269"/>
                        </a:lnTo>
                        <a:lnTo>
                          <a:pt x="492" y="235"/>
                        </a:lnTo>
                        <a:lnTo>
                          <a:pt x="443" y="250"/>
                        </a:lnTo>
                        <a:lnTo>
                          <a:pt x="454" y="339"/>
                        </a:lnTo>
                        <a:lnTo>
                          <a:pt x="419" y="357"/>
                        </a:lnTo>
                        <a:lnTo>
                          <a:pt x="215" y="287"/>
                        </a:lnTo>
                        <a:lnTo>
                          <a:pt x="201" y="250"/>
                        </a:lnTo>
                        <a:lnTo>
                          <a:pt x="207" y="224"/>
                        </a:lnTo>
                        <a:lnTo>
                          <a:pt x="172" y="218"/>
                        </a:lnTo>
                        <a:lnTo>
                          <a:pt x="117" y="262"/>
                        </a:lnTo>
                        <a:lnTo>
                          <a:pt x="64" y="250"/>
                        </a:lnTo>
                        <a:lnTo>
                          <a:pt x="56" y="224"/>
                        </a:lnTo>
                        <a:lnTo>
                          <a:pt x="0" y="195"/>
                        </a:lnTo>
                        <a:lnTo>
                          <a:pt x="0" y="150"/>
                        </a:lnTo>
                        <a:lnTo>
                          <a:pt x="105" y="75"/>
                        </a:lnTo>
                        <a:lnTo>
                          <a:pt x="112" y="31"/>
                        </a:lnTo>
                        <a:lnTo>
                          <a:pt x="276" y="0"/>
                        </a:lnTo>
                        <a:lnTo>
                          <a:pt x="350" y="41"/>
                        </a:lnTo>
                        <a:lnTo>
                          <a:pt x="352" y="70"/>
                        </a:lnTo>
                        <a:lnTo>
                          <a:pt x="394" y="63"/>
                        </a:lnTo>
                        <a:lnTo>
                          <a:pt x="388" y="28"/>
                        </a:lnTo>
                        <a:lnTo>
                          <a:pt x="449" y="34"/>
                        </a:lnTo>
                        <a:lnTo>
                          <a:pt x="492" y="108"/>
                        </a:lnTo>
                        <a:lnTo>
                          <a:pt x="529" y="125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40" name="Group 491"/>
                <p:cNvGrpSpPr>
                  <a:grpSpLocks/>
                </p:cNvGrpSpPr>
                <p:nvPr/>
              </p:nvGrpSpPr>
              <p:grpSpPr bwMode="auto">
                <a:xfrm>
                  <a:off x="1544" y="2559"/>
                  <a:ext cx="209" cy="186"/>
                  <a:chOff x="1544" y="2559"/>
                  <a:chExt cx="209" cy="186"/>
                </a:xfrm>
              </p:grpSpPr>
              <p:sp>
                <p:nvSpPr>
                  <p:cNvPr id="147" name="Freeform 492"/>
                  <p:cNvSpPr>
                    <a:spLocks/>
                  </p:cNvSpPr>
                  <p:nvPr/>
                </p:nvSpPr>
                <p:spPr bwMode="auto">
                  <a:xfrm>
                    <a:off x="1544" y="2559"/>
                    <a:ext cx="209" cy="186"/>
                  </a:xfrm>
                  <a:custGeom>
                    <a:avLst/>
                    <a:gdLst>
                      <a:gd name="T0" fmla="*/ 21 w 416"/>
                      <a:gd name="T1" fmla="*/ 323 h 370"/>
                      <a:gd name="T2" fmla="*/ 58 w 416"/>
                      <a:gd name="T3" fmla="*/ 327 h 370"/>
                      <a:gd name="T4" fmla="*/ 79 w 416"/>
                      <a:gd name="T5" fmla="*/ 361 h 370"/>
                      <a:gd name="T6" fmla="*/ 93 w 416"/>
                      <a:gd name="T7" fmla="*/ 370 h 370"/>
                      <a:gd name="T8" fmla="*/ 172 w 416"/>
                      <a:gd name="T9" fmla="*/ 306 h 370"/>
                      <a:gd name="T10" fmla="*/ 233 w 416"/>
                      <a:gd name="T11" fmla="*/ 231 h 370"/>
                      <a:gd name="T12" fmla="*/ 305 w 416"/>
                      <a:gd name="T13" fmla="*/ 349 h 370"/>
                      <a:gd name="T14" fmla="*/ 335 w 416"/>
                      <a:gd name="T15" fmla="*/ 306 h 370"/>
                      <a:gd name="T16" fmla="*/ 335 w 416"/>
                      <a:gd name="T17" fmla="*/ 260 h 370"/>
                      <a:gd name="T18" fmla="*/ 389 w 416"/>
                      <a:gd name="T19" fmla="*/ 280 h 370"/>
                      <a:gd name="T20" fmla="*/ 413 w 416"/>
                      <a:gd name="T21" fmla="*/ 234 h 370"/>
                      <a:gd name="T22" fmla="*/ 395 w 416"/>
                      <a:gd name="T23" fmla="*/ 192 h 370"/>
                      <a:gd name="T24" fmla="*/ 416 w 416"/>
                      <a:gd name="T25" fmla="*/ 158 h 370"/>
                      <a:gd name="T26" fmla="*/ 340 w 416"/>
                      <a:gd name="T27" fmla="*/ 74 h 370"/>
                      <a:gd name="T28" fmla="*/ 305 w 416"/>
                      <a:gd name="T29" fmla="*/ 82 h 370"/>
                      <a:gd name="T30" fmla="*/ 271 w 416"/>
                      <a:gd name="T31" fmla="*/ 33 h 370"/>
                      <a:gd name="T32" fmla="*/ 221 w 416"/>
                      <a:gd name="T33" fmla="*/ 33 h 370"/>
                      <a:gd name="T34" fmla="*/ 195 w 416"/>
                      <a:gd name="T35" fmla="*/ 0 h 370"/>
                      <a:gd name="T36" fmla="*/ 166 w 416"/>
                      <a:gd name="T37" fmla="*/ 9 h 370"/>
                      <a:gd name="T38" fmla="*/ 184 w 416"/>
                      <a:gd name="T39" fmla="*/ 41 h 370"/>
                      <a:gd name="T40" fmla="*/ 158 w 416"/>
                      <a:gd name="T41" fmla="*/ 67 h 370"/>
                      <a:gd name="T42" fmla="*/ 120 w 416"/>
                      <a:gd name="T43" fmla="*/ 13 h 370"/>
                      <a:gd name="T44" fmla="*/ 93 w 416"/>
                      <a:gd name="T45" fmla="*/ 67 h 370"/>
                      <a:gd name="T46" fmla="*/ 38 w 416"/>
                      <a:gd name="T47" fmla="*/ 103 h 370"/>
                      <a:gd name="T48" fmla="*/ 0 w 416"/>
                      <a:gd name="T49" fmla="*/ 218 h 370"/>
                      <a:gd name="T50" fmla="*/ 21 w 416"/>
                      <a:gd name="T51" fmla="*/ 323 h 3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416" h="370">
                        <a:moveTo>
                          <a:pt x="21" y="323"/>
                        </a:moveTo>
                        <a:lnTo>
                          <a:pt x="58" y="327"/>
                        </a:lnTo>
                        <a:lnTo>
                          <a:pt x="79" y="361"/>
                        </a:lnTo>
                        <a:lnTo>
                          <a:pt x="93" y="370"/>
                        </a:lnTo>
                        <a:lnTo>
                          <a:pt x="172" y="306"/>
                        </a:lnTo>
                        <a:lnTo>
                          <a:pt x="233" y="231"/>
                        </a:lnTo>
                        <a:lnTo>
                          <a:pt x="305" y="349"/>
                        </a:lnTo>
                        <a:lnTo>
                          <a:pt x="335" y="306"/>
                        </a:lnTo>
                        <a:lnTo>
                          <a:pt x="335" y="260"/>
                        </a:lnTo>
                        <a:lnTo>
                          <a:pt x="389" y="280"/>
                        </a:lnTo>
                        <a:lnTo>
                          <a:pt x="413" y="234"/>
                        </a:lnTo>
                        <a:lnTo>
                          <a:pt x="395" y="192"/>
                        </a:lnTo>
                        <a:lnTo>
                          <a:pt x="416" y="158"/>
                        </a:lnTo>
                        <a:lnTo>
                          <a:pt x="340" y="74"/>
                        </a:lnTo>
                        <a:lnTo>
                          <a:pt x="305" y="82"/>
                        </a:lnTo>
                        <a:lnTo>
                          <a:pt x="271" y="33"/>
                        </a:lnTo>
                        <a:lnTo>
                          <a:pt x="221" y="33"/>
                        </a:lnTo>
                        <a:lnTo>
                          <a:pt x="195" y="0"/>
                        </a:lnTo>
                        <a:lnTo>
                          <a:pt x="166" y="9"/>
                        </a:lnTo>
                        <a:lnTo>
                          <a:pt x="184" y="41"/>
                        </a:lnTo>
                        <a:lnTo>
                          <a:pt x="158" y="67"/>
                        </a:lnTo>
                        <a:lnTo>
                          <a:pt x="120" y="13"/>
                        </a:lnTo>
                        <a:lnTo>
                          <a:pt x="93" y="67"/>
                        </a:lnTo>
                        <a:lnTo>
                          <a:pt x="38" y="103"/>
                        </a:lnTo>
                        <a:lnTo>
                          <a:pt x="0" y="218"/>
                        </a:lnTo>
                        <a:lnTo>
                          <a:pt x="21" y="32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48" name="Freeform 493"/>
                  <p:cNvSpPr>
                    <a:spLocks/>
                  </p:cNvSpPr>
                  <p:nvPr/>
                </p:nvSpPr>
                <p:spPr bwMode="auto">
                  <a:xfrm>
                    <a:off x="1544" y="2559"/>
                    <a:ext cx="209" cy="186"/>
                  </a:xfrm>
                  <a:custGeom>
                    <a:avLst/>
                    <a:gdLst>
                      <a:gd name="T0" fmla="*/ 21 w 416"/>
                      <a:gd name="T1" fmla="*/ 323 h 370"/>
                      <a:gd name="T2" fmla="*/ 58 w 416"/>
                      <a:gd name="T3" fmla="*/ 327 h 370"/>
                      <a:gd name="T4" fmla="*/ 79 w 416"/>
                      <a:gd name="T5" fmla="*/ 361 h 370"/>
                      <a:gd name="T6" fmla="*/ 93 w 416"/>
                      <a:gd name="T7" fmla="*/ 370 h 370"/>
                      <a:gd name="T8" fmla="*/ 172 w 416"/>
                      <a:gd name="T9" fmla="*/ 306 h 370"/>
                      <a:gd name="T10" fmla="*/ 233 w 416"/>
                      <a:gd name="T11" fmla="*/ 231 h 370"/>
                      <a:gd name="T12" fmla="*/ 305 w 416"/>
                      <a:gd name="T13" fmla="*/ 349 h 370"/>
                      <a:gd name="T14" fmla="*/ 335 w 416"/>
                      <a:gd name="T15" fmla="*/ 306 h 370"/>
                      <a:gd name="T16" fmla="*/ 335 w 416"/>
                      <a:gd name="T17" fmla="*/ 260 h 370"/>
                      <a:gd name="T18" fmla="*/ 389 w 416"/>
                      <a:gd name="T19" fmla="*/ 280 h 370"/>
                      <a:gd name="T20" fmla="*/ 413 w 416"/>
                      <a:gd name="T21" fmla="*/ 234 h 370"/>
                      <a:gd name="T22" fmla="*/ 395 w 416"/>
                      <a:gd name="T23" fmla="*/ 192 h 370"/>
                      <a:gd name="T24" fmla="*/ 416 w 416"/>
                      <a:gd name="T25" fmla="*/ 158 h 370"/>
                      <a:gd name="T26" fmla="*/ 340 w 416"/>
                      <a:gd name="T27" fmla="*/ 74 h 370"/>
                      <a:gd name="T28" fmla="*/ 305 w 416"/>
                      <a:gd name="T29" fmla="*/ 82 h 370"/>
                      <a:gd name="T30" fmla="*/ 271 w 416"/>
                      <a:gd name="T31" fmla="*/ 33 h 370"/>
                      <a:gd name="T32" fmla="*/ 221 w 416"/>
                      <a:gd name="T33" fmla="*/ 33 h 370"/>
                      <a:gd name="T34" fmla="*/ 195 w 416"/>
                      <a:gd name="T35" fmla="*/ 0 h 370"/>
                      <a:gd name="T36" fmla="*/ 166 w 416"/>
                      <a:gd name="T37" fmla="*/ 9 h 370"/>
                      <a:gd name="T38" fmla="*/ 184 w 416"/>
                      <a:gd name="T39" fmla="*/ 41 h 370"/>
                      <a:gd name="T40" fmla="*/ 158 w 416"/>
                      <a:gd name="T41" fmla="*/ 67 h 370"/>
                      <a:gd name="T42" fmla="*/ 120 w 416"/>
                      <a:gd name="T43" fmla="*/ 13 h 370"/>
                      <a:gd name="T44" fmla="*/ 93 w 416"/>
                      <a:gd name="T45" fmla="*/ 67 h 370"/>
                      <a:gd name="T46" fmla="*/ 38 w 416"/>
                      <a:gd name="T47" fmla="*/ 103 h 370"/>
                      <a:gd name="T48" fmla="*/ 0 w 416"/>
                      <a:gd name="T49" fmla="*/ 218 h 370"/>
                      <a:gd name="T50" fmla="*/ 21 w 416"/>
                      <a:gd name="T51" fmla="*/ 323 h 3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416" h="370">
                        <a:moveTo>
                          <a:pt x="21" y="323"/>
                        </a:moveTo>
                        <a:lnTo>
                          <a:pt x="58" y="327"/>
                        </a:lnTo>
                        <a:lnTo>
                          <a:pt x="79" y="361"/>
                        </a:lnTo>
                        <a:lnTo>
                          <a:pt x="93" y="370"/>
                        </a:lnTo>
                        <a:lnTo>
                          <a:pt x="172" y="306"/>
                        </a:lnTo>
                        <a:lnTo>
                          <a:pt x="233" y="231"/>
                        </a:lnTo>
                        <a:lnTo>
                          <a:pt x="305" y="349"/>
                        </a:lnTo>
                        <a:lnTo>
                          <a:pt x="335" y="306"/>
                        </a:lnTo>
                        <a:lnTo>
                          <a:pt x="335" y="260"/>
                        </a:lnTo>
                        <a:lnTo>
                          <a:pt x="389" y="280"/>
                        </a:lnTo>
                        <a:lnTo>
                          <a:pt x="413" y="234"/>
                        </a:lnTo>
                        <a:lnTo>
                          <a:pt x="395" y="192"/>
                        </a:lnTo>
                        <a:lnTo>
                          <a:pt x="416" y="158"/>
                        </a:lnTo>
                        <a:lnTo>
                          <a:pt x="340" y="74"/>
                        </a:lnTo>
                        <a:lnTo>
                          <a:pt x="305" y="82"/>
                        </a:lnTo>
                        <a:lnTo>
                          <a:pt x="271" y="33"/>
                        </a:lnTo>
                        <a:lnTo>
                          <a:pt x="221" y="33"/>
                        </a:lnTo>
                        <a:lnTo>
                          <a:pt x="195" y="0"/>
                        </a:lnTo>
                        <a:lnTo>
                          <a:pt x="166" y="9"/>
                        </a:lnTo>
                        <a:lnTo>
                          <a:pt x="184" y="41"/>
                        </a:lnTo>
                        <a:lnTo>
                          <a:pt x="158" y="67"/>
                        </a:lnTo>
                        <a:lnTo>
                          <a:pt x="120" y="13"/>
                        </a:lnTo>
                        <a:lnTo>
                          <a:pt x="93" y="67"/>
                        </a:lnTo>
                        <a:lnTo>
                          <a:pt x="38" y="103"/>
                        </a:lnTo>
                        <a:lnTo>
                          <a:pt x="0" y="218"/>
                        </a:lnTo>
                        <a:lnTo>
                          <a:pt x="21" y="32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41" name="Group 494"/>
                <p:cNvGrpSpPr>
                  <a:grpSpLocks/>
                </p:cNvGrpSpPr>
                <p:nvPr/>
              </p:nvGrpSpPr>
              <p:grpSpPr bwMode="auto">
                <a:xfrm>
                  <a:off x="1612" y="2391"/>
                  <a:ext cx="235" cy="209"/>
                  <a:chOff x="1612" y="2391"/>
                  <a:chExt cx="235" cy="209"/>
                </a:xfrm>
              </p:grpSpPr>
              <p:sp>
                <p:nvSpPr>
                  <p:cNvPr id="145" name="Freeform 495"/>
                  <p:cNvSpPr>
                    <a:spLocks/>
                  </p:cNvSpPr>
                  <p:nvPr/>
                </p:nvSpPr>
                <p:spPr bwMode="auto">
                  <a:xfrm>
                    <a:off x="1612" y="2391"/>
                    <a:ext cx="235" cy="209"/>
                  </a:xfrm>
                  <a:custGeom>
                    <a:avLst/>
                    <a:gdLst>
                      <a:gd name="T0" fmla="*/ 463 w 471"/>
                      <a:gd name="T1" fmla="*/ 384 h 419"/>
                      <a:gd name="T2" fmla="*/ 384 w 471"/>
                      <a:gd name="T3" fmla="*/ 398 h 419"/>
                      <a:gd name="T4" fmla="*/ 308 w 471"/>
                      <a:gd name="T5" fmla="*/ 359 h 419"/>
                      <a:gd name="T6" fmla="*/ 213 w 471"/>
                      <a:gd name="T7" fmla="*/ 376 h 419"/>
                      <a:gd name="T8" fmla="*/ 207 w 471"/>
                      <a:gd name="T9" fmla="*/ 410 h 419"/>
                      <a:gd name="T10" fmla="*/ 172 w 471"/>
                      <a:gd name="T11" fmla="*/ 419 h 419"/>
                      <a:gd name="T12" fmla="*/ 139 w 471"/>
                      <a:gd name="T13" fmla="*/ 369 h 419"/>
                      <a:gd name="T14" fmla="*/ 88 w 471"/>
                      <a:gd name="T15" fmla="*/ 369 h 419"/>
                      <a:gd name="T16" fmla="*/ 63 w 471"/>
                      <a:gd name="T17" fmla="*/ 335 h 419"/>
                      <a:gd name="T18" fmla="*/ 34 w 471"/>
                      <a:gd name="T19" fmla="*/ 347 h 419"/>
                      <a:gd name="T20" fmla="*/ 21 w 471"/>
                      <a:gd name="T21" fmla="*/ 311 h 419"/>
                      <a:gd name="T22" fmla="*/ 31 w 471"/>
                      <a:gd name="T23" fmla="*/ 262 h 419"/>
                      <a:gd name="T24" fmla="*/ 17 w 471"/>
                      <a:gd name="T25" fmla="*/ 189 h 419"/>
                      <a:gd name="T26" fmla="*/ 0 w 471"/>
                      <a:gd name="T27" fmla="*/ 180 h 419"/>
                      <a:gd name="T28" fmla="*/ 67 w 471"/>
                      <a:gd name="T29" fmla="*/ 125 h 419"/>
                      <a:gd name="T30" fmla="*/ 38 w 471"/>
                      <a:gd name="T31" fmla="*/ 33 h 419"/>
                      <a:gd name="T32" fmla="*/ 88 w 471"/>
                      <a:gd name="T33" fmla="*/ 45 h 419"/>
                      <a:gd name="T34" fmla="*/ 146 w 471"/>
                      <a:gd name="T35" fmla="*/ 0 h 419"/>
                      <a:gd name="T36" fmla="*/ 180 w 471"/>
                      <a:gd name="T37" fmla="*/ 7 h 419"/>
                      <a:gd name="T38" fmla="*/ 172 w 471"/>
                      <a:gd name="T39" fmla="*/ 33 h 419"/>
                      <a:gd name="T40" fmla="*/ 188 w 471"/>
                      <a:gd name="T41" fmla="*/ 68 h 419"/>
                      <a:gd name="T42" fmla="*/ 390 w 471"/>
                      <a:gd name="T43" fmla="*/ 138 h 419"/>
                      <a:gd name="T44" fmla="*/ 409 w 471"/>
                      <a:gd name="T45" fmla="*/ 250 h 419"/>
                      <a:gd name="T46" fmla="*/ 471 w 471"/>
                      <a:gd name="T47" fmla="*/ 329 h 419"/>
                      <a:gd name="T48" fmla="*/ 463 w 471"/>
                      <a:gd name="T49" fmla="*/ 384 h 4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471" h="419">
                        <a:moveTo>
                          <a:pt x="463" y="384"/>
                        </a:moveTo>
                        <a:lnTo>
                          <a:pt x="384" y="398"/>
                        </a:lnTo>
                        <a:lnTo>
                          <a:pt x="308" y="359"/>
                        </a:lnTo>
                        <a:lnTo>
                          <a:pt x="213" y="376"/>
                        </a:lnTo>
                        <a:lnTo>
                          <a:pt x="207" y="410"/>
                        </a:lnTo>
                        <a:lnTo>
                          <a:pt x="172" y="419"/>
                        </a:lnTo>
                        <a:lnTo>
                          <a:pt x="139" y="369"/>
                        </a:lnTo>
                        <a:lnTo>
                          <a:pt x="88" y="369"/>
                        </a:lnTo>
                        <a:lnTo>
                          <a:pt x="63" y="335"/>
                        </a:lnTo>
                        <a:lnTo>
                          <a:pt x="34" y="347"/>
                        </a:lnTo>
                        <a:lnTo>
                          <a:pt x="21" y="311"/>
                        </a:lnTo>
                        <a:lnTo>
                          <a:pt x="31" y="262"/>
                        </a:lnTo>
                        <a:lnTo>
                          <a:pt x="17" y="189"/>
                        </a:lnTo>
                        <a:lnTo>
                          <a:pt x="0" y="180"/>
                        </a:lnTo>
                        <a:lnTo>
                          <a:pt x="67" y="125"/>
                        </a:lnTo>
                        <a:lnTo>
                          <a:pt x="38" y="33"/>
                        </a:lnTo>
                        <a:lnTo>
                          <a:pt x="88" y="45"/>
                        </a:lnTo>
                        <a:lnTo>
                          <a:pt x="146" y="0"/>
                        </a:lnTo>
                        <a:lnTo>
                          <a:pt x="180" y="7"/>
                        </a:lnTo>
                        <a:lnTo>
                          <a:pt x="172" y="33"/>
                        </a:lnTo>
                        <a:lnTo>
                          <a:pt x="188" y="68"/>
                        </a:lnTo>
                        <a:lnTo>
                          <a:pt x="390" y="138"/>
                        </a:lnTo>
                        <a:lnTo>
                          <a:pt x="409" y="250"/>
                        </a:lnTo>
                        <a:lnTo>
                          <a:pt x="471" y="329"/>
                        </a:lnTo>
                        <a:lnTo>
                          <a:pt x="463" y="384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46" name="Freeform 496"/>
                  <p:cNvSpPr>
                    <a:spLocks/>
                  </p:cNvSpPr>
                  <p:nvPr/>
                </p:nvSpPr>
                <p:spPr bwMode="auto">
                  <a:xfrm>
                    <a:off x="1612" y="2391"/>
                    <a:ext cx="235" cy="209"/>
                  </a:xfrm>
                  <a:custGeom>
                    <a:avLst/>
                    <a:gdLst>
                      <a:gd name="T0" fmla="*/ 463 w 471"/>
                      <a:gd name="T1" fmla="*/ 384 h 419"/>
                      <a:gd name="T2" fmla="*/ 384 w 471"/>
                      <a:gd name="T3" fmla="*/ 398 h 419"/>
                      <a:gd name="T4" fmla="*/ 308 w 471"/>
                      <a:gd name="T5" fmla="*/ 359 h 419"/>
                      <a:gd name="T6" fmla="*/ 213 w 471"/>
                      <a:gd name="T7" fmla="*/ 376 h 419"/>
                      <a:gd name="T8" fmla="*/ 207 w 471"/>
                      <a:gd name="T9" fmla="*/ 410 h 419"/>
                      <a:gd name="T10" fmla="*/ 172 w 471"/>
                      <a:gd name="T11" fmla="*/ 419 h 419"/>
                      <a:gd name="T12" fmla="*/ 139 w 471"/>
                      <a:gd name="T13" fmla="*/ 369 h 419"/>
                      <a:gd name="T14" fmla="*/ 88 w 471"/>
                      <a:gd name="T15" fmla="*/ 369 h 419"/>
                      <a:gd name="T16" fmla="*/ 63 w 471"/>
                      <a:gd name="T17" fmla="*/ 335 h 419"/>
                      <a:gd name="T18" fmla="*/ 34 w 471"/>
                      <a:gd name="T19" fmla="*/ 347 h 419"/>
                      <a:gd name="T20" fmla="*/ 21 w 471"/>
                      <a:gd name="T21" fmla="*/ 311 h 419"/>
                      <a:gd name="T22" fmla="*/ 31 w 471"/>
                      <a:gd name="T23" fmla="*/ 262 h 419"/>
                      <a:gd name="T24" fmla="*/ 17 w 471"/>
                      <a:gd name="T25" fmla="*/ 189 h 419"/>
                      <a:gd name="T26" fmla="*/ 0 w 471"/>
                      <a:gd name="T27" fmla="*/ 180 h 419"/>
                      <a:gd name="T28" fmla="*/ 67 w 471"/>
                      <a:gd name="T29" fmla="*/ 125 h 419"/>
                      <a:gd name="T30" fmla="*/ 38 w 471"/>
                      <a:gd name="T31" fmla="*/ 33 h 419"/>
                      <a:gd name="T32" fmla="*/ 88 w 471"/>
                      <a:gd name="T33" fmla="*/ 45 h 419"/>
                      <a:gd name="T34" fmla="*/ 146 w 471"/>
                      <a:gd name="T35" fmla="*/ 0 h 419"/>
                      <a:gd name="T36" fmla="*/ 180 w 471"/>
                      <a:gd name="T37" fmla="*/ 7 h 419"/>
                      <a:gd name="T38" fmla="*/ 172 w 471"/>
                      <a:gd name="T39" fmla="*/ 33 h 419"/>
                      <a:gd name="T40" fmla="*/ 188 w 471"/>
                      <a:gd name="T41" fmla="*/ 68 h 419"/>
                      <a:gd name="T42" fmla="*/ 390 w 471"/>
                      <a:gd name="T43" fmla="*/ 138 h 419"/>
                      <a:gd name="T44" fmla="*/ 409 w 471"/>
                      <a:gd name="T45" fmla="*/ 250 h 419"/>
                      <a:gd name="T46" fmla="*/ 471 w 471"/>
                      <a:gd name="T47" fmla="*/ 329 h 419"/>
                      <a:gd name="T48" fmla="*/ 463 w 471"/>
                      <a:gd name="T49" fmla="*/ 384 h 4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471" h="419">
                        <a:moveTo>
                          <a:pt x="463" y="384"/>
                        </a:moveTo>
                        <a:lnTo>
                          <a:pt x="384" y="398"/>
                        </a:lnTo>
                        <a:lnTo>
                          <a:pt x="308" y="359"/>
                        </a:lnTo>
                        <a:lnTo>
                          <a:pt x="213" y="376"/>
                        </a:lnTo>
                        <a:lnTo>
                          <a:pt x="207" y="410"/>
                        </a:lnTo>
                        <a:lnTo>
                          <a:pt x="172" y="419"/>
                        </a:lnTo>
                        <a:lnTo>
                          <a:pt x="139" y="369"/>
                        </a:lnTo>
                        <a:lnTo>
                          <a:pt x="88" y="369"/>
                        </a:lnTo>
                        <a:lnTo>
                          <a:pt x="63" y="335"/>
                        </a:lnTo>
                        <a:lnTo>
                          <a:pt x="34" y="347"/>
                        </a:lnTo>
                        <a:lnTo>
                          <a:pt x="21" y="311"/>
                        </a:lnTo>
                        <a:lnTo>
                          <a:pt x="31" y="262"/>
                        </a:lnTo>
                        <a:lnTo>
                          <a:pt x="17" y="189"/>
                        </a:lnTo>
                        <a:lnTo>
                          <a:pt x="0" y="180"/>
                        </a:lnTo>
                        <a:lnTo>
                          <a:pt x="67" y="125"/>
                        </a:lnTo>
                        <a:lnTo>
                          <a:pt x="38" y="33"/>
                        </a:lnTo>
                        <a:lnTo>
                          <a:pt x="88" y="45"/>
                        </a:lnTo>
                        <a:lnTo>
                          <a:pt x="146" y="0"/>
                        </a:lnTo>
                        <a:lnTo>
                          <a:pt x="180" y="7"/>
                        </a:lnTo>
                        <a:lnTo>
                          <a:pt x="172" y="33"/>
                        </a:lnTo>
                        <a:lnTo>
                          <a:pt x="188" y="68"/>
                        </a:lnTo>
                        <a:lnTo>
                          <a:pt x="390" y="138"/>
                        </a:lnTo>
                        <a:lnTo>
                          <a:pt x="409" y="250"/>
                        </a:lnTo>
                        <a:lnTo>
                          <a:pt x="471" y="329"/>
                        </a:lnTo>
                        <a:lnTo>
                          <a:pt x="463" y="384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42" name="Group 497"/>
                <p:cNvGrpSpPr>
                  <a:grpSpLocks/>
                </p:cNvGrpSpPr>
                <p:nvPr/>
              </p:nvGrpSpPr>
              <p:grpSpPr bwMode="auto">
                <a:xfrm>
                  <a:off x="1715" y="2572"/>
                  <a:ext cx="211" cy="152"/>
                  <a:chOff x="1715" y="2572"/>
                  <a:chExt cx="211" cy="152"/>
                </a:xfrm>
              </p:grpSpPr>
              <p:sp>
                <p:nvSpPr>
                  <p:cNvPr id="143" name="Freeform 498"/>
                  <p:cNvSpPr>
                    <a:spLocks/>
                  </p:cNvSpPr>
                  <p:nvPr/>
                </p:nvSpPr>
                <p:spPr bwMode="auto">
                  <a:xfrm>
                    <a:off x="1715" y="2572"/>
                    <a:ext cx="211" cy="152"/>
                  </a:xfrm>
                  <a:custGeom>
                    <a:avLst/>
                    <a:gdLst>
                      <a:gd name="T0" fmla="*/ 256 w 423"/>
                      <a:gd name="T1" fmla="*/ 26 h 305"/>
                      <a:gd name="T2" fmla="*/ 354 w 423"/>
                      <a:gd name="T3" fmla="*/ 37 h 305"/>
                      <a:gd name="T4" fmla="*/ 423 w 423"/>
                      <a:gd name="T5" fmla="*/ 107 h 305"/>
                      <a:gd name="T6" fmla="*/ 391 w 423"/>
                      <a:gd name="T7" fmla="*/ 175 h 305"/>
                      <a:gd name="T8" fmla="*/ 357 w 423"/>
                      <a:gd name="T9" fmla="*/ 194 h 305"/>
                      <a:gd name="T10" fmla="*/ 339 w 423"/>
                      <a:gd name="T11" fmla="*/ 236 h 305"/>
                      <a:gd name="T12" fmla="*/ 278 w 423"/>
                      <a:gd name="T13" fmla="*/ 255 h 305"/>
                      <a:gd name="T14" fmla="*/ 260 w 423"/>
                      <a:gd name="T15" fmla="*/ 288 h 305"/>
                      <a:gd name="T16" fmla="*/ 226 w 423"/>
                      <a:gd name="T17" fmla="*/ 305 h 305"/>
                      <a:gd name="T18" fmla="*/ 195 w 423"/>
                      <a:gd name="T19" fmla="*/ 296 h 305"/>
                      <a:gd name="T20" fmla="*/ 165 w 423"/>
                      <a:gd name="T21" fmla="*/ 244 h 305"/>
                      <a:gd name="T22" fmla="*/ 104 w 423"/>
                      <a:gd name="T23" fmla="*/ 265 h 305"/>
                      <a:gd name="T24" fmla="*/ 74 w 423"/>
                      <a:gd name="T25" fmla="*/ 210 h 305"/>
                      <a:gd name="T26" fmla="*/ 55 w 423"/>
                      <a:gd name="T27" fmla="*/ 168 h 305"/>
                      <a:gd name="T28" fmla="*/ 75 w 423"/>
                      <a:gd name="T29" fmla="*/ 136 h 305"/>
                      <a:gd name="T30" fmla="*/ 0 w 423"/>
                      <a:gd name="T31" fmla="*/ 50 h 305"/>
                      <a:gd name="T32" fmla="*/ 8 w 423"/>
                      <a:gd name="T33" fmla="*/ 18 h 305"/>
                      <a:gd name="T34" fmla="*/ 101 w 423"/>
                      <a:gd name="T35" fmla="*/ 0 h 305"/>
                      <a:gd name="T36" fmla="*/ 177 w 423"/>
                      <a:gd name="T37" fmla="*/ 40 h 305"/>
                      <a:gd name="T38" fmla="*/ 256 w 423"/>
                      <a:gd name="T39" fmla="*/ 26 h 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23" h="305">
                        <a:moveTo>
                          <a:pt x="256" y="26"/>
                        </a:moveTo>
                        <a:lnTo>
                          <a:pt x="354" y="37"/>
                        </a:lnTo>
                        <a:lnTo>
                          <a:pt x="423" y="107"/>
                        </a:lnTo>
                        <a:lnTo>
                          <a:pt x="391" y="175"/>
                        </a:lnTo>
                        <a:lnTo>
                          <a:pt x="357" y="194"/>
                        </a:lnTo>
                        <a:lnTo>
                          <a:pt x="339" y="236"/>
                        </a:lnTo>
                        <a:lnTo>
                          <a:pt x="278" y="255"/>
                        </a:lnTo>
                        <a:lnTo>
                          <a:pt x="260" y="288"/>
                        </a:lnTo>
                        <a:lnTo>
                          <a:pt x="226" y="305"/>
                        </a:lnTo>
                        <a:lnTo>
                          <a:pt x="195" y="296"/>
                        </a:lnTo>
                        <a:lnTo>
                          <a:pt x="165" y="244"/>
                        </a:lnTo>
                        <a:lnTo>
                          <a:pt x="104" y="265"/>
                        </a:lnTo>
                        <a:lnTo>
                          <a:pt x="74" y="210"/>
                        </a:lnTo>
                        <a:lnTo>
                          <a:pt x="55" y="168"/>
                        </a:lnTo>
                        <a:lnTo>
                          <a:pt x="75" y="136"/>
                        </a:lnTo>
                        <a:lnTo>
                          <a:pt x="0" y="50"/>
                        </a:lnTo>
                        <a:lnTo>
                          <a:pt x="8" y="18"/>
                        </a:lnTo>
                        <a:lnTo>
                          <a:pt x="101" y="0"/>
                        </a:lnTo>
                        <a:lnTo>
                          <a:pt x="177" y="40"/>
                        </a:lnTo>
                        <a:lnTo>
                          <a:pt x="256" y="26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44" name="Freeform 499"/>
                  <p:cNvSpPr>
                    <a:spLocks/>
                  </p:cNvSpPr>
                  <p:nvPr/>
                </p:nvSpPr>
                <p:spPr bwMode="auto">
                  <a:xfrm>
                    <a:off x="1715" y="2572"/>
                    <a:ext cx="211" cy="152"/>
                  </a:xfrm>
                  <a:custGeom>
                    <a:avLst/>
                    <a:gdLst>
                      <a:gd name="T0" fmla="*/ 256 w 423"/>
                      <a:gd name="T1" fmla="*/ 26 h 305"/>
                      <a:gd name="T2" fmla="*/ 354 w 423"/>
                      <a:gd name="T3" fmla="*/ 37 h 305"/>
                      <a:gd name="T4" fmla="*/ 423 w 423"/>
                      <a:gd name="T5" fmla="*/ 107 h 305"/>
                      <a:gd name="T6" fmla="*/ 391 w 423"/>
                      <a:gd name="T7" fmla="*/ 175 h 305"/>
                      <a:gd name="T8" fmla="*/ 357 w 423"/>
                      <a:gd name="T9" fmla="*/ 194 h 305"/>
                      <a:gd name="T10" fmla="*/ 339 w 423"/>
                      <a:gd name="T11" fmla="*/ 236 h 305"/>
                      <a:gd name="T12" fmla="*/ 278 w 423"/>
                      <a:gd name="T13" fmla="*/ 255 h 305"/>
                      <a:gd name="T14" fmla="*/ 260 w 423"/>
                      <a:gd name="T15" fmla="*/ 288 h 305"/>
                      <a:gd name="T16" fmla="*/ 226 w 423"/>
                      <a:gd name="T17" fmla="*/ 305 h 305"/>
                      <a:gd name="T18" fmla="*/ 195 w 423"/>
                      <a:gd name="T19" fmla="*/ 296 h 305"/>
                      <a:gd name="T20" fmla="*/ 165 w 423"/>
                      <a:gd name="T21" fmla="*/ 244 h 305"/>
                      <a:gd name="T22" fmla="*/ 104 w 423"/>
                      <a:gd name="T23" fmla="*/ 265 h 305"/>
                      <a:gd name="T24" fmla="*/ 74 w 423"/>
                      <a:gd name="T25" fmla="*/ 210 h 305"/>
                      <a:gd name="T26" fmla="*/ 55 w 423"/>
                      <a:gd name="T27" fmla="*/ 168 h 305"/>
                      <a:gd name="T28" fmla="*/ 75 w 423"/>
                      <a:gd name="T29" fmla="*/ 136 h 305"/>
                      <a:gd name="T30" fmla="*/ 0 w 423"/>
                      <a:gd name="T31" fmla="*/ 50 h 305"/>
                      <a:gd name="T32" fmla="*/ 8 w 423"/>
                      <a:gd name="T33" fmla="*/ 18 h 305"/>
                      <a:gd name="T34" fmla="*/ 101 w 423"/>
                      <a:gd name="T35" fmla="*/ 0 h 305"/>
                      <a:gd name="T36" fmla="*/ 177 w 423"/>
                      <a:gd name="T37" fmla="*/ 40 h 305"/>
                      <a:gd name="T38" fmla="*/ 256 w 423"/>
                      <a:gd name="T39" fmla="*/ 26 h 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23" h="305">
                        <a:moveTo>
                          <a:pt x="256" y="26"/>
                        </a:moveTo>
                        <a:lnTo>
                          <a:pt x="354" y="37"/>
                        </a:lnTo>
                        <a:lnTo>
                          <a:pt x="423" y="107"/>
                        </a:lnTo>
                        <a:lnTo>
                          <a:pt x="391" y="175"/>
                        </a:lnTo>
                        <a:lnTo>
                          <a:pt x="357" y="194"/>
                        </a:lnTo>
                        <a:lnTo>
                          <a:pt x="339" y="236"/>
                        </a:lnTo>
                        <a:lnTo>
                          <a:pt x="278" y="255"/>
                        </a:lnTo>
                        <a:lnTo>
                          <a:pt x="260" y="288"/>
                        </a:lnTo>
                        <a:lnTo>
                          <a:pt x="226" y="305"/>
                        </a:lnTo>
                        <a:lnTo>
                          <a:pt x="195" y="296"/>
                        </a:lnTo>
                        <a:lnTo>
                          <a:pt x="165" y="244"/>
                        </a:lnTo>
                        <a:lnTo>
                          <a:pt x="104" y="265"/>
                        </a:lnTo>
                        <a:lnTo>
                          <a:pt x="74" y="210"/>
                        </a:lnTo>
                        <a:lnTo>
                          <a:pt x="55" y="168"/>
                        </a:lnTo>
                        <a:lnTo>
                          <a:pt x="75" y="136"/>
                        </a:lnTo>
                        <a:lnTo>
                          <a:pt x="0" y="50"/>
                        </a:lnTo>
                        <a:lnTo>
                          <a:pt x="8" y="18"/>
                        </a:lnTo>
                        <a:lnTo>
                          <a:pt x="101" y="0"/>
                        </a:lnTo>
                        <a:lnTo>
                          <a:pt x="177" y="40"/>
                        </a:lnTo>
                        <a:lnTo>
                          <a:pt x="256" y="26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</p:grpSp>
        </p:grpSp>
        <p:grpSp>
          <p:nvGrpSpPr>
            <p:cNvPr id="17" name="Group 500"/>
            <p:cNvGrpSpPr>
              <a:grpSpLocks/>
            </p:cNvGrpSpPr>
            <p:nvPr/>
          </p:nvGrpSpPr>
          <p:grpSpPr bwMode="auto">
            <a:xfrm>
              <a:off x="2222" y="1922"/>
              <a:ext cx="727" cy="830"/>
              <a:chOff x="1769" y="1562"/>
              <a:chExt cx="727" cy="830"/>
            </a:xfrm>
          </p:grpSpPr>
          <p:grpSp>
            <p:nvGrpSpPr>
              <p:cNvPr id="80" name="Group 501"/>
              <p:cNvGrpSpPr>
                <a:grpSpLocks/>
              </p:cNvGrpSpPr>
              <p:nvPr/>
            </p:nvGrpSpPr>
            <p:grpSpPr bwMode="auto">
              <a:xfrm>
                <a:off x="2284" y="1786"/>
                <a:ext cx="212" cy="369"/>
                <a:chOff x="2284" y="1786"/>
                <a:chExt cx="212" cy="369"/>
              </a:xfrm>
            </p:grpSpPr>
            <p:grpSp>
              <p:nvGrpSpPr>
                <p:cNvPr id="122" name="Group 502"/>
                <p:cNvGrpSpPr>
                  <a:grpSpLocks/>
                </p:cNvGrpSpPr>
                <p:nvPr/>
              </p:nvGrpSpPr>
              <p:grpSpPr bwMode="auto">
                <a:xfrm>
                  <a:off x="2314" y="1786"/>
                  <a:ext cx="182" cy="218"/>
                  <a:chOff x="2314" y="1786"/>
                  <a:chExt cx="182" cy="218"/>
                </a:xfrm>
              </p:grpSpPr>
              <p:sp>
                <p:nvSpPr>
                  <p:cNvPr id="126" name="Freeform 503"/>
                  <p:cNvSpPr>
                    <a:spLocks/>
                  </p:cNvSpPr>
                  <p:nvPr/>
                </p:nvSpPr>
                <p:spPr bwMode="auto">
                  <a:xfrm>
                    <a:off x="2314" y="1786"/>
                    <a:ext cx="182" cy="218"/>
                  </a:xfrm>
                  <a:custGeom>
                    <a:avLst/>
                    <a:gdLst>
                      <a:gd name="T0" fmla="*/ 93 w 364"/>
                      <a:gd name="T1" fmla="*/ 337 h 434"/>
                      <a:gd name="T2" fmla="*/ 198 w 364"/>
                      <a:gd name="T3" fmla="*/ 434 h 434"/>
                      <a:gd name="T4" fmla="*/ 250 w 364"/>
                      <a:gd name="T5" fmla="*/ 282 h 434"/>
                      <a:gd name="T6" fmla="*/ 235 w 364"/>
                      <a:gd name="T7" fmla="*/ 218 h 434"/>
                      <a:gd name="T8" fmla="*/ 364 w 364"/>
                      <a:gd name="T9" fmla="*/ 82 h 434"/>
                      <a:gd name="T10" fmla="*/ 311 w 364"/>
                      <a:gd name="T11" fmla="*/ 9 h 434"/>
                      <a:gd name="T12" fmla="*/ 180 w 364"/>
                      <a:gd name="T13" fmla="*/ 0 h 434"/>
                      <a:gd name="T14" fmla="*/ 142 w 364"/>
                      <a:gd name="T15" fmla="*/ 65 h 434"/>
                      <a:gd name="T16" fmla="*/ 49 w 364"/>
                      <a:gd name="T17" fmla="*/ 49 h 434"/>
                      <a:gd name="T18" fmla="*/ 24 w 364"/>
                      <a:gd name="T19" fmla="*/ 21 h 434"/>
                      <a:gd name="T20" fmla="*/ 0 w 364"/>
                      <a:gd name="T21" fmla="*/ 78 h 434"/>
                      <a:gd name="T22" fmla="*/ 76 w 364"/>
                      <a:gd name="T23" fmla="*/ 125 h 434"/>
                      <a:gd name="T24" fmla="*/ 58 w 364"/>
                      <a:gd name="T25" fmla="*/ 175 h 434"/>
                      <a:gd name="T26" fmla="*/ 76 w 364"/>
                      <a:gd name="T27" fmla="*/ 207 h 434"/>
                      <a:gd name="T28" fmla="*/ 40 w 364"/>
                      <a:gd name="T29" fmla="*/ 257 h 434"/>
                      <a:gd name="T30" fmla="*/ 40 w 364"/>
                      <a:gd name="T31" fmla="*/ 285 h 434"/>
                      <a:gd name="T32" fmla="*/ 35 w 364"/>
                      <a:gd name="T33" fmla="*/ 323 h 434"/>
                      <a:gd name="T34" fmla="*/ 66 w 364"/>
                      <a:gd name="T35" fmla="*/ 355 h 434"/>
                      <a:gd name="T36" fmla="*/ 93 w 364"/>
                      <a:gd name="T37" fmla="*/ 337 h 4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64" h="434">
                        <a:moveTo>
                          <a:pt x="93" y="337"/>
                        </a:moveTo>
                        <a:lnTo>
                          <a:pt x="198" y="434"/>
                        </a:lnTo>
                        <a:lnTo>
                          <a:pt x="250" y="282"/>
                        </a:lnTo>
                        <a:lnTo>
                          <a:pt x="235" y="218"/>
                        </a:lnTo>
                        <a:lnTo>
                          <a:pt x="364" y="82"/>
                        </a:lnTo>
                        <a:lnTo>
                          <a:pt x="311" y="9"/>
                        </a:lnTo>
                        <a:lnTo>
                          <a:pt x="180" y="0"/>
                        </a:lnTo>
                        <a:lnTo>
                          <a:pt x="142" y="65"/>
                        </a:lnTo>
                        <a:lnTo>
                          <a:pt x="49" y="49"/>
                        </a:lnTo>
                        <a:lnTo>
                          <a:pt x="24" y="21"/>
                        </a:lnTo>
                        <a:lnTo>
                          <a:pt x="0" y="78"/>
                        </a:lnTo>
                        <a:lnTo>
                          <a:pt x="76" y="125"/>
                        </a:lnTo>
                        <a:lnTo>
                          <a:pt x="58" y="175"/>
                        </a:lnTo>
                        <a:lnTo>
                          <a:pt x="76" y="207"/>
                        </a:lnTo>
                        <a:lnTo>
                          <a:pt x="40" y="257"/>
                        </a:lnTo>
                        <a:lnTo>
                          <a:pt x="40" y="285"/>
                        </a:lnTo>
                        <a:lnTo>
                          <a:pt x="35" y="323"/>
                        </a:lnTo>
                        <a:lnTo>
                          <a:pt x="66" y="355"/>
                        </a:lnTo>
                        <a:lnTo>
                          <a:pt x="93" y="337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27" name="Freeform 504"/>
                  <p:cNvSpPr>
                    <a:spLocks/>
                  </p:cNvSpPr>
                  <p:nvPr/>
                </p:nvSpPr>
                <p:spPr bwMode="auto">
                  <a:xfrm>
                    <a:off x="2314" y="1786"/>
                    <a:ext cx="182" cy="218"/>
                  </a:xfrm>
                  <a:custGeom>
                    <a:avLst/>
                    <a:gdLst>
                      <a:gd name="T0" fmla="*/ 93 w 364"/>
                      <a:gd name="T1" fmla="*/ 337 h 434"/>
                      <a:gd name="T2" fmla="*/ 198 w 364"/>
                      <a:gd name="T3" fmla="*/ 434 h 434"/>
                      <a:gd name="T4" fmla="*/ 250 w 364"/>
                      <a:gd name="T5" fmla="*/ 282 h 434"/>
                      <a:gd name="T6" fmla="*/ 235 w 364"/>
                      <a:gd name="T7" fmla="*/ 218 h 434"/>
                      <a:gd name="T8" fmla="*/ 364 w 364"/>
                      <a:gd name="T9" fmla="*/ 82 h 434"/>
                      <a:gd name="T10" fmla="*/ 311 w 364"/>
                      <a:gd name="T11" fmla="*/ 9 h 434"/>
                      <a:gd name="T12" fmla="*/ 180 w 364"/>
                      <a:gd name="T13" fmla="*/ 0 h 434"/>
                      <a:gd name="T14" fmla="*/ 142 w 364"/>
                      <a:gd name="T15" fmla="*/ 65 h 434"/>
                      <a:gd name="T16" fmla="*/ 49 w 364"/>
                      <a:gd name="T17" fmla="*/ 49 h 434"/>
                      <a:gd name="T18" fmla="*/ 24 w 364"/>
                      <a:gd name="T19" fmla="*/ 21 h 434"/>
                      <a:gd name="T20" fmla="*/ 0 w 364"/>
                      <a:gd name="T21" fmla="*/ 78 h 434"/>
                      <a:gd name="T22" fmla="*/ 76 w 364"/>
                      <a:gd name="T23" fmla="*/ 125 h 434"/>
                      <a:gd name="T24" fmla="*/ 58 w 364"/>
                      <a:gd name="T25" fmla="*/ 175 h 434"/>
                      <a:gd name="T26" fmla="*/ 76 w 364"/>
                      <a:gd name="T27" fmla="*/ 207 h 434"/>
                      <a:gd name="T28" fmla="*/ 40 w 364"/>
                      <a:gd name="T29" fmla="*/ 257 h 434"/>
                      <a:gd name="T30" fmla="*/ 40 w 364"/>
                      <a:gd name="T31" fmla="*/ 285 h 434"/>
                      <a:gd name="T32" fmla="*/ 35 w 364"/>
                      <a:gd name="T33" fmla="*/ 323 h 434"/>
                      <a:gd name="T34" fmla="*/ 66 w 364"/>
                      <a:gd name="T35" fmla="*/ 355 h 434"/>
                      <a:gd name="T36" fmla="*/ 93 w 364"/>
                      <a:gd name="T37" fmla="*/ 337 h 4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64" h="434">
                        <a:moveTo>
                          <a:pt x="93" y="337"/>
                        </a:moveTo>
                        <a:lnTo>
                          <a:pt x="198" y="434"/>
                        </a:lnTo>
                        <a:lnTo>
                          <a:pt x="250" y="282"/>
                        </a:lnTo>
                        <a:lnTo>
                          <a:pt x="235" y="218"/>
                        </a:lnTo>
                        <a:lnTo>
                          <a:pt x="364" y="82"/>
                        </a:lnTo>
                        <a:lnTo>
                          <a:pt x="311" y="9"/>
                        </a:lnTo>
                        <a:lnTo>
                          <a:pt x="180" y="0"/>
                        </a:lnTo>
                        <a:lnTo>
                          <a:pt x="142" y="65"/>
                        </a:lnTo>
                        <a:lnTo>
                          <a:pt x="49" y="49"/>
                        </a:lnTo>
                        <a:lnTo>
                          <a:pt x="24" y="21"/>
                        </a:lnTo>
                        <a:lnTo>
                          <a:pt x="0" y="78"/>
                        </a:lnTo>
                        <a:lnTo>
                          <a:pt x="76" y="125"/>
                        </a:lnTo>
                        <a:lnTo>
                          <a:pt x="58" y="175"/>
                        </a:lnTo>
                        <a:lnTo>
                          <a:pt x="76" y="207"/>
                        </a:lnTo>
                        <a:lnTo>
                          <a:pt x="40" y="257"/>
                        </a:lnTo>
                        <a:lnTo>
                          <a:pt x="40" y="285"/>
                        </a:lnTo>
                        <a:lnTo>
                          <a:pt x="35" y="323"/>
                        </a:lnTo>
                        <a:lnTo>
                          <a:pt x="66" y="355"/>
                        </a:lnTo>
                        <a:lnTo>
                          <a:pt x="93" y="337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23" name="Group 505"/>
                <p:cNvGrpSpPr>
                  <a:grpSpLocks/>
                </p:cNvGrpSpPr>
                <p:nvPr/>
              </p:nvGrpSpPr>
              <p:grpSpPr bwMode="auto">
                <a:xfrm>
                  <a:off x="2284" y="1956"/>
                  <a:ext cx="137" cy="199"/>
                  <a:chOff x="2284" y="1956"/>
                  <a:chExt cx="137" cy="199"/>
                </a:xfrm>
              </p:grpSpPr>
              <p:sp>
                <p:nvSpPr>
                  <p:cNvPr id="124" name="Freeform 506"/>
                  <p:cNvSpPr>
                    <a:spLocks/>
                  </p:cNvSpPr>
                  <p:nvPr/>
                </p:nvSpPr>
                <p:spPr bwMode="auto">
                  <a:xfrm>
                    <a:off x="2284" y="1956"/>
                    <a:ext cx="137" cy="199"/>
                  </a:xfrm>
                  <a:custGeom>
                    <a:avLst/>
                    <a:gdLst>
                      <a:gd name="T0" fmla="*/ 198 w 274"/>
                      <a:gd name="T1" fmla="*/ 396 h 396"/>
                      <a:gd name="T2" fmla="*/ 247 w 274"/>
                      <a:gd name="T3" fmla="*/ 306 h 396"/>
                      <a:gd name="T4" fmla="*/ 233 w 274"/>
                      <a:gd name="T5" fmla="*/ 215 h 396"/>
                      <a:gd name="T6" fmla="*/ 274 w 274"/>
                      <a:gd name="T7" fmla="*/ 172 h 396"/>
                      <a:gd name="T8" fmla="*/ 257 w 274"/>
                      <a:gd name="T9" fmla="*/ 97 h 396"/>
                      <a:gd name="T10" fmla="*/ 154 w 274"/>
                      <a:gd name="T11" fmla="*/ 0 h 396"/>
                      <a:gd name="T12" fmla="*/ 126 w 274"/>
                      <a:gd name="T13" fmla="*/ 18 h 396"/>
                      <a:gd name="T14" fmla="*/ 99 w 274"/>
                      <a:gd name="T15" fmla="*/ 73 h 396"/>
                      <a:gd name="T16" fmla="*/ 56 w 274"/>
                      <a:gd name="T17" fmla="*/ 119 h 396"/>
                      <a:gd name="T18" fmla="*/ 25 w 274"/>
                      <a:gd name="T19" fmla="*/ 172 h 396"/>
                      <a:gd name="T20" fmla="*/ 38 w 274"/>
                      <a:gd name="T21" fmla="*/ 198 h 396"/>
                      <a:gd name="T22" fmla="*/ 0 w 274"/>
                      <a:gd name="T23" fmla="*/ 227 h 396"/>
                      <a:gd name="T24" fmla="*/ 68 w 274"/>
                      <a:gd name="T25" fmla="*/ 263 h 396"/>
                      <a:gd name="T26" fmla="*/ 115 w 274"/>
                      <a:gd name="T27" fmla="*/ 376 h 396"/>
                      <a:gd name="T28" fmla="*/ 164 w 274"/>
                      <a:gd name="T29" fmla="*/ 396 h 396"/>
                      <a:gd name="T30" fmla="*/ 198 w 274"/>
                      <a:gd name="T31" fmla="*/ 396 h 3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74" h="396">
                        <a:moveTo>
                          <a:pt x="198" y="396"/>
                        </a:moveTo>
                        <a:lnTo>
                          <a:pt x="247" y="306"/>
                        </a:lnTo>
                        <a:lnTo>
                          <a:pt x="233" y="215"/>
                        </a:lnTo>
                        <a:lnTo>
                          <a:pt x="274" y="172"/>
                        </a:lnTo>
                        <a:lnTo>
                          <a:pt x="257" y="97"/>
                        </a:lnTo>
                        <a:lnTo>
                          <a:pt x="154" y="0"/>
                        </a:lnTo>
                        <a:lnTo>
                          <a:pt x="126" y="18"/>
                        </a:lnTo>
                        <a:lnTo>
                          <a:pt x="99" y="73"/>
                        </a:lnTo>
                        <a:lnTo>
                          <a:pt x="56" y="119"/>
                        </a:lnTo>
                        <a:lnTo>
                          <a:pt x="25" y="172"/>
                        </a:lnTo>
                        <a:lnTo>
                          <a:pt x="38" y="198"/>
                        </a:lnTo>
                        <a:lnTo>
                          <a:pt x="0" y="227"/>
                        </a:lnTo>
                        <a:lnTo>
                          <a:pt x="68" y="263"/>
                        </a:lnTo>
                        <a:lnTo>
                          <a:pt x="115" y="376"/>
                        </a:lnTo>
                        <a:lnTo>
                          <a:pt x="164" y="396"/>
                        </a:lnTo>
                        <a:lnTo>
                          <a:pt x="198" y="396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25" name="Freeform 507"/>
                  <p:cNvSpPr>
                    <a:spLocks/>
                  </p:cNvSpPr>
                  <p:nvPr/>
                </p:nvSpPr>
                <p:spPr bwMode="auto">
                  <a:xfrm>
                    <a:off x="2284" y="1956"/>
                    <a:ext cx="137" cy="199"/>
                  </a:xfrm>
                  <a:custGeom>
                    <a:avLst/>
                    <a:gdLst>
                      <a:gd name="T0" fmla="*/ 198 w 274"/>
                      <a:gd name="T1" fmla="*/ 396 h 396"/>
                      <a:gd name="T2" fmla="*/ 247 w 274"/>
                      <a:gd name="T3" fmla="*/ 306 h 396"/>
                      <a:gd name="T4" fmla="*/ 233 w 274"/>
                      <a:gd name="T5" fmla="*/ 215 h 396"/>
                      <a:gd name="T6" fmla="*/ 274 w 274"/>
                      <a:gd name="T7" fmla="*/ 172 h 396"/>
                      <a:gd name="T8" fmla="*/ 257 w 274"/>
                      <a:gd name="T9" fmla="*/ 97 h 396"/>
                      <a:gd name="T10" fmla="*/ 154 w 274"/>
                      <a:gd name="T11" fmla="*/ 0 h 396"/>
                      <a:gd name="T12" fmla="*/ 126 w 274"/>
                      <a:gd name="T13" fmla="*/ 18 h 396"/>
                      <a:gd name="T14" fmla="*/ 99 w 274"/>
                      <a:gd name="T15" fmla="*/ 73 h 396"/>
                      <a:gd name="T16" fmla="*/ 56 w 274"/>
                      <a:gd name="T17" fmla="*/ 119 h 396"/>
                      <a:gd name="T18" fmla="*/ 25 w 274"/>
                      <a:gd name="T19" fmla="*/ 172 h 396"/>
                      <a:gd name="T20" fmla="*/ 38 w 274"/>
                      <a:gd name="T21" fmla="*/ 198 h 396"/>
                      <a:gd name="T22" fmla="*/ 0 w 274"/>
                      <a:gd name="T23" fmla="*/ 227 h 396"/>
                      <a:gd name="T24" fmla="*/ 68 w 274"/>
                      <a:gd name="T25" fmla="*/ 263 h 396"/>
                      <a:gd name="T26" fmla="*/ 115 w 274"/>
                      <a:gd name="T27" fmla="*/ 376 h 396"/>
                      <a:gd name="T28" fmla="*/ 164 w 274"/>
                      <a:gd name="T29" fmla="*/ 396 h 396"/>
                      <a:gd name="T30" fmla="*/ 198 w 274"/>
                      <a:gd name="T31" fmla="*/ 396 h 3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74" h="396">
                        <a:moveTo>
                          <a:pt x="198" y="396"/>
                        </a:moveTo>
                        <a:lnTo>
                          <a:pt x="247" y="306"/>
                        </a:lnTo>
                        <a:lnTo>
                          <a:pt x="233" y="215"/>
                        </a:lnTo>
                        <a:lnTo>
                          <a:pt x="274" y="172"/>
                        </a:lnTo>
                        <a:lnTo>
                          <a:pt x="257" y="97"/>
                        </a:lnTo>
                        <a:lnTo>
                          <a:pt x="154" y="0"/>
                        </a:lnTo>
                        <a:lnTo>
                          <a:pt x="126" y="18"/>
                        </a:lnTo>
                        <a:lnTo>
                          <a:pt x="99" y="73"/>
                        </a:lnTo>
                        <a:lnTo>
                          <a:pt x="56" y="119"/>
                        </a:lnTo>
                        <a:lnTo>
                          <a:pt x="25" y="172"/>
                        </a:lnTo>
                        <a:lnTo>
                          <a:pt x="38" y="198"/>
                        </a:lnTo>
                        <a:lnTo>
                          <a:pt x="0" y="227"/>
                        </a:lnTo>
                        <a:lnTo>
                          <a:pt x="68" y="263"/>
                        </a:lnTo>
                        <a:lnTo>
                          <a:pt x="115" y="376"/>
                        </a:lnTo>
                        <a:lnTo>
                          <a:pt x="164" y="396"/>
                        </a:lnTo>
                        <a:lnTo>
                          <a:pt x="198" y="396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</p:grpSp>
          <p:grpSp>
            <p:nvGrpSpPr>
              <p:cNvPr id="81" name="Group 508"/>
              <p:cNvGrpSpPr>
                <a:grpSpLocks/>
              </p:cNvGrpSpPr>
              <p:nvPr/>
            </p:nvGrpSpPr>
            <p:grpSpPr bwMode="auto">
              <a:xfrm>
                <a:off x="1871" y="2025"/>
                <a:ext cx="471" cy="367"/>
                <a:chOff x="1871" y="2025"/>
                <a:chExt cx="471" cy="367"/>
              </a:xfrm>
            </p:grpSpPr>
            <p:grpSp>
              <p:nvGrpSpPr>
                <p:cNvPr id="107" name="Group 509"/>
                <p:cNvGrpSpPr>
                  <a:grpSpLocks/>
                </p:cNvGrpSpPr>
                <p:nvPr/>
              </p:nvGrpSpPr>
              <p:grpSpPr bwMode="auto">
                <a:xfrm>
                  <a:off x="1871" y="2025"/>
                  <a:ext cx="220" cy="228"/>
                  <a:chOff x="1871" y="2025"/>
                  <a:chExt cx="220" cy="228"/>
                </a:xfrm>
              </p:grpSpPr>
              <p:sp>
                <p:nvSpPr>
                  <p:cNvPr id="120" name="Freeform 510"/>
                  <p:cNvSpPr>
                    <a:spLocks/>
                  </p:cNvSpPr>
                  <p:nvPr/>
                </p:nvSpPr>
                <p:spPr bwMode="auto">
                  <a:xfrm>
                    <a:off x="1871" y="2025"/>
                    <a:ext cx="220" cy="228"/>
                  </a:xfrm>
                  <a:custGeom>
                    <a:avLst/>
                    <a:gdLst>
                      <a:gd name="T0" fmla="*/ 31 w 441"/>
                      <a:gd name="T1" fmla="*/ 276 h 456"/>
                      <a:gd name="T2" fmla="*/ 14 w 441"/>
                      <a:gd name="T3" fmla="*/ 317 h 456"/>
                      <a:gd name="T4" fmla="*/ 40 w 441"/>
                      <a:gd name="T5" fmla="*/ 367 h 456"/>
                      <a:gd name="T6" fmla="*/ 55 w 441"/>
                      <a:gd name="T7" fmla="*/ 398 h 456"/>
                      <a:gd name="T8" fmla="*/ 191 w 441"/>
                      <a:gd name="T9" fmla="*/ 453 h 456"/>
                      <a:gd name="T10" fmla="*/ 371 w 441"/>
                      <a:gd name="T11" fmla="*/ 456 h 456"/>
                      <a:gd name="T12" fmla="*/ 377 w 441"/>
                      <a:gd name="T13" fmla="*/ 413 h 456"/>
                      <a:gd name="T14" fmla="*/ 430 w 441"/>
                      <a:gd name="T15" fmla="*/ 376 h 456"/>
                      <a:gd name="T16" fmla="*/ 441 w 441"/>
                      <a:gd name="T17" fmla="*/ 291 h 456"/>
                      <a:gd name="T18" fmla="*/ 400 w 441"/>
                      <a:gd name="T19" fmla="*/ 235 h 456"/>
                      <a:gd name="T20" fmla="*/ 433 w 441"/>
                      <a:gd name="T21" fmla="*/ 195 h 456"/>
                      <a:gd name="T22" fmla="*/ 412 w 441"/>
                      <a:gd name="T23" fmla="*/ 171 h 456"/>
                      <a:gd name="T24" fmla="*/ 351 w 441"/>
                      <a:gd name="T25" fmla="*/ 180 h 456"/>
                      <a:gd name="T26" fmla="*/ 267 w 441"/>
                      <a:gd name="T27" fmla="*/ 139 h 456"/>
                      <a:gd name="T28" fmla="*/ 292 w 441"/>
                      <a:gd name="T29" fmla="*/ 101 h 456"/>
                      <a:gd name="T30" fmla="*/ 276 w 441"/>
                      <a:gd name="T31" fmla="*/ 75 h 456"/>
                      <a:gd name="T32" fmla="*/ 249 w 441"/>
                      <a:gd name="T33" fmla="*/ 75 h 456"/>
                      <a:gd name="T34" fmla="*/ 188 w 441"/>
                      <a:gd name="T35" fmla="*/ 0 h 456"/>
                      <a:gd name="T36" fmla="*/ 139 w 441"/>
                      <a:gd name="T37" fmla="*/ 3 h 456"/>
                      <a:gd name="T38" fmla="*/ 128 w 441"/>
                      <a:gd name="T39" fmla="*/ 27 h 456"/>
                      <a:gd name="T40" fmla="*/ 52 w 441"/>
                      <a:gd name="T41" fmla="*/ 21 h 456"/>
                      <a:gd name="T42" fmla="*/ 52 w 441"/>
                      <a:gd name="T43" fmla="*/ 50 h 456"/>
                      <a:gd name="T44" fmla="*/ 72 w 441"/>
                      <a:gd name="T45" fmla="*/ 75 h 456"/>
                      <a:gd name="T46" fmla="*/ 34 w 441"/>
                      <a:gd name="T47" fmla="*/ 207 h 456"/>
                      <a:gd name="T48" fmla="*/ 0 w 441"/>
                      <a:gd name="T49" fmla="*/ 265 h 456"/>
                      <a:gd name="T50" fmla="*/ 31 w 441"/>
                      <a:gd name="T51" fmla="*/ 276 h 4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441" h="456">
                        <a:moveTo>
                          <a:pt x="31" y="276"/>
                        </a:moveTo>
                        <a:lnTo>
                          <a:pt x="14" y="317"/>
                        </a:lnTo>
                        <a:lnTo>
                          <a:pt x="40" y="367"/>
                        </a:lnTo>
                        <a:lnTo>
                          <a:pt x="55" y="398"/>
                        </a:lnTo>
                        <a:lnTo>
                          <a:pt x="191" y="453"/>
                        </a:lnTo>
                        <a:lnTo>
                          <a:pt x="371" y="456"/>
                        </a:lnTo>
                        <a:lnTo>
                          <a:pt x="377" y="413"/>
                        </a:lnTo>
                        <a:lnTo>
                          <a:pt x="430" y="376"/>
                        </a:lnTo>
                        <a:lnTo>
                          <a:pt x="441" y="291"/>
                        </a:lnTo>
                        <a:lnTo>
                          <a:pt x="400" y="235"/>
                        </a:lnTo>
                        <a:lnTo>
                          <a:pt x="433" y="195"/>
                        </a:lnTo>
                        <a:lnTo>
                          <a:pt x="412" y="171"/>
                        </a:lnTo>
                        <a:lnTo>
                          <a:pt x="351" y="180"/>
                        </a:lnTo>
                        <a:lnTo>
                          <a:pt x="267" y="139"/>
                        </a:lnTo>
                        <a:lnTo>
                          <a:pt x="292" y="101"/>
                        </a:lnTo>
                        <a:lnTo>
                          <a:pt x="276" y="75"/>
                        </a:lnTo>
                        <a:lnTo>
                          <a:pt x="249" y="75"/>
                        </a:lnTo>
                        <a:lnTo>
                          <a:pt x="188" y="0"/>
                        </a:lnTo>
                        <a:lnTo>
                          <a:pt x="139" y="3"/>
                        </a:lnTo>
                        <a:lnTo>
                          <a:pt x="128" y="27"/>
                        </a:lnTo>
                        <a:lnTo>
                          <a:pt x="52" y="21"/>
                        </a:lnTo>
                        <a:lnTo>
                          <a:pt x="52" y="50"/>
                        </a:lnTo>
                        <a:lnTo>
                          <a:pt x="72" y="75"/>
                        </a:lnTo>
                        <a:lnTo>
                          <a:pt x="34" y="207"/>
                        </a:lnTo>
                        <a:lnTo>
                          <a:pt x="0" y="265"/>
                        </a:lnTo>
                        <a:lnTo>
                          <a:pt x="31" y="276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21" name="Freeform 511"/>
                  <p:cNvSpPr>
                    <a:spLocks/>
                  </p:cNvSpPr>
                  <p:nvPr/>
                </p:nvSpPr>
                <p:spPr bwMode="auto">
                  <a:xfrm>
                    <a:off x="1871" y="2025"/>
                    <a:ext cx="220" cy="228"/>
                  </a:xfrm>
                  <a:custGeom>
                    <a:avLst/>
                    <a:gdLst>
                      <a:gd name="T0" fmla="*/ 31 w 441"/>
                      <a:gd name="T1" fmla="*/ 276 h 456"/>
                      <a:gd name="T2" fmla="*/ 14 w 441"/>
                      <a:gd name="T3" fmla="*/ 317 h 456"/>
                      <a:gd name="T4" fmla="*/ 40 w 441"/>
                      <a:gd name="T5" fmla="*/ 367 h 456"/>
                      <a:gd name="T6" fmla="*/ 55 w 441"/>
                      <a:gd name="T7" fmla="*/ 398 h 456"/>
                      <a:gd name="T8" fmla="*/ 191 w 441"/>
                      <a:gd name="T9" fmla="*/ 453 h 456"/>
                      <a:gd name="T10" fmla="*/ 371 w 441"/>
                      <a:gd name="T11" fmla="*/ 456 h 456"/>
                      <a:gd name="T12" fmla="*/ 377 w 441"/>
                      <a:gd name="T13" fmla="*/ 413 h 456"/>
                      <a:gd name="T14" fmla="*/ 430 w 441"/>
                      <a:gd name="T15" fmla="*/ 376 h 456"/>
                      <a:gd name="T16" fmla="*/ 441 w 441"/>
                      <a:gd name="T17" fmla="*/ 291 h 456"/>
                      <a:gd name="T18" fmla="*/ 400 w 441"/>
                      <a:gd name="T19" fmla="*/ 235 h 456"/>
                      <a:gd name="T20" fmla="*/ 433 w 441"/>
                      <a:gd name="T21" fmla="*/ 195 h 456"/>
                      <a:gd name="T22" fmla="*/ 412 w 441"/>
                      <a:gd name="T23" fmla="*/ 171 h 456"/>
                      <a:gd name="T24" fmla="*/ 351 w 441"/>
                      <a:gd name="T25" fmla="*/ 180 h 456"/>
                      <a:gd name="T26" fmla="*/ 267 w 441"/>
                      <a:gd name="T27" fmla="*/ 139 h 456"/>
                      <a:gd name="T28" fmla="*/ 292 w 441"/>
                      <a:gd name="T29" fmla="*/ 101 h 456"/>
                      <a:gd name="T30" fmla="*/ 276 w 441"/>
                      <a:gd name="T31" fmla="*/ 75 h 456"/>
                      <a:gd name="T32" fmla="*/ 249 w 441"/>
                      <a:gd name="T33" fmla="*/ 75 h 456"/>
                      <a:gd name="T34" fmla="*/ 188 w 441"/>
                      <a:gd name="T35" fmla="*/ 0 h 456"/>
                      <a:gd name="T36" fmla="*/ 139 w 441"/>
                      <a:gd name="T37" fmla="*/ 3 h 456"/>
                      <a:gd name="T38" fmla="*/ 128 w 441"/>
                      <a:gd name="T39" fmla="*/ 27 h 456"/>
                      <a:gd name="T40" fmla="*/ 52 w 441"/>
                      <a:gd name="T41" fmla="*/ 21 h 456"/>
                      <a:gd name="T42" fmla="*/ 52 w 441"/>
                      <a:gd name="T43" fmla="*/ 50 h 456"/>
                      <a:gd name="T44" fmla="*/ 72 w 441"/>
                      <a:gd name="T45" fmla="*/ 75 h 456"/>
                      <a:gd name="T46" fmla="*/ 34 w 441"/>
                      <a:gd name="T47" fmla="*/ 207 h 456"/>
                      <a:gd name="T48" fmla="*/ 0 w 441"/>
                      <a:gd name="T49" fmla="*/ 265 h 456"/>
                      <a:gd name="T50" fmla="*/ 31 w 441"/>
                      <a:gd name="T51" fmla="*/ 276 h 4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441" h="456">
                        <a:moveTo>
                          <a:pt x="31" y="276"/>
                        </a:moveTo>
                        <a:lnTo>
                          <a:pt x="14" y="317"/>
                        </a:lnTo>
                        <a:lnTo>
                          <a:pt x="40" y="367"/>
                        </a:lnTo>
                        <a:lnTo>
                          <a:pt x="55" y="398"/>
                        </a:lnTo>
                        <a:lnTo>
                          <a:pt x="191" y="453"/>
                        </a:lnTo>
                        <a:lnTo>
                          <a:pt x="371" y="456"/>
                        </a:lnTo>
                        <a:lnTo>
                          <a:pt x="377" y="413"/>
                        </a:lnTo>
                        <a:lnTo>
                          <a:pt x="430" y="376"/>
                        </a:lnTo>
                        <a:lnTo>
                          <a:pt x="441" y="291"/>
                        </a:lnTo>
                        <a:lnTo>
                          <a:pt x="400" y="235"/>
                        </a:lnTo>
                        <a:lnTo>
                          <a:pt x="433" y="195"/>
                        </a:lnTo>
                        <a:lnTo>
                          <a:pt x="412" y="171"/>
                        </a:lnTo>
                        <a:lnTo>
                          <a:pt x="351" y="180"/>
                        </a:lnTo>
                        <a:lnTo>
                          <a:pt x="267" y="139"/>
                        </a:lnTo>
                        <a:lnTo>
                          <a:pt x="292" y="101"/>
                        </a:lnTo>
                        <a:lnTo>
                          <a:pt x="276" y="75"/>
                        </a:lnTo>
                        <a:lnTo>
                          <a:pt x="249" y="75"/>
                        </a:lnTo>
                        <a:lnTo>
                          <a:pt x="188" y="0"/>
                        </a:lnTo>
                        <a:lnTo>
                          <a:pt x="139" y="3"/>
                        </a:lnTo>
                        <a:lnTo>
                          <a:pt x="128" y="27"/>
                        </a:lnTo>
                        <a:lnTo>
                          <a:pt x="52" y="21"/>
                        </a:lnTo>
                        <a:lnTo>
                          <a:pt x="52" y="50"/>
                        </a:lnTo>
                        <a:lnTo>
                          <a:pt x="72" y="75"/>
                        </a:lnTo>
                        <a:lnTo>
                          <a:pt x="34" y="207"/>
                        </a:lnTo>
                        <a:lnTo>
                          <a:pt x="0" y="265"/>
                        </a:lnTo>
                        <a:lnTo>
                          <a:pt x="31" y="276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08" name="Group 512"/>
                <p:cNvGrpSpPr>
                  <a:grpSpLocks/>
                </p:cNvGrpSpPr>
                <p:nvPr/>
              </p:nvGrpSpPr>
              <p:grpSpPr bwMode="auto">
                <a:xfrm>
                  <a:off x="2283" y="2068"/>
                  <a:ext cx="59" cy="87"/>
                  <a:chOff x="2283" y="2068"/>
                  <a:chExt cx="59" cy="87"/>
                </a:xfrm>
              </p:grpSpPr>
              <p:sp>
                <p:nvSpPr>
                  <p:cNvPr id="118" name="Freeform 513"/>
                  <p:cNvSpPr>
                    <a:spLocks/>
                  </p:cNvSpPr>
                  <p:nvPr/>
                </p:nvSpPr>
                <p:spPr bwMode="auto">
                  <a:xfrm>
                    <a:off x="2283" y="2068"/>
                    <a:ext cx="59" cy="87"/>
                  </a:xfrm>
                  <a:custGeom>
                    <a:avLst/>
                    <a:gdLst>
                      <a:gd name="T0" fmla="*/ 56 w 117"/>
                      <a:gd name="T1" fmla="*/ 174 h 174"/>
                      <a:gd name="T2" fmla="*/ 9 w 117"/>
                      <a:gd name="T3" fmla="*/ 113 h 174"/>
                      <a:gd name="T4" fmla="*/ 0 w 117"/>
                      <a:gd name="T5" fmla="*/ 0 h 174"/>
                      <a:gd name="T6" fmla="*/ 69 w 117"/>
                      <a:gd name="T7" fmla="*/ 38 h 174"/>
                      <a:gd name="T8" fmla="*/ 117 w 117"/>
                      <a:gd name="T9" fmla="*/ 151 h 174"/>
                      <a:gd name="T10" fmla="*/ 56 w 117"/>
                      <a:gd name="T11" fmla="*/ 174 h 1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7" h="174">
                        <a:moveTo>
                          <a:pt x="56" y="174"/>
                        </a:moveTo>
                        <a:lnTo>
                          <a:pt x="9" y="113"/>
                        </a:lnTo>
                        <a:lnTo>
                          <a:pt x="0" y="0"/>
                        </a:lnTo>
                        <a:lnTo>
                          <a:pt x="69" y="38"/>
                        </a:lnTo>
                        <a:lnTo>
                          <a:pt x="117" y="151"/>
                        </a:lnTo>
                        <a:lnTo>
                          <a:pt x="56" y="174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19" name="Freeform 514"/>
                  <p:cNvSpPr>
                    <a:spLocks/>
                  </p:cNvSpPr>
                  <p:nvPr/>
                </p:nvSpPr>
                <p:spPr bwMode="auto">
                  <a:xfrm>
                    <a:off x="2283" y="2068"/>
                    <a:ext cx="59" cy="87"/>
                  </a:xfrm>
                  <a:custGeom>
                    <a:avLst/>
                    <a:gdLst>
                      <a:gd name="T0" fmla="*/ 56 w 117"/>
                      <a:gd name="T1" fmla="*/ 174 h 174"/>
                      <a:gd name="T2" fmla="*/ 9 w 117"/>
                      <a:gd name="T3" fmla="*/ 113 h 174"/>
                      <a:gd name="T4" fmla="*/ 0 w 117"/>
                      <a:gd name="T5" fmla="*/ 0 h 174"/>
                      <a:gd name="T6" fmla="*/ 69 w 117"/>
                      <a:gd name="T7" fmla="*/ 38 h 174"/>
                      <a:gd name="T8" fmla="*/ 117 w 117"/>
                      <a:gd name="T9" fmla="*/ 151 h 174"/>
                      <a:gd name="T10" fmla="*/ 56 w 117"/>
                      <a:gd name="T11" fmla="*/ 174 h 1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7" h="174">
                        <a:moveTo>
                          <a:pt x="56" y="174"/>
                        </a:moveTo>
                        <a:lnTo>
                          <a:pt x="9" y="113"/>
                        </a:lnTo>
                        <a:lnTo>
                          <a:pt x="0" y="0"/>
                        </a:lnTo>
                        <a:lnTo>
                          <a:pt x="69" y="38"/>
                        </a:lnTo>
                        <a:lnTo>
                          <a:pt x="117" y="151"/>
                        </a:lnTo>
                        <a:lnTo>
                          <a:pt x="56" y="174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09" name="Group 515"/>
                <p:cNvGrpSpPr>
                  <a:grpSpLocks/>
                </p:cNvGrpSpPr>
                <p:nvPr/>
              </p:nvGrpSpPr>
              <p:grpSpPr bwMode="auto">
                <a:xfrm>
                  <a:off x="2056" y="2171"/>
                  <a:ext cx="131" cy="221"/>
                  <a:chOff x="2056" y="2171"/>
                  <a:chExt cx="131" cy="221"/>
                </a:xfrm>
              </p:grpSpPr>
              <p:sp>
                <p:nvSpPr>
                  <p:cNvPr id="116" name="Freeform 516"/>
                  <p:cNvSpPr>
                    <a:spLocks/>
                  </p:cNvSpPr>
                  <p:nvPr/>
                </p:nvSpPr>
                <p:spPr bwMode="auto">
                  <a:xfrm>
                    <a:off x="2056" y="2171"/>
                    <a:ext cx="131" cy="221"/>
                  </a:xfrm>
                  <a:custGeom>
                    <a:avLst/>
                    <a:gdLst>
                      <a:gd name="T0" fmla="*/ 152 w 262"/>
                      <a:gd name="T1" fmla="*/ 38 h 442"/>
                      <a:gd name="T2" fmla="*/ 134 w 262"/>
                      <a:gd name="T3" fmla="*/ 136 h 442"/>
                      <a:gd name="T4" fmla="*/ 175 w 262"/>
                      <a:gd name="T5" fmla="*/ 162 h 442"/>
                      <a:gd name="T6" fmla="*/ 235 w 262"/>
                      <a:gd name="T7" fmla="*/ 241 h 442"/>
                      <a:gd name="T8" fmla="*/ 224 w 262"/>
                      <a:gd name="T9" fmla="*/ 291 h 442"/>
                      <a:gd name="T10" fmla="*/ 262 w 262"/>
                      <a:gd name="T11" fmla="*/ 328 h 442"/>
                      <a:gd name="T12" fmla="*/ 235 w 262"/>
                      <a:gd name="T13" fmla="*/ 392 h 442"/>
                      <a:gd name="T14" fmla="*/ 142 w 262"/>
                      <a:gd name="T15" fmla="*/ 442 h 442"/>
                      <a:gd name="T16" fmla="*/ 88 w 262"/>
                      <a:gd name="T17" fmla="*/ 410 h 442"/>
                      <a:gd name="T18" fmla="*/ 55 w 262"/>
                      <a:gd name="T19" fmla="*/ 438 h 442"/>
                      <a:gd name="T20" fmla="*/ 32 w 262"/>
                      <a:gd name="T21" fmla="*/ 387 h 442"/>
                      <a:gd name="T22" fmla="*/ 17 w 262"/>
                      <a:gd name="T23" fmla="*/ 241 h 442"/>
                      <a:gd name="T24" fmla="*/ 44 w 262"/>
                      <a:gd name="T25" fmla="*/ 212 h 442"/>
                      <a:gd name="T26" fmla="*/ 0 w 262"/>
                      <a:gd name="T27" fmla="*/ 163 h 442"/>
                      <a:gd name="T28" fmla="*/ 7 w 262"/>
                      <a:gd name="T29" fmla="*/ 121 h 442"/>
                      <a:gd name="T30" fmla="*/ 58 w 262"/>
                      <a:gd name="T31" fmla="*/ 82 h 442"/>
                      <a:gd name="T32" fmla="*/ 70 w 262"/>
                      <a:gd name="T33" fmla="*/ 0 h 442"/>
                      <a:gd name="T34" fmla="*/ 152 w 262"/>
                      <a:gd name="T35" fmla="*/ 38 h 4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62" h="442">
                        <a:moveTo>
                          <a:pt x="152" y="38"/>
                        </a:moveTo>
                        <a:lnTo>
                          <a:pt x="134" y="136"/>
                        </a:lnTo>
                        <a:lnTo>
                          <a:pt x="175" y="162"/>
                        </a:lnTo>
                        <a:lnTo>
                          <a:pt x="235" y="241"/>
                        </a:lnTo>
                        <a:lnTo>
                          <a:pt x="224" y="291"/>
                        </a:lnTo>
                        <a:lnTo>
                          <a:pt x="262" y="328"/>
                        </a:lnTo>
                        <a:lnTo>
                          <a:pt x="235" y="392"/>
                        </a:lnTo>
                        <a:lnTo>
                          <a:pt x="142" y="442"/>
                        </a:lnTo>
                        <a:lnTo>
                          <a:pt x="88" y="410"/>
                        </a:lnTo>
                        <a:lnTo>
                          <a:pt x="55" y="438"/>
                        </a:lnTo>
                        <a:lnTo>
                          <a:pt x="32" y="387"/>
                        </a:lnTo>
                        <a:lnTo>
                          <a:pt x="17" y="241"/>
                        </a:lnTo>
                        <a:lnTo>
                          <a:pt x="44" y="212"/>
                        </a:lnTo>
                        <a:lnTo>
                          <a:pt x="0" y="163"/>
                        </a:lnTo>
                        <a:lnTo>
                          <a:pt x="7" y="121"/>
                        </a:lnTo>
                        <a:lnTo>
                          <a:pt x="58" y="82"/>
                        </a:lnTo>
                        <a:lnTo>
                          <a:pt x="70" y="0"/>
                        </a:lnTo>
                        <a:lnTo>
                          <a:pt x="152" y="38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17" name="Freeform 517"/>
                  <p:cNvSpPr>
                    <a:spLocks/>
                  </p:cNvSpPr>
                  <p:nvPr/>
                </p:nvSpPr>
                <p:spPr bwMode="auto">
                  <a:xfrm>
                    <a:off x="2056" y="2171"/>
                    <a:ext cx="131" cy="221"/>
                  </a:xfrm>
                  <a:custGeom>
                    <a:avLst/>
                    <a:gdLst>
                      <a:gd name="T0" fmla="*/ 152 w 262"/>
                      <a:gd name="T1" fmla="*/ 38 h 442"/>
                      <a:gd name="T2" fmla="*/ 134 w 262"/>
                      <a:gd name="T3" fmla="*/ 136 h 442"/>
                      <a:gd name="T4" fmla="*/ 175 w 262"/>
                      <a:gd name="T5" fmla="*/ 162 h 442"/>
                      <a:gd name="T6" fmla="*/ 235 w 262"/>
                      <a:gd name="T7" fmla="*/ 241 h 442"/>
                      <a:gd name="T8" fmla="*/ 224 w 262"/>
                      <a:gd name="T9" fmla="*/ 291 h 442"/>
                      <a:gd name="T10" fmla="*/ 262 w 262"/>
                      <a:gd name="T11" fmla="*/ 328 h 442"/>
                      <a:gd name="T12" fmla="*/ 235 w 262"/>
                      <a:gd name="T13" fmla="*/ 392 h 442"/>
                      <a:gd name="T14" fmla="*/ 142 w 262"/>
                      <a:gd name="T15" fmla="*/ 442 h 442"/>
                      <a:gd name="T16" fmla="*/ 88 w 262"/>
                      <a:gd name="T17" fmla="*/ 410 h 442"/>
                      <a:gd name="T18" fmla="*/ 55 w 262"/>
                      <a:gd name="T19" fmla="*/ 438 h 442"/>
                      <a:gd name="T20" fmla="*/ 32 w 262"/>
                      <a:gd name="T21" fmla="*/ 387 h 442"/>
                      <a:gd name="T22" fmla="*/ 17 w 262"/>
                      <a:gd name="T23" fmla="*/ 241 h 442"/>
                      <a:gd name="T24" fmla="*/ 44 w 262"/>
                      <a:gd name="T25" fmla="*/ 212 h 442"/>
                      <a:gd name="T26" fmla="*/ 0 w 262"/>
                      <a:gd name="T27" fmla="*/ 163 h 442"/>
                      <a:gd name="T28" fmla="*/ 7 w 262"/>
                      <a:gd name="T29" fmla="*/ 121 h 442"/>
                      <a:gd name="T30" fmla="*/ 58 w 262"/>
                      <a:gd name="T31" fmla="*/ 82 h 442"/>
                      <a:gd name="T32" fmla="*/ 70 w 262"/>
                      <a:gd name="T33" fmla="*/ 0 h 442"/>
                      <a:gd name="T34" fmla="*/ 152 w 262"/>
                      <a:gd name="T35" fmla="*/ 38 h 4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62" h="442">
                        <a:moveTo>
                          <a:pt x="152" y="38"/>
                        </a:moveTo>
                        <a:lnTo>
                          <a:pt x="134" y="136"/>
                        </a:lnTo>
                        <a:lnTo>
                          <a:pt x="175" y="162"/>
                        </a:lnTo>
                        <a:lnTo>
                          <a:pt x="235" y="241"/>
                        </a:lnTo>
                        <a:lnTo>
                          <a:pt x="224" y="291"/>
                        </a:lnTo>
                        <a:lnTo>
                          <a:pt x="262" y="328"/>
                        </a:lnTo>
                        <a:lnTo>
                          <a:pt x="235" y="392"/>
                        </a:lnTo>
                        <a:lnTo>
                          <a:pt x="142" y="442"/>
                        </a:lnTo>
                        <a:lnTo>
                          <a:pt x="88" y="410"/>
                        </a:lnTo>
                        <a:lnTo>
                          <a:pt x="55" y="438"/>
                        </a:lnTo>
                        <a:lnTo>
                          <a:pt x="32" y="387"/>
                        </a:lnTo>
                        <a:lnTo>
                          <a:pt x="17" y="241"/>
                        </a:lnTo>
                        <a:lnTo>
                          <a:pt x="44" y="212"/>
                        </a:lnTo>
                        <a:lnTo>
                          <a:pt x="0" y="163"/>
                        </a:lnTo>
                        <a:lnTo>
                          <a:pt x="7" y="121"/>
                        </a:lnTo>
                        <a:lnTo>
                          <a:pt x="58" y="82"/>
                        </a:lnTo>
                        <a:lnTo>
                          <a:pt x="70" y="0"/>
                        </a:lnTo>
                        <a:lnTo>
                          <a:pt x="152" y="38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10" name="Group 518"/>
                <p:cNvGrpSpPr>
                  <a:grpSpLocks/>
                </p:cNvGrpSpPr>
                <p:nvPr/>
              </p:nvGrpSpPr>
              <p:grpSpPr bwMode="auto">
                <a:xfrm>
                  <a:off x="2070" y="2033"/>
                  <a:ext cx="218" cy="157"/>
                  <a:chOff x="2070" y="2033"/>
                  <a:chExt cx="218" cy="157"/>
                </a:xfrm>
              </p:grpSpPr>
              <p:sp>
                <p:nvSpPr>
                  <p:cNvPr id="114" name="Freeform 519"/>
                  <p:cNvSpPr>
                    <a:spLocks/>
                  </p:cNvSpPr>
                  <p:nvPr/>
                </p:nvSpPr>
                <p:spPr bwMode="auto">
                  <a:xfrm>
                    <a:off x="2070" y="2033"/>
                    <a:ext cx="218" cy="157"/>
                  </a:xfrm>
                  <a:custGeom>
                    <a:avLst/>
                    <a:gdLst>
                      <a:gd name="T0" fmla="*/ 207 w 434"/>
                      <a:gd name="T1" fmla="*/ 262 h 316"/>
                      <a:gd name="T2" fmla="*/ 207 w 434"/>
                      <a:gd name="T3" fmla="*/ 227 h 316"/>
                      <a:gd name="T4" fmla="*/ 238 w 434"/>
                      <a:gd name="T5" fmla="*/ 232 h 316"/>
                      <a:gd name="T6" fmla="*/ 305 w 434"/>
                      <a:gd name="T7" fmla="*/ 189 h 316"/>
                      <a:gd name="T8" fmla="*/ 332 w 434"/>
                      <a:gd name="T9" fmla="*/ 208 h 316"/>
                      <a:gd name="T10" fmla="*/ 381 w 434"/>
                      <a:gd name="T11" fmla="*/ 182 h 316"/>
                      <a:gd name="T12" fmla="*/ 434 w 434"/>
                      <a:gd name="T13" fmla="*/ 186 h 316"/>
                      <a:gd name="T14" fmla="*/ 424 w 434"/>
                      <a:gd name="T15" fmla="*/ 72 h 316"/>
                      <a:gd name="T16" fmla="*/ 302 w 434"/>
                      <a:gd name="T17" fmla="*/ 8 h 316"/>
                      <a:gd name="T18" fmla="*/ 215 w 434"/>
                      <a:gd name="T19" fmla="*/ 0 h 316"/>
                      <a:gd name="T20" fmla="*/ 152 w 434"/>
                      <a:gd name="T21" fmla="*/ 11 h 316"/>
                      <a:gd name="T22" fmla="*/ 154 w 434"/>
                      <a:gd name="T23" fmla="*/ 38 h 316"/>
                      <a:gd name="T24" fmla="*/ 79 w 434"/>
                      <a:gd name="T25" fmla="*/ 83 h 316"/>
                      <a:gd name="T26" fmla="*/ 105 w 434"/>
                      <a:gd name="T27" fmla="*/ 107 h 316"/>
                      <a:gd name="T28" fmla="*/ 87 w 434"/>
                      <a:gd name="T29" fmla="*/ 133 h 316"/>
                      <a:gd name="T30" fmla="*/ 30 w 434"/>
                      <a:gd name="T31" fmla="*/ 121 h 316"/>
                      <a:gd name="T32" fmla="*/ 12 w 434"/>
                      <a:gd name="T33" fmla="*/ 157 h 316"/>
                      <a:gd name="T34" fmla="*/ 33 w 434"/>
                      <a:gd name="T35" fmla="*/ 180 h 316"/>
                      <a:gd name="T36" fmla="*/ 0 w 434"/>
                      <a:gd name="T37" fmla="*/ 220 h 316"/>
                      <a:gd name="T38" fmla="*/ 39 w 434"/>
                      <a:gd name="T39" fmla="*/ 276 h 316"/>
                      <a:gd name="T40" fmla="*/ 123 w 434"/>
                      <a:gd name="T41" fmla="*/ 316 h 316"/>
                      <a:gd name="T42" fmla="*/ 207 w 434"/>
                      <a:gd name="T43" fmla="*/ 262 h 3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434" h="316">
                        <a:moveTo>
                          <a:pt x="207" y="262"/>
                        </a:moveTo>
                        <a:lnTo>
                          <a:pt x="207" y="227"/>
                        </a:lnTo>
                        <a:lnTo>
                          <a:pt x="238" y="232"/>
                        </a:lnTo>
                        <a:lnTo>
                          <a:pt x="305" y="189"/>
                        </a:lnTo>
                        <a:lnTo>
                          <a:pt x="332" y="208"/>
                        </a:lnTo>
                        <a:lnTo>
                          <a:pt x="381" y="182"/>
                        </a:lnTo>
                        <a:lnTo>
                          <a:pt x="434" y="186"/>
                        </a:lnTo>
                        <a:lnTo>
                          <a:pt x="424" y="72"/>
                        </a:lnTo>
                        <a:lnTo>
                          <a:pt x="302" y="8"/>
                        </a:lnTo>
                        <a:lnTo>
                          <a:pt x="215" y="0"/>
                        </a:lnTo>
                        <a:lnTo>
                          <a:pt x="152" y="11"/>
                        </a:lnTo>
                        <a:lnTo>
                          <a:pt x="154" y="38"/>
                        </a:lnTo>
                        <a:lnTo>
                          <a:pt x="79" y="83"/>
                        </a:lnTo>
                        <a:lnTo>
                          <a:pt x="105" y="107"/>
                        </a:lnTo>
                        <a:lnTo>
                          <a:pt x="87" y="133"/>
                        </a:lnTo>
                        <a:lnTo>
                          <a:pt x="30" y="121"/>
                        </a:lnTo>
                        <a:lnTo>
                          <a:pt x="12" y="157"/>
                        </a:lnTo>
                        <a:lnTo>
                          <a:pt x="33" y="180"/>
                        </a:lnTo>
                        <a:lnTo>
                          <a:pt x="0" y="220"/>
                        </a:lnTo>
                        <a:lnTo>
                          <a:pt x="39" y="276"/>
                        </a:lnTo>
                        <a:lnTo>
                          <a:pt x="123" y="316"/>
                        </a:lnTo>
                        <a:lnTo>
                          <a:pt x="207" y="262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15" name="Freeform 520"/>
                  <p:cNvSpPr>
                    <a:spLocks/>
                  </p:cNvSpPr>
                  <p:nvPr/>
                </p:nvSpPr>
                <p:spPr bwMode="auto">
                  <a:xfrm>
                    <a:off x="2070" y="2033"/>
                    <a:ext cx="218" cy="157"/>
                  </a:xfrm>
                  <a:custGeom>
                    <a:avLst/>
                    <a:gdLst>
                      <a:gd name="T0" fmla="*/ 207 w 434"/>
                      <a:gd name="T1" fmla="*/ 262 h 316"/>
                      <a:gd name="T2" fmla="*/ 207 w 434"/>
                      <a:gd name="T3" fmla="*/ 227 h 316"/>
                      <a:gd name="T4" fmla="*/ 238 w 434"/>
                      <a:gd name="T5" fmla="*/ 232 h 316"/>
                      <a:gd name="T6" fmla="*/ 305 w 434"/>
                      <a:gd name="T7" fmla="*/ 189 h 316"/>
                      <a:gd name="T8" fmla="*/ 332 w 434"/>
                      <a:gd name="T9" fmla="*/ 208 h 316"/>
                      <a:gd name="T10" fmla="*/ 381 w 434"/>
                      <a:gd name="T11" fmla="*/ 182 h 316"/>
                      <a:gd name="T12" fmla="*/ 434 w 434"/>
                      <a:gd name="T13" fmla="*/ 186 h 316"/>
                      <a:gd name="T14" fmla="*/ 424 w 434"/>
                      <a:gd name="T15" fmla="*/ 72 h 316"/>
                      <a:gd name="T16" fmla="*/ 302 w 434"/>
                      <a:gd name="T17" fmla="*/ 8 h 316"/>
                      <a:gd name="T18" fmla="*/ 215 w 434"/>
                      <a:gd name="T19" fmla="*/ 0 h 316"/>
                      <a:gd name="T20" fmla="*/ 152 w 434"/>
                      <a:gd name="T21" fmla="*/ 11 h 316"/>
                      <a:gd name="T22" fmla="*/ 154 w 434"/>
                      <a:gd name="T23" fmla="*/ 38 h 316"/>
                      <a:gd name="T24" fmla="*/ 79 w 434"/>
                      <a:gd name="T25" fmla="*/ 83 h 316"/>
                      <a:gd name="T26" fmla="*/ 105 w 434"/>
                      <a:gd name="T27" fmla="*/ 107 h 316"/>
                      <a:gd name="T28" fmla="*/ 87 w 434"/>
                      <a:gd name="T29" fmla="*/ 133 h 316"/>
                      <a:gd name="T30" fmla="*/ 30 w 434"/>
                      <a:gd name="T31" fmla="*/ 121 h 316"/>
                      <a:gd name="T32" fmla="*/ 12 w 434"/>
                      <a:gd name="T33" fmla="*/ 157 h 316"/>
                      <a:gd name="T34" fmla="*/ 33 w 434"/>
                      <a:gd name="T35" fmla="*/ 180 h 316"/>
                      <a:gd name="T36" fmla="*/ 0 w 434"/>
                      <a:gd name="T37" fmla="*/ 220 h 316"/>
                      <a:gd name="T38" fmla="*/ 39 w 434"/>
                      <a:gd name="T39" fmla="*/ 276 h 316"/>
                      <a:gd name="T40" fmla="*/ 123 w 434"/>
                      <a:gd name="T41" fmla="*/ 316 h 316"/>
                      <a:gd name="T42" fmla="*/ 207 w 434"/>
                      <a:gd name="T43" fmla="*/ 262 h 3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434" h="316">
                        <a:moveTo>
                          <a:pt x="207" y="262"/>
                        </a:moveTo>
                        <a:lnTo>
                          <a:pt x="207" y="227"/>
                        </a:lnTo>
                        <a:lnTo>
                          <a:pt x="238" y="232"/>
                        </a:lnTo>
                        <a:lnTo>
                          <a:pt x="305" y="189"/>
                        </a:lnTo>
                        <a:lnTo>
                          <a:pt x="332" y="208"/>
                        </a:lnTo>
                        <a:lnTo>
                          <a:pt x="381" y="182"/>
                        </a:lnTo>
                        <a:lnTo>
                          <a:pt x="434" y="186"/>
                        </a:lnTo>
                        <a:lnTo>
                          <a:pt x="424" y="72"/>
                        </a:lnTo>
                        <a:lnTo>
                          <a:pt x="302" y="8"/>
                        </a:lnTo>
                        <a:lnTo>
                          <a:pt x="215" y="0"/>
                        </a:lnTo>
                        <a:lnTo>
                          <a:pt x="152" y="11"/>
                        </a:lnTo>
                        <a:lnTo>
                          <a:pt x="154" y="38"/>
                        </a:lnTo>
                        <a:lnTo>
                          <a:pt x="79" y="83"/>
                        </a:lnTo>
                        <a:lnTo>
                          <a:pt x="105" y="107"/>
                        </a:lnTo>
                        <a:lnTo>
                          <a:pt x="87" y="133"/>
                        </a:lnTo>
                        <a:lnTo>
                          <a:pt x="30" y="121"/>
                        </a:lnTo>
                        <a:lnTo>
                          <a:pt x="12" y="157"/>
                        </a:lnTo>
                        <a:lnTo>
                          <a:pt x="33" y="180"/>
                        </a:lnTo>
                        <a:lnTo>
                          <a:pt x="0" y="220"/>
                        </a:lnTo>
                        <a:lnTo>
                          <a:pt x="39" y="276"/>
                        </a:lnTo>
                        <a:lnTo>
                          <a:pt x="123" y="316"/>
                        </a:lnTo>
                        <a:lnTo>
                          <a:pt x="207" y="262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11" name="Group 521"/>
                <p:cNvGrpSpPr>
                  <a:grpSpLocks/>
                </p:cNvGrpSpPr>
                <p:nvPr/>
              </p:nvGrpSpPr>
              <p:grpSpPr bwMode="auto">
                <a:xfrm>
                  <a:off x="2124" y="2123"/>
                  <a:ext cx="197" cy="211"/>
                  <a:chOff x="2124" y="2123"/>
                  <a:chExt cx="197" cy="211"/>
                </a:xfrm>
              </p:grpSpPr>
              <p:sp>
                <p:nvSpPr>
                  <p:cNvPr id="112" name="Freeform 522"/>
                  <p:cNvSpPr>
                    <a:spLocks/>
                  </p:cNvSpPr>
                  <p:nvPr/>
                </p:nvSpPr>
                <p:spPr bwMode="auto">
                  <a:xfrm>
                    <a:off x="2124" y="2123"/>
                    <a:ext cx="197" cy="211"/>
                  </a:xfrm>
                  <a:custGeom>
                    <a:avLst/>
                    <a:gdLst>
                      <a:gd name="T0" fmla="*/ 393 w 393"/>
                      <a:gd name="T1" fmla="*/ 138 h 422"/>
                      <a:gd name="T2" fmla="*/ 354 w 393"/>
                      <a:gd name="T3" fmla="*/ 201 h 422"/>
                      <a:gd name="T4" fmla="*/ 250 w 393"/>
                      <a:gd name="T5" fmla="*/ 262 h 422"/>
                      <a:gd name="T6" fmla="*/ 128 w 393"/>
                      <a:gd name="T7" fmla="*/ 422 h 422"/>
                      <a:gd name="T8" fmla="*/ 90 w 393"/>
                      <a:gd name="T9" fmla="*/ 385 h 422"/>
                      <a:gd name="T10" fmla="*/ 101 w 393"/>
                      <a:gd name="T11" fmla="*/ 335 h 422"/>
                      <a:gd name="T12" fmla="*/ 41 w 393"/>
                      <a:gd name="T13" fmla="*/ 256 h 422"/>
                      <a:gd name="T14" fmla="*/ 0 w 393"/>
                      <a:gd name="T15" fmla="*/ 230 h 422"/>
                      <a:gd name="T16" fmla="*/ 17 w 393"/>
                      <a:gd name="T17" fmla="*/ 132 h 422"/>
                      <a:gd name="T18" fmla="*/ 101 w 393"/>
                      <a:gd name="T19" fmla="*/ 76 h 422"/>
                      <a:gd name="T20" fmla="*/ 101 w 393"/>
                      <a:gd name="T21" fmla="*/ 45 h 422"/>
                      <a:gd name="T22" fmla="*/ 131 w 393"/>
                      <a:gd name="T23" fmla="*/ 50 h 422"/>
                      <a:gd name="T24" fmla="*/ 198 w 393"/>
                      <a:gd name="T25" fmla="*/ 7 h 422"/>
                      <a:gd name="T26" fmla="*/ 226 w 393"/>
                      <a:gd name="T27" fmla="*/ 26 h 422"/>
                      <a:gd name="T28" fmla="*/ 274 w 393"/>
                      <a:gd name="T29" fmla="*/ 0 h 422"/>
                      <a:gd name="T30" fmla="*/ 328 w 393"/>
                      <a:gd name="T31" fmla="*/ 3 h 422"/>
                      <a:gd name="T32" fmla="*/ 372 w 393"/>
                      <a:gd name="T33" fmla="*/ 62 h 422"/>
                      <a:gd name="T34" fmla="*/ 393 w 393"/>
                      <a:gd name="T35" fmla="*/ 138 h 4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393" h="422">
                        <a:moveTo>
                          <a:pt x="393" y="138"/>
                        </a:moveTo>
                        <a:lnTo>
                          <a:pt x="354" y="201"/>
                        </a:lnTo>
                        <a:lnTo>
                          <a:pt x="250" y="262"/>
                        </a:lnTo>
                        <a:lnTo>
                          <a:pt x="128" y="422"/>
                        </a:lnTo>
                        <a:lnTo>
                          <a:pt x="90" y="385"/>
                        </a:lnTo>
                        <a:lnTo>
                          <a:pt x="101" y="335"/>
                        </a:lnTo>
                        <a:lnTo>
                          <a:pt x="41" y="256"/>
                        </a:lnTo>
                        <a:lnTo>
                          <a:pt x="0" y="230"/>
                        </a:lnTo>
                        <a:lnTo>
                          <a:pt x="17" y="132"/>
                        </a:lnTo>
                        <a:lnTo>
                          <a:pt x="101" y="76"/>
                        </a:lnTo>
                        <a:lnTo>
                          <a:pt x="101" y="45"/>
                        </a:lnTo>
                        <a:lnTo>
                          <a:pt x="131" y="50"/>
                        </a:lnTo>
                        <a:lnTo>
                          <a:pt x="198" y="7"/>
                        </a:lnTo>
                        <a:lnTo>
                          <a:pt x="226" y="26"/>
                        </a:lnTo>
                        <a:lnTo>
                          <a:pt x="274" y="0"/>
                        </a:lnTo>
                        <a:lnTo>
                          <a:pt x="328" y="3"/>
                        </a:lnTo>
                        <a:lnTo>
                          <a:pt x="372" y="62"/>
                        </a:lnTo>
                        <a:lnTo>
                          <a:pt x="393" y="138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13" name="Freeform 523"/>
                  <p:cNvSpPr>
                    <a:spLocks/>
                  </p:cNvSpPr>
                  <p:nvPr/>
                </p:nvSpPr>
                <p:spPr bwMode="auto">
                  <a:xfrm>
                    <a:off x="2124" y="2123"/>
                    <a:ext cx="197" cy="211"/>
                  </a:xfrm>
                  <a:custGeom>
                    <a:avLst/>
                    <a:gdLst>
                      <a:gd name="T0" fmla="*/ 393 w 393"/>
                      <a:gd name="T1" fmla="*/ 138 h 422"/>
                      <a:gd name="T2" fmla="*/ 354 w 393"/>
                      <a:gd name="T3" fmla="*/ 201 h 422"/>
                      <a:gd name="T4" fmla="*/ 250 w 393"/>
                      <a:gd name="T5" fmla="*/ 262 h 422"/>
                      <a:gd name="T6" fmla="*/ 128 w 393"/>
                      <a:gd name="T7" fmla="*/ 422 h 422"/>
                      <a:gd name="T8" fmla="*/ 90 w 393"/>
                      <a:gd name="T9" fmla="*/ 385 h 422"/>
                      <a:gd name="T10" fmla="*/ 101 w 393"/>
                      <a:gd name="T11" fmla="*/ 335 h 422"/>
                      <a:gd name="T12" fmla="*/ 41 w 393"/>
                      <a:gd name="T13" fmla="*/ 256 h 422"/>
                      <a:gd name="T14" fmla="*/ 0 w 393"/>
                      <a:gd name="T15" fmla="*/ 230 h 422"/>
                      <a:gd name="T16" fmla="*/ 17 w 393"/>
                      <a:gd name="T17" fmla="*/ 132 h 422"/>
                      <a:gd name="T18" fmla="*/ 101 w 393"/>
                      <a:gd name="T19" fmla="*/ 76 h 422"/>
                      <a:gd name="T20" fmla="*/ 101 w 393"/>
                      <a:gd name="T21" fmla="*/ 45 h 422"/>
                      <a:gd name="T22" fmla="*/ 131 w 393"/>
                      <a:gd name="T23" fmla="*/ 50 h 422"/>
                      <a:gd name="T24" fmla="*/ 198 w 393"/>
                      <a:gd name="T25" fmla="*/ 7 h 422"/>
                      <a:gd name="T26" fmla="*/ 226 w 393"/>
                      <a:gd name="T27" fmla="*/ 26 h 422"/>
                      <a:gd name="T28" fmla="*/ 274 w 393"/>
                      <a:gd name="T29" fmla="*/ 0 h 422"/>
                      <a:gd name="T30" fmla="*/ 328 w 393"/>
                      <a:gd name="T31" fmla="*/ 3 h 422"/>
                      <a:gd name="T32" fmla="*/ 372 w 393"/>
                      <a:gd name="T33" fmla="*/ 62 h 422"/>
                      <a:gd name="T34" fmla="*/ 393 w 393"/>
                      <a:gd name="T35" fmla="*/ 138 h 4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393" h="422">
                        <a:moveTo>
                          <a:pt x="393" y="138"/>
                        </a:moveTo>
                        <a:lnTo>
                          <a:pt x="354" y="201"/>
                        </a:lnTo>
                        <a:lnTo>
                          <a:pt x="250" y="262"/>
                        </a:lnTo>
                        <a:lnTo>
                          <a:pt x="128" y="422"/>
                        </a:lnTo>
                        <a:lnTo>
                          <a:pt x="90" y="385"/>
                        </a:lnTo>
                        <a:lnTo>
                          <a:pt x="101" y="335"/>
                        </a:lnTo>
                        <a:lnTo>
                          <a:pt x="41" y="256"/>
                        </a:lnTo>
                        <a:lnTo>
                          <a:pt x="0" y="230"/>
                        </a:lnTo>
                        <a:lnTo>
                          <a:pt x="17" y="132"/>
                        </a:lnTo>
                        <a:lnTo>
                          <a:pt x="101" y="76"/>
                        </a:lnTo>
                        <a:lnTo>
                          <a:pt x="101" y="45"/>
                        </a:lnTo>
                        <a:lnTo>
                          <a:pt x="131" y="50"/>
                        </a:lnTo>
                        <a:lnTo>
                          <a:pt x="198" y="7"/>
                        </a:lnTo>
                        <a:lnTo>
                          <a:pt x="226" y="26"/>
                        </a:lnTo>
                        <a:lnTo>
                          <a:pt x="274" y="0"/>
                        </a:lnTo>
                        <a:lnTo>
                          <a:pt x="328" y="3"/>
                        </a:lnTo>
                        <a:lnTo>
                          <a:pt x="372" y="62"/>
                        </a:lnTo>
                        <a:lnTo>
                          <a:pt x="393" y="138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</p:grpSp>
          <p:grpSp>
            <p:nvGrpSpPr>
              <p:cNvPr id="82" name="Group 524"/>
              <p:cNvGrpSpPr>
                <a:grpSpLocks/>
              </p:cNvGrpSpPr>
              <p:nvPr/>
            </p:nvGrpSpPr>
            <p:grpSpPr bwMode="auto">
              <a:xfrm>
                <a:off x="1769" y="1562"/>
                <a:ext cx="635" cy="554"/>
                <a:chOff x="1769" y="1562"/>
                <a:chExt cx="635" cy="554"/>
              </a:xfrm>
            </p:grpSpPr>
            <p:grpSp>
              <p:nvGrpSpPr>
                <p:cNvPr id="83" name="Group 525"/>
                <p:cNvGrpSpPr>
                  <a:grpSpLocks/>
                </p:cNvGrpSpPr>
                <p:nvPr/>
              </p:nvGrpSpPr>
              <p:grpSpPr bwMode="auto">
                <a:xfrm>
                  <a:off x="1769" y="1879"/>
                  <a:ext cx="234" cy="160"/>
                  <a:chOff x="1769" y="1879"/>
                  <a:chExt cx="234" cy="160"/>
                </a:xfrm>
              </p:grpSpPr>
              <p:sp>
                <p:nvSpPr>
                  <p:cNvPr id="105" name="Freeform 526"/>
                  <p:cNvSpPr>
                    <a:spLocks/>
                  </p:cNvSpPr>
                  <p:nvPr/>
                </p:nvSpPr>
                <p:spPr bwMode="auto">
                  <a:xfrm>
                    <a:off x="1769" y="1879"/>
                    <a:ext cx="234" cy="160"/>
                  </a:xfrm>
                  <a:custGeom>
                    <a:avLst/>
                    <a:gdLst>
                      <a:gd name="T0" fmla="*/ 189 w 468"/>
                      <a:gd name="T1" fmla="*/ 0 h 318"/>
                      <a:gd name="T2" fmla="*/ 148 w 468"/>
                      <a:gd name="T3" fmla="*/ 74 h 318"/>
                      <a:gd name="T4" fmla="*/ 75 w 468"/>
                      <a:gd name="T5" fmla="*/ 55 h 318"/>
                      <a:gd name="T6" fmla="*/ 56 w 468"/>
                      <a:gd name="T7" fmla="*/ 30 h 318"/>
                      <a:gd name="T8" fmla="*/ 31 w 468"/>
                      <a:gd name="T9" fmla="*/ 27 h 318"/>
                      <a:gd name="T10" fmla="*/ 0 w 468"/>
                      <a:gd name="T11" fmla="*/ 129 h 318"/>
                      <a:gd name="T12" fmla="*/ 31 w 468"/>
                      <a:gd name="T13" fmla="*/ 135 h 318"/>
                      <a:gd name="T14" fmla="*/ 55 w 468"/>
                      <a:gd name="T15" fmla="*/ 169 h 318"/>
                      <a:gd name="T16" fmla="*/ 64 w 468"/>
                      <a:gd name="T17" fmla="*/ 215 h 318"/>
                      <a:gd name="T18" fmla="*/ 99 w 468"/>
                      <a:gd name="T19" fmla="*/ 222 h 318"/>
                      <a:gd name="T20" fmla="*/ 169 w 468"/>
                      <a:gd name="T21" fmla="*/ 305 h 318"/>
                      <a:gd name="T22" fmla="*/ 224 w 468"/>
                      <a:gd name="T23" fmla="*/ 286 h 318"/>
                      <a:gd name="T24" fmla="*/ 256 w 468"/>
                      <a:gd name="T25" fmla="*/ 312 h 318"/>
                      <a:gd name="T26" fmla="*/ 332 w 468"/>
                      <a:gd name="T27" fmla="*/ 318 h 318"/>
                      <a:gd name="T28" fmla="*/ 343 w 468"/>
                      <a:gd name="T29" fmla="*/ 294 h 318"/>
                      <a:gd name="T30" fmla="*/ 392 w 468"/>
                      <a:gd name="T31" fmla="*/ 289 h 318"/>
                      <a:gd name="T32" fmla="*/ 395 w 468"/>
                      <a:gd name="T33" fmla="*/ 267 h 318"/>
                      <a:gd name="T34" fmla="*/ 457 w 468"/>
                      <a:gd name="T35" fmla="*/ 265 h 318"/>
                      <a:gd name="T36" fmla="*/ 468 w 468"/>
                      <a:gd name="T37" fmla="*/ 242 h 318"/>
                      <a:gd name="T38" fmla="*/ 395 w 468"/>
                      <a:gd name="T39" fmla="*/ 113 h 318"/>
                      <a:gd name="T40" fmla="*/ 398 w 468"/>
                      <a:gd name="T41" fmla="*/ 78 h 318"/>
                      <a:gd name="T42" fmla="*/ 320 w 468"/>
                      <a:gd name="T43" fmla="*/ 64 h 318"/>
                      <a:gd name="T44" fmla="*/ 276 w 468"/>
                      <a:gd name="T45" fmla="*/ 10 h 318"/>
                      <a:gd name="T46" fmla="*/ 189 w 468"/>
                      <a:gd name="T47" fmla="*/ 0 h 3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68" h="318">
                        <a:moveTo>
                          <a:pt x="189" y="0"/>
                        </a:moveTo>
                        <a:lnTo>
                          <a:pt x="148" y="74"/>
                        </a:lnTo>
                        <a:lnTo>
                          <a:pt x="75" y="55"/>
                        </a:lnTo>
                        <a:lnTo>
                          <a:pt x="56" y="30"/>
                        </a:lnTo>
                        <a:lnTo>
                          <a:pt x="31" y="27"/>
                        </a:lnTo>
                        <a:lnTo>
                          <a:pt x="0" y="129"/>
                        </a:lnTo>
                        <a:lnTo>
                          <a:pt x="31" y="135"/>
                        </a:lnTo>
                        <a:lnTo>
                          <a:pt x="55" y="169"/>
                        </a:lnTo>
                        <a:lnTo>
                          <a:pt x="64" y="215"/>
                        </a:lnTo>
                        <a:lnTo>
                          <a:pt x="99" y="222"/>
                        </a:lnTo>
                        <a:lnTo>
                          <a:pt x="169" y="305"/>
                        </a:lnTo>
                        <a:lnTo>
                          <a:pt x="224" y="286"/>
                        </a:lnTo>
                        <a:lnTo>
                          <a:pt x="256" y="312"/>
                        </a:lnTo>
                        <a:lnTo>
                          <a:pt x="332" y="318"/>
                        </a:lnTo>
                        <a:lnTo>
                          <a:pt x="343" y="294"/>
                        </a:lnTo>
                        <a:lnTo>
                          <a:pt x="392" y="289"/>
                        </a:lnTo>
                        <a:lnTo>
                          <a:pt x="395" y="267"/>
                        </a:lnTo>
                        <a:lnTo>
                          <a:pt x="457" y="265"/>
                        </a:lnTo>
                        <a:lnTo>
                          <a:pt x="468" y="242"/>
                        </a:lnTo>
                        <a:lnTo>
                          <a:pt x="395" y="113"/>
                        </a:lnTo>
                        <a:lnTo>
                          <a:pt x="398" y="78"/>
                        </a:lnTo>
                        <a:lnTo>
                          <a:pt x="320" y="64"/>
                        </a:lnTo>
                        <a:lnTo>
                          <a:pt x="276" y="10"/>
                        </a:lnTo>
                        <a:lnTo>
                          <a:pt x="189" y="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06" name="Freeform 527"/>
                  <p:cNvSpPr>
                    <a:spLocks/>
                  </p:cNvSpPr>
                  <p:nvPr/>
                </p:nvSpPr>
                <p:spPr bwMode="auto">
                  <a:xfrm>
                    <a:off x="1769" y="1879"/>
                    <a:ext cx="234" cy="160"/>
                  </a:xfrm>
                  <a:custGeom>
                    <a:avLst/>
                    <a:gdLst>
                      <a:gd name="T0" fmla="*/ 189 w 468"/>
                      <a:gd name="T1" fmla="*/ 0 h 318"/>
                      <a:gd name="T2" fmla="*/ 148 w 468"/>
                      <a:gd name="T3" fmla="*/ 74 h 318"/>
                      <a:gd name="T4" fmla="*/ 75 w 468"/>
                      <a:gd name="T5" fmla="*/ 55 h 318"/>
                      <a:gd name="T6" fmla="*/ 56 w 468"/>
                      <a:gd name="T7" fmla="*/ 30 h 318"/>
                      <a:gd name="T8" fmla="*/ 31 w 468"/>
                      <a:gd name="T9" fmla="*/ 27 h 318"/>
                      <a:gd name="T10" fmla="*/ 0 w 468"/>
                      <a:gd name="T11" fmla="*/ 129 h 318"/>
                      <a:gd name="T12" fmla="*/ 31 w 468"/>
                      <a:gd name="T13" fmla="*/ 135 h 318"/>
                      <a:gd name="T14" fmla="*/ 55 w 468"/>
                      <a:gd name="T15" fmla="*/ 169 h 318"/>
                      <a:gd name="T16" fmla="*/ 64 w 468"/>
                      <a:gd name="T17" fmla="*/ 215 h 318"/>
                      <a:gd name="T18" fmla="*/ 99 w 468"/>
                      <a:gd name="T19" fmla="*/ 222 h 318"/>
                      <a:gd name="T20" fmla="*/ 169 w 468"/>
                      <a:gd name="T21" fmla="*/ 305 h 318"/>
                      <a:gd name="T22" fmla="*/ 224 w 468"/>
                      <a:gd name="T23" fmla="*/ 286 h 318"/>
                      <a:gd name="T24" fmla="*/ 256 w 468"/>
                      <a:gd name="T25" fmla="*/ 312 h 318"/>
                      <a:gd name="T26" fmla="*/ 332 w 468"/>
                      <a:gd name="T27" fmla="*/ 318 h 318"/>
                      <a:gd name="T28" fmla="*/ 343 w 468"/>
                      <a:gd name="T29" fmla="*/ 294 h 318"/>
                      <a:gd name="T30" fmla="*/ 392 w 468"/>
                      <a:gd name="T31" fmla="*/ 289 h 318"/>
                      <a:gd name="T32" fmla="*/ 395 w 468"/>
                      <a:gd name="T33" fmla="*/ 267 h 318"/>
                      <a:gd name="T34" fmla="*/ 457 w 468"/>
                      <a:gd name="T35" fmla="*/ 265 h 318"/>
                      <a:gd name="T36" fmla="*/ 468 w 468"/>
                      <a:gd name="T37" fmla="*/ 242 h 318"/>
                      <a:gd name="T38" fmla="*/ 395 w 468"/>
                      <a:gd name="T39" fmla="*/ 113 h 318"/>
                      <a:gd name="T40" fmla="*/ 398 w 468"/>
                      <a:gd name="T41" fmla="*/ 78 h 318"/>
                      <a:gd name="T42" fmla="*/ 320 w 468"/>
                      <a:gd name="T43" fmla="*/ 64 h 318"/>
                      <a:gd name="T44" fmla="*/ 276 w 468"/>
                      <a:gd name="T45" fmla="*/ 10 h 318"/>
                      <a:gd name="T46" fmla="*/ 189 w 468"/>
                      <a:gd name="T47" fmla="*/ 0 h 3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68" h="318">
                        <a:moveTo>
                          <a:pt x="189" y="0"/>
                        </a:moveTo>
                        <a:lnTo>
                          <a:pt x="148" y="74"/>
                        </a:lnTo>
                        <a:lnTo>
                          <a:pt x="75" y="55"/>
                        </a:lnTo>
                        <a:lnTo>
                          <a:pt x="56" y="30"/>
                        </a:lnTo>
                        <a:lnTo>
                          <a:pt x="31" y="27"/>
                        </a:lnTo>
                        <a:lnTo>
                          <a:pt x="0" y="129"/>
                        </a:lnTo>
                        <a:lnTo>
                          <a:pt x="31" y="135"/>
                        </a:lnTo>
                        <a:lnTo>
                          <a:pt x="55" y="169"/>
                        </a:lnTo>
                        <a:lnTo>
                          <a:pt x="64" y="215"/>
                        </a:lnTo>
                        <a:lnTo>
                          <a:pt x="99" y="222"/>
                        </a:lnTo>
                        <a:lnTo>
                          <a:pt x="169" y="305"/>
                        </a:lnTo>
                        <a:lnTo>
                          <a:pt x="224" y="286"/>
                        </a:lnTo>
                        <a:lnTo>
                          <a:pt x="256" y="312"/>
                        </a:lnTo>
                        <a:lnTo>
                          <a:pt x="332" y="318"/>
                        </a:lnTo>
                        <a:lnTo>
                          <a:pt x="343" y="294"/>
                        </a:lnTo>
                        <a:lnTo>
                          <a:pt x="392" y="289"/>
                        </a:lnTo>
                        <a:lnTo>
                          <a:pt x="395" y="267"/>
                        </a:lnTo>
                        <a:lnTo>
                          <a:pt x="457" y="265"/>
                        </a:lnTo>
                        <a:lnTo>
                          <a:pt x="468" y="242"/>
                        </a:lnTo>
                        <a:lnTo>
                          <a:pt x="395" y="113"/>
                        </a:lnTo>
                        <a:lnTo>
                          <a:pt x="398" y="78"/>
                        </a:lnTo>
                        <a:lnTo>
                          <a:pt x="320" y="64"/>
                        </a:lnTo>
                        <a:lnTo>
                          <a:pt x="276" y="10"/>
                        </a:lnTo>
                        <a:lnTo>
                          <a:pt x="189" y="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84" name="Group 528"/>
                <p:cNvGrpSpPr>
                  <a:grpSpLocks/>
                </p:cNvGrpSpPr>
                <p:nvPr/>
              </p:nvGrpSpPr>
              <p:grpSpPr bwMode="auto">
                <a:xfrm>
                  <a:off x="1965" y="1873"/>
                  <a:ext cx="184" cy="243"/>
                  <a:chOff x="1965" y="1873"/>
                  <a:chExt cx="184" cy="243"/>
                </a:xfrm>
              </p:grpSpPr>
              <p:sp>
                <p:nvSpPr>
                  <p:cNvPr id="103" name="Freeform 529"/>
                  <p:cNvSpPr>
                    <a:spLocks/>
                  </p:cNvSpPr>
                  <p:nvPr/>
                </p:nvSpPr>
                <p:spPr bwMode="auto">
                  <a:xfrm>
                    <a:off x="1965" y="1873"/>
                    <a:ext cx="184" cy="243"/>
                  </a:xfrm>
                  <a:custGeom>
                    <a:avLst/>
                    <a:gdLst>
                      <a:gd name="T0" fmla="*/ 34 w 368"/>
                      <a:gd name="T1" fmla="*/ 0 h 488"/>
                      <a:gd name="T2" fmla="*/ 95 w 368"/>
                      <a:gd name="T3" fmla="*/ 17 h 488"/>
                      <a:gd name="T4" fmla="*/ 131 w 368"/>
                      <a:gd name="T5" fmla="*/ 50 h 488"/>
                      <a:gd name="T6" fmla="*/ 148 w 368"/>
                      <a:gd name="T7" fmla="*/ 90 h 488"/>
                      <a:gd name="T8" fmla="*/ 228 w 368"/>
                      <a:gd name="T9" fmla="*/ 117 h 488"/>
                      <a:gd name="T10" fmla="*/ 228 w 368"/>
                      <a:gd name="T11" fmla="*/ 163 h 488"/>
                      <a:gd name="T12" fmla="*/ 281 w 368"/>
                      <a:gd name="T13" fmla="*/ 213 h 488"/>
                      <a:gd name="T14" fmla="*/ 304 w 368"/>
                      <a:gd name="T15" fmla="*/ 207 h 488"/>
                      <a:gd name="T16" fmla="*/ 314 w 368"/>
                      <a:gd name="T17" fmla="*/ 226 h 488"/>
                      <a:gd name="T18" fmla="*/ 281 w 368"/>
                      <a:gd name="T19" fmla="*/ 282 h 488"/>
                      <a:gd name="T20" fmla="*/ 311 w 368"/>
                      <a:gd name="T21" fmla="*/ 291 h 488"/>
                      <a:gd name="T22" fmla="*/ 333 w 368"/>
                      <a:gd name="T23" fmla="*/ 331 h 488"/>
                      <a:gd name="T24" fmla="*/ 363 w 368"/>
                      <a:gd name="T25" fmla="*/ 331 h 488"/>
                      <a:gd name="T26" fmla="*/ 368 w 368"/>
                      <a:gd name="T27" fmla="*/ 358 h 488"/>
                      <a:gd name="T28" fmla="*/ 292 w 368"/>
                      <a:gd name="T29" fmla="*/ 404 h 488"/>
                      <a:gd name="T30" fmla="*/ 317 w 368"/>
                      <a:gd name="T31" fmla="*/ 427 h 488"/>
                      <a:gd name="T32" fmla="*/ 298 w 368"/>
                      <a:gd name="T33" fmla="*/ 453 h 488"/>
                      <a:gd name="T34" fmla="*/ 243 w 368"/>
                      <a:gd name="T35" fmla="*/ 441 h 488"/>
                      <a:gd name="T36" fmla="*/ 224 w 368"/>
                      <a:gd name="T37" fmla="*/ 477 h 488"/>
                      <a:gd name="T38" fmla="*/ 163 w 368"/>
                      <a:gd name="T39" fmla="*/ 488 h 488"/>
                      <a:gd name="T40" fmla="*/ 80 w 368"/>
                      <a:gd name="T41" fmla="*/ 445 h 488"/>
                      <a:gd name="T42" fmla="*/ 104 w 368"/>
                      <a:gd name="T43" fmla="*/ 409 h 488"/>
                      <a:gd name="T44" fmla="*/ 89 w 368"/>
                      <a:gd name="T45" fmla="*/ 383 h 488"/>
                      <a:gd name="T46" fmla="*/ 61 w 368"/>
                      <a:gd name="T47" fmla="*/ 383 h 488"/>
                      <a:gd name="T48" fmla="*/ 0 w 368"/>
                      <a:gd name="T49" fmla="*/ 305 h 488"/>
                      <a:gd name="T50" fmla="*/ 3 w 368"/>
                      <a:gd name="T51" fmla="*/ 282 h 488"/>
                      <a:gd name="T52" fmla="*/ 64 w 368"/>
                      <a:gd name="T53" fmla="*/ 279 h 488"/>
                      <a:gd name="T54" fmla="*/ 75 w 368"/>
                      <a:gd name="T55" fmla="*/ 256 h 488"/>
                      <a:gd name="T56" fmla="*/ 3 w 368"/>
                      <a:gd name="T57" fmla="*/ 128 h 488"/>
                      <a:gd name="T58" fmla="*/ 5 w 368"/>
                      <a:gd name="T59" fmla="*/ 93 h 488"/>
                      <a:gd name="T60" fmla="*/ 23 w 368"/>
                      <a:gd name="T61" fmla="*/ 93 h 488"/>
                      <a:gd name="T62" fmla="*/ 31 w 368"/>
                      <a:gd name="T63" fmla="*/ 56 h 488"/>
                      <a:gd name="T64" fmla="*/ 46 w 368"/>
                      <a:gd name="T65" fmla="*/ 41 h 488"/>
                      <a:gd name="T66" fmla="*/ 34 w 368"/>
                      <a:gd name="T67" fmla="*/ 0 h 4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368" h="488">
                        <a:moveTo>
                          <a:pt x="34" y="0"/>
                        </a:moveTo>
                        <a:lnTo>
                          <a:pt x="95" y="17"/>
                        </a:lnTo>
                        <a:lnTo>
                          <a:pt x="131" y="50"/>
                        </a:lnTo>
                        <a:lnTo>
                          <a:pt x="148" y="90"/>
                        </a:lnTo>
                        <a:lnTo>
                          <a:pt x="228" y="117"/>
                        </a:lnTo>
                        <a:lnTo>
                          <a:pt x="228" y="163"/>
                        </a:lnTo>
                        <a:lnTo>
                          <a:pt x="281" y="213"/>
                        </a:lnTo>
                        <a:lnTo>
                          <a:pt x="304" y="207"/>
                        </a:lnTo>
                        <a:lnTo>
                          <a:pt x="314" y="226"/>
                        </a:lnTo>
                        <a:lnTo>
                          <a:pt x="281" y="282"/>
                        </a:lnTo>
                        <a:lnTo>
                          <a:pt x="311" y="291"/>
                        </a:lnTo>
                        <a:lnTo>
                          <a:pt x="333" y="331"/>
                        </a:lnTo>
                        <a:lnTo>
                          <a:pt x="363" y="331"/>
                        </a:lnTo>
                        <a:lnTo>
                          <a:pt x="368" y="358"/>
                        </a:lnTo>
                        <a:lnTo>
                          <a:pt x="292" y="404"/>
                        </a:lnTo>
                        <a:lnTo>
                          <a:pt x="317" y="427"/>
                        </a:lnTo>
                        <a:lnTo>
                          <a:pt x="298" y="453"/>
                        </a:lnTo>
                        <a:lnTo>
                          <a:pt x="243" y="441"/>
                        </a:lnTo>
                        <a:lnTo>
                          <a:pt x="224" y="477"/>
                        </a:lnTo>
                        <a:lnTo>
                          <a:pt x="163" y="488"/>
                        </a:lnTo>
                        <a:lnTo>
                          <a:pt x="80" y="445"/>
                        </a:lnTo>
                        <a:lnTo>
                          <a:pt x="104" y="409"/>
                        </a:lnTo>
                        <a:lnTo>
                          <a:pt x="89" y="383"/>
                        </a:lnTo>
                        <a:lnTo>
                          <a:pt x="61" y="383"/>
                        </a:lnTo>
                        <a:lnTo>
                          <a:pt x="0" y="305"/>
                        </a:lnTo>
                        <a:lnTo>
                          <a:pt x="3" y="282"/>
                        </a:lnTo>
                        <a:lnTo>
                          <a:pt x="64" y="279"/>
                        </a:lnTo>
                        <a:lnTo>
                          <a:pt x="75" y="256"/>
                        </a:lnTo>
                        <a:lnTo>
                          <a:pt x="3" y="128"/>
                        </a:lnTo>
                        <a:lnTo>
                          <a:pt x="5" y="93"/>
                        </a:lnTo>
                        <a:lnTo>
                          <a:pt x="23" y="93"/>
                        </a:lnTo>
                        <a:lnTo>
                          <a:pt x="31" y="56"/>
                        </a:lnTo>
                        <a:lnTo>
                          <a:pt x="46" y="41"/>
                        </a:lnTo>
                        <a:lnTo>
                          <a:pt x="34" y="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04" name="Freeform 530"/>
                  <p:cNvSpPr>
                    <a:spLocks/>
                  </p:cNvSpPr>
                  <p:nvPr/>
                </p:nvSpPr>
                <p:spPr bwMode="auto">
                  <a:xfrm>
                    <a:off x="1965" y="1873"/>
                    <a:ext cx="184" cy="243"/>
                  </a:xfrm>
                  <a:custGeom>
                    <a:avLst/>
                    <a:gdLst>
                      <a:gd name="T0" fmla="*/ 34 w 368"/>
                      <a:gd name="T1" fmla="*/ 0 h 488"/>
                      <a:gd name="T2" fmla="*/ 95 w 368"/>
                      <a:gd name="T3" fmla="*/ 17 h 488"/>
                      <a:gd name="T4" fmla="*/ 131 w 368"/>
                      <a:gd name="T5" fmla="*/ 50 h 488"/>
                      <a:gd name="T6" fmla="*/ 148 w 368"/>
                      <a:gd name="T7" fmla="*/ 90 h 488"/>
                      <a:gd name="T8" fmla="*/ 228 w 368"/>
                      <a:gd name="T9" fmla="*/ 117 h 488"/>
                      <a:gd name="T10" fmla="*/ 228 w 368"/>
                      <a:gd name="T11" fmla="*/ 163 h 488"/>
                      <a:gd name="T12" fmla="*/ 281 w 368"/>
                      <a:gd name="T13" fmla="*/ 213 h 488"/>
                      <a:gd name="T14" fmla="*/ 304 w 368"/>
                      <a:gd name="T15" fmla="*/ 207 h 488"/>
                      <a:gd name="T16" fmla="*/ 314 w 368"/>
                      <a:gd name="T17" fmla="*/ 226 h 488"/>
                      <a:gd name="T18" fmla="*/ 281 w 368"/>
                      <a:gd name="T19" fmla="*/ 282 h 488"/>
                      <a:gd name="T20" fmla="*/ 311 w 368"/>
                      <a:gd name="T21" fmla="*/ 291 h 488"/>
                      <a:gd name="T22" fmla="*/ 333 w 368"/>
                      <a:gd name="T23" fmla="*/ 331 h 488"/>
                      <a:gd name="T24" fmla="*/ 363 w 368"/>
                      <a:gd name="T25" fmla="*/ 331 h 488"/>
                      <a:gd name="T26" fmla="*/ 368 w 368"/>
                      <a:gd name="T27" fmla="*/ 358 h 488"/>
                      <a:gd name="T28" fmla="*/ 292 w 368"/>
                      <a:gd name="T29" fmla="*/ 404 h 488"/>
                      <a:gd name="T30" fmla="*/ 317 w 368"/>
                      <a:gd name="T31" fmla="*/ 427 h 488"/>
                      <a:gd name="T32" fmla="*/ 298 w 368"/>
                      <a:gd name="T33" fmla="*/ 453 h 488"/>
                      <a:gd name="T34" fmla="*/ 243 w 368"/>
                      <a:gd name="T35" fmla="*/ 441 h 488"/>
                      <a:gd name="T36" fmla="*/ 224 w 368"/>
                      <a:gd name="T37" fmla="*/ 477 h 488"/>
                      <a:gd name="T38" fmla="*/ 163 w 368"/>
                      <a:gd name="T39" fmla="*/ 488 h 488"/>
                      <a:gd name="T40" fmla="*/ 80 w 368"/>
                      <a:gd name="T41" fmla="*/ 445 h 488"/>
                      <a:gd name="T42" fmla="*/ 104 w 368"/>
                      <a:gd name="T43" fmla="*/ 409 h 488"/>
                      <a:gd name="T44" fmla="*/ 89 w 368"/>
                      <a:gd name="T45" fmla="*/ 383 h 488"/>
                      <a:gd name="T46" fmla="*/ 61 w 368"/>
                      <a:gd name="T47" fmla="*/ 383 h 488"/>
                      <a:gd name="T48" fmla="*/ 0 w 368"/>
                      <a:gd name="T49" fmla="*/ 305 h 488"/>
                      <a:gd name="T50" fmla="*/ 3 w 368"/>
                      <a:gd name="T51" fmla="*/ 282 h 488"/>
                      <a:gd name="T52" fmla="*/ 64 w 368"/>
                      <a:gd name="T53" fmla="*/ 279 h 488"/>
                      <a:gd name="T54" fmla="*/ 75 w 368"/>
                      <a:gd name="T55" fmla="*/ 256 h 488"/>
                      <a:gd name="T56" fmla="*/ 3 w 368"/>
                      <a:gd name="T57" fmla="*/ 128 h 488"/>
                      <a:gd name="T58" fmla="*/ 5 w 368"/>
                      <a:gd name="T59" fmla="*/ 93 h 488"/>
                      <a:gd name="T60" fmla="*/ 23 w 368"/>
                      <a:gd name="T61" fmla="*/ 93 h 488"/>
                      <a:gd name="T62" fmla="*/ 31 w 368"/>
                      <a:gd name="T63" fmla="*/ 56 h 488"/>
                      <a:gd name="T64" fmla="*/ 46 w 368"/>
                      <a:gd name="T65" fmla="*/ 41 h 488"/>
                      <a:gd name="T66" fmla="*/ 34 w 368"/>
                      <a:gd name="T67" fmla="*/ 0 h 4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368" h="488">
                        <a:moveTo>
                          <a:pt x="34" y="0"/>
                        </a:moveTo>
                        <a:lnTo>
                          <a:pt x="95" y="17"/>
                        </a:lnTo>
                        <a:lnTo>
                          <a:pt x="131" y="50"/>
                        </a:lnTo>
                        <a:lnTo>
                          <a:pt x="148" y="90"/>
                        </a:lnTo>
                        <a:lnTo>
                          <a:pt x="228" y="117"/>
                        </a:lnTo>
                        <a:lnTo>
                          <a:pt x="228" y="163"/>
                        </a:lnTo>
                        <a:lnTo>
                          <a:pt x="281" y="213"/>
                        </a:lnTo>
                        <a:lnTo>
                          <a:pt x="304" y="207"/>
                        </a:lnTo>
                        <a:lnTo>
                          <a:pt x="314" y="226"/>
                        </a:lnTo>
                        <a:lnTo>
                          <a:pt x="281" y="282"/>
                        </a:lnTo>
                        <a:lnTo>
                          <a:pt x="311" y="291"/>
                        </a:lnTo>
                        <a:lnTo>
                          <a:pt x="333" y="331"/>
                        </a:lnTo>
                        <a:lnTo>
                          <a:pt x="363" y="331"/>
                        </a:lnTo>
                        <a:lnTo>
                          <a:pt x="368" y="358"/>
                        </a:lnTo>
                        <a:lnTo>
                          <a:pt x="292" y="404"/>
                        </a:lnTo>
                        <a:lnTo>
                          <a:pt x="317" y="427"/>
                        </a:lnTo>
                        <a:lnTo>
                          <a:pt x="298" y="453"/>
                        </a:lnTo>
                        <a:lnTo>
                          <a:pt x="243" y="441"/>
                        </a:lnTo>
                        <a:lnTo>
                          <a:pt x="224" y="477"/>
                        </a:lnTo>
                        <a:lnTo>
                          <a:pt x="163" y="488"/>
                        </a:lnTo>
                        <a:lnTo>
                          <a:pt x="80" y="445"/>
                        </a:lnTo>
                        <a:lnTo>
                          <a:pt x="104" y="409"/>
                        </a:lnTo>
                        <a:lnTo>
                          <a:pt x="89" y="383"/>
                        </a:lnTo>
                        <a:lnTo>
                          <a:pt x="61" y="383"/>
                        </a:lnTo>
                        <a:lnTo>
                          <a:pt x="0" y="305"/>
                        </a:lnTo>
                        <a:lnTo>
                          <a:pt x="3" y="282"/>
                        </a:lnTo>
                        <a:lnTo>
                          <a:pt x="64" y="279"/>
                        </a:lnTo>
                        <a:lnTo>
                          <a:pt x="75" y="256"/>
                        </a:lnTo>
                        <a:lnTo>
                          <a:pt x="3" y="128"/>
                        </a:lnTo>
                        <a:lnTo>
                          <a:pt x="5" y="93"/>
                        </a:lnTo>
                        <a:lnTo>
                          <a:pt x="23" y="93"/>
                        </a:lnTo>
                        <a:lnTo>
                          <a:pt x="31" y="56"/>
                        </a:lnTo>
                        <a:lnTo>
                          <a:pt x="46" y="41"/>
                        </a:lnTo>
                        <a:lnTo>
                          <a:pt x="34" y="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85" name="Group 531"/>
                <p:cNvGrpSpPr>
                  <a:grpSpLocks/>
                </p:cNvGrpSpPr>
                <p:nvPr/>
              </p:nvGrpSpPr>
              <p:grpSpPr bwMode="auto">
                <a:xfrm>
                  <a:off x="1773" y="1716"/>
                  <a:ext cx="254" cy="204"/>
                  <a:chOff x="1773" y="1716"/>
                  <a:chExt cx="254" cy="204"/>
                </a:xfrm>
              </p:grpSpPr>
              <p:sp>
                <p:nvSpPr>
                  <p:cNvPr id="101" name="Freeform 532"/>
                  <p:cNvSpPr>
                    <a:spLocks/>
                  </p:cNvSpPr>
                  <p:nvPr/>
                </p:nvSpPr>
                <p:spPr bwMode="auto">
                  <a:xfrm>
                    <a:off x="1773" y="1716"/>
                    <a:ext cx="254" cy="204"/>
                  </a:xfrm>
                  <a:custGeom>
                    <a:avLst/>
                    <a:gdLst>
                      <a:gd name="T0" fmla="*/ 180 w 508"/>
                      <a:gd name="T1" fmla="*/ 327 h 407"/>
                      <a:gd name="T2" fmla="*/ 139 w 508"/>
                      <a:gd name="T3" fmla="*/ 402 h 407"/>
                      <a:gd name="T4" fmla="*/ 67 w 508"/>
                      <a:gd name="T5" fmla="*/ 382 h 407"/>
                      <a:gd name="T6" fmla="*/ 49 w 508"/>
                      <a:gd name="T7" fmla="*/ 356 h 407"/>
                      <a:gd name="T8" fmla="*/ 22 w 508"/>
                      <a:gd name="T9" fmla="*/ 353 h 407"/>
                      <a:gd name="T10" fmla="*/ 0 w 508"/>
                      <a:gd name="T11" fmla="*/ 274 h 407"/>
                      <a:gd name="T12" fmla="*/ 35 w 508"/>
                      <a:gd name="T13" fmla="*/ 262 h 407"/>
                      <a:gd name="T14" fmla="*/ 76 w 508"/>
                      <a:gd name="T15" fmla="*/ 179 h 407"/>
                      <a:gd name="T16" fmla="*/ 58 w 508"/>
                      <a:gd name="T17" fmla="*/ 144 h 407"/>
                      <a:gd name="T18" fmla="*/ 93 w 508"/>
                      <a:gd name="T19" fmla="*/ 99 h 407"/>
                      <a:gd name="T20" fmla="*/ 81 w 508"/>
                      <a:gd name="T21" fmla="*/ 74 h 407"/>
                      <a:gd name="T22" fmla="*/ 101 w 508"/>
                      <a:gd name="T23" fmla="*/ 12 h 407"/>
                      <a:gd name="T24" fmla="*/ 206 w 508"/>
                      <a:gd name="T25" fmla="*/ 27 h 407"/>
                      <a:gd name="T26" fmla="*/ 201 w 508"/>
                      <a:gd name="T27" fmla="*/ 0 h 407"/>
                      <a:gd name="T28" fmla="*/ 250 w 508"/>
                      <a:gd name="T29" fmla="*/ 3 h 407"/>
                      <a:gd name="T30" fmla="*/ 323 w 508"/>
                      <a:gd name="T31" fmla="*/ 65 h 407"/>
                      <a:gd name="T32" fmla="*/ 372 w 508"/>
                      <a:gd name="T33" fmla="*/ 71 h 407"/>
                      <a:gd name="T34" fmla="*/ 448 w 508"/>
                      <a:gd name="T35" fmla="*/ 88 h 407"/>
                      <a:gd name="T36" fmla="*/ 482 w 508"/>
                      <a:gd name="T37" fmla="*/ 102 h 407"/>
                      <a:gd name="T38" fmla="*/ 482 w 508"/>
                      <a:gd name="T39" fmla="*/ 152 h 407"/>
                      <a:gd name="T40" fmla="*/ 508 w 508"/>
                      <a:gd name="T41" fmla="*/ 179 h 407"/>
                      <a:gd name="T42" fmla="*/ 470 w 508"/>
                      <a:gd name="T43" fmla="*/ 231 h 407"/>
                      <a:gd name="T44" fmla="*/ 490 w 508"/>
                      <a:gd name="T45" fmla="*/ 254 h 407"/>
                      <a:gd name="T46" fmla="*/ 479 w 508"/>
                      <a:gd name="T47" fmla="*/ 330 h 407"/>
                      <a:gd name="T48" fmla="*/ 418 w 508"/>
                      <a:gd name="T49" fmla="*/ 312 h 407"/>
                      <a:gd name="T50" fmla="*/ 430 w 508"/>
                      <a:gd name="T51" fmla="*/ 353 h 407"/>
                      <a:gd name="T52" fmla="*/ 413 w 508"/>
                      <a:gd name="T53" fmla="*/ 367 h 407"/>
                      <a:gd name="T54" fmla="*/ 406 w 508"/>
                      <a:gd name="T55" fmla="*/ 407 h 407"/>
                      <a:gd name="T56" fmla="*/ 389 w 508"/>
                      <a:gd name="T57" fmla="*/ 407 h 407"/>
                      <a:gd name="T58" fmla="*/ 311 w 508"/>
                      <a:gd name="T59" fmla="*/ 391 h 407"/>
                      <a:gd name="T60" fmla="*/ 267 w 508"/>
                      <a:gd name="T61" fmla="*/ 336 h 407"/>
                      <a:gd name="T62" fmla="*/ 180 w 508"/>
                      <a:gd name="T63" fmla="*/ 327 h 4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508" h="407">
                        <a:moveTo>
                          <a:pt x="180" y="327"/>
                        </a:moveTo>
                        <a:lnTo>
                          <a:pt x="139" y="402"/>
                        </a:lnTo>
                        <a:lnTo>
                          <a:pt x="67" y="382"/>
                        </a:lnTo>
                        <a:lnTo>
                          <a:pt x="49" y="356"/>
                        </a:lnTo>
                        <a:lnTo>
                          <a:pt x="22" y="353"/>
                        </a:lnTo>
                        <a:lnTo>
                          <a:pt x="0" y="274"/>
                        </a:lnTo>
                        <a:lnTo>
                          <a:pt x="35" y="262"/>
                        </a:lnTo>
                        <a:lnTo>
                          <a:pt x="76" y="179"/>
                        </a:lnTo>
                        <a:lnTo>
                          <a:pt x="58" y="144"/>
                        </a:lnTo>
                        <a:lnTo>
                          <a:pt x="93" y="99"/>
                        </a:lnTo>
                        <a:lnTo>
                          <a:pt x="81" y="74"/>
                        </a:lnTo>
                        <a:lnTo>
                          <a:pt x="101" y="12"/>
                        </a:lnTo>
                        <a:lnTo>
                          <a:pt x="206" y="27"/>
                        </a:lnTo>
                        <a:lnTo>
                          <a:pt x="201" y="0"/>
                        </a:lnTo>
                        <a:lnTo>
                          <a:pt x="250" y="3"/>
                        </a:lnTo>
                        <a:lnTo>
                          <a:pt x="323" y="65"/>
                        </a:lnTo>
                        <a:lnTo>
                          <a:pt x="372" y="71"/>
                        </a:lnTo>
                        <a:lnTo>
                          <a:pt x="448" y="88"/>
                        </a:lnTo>
                        <a:lnTo>
                          <a:pt x="482" y="102"/>
                        </a:lnTo>
                        <a:lnTo>
                          <a:pt x="482" y="152"/>
                        </a:lnTo>
                        <a:lnTo>
                          <a:pt x="508" y="179"/>
                        </a:lnTo>
                        <a:lnTo>
                          <a:pt x="470" y="231"/>
                        </a:lnTo>
                        <a:lnTo>
                          <a:pt x="490" y="254"/>
                        </a:lnTo>
                        <a:lnTo>
                          <a:pt x="479" y="330"/>
                        </a:lnTo>
                        <a:lnTo>
                          <a:pt x="418" y="312"/>
                        </a:lnTo>
                        <a:lnTo>
                          <a:pt x="430" y="353"/>
                        </a:lnTo>
                        <a:lnTo>
                          <a:pt x="413" y="367"/>
                        </a:lnTo>
                        <a:lnTo>
                          <a:pt x="406" y="407"/>
                        </a:lnTo>
                        <a:lnTo>
                          <a:pt x="389" y="407"/>
                        </a:lnTo>
                        <a:lnTo>
                          <a:pt x="311" y="391"/>
                        </a:lnTo>
                        <a:lnTo>
                          <a:pt x="267" y="336"/>
                        </a:lnTo>
                        <a:lnTo>
                          <a:pt x="180" y="327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02" name="Freeform 533"/>
                  <p:cNvSpPr>
                    <a:spLocks/>
                  </p:cNvSpPr>
                  <p:nvPr/>
                </p:nvSpPr>
                <p:spPr bwMode="auto">
                  <a:xfrm>
                    <a:off x="1773" y="1716"/>
                    <a:ext cx="254" cy="204"/>
                  </a:xfrm>
                  <a:custGeom>
                    <a:avLst/>
                    <a:gdLst>
                      <a:gd name="T0" fmla="*/ 180 w 508"/>
                      <a:gd name="T1" fmla="*/ 327 h 407"/>
                      <a:gd name="T2" fmla="*/ 139 w 508"/>
                      <a:gd name="T3" fmla="*/ 402 h 407"/>
                      <a:gd name="T4" fmla="*/ 67 w 508"/>
                      <a:gd name="T5" fmla="*/ 382 h 407"/>
                      <a:gd name="T6" fmla="*/ 49 w 508"/>
                      <a:gd name="T7" fmla="*/ 356 h 407"/>
                      <a:gd name="T8" fmla="*/ 22 w 508"/>
                      <a:gd name="T9" fmla="*/ 353 h 407"/>
                      <a:gd name="T10" fmla="*/ 0 w 508"/>
                      <a:gd name="T11" fmla="*/ 274 h 407"/>
                      <a:gd name="T12" fmla="*/ 35 w 508"/>
                      <a:gd name="T13" fmla="*/ 262 h 407"/>
                      <a:gd name="T14" fmla="*/ 76 w 508"/>
                      <a:gd name="T15" fmla="*/ 179 h 407"/>
                      <a:gd name="T16" fmla="*/ 58 w 508"/>
                      <a:gd name="T17" fmla="*/ 144 h 407"/>
                      <a:gd name="T18" fmla="*/ 93 w 508"/>
                      <a:gd name="T19" fmla="*/ 99 h 407"/>
                      <a:gd name="T20" fmla="*/ 81 w 508"/>
                      <a:gd name="T21" fmla="*/ 74 h 407"/>
                      <a:gd name="T22" fmla="*/ 101 w 508"/>
                      <a:gd name="T23" fmla="*/ 12 h 407"/>
                      <a:gd name="T24" fmla="*/ 206 w 508"/>
                      <a:gd name="T25" fmla="*/ 27 h 407"/>
                      <a:gd name="T26" fmla="*/ 201 w 508"/>
                      <a:gd name="T27" fmla="*/ 0 h 407"/>
                      <a:gd name="T28" fmla="*/ 250 w 508"/>
                      <a:gd name="T29" fmla="*/ 3 h 407"/>
                      <a:gd name="T30" fmla="*/ 323 w 508"/>
                      <a:gd name="T31" fmla="*/ 65 h 407"/>
                      <a:gd name="T32" fmla="*/ 372 w 508"/>
                      <a:gd name="T33" fmla="*/ 71 h 407"/>
                      <a:gd name="T34" fmla="*/ 448 w 508"/>
                      <a:gd name="T35" fmla="*/ 88 h 407"/>
                      <a:gd name="T36" fmla="*/ 482 w 508"/>
                      <a:gd name="T37" fmla="*/ 102 h 407"/>
                      <a:gd name="T38" fmla="*/ 482 w 508"/>
                      <a:gd name="T39" fmla="*/ 152 h 407"/>
                      <a:gd name="T40" fmla="*/ 508 w 508"/>
                      <a:gd name="T41" fmla="*/ 179 h 407"/>
                      <a:gd name="T42" fmla="*/ 470 w 508"/>
                      <a:gd name="T43" fmla="*/ 231 h 407"/>
                      <a:gd name="T44" fmla="*/ 490 w 508"/>
                      <a:gd name="T45" fmla="*/ 254 h 407"/>
                      <a:gd name="T46" fmla="*/ 479 w 508"/>
                      <a:gd name="T47" fmla="*/ 330 h 407"/>
                      <a:gd name="T48" fmla="*/ 418 w 508"/>
                      <a:gd name="T49" fmla="*/ 312 h 407"/>
                      <a:gd name="T50" fmla="*/ 430 w 508"/>
                      <a:gd name="T51" fmla="*/ 353 h 407"/>
                      <a:gd name="T52" fmla="*/ 413 w 508"/>
                      <a:gd name="T53" fmla="*/ 367 h 407"/>
                      <a:gd name="T54" fmla="*/ 406 w 508"/>
                      <a:gd name="T55" fmla="*/ 407 h 407"/>
                      <a:gd name="T56" fmla="*/ 389 w 508"/>
                      <a:gd name="T57" fmla="*/ 407 h 407"/>
                      <a:gd name="T58" fmla="*/ 311 w 508"/>
                      <a:gd name="T59" fmla="*/ 391 h 407"/>
                      <a:gd name="T60" fmla="*/ 267 w 508"/>
                      <a:gd name="T61" fmla="*/ 336 h 407"/>
                      <a:gd name="T62" fmla="*/ 180 w 508"/>
                      <a:gd name="T63" fmla="*/ 327 h 4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508" h="407">
                        <a:moveTo>
                          <a:pt x="180" y="327"/>
                        </a:moveTo>
                        <a:lnTo>
                          <a:pt x="139" y="402"/>
                        </a:lnTo>
                        <a:lnTo>
                          <a:pt x="67" y="382"/>
                        </a:lnTo>
                        <a:lnTo>
                          <a:pt x="49" y="356"/>
                        </a:lnTo>
                        <a:lnTo>
                          <a:pt x="22" y="353"/>
                        </a:lnTo>
                        <a:lnTo>
                          <a:pt x="0" y="274"/>
                        </a:lnTo>
                        <a:lnTo>
                          <a:pt x="35" y="262"/>
                        </a:lnTo>
                        <a:lnTo>
                          <a:pt x="76" y="179"/>
                        </a:lnTo>
                        <a:lnTo>
                          <a:pt x="58" y="144"/>
                        </a:lnTo>
                        <a:lnTo>
                          <a:pt x="93" y="99"/>
                        </a:lnTo>
                        <a:lnTo>
                          <a:pt x="81" y="74"/>
                        </a:lnTo>
                        <a:lnTo>
                          <a:pt x="101" y="12"/>
                        </a:lnTo>
                        <a:lnTo>
                          <a:pt x="206" y="27"/>
                        </a:lnTo>
                        <a:lnTo>
                          <a:pt x="201" y="0"/>
                        </a:lnTo>
                        <a:lnTo>
                          <a:pt x="250" y="3"/>
                        </a:lnTo>
                        <a:lnTo>
                          <a:pt x="323" y="65"/>
                        </a:lnTo>
                        <a:lnTo>
                          <a:pt x="372" y="71"/>
                        </a:lnTo>
                        <a:lnTo>
                          <a:pt x="448" y="88"/>
                        </a:lnTo>
                        <a:lnTo>
                          <a:pt x="482" y="102"/>
                        </a:lnTo>
                        <a:lnTo>
                          <a:pt x="482" y="152"/>
                        </a:lnTo>
                        <a:lnTo>
                          <a:pt x="508" y="179"/>
                        </a:lnTo>
                        <a:lnTo>
                          <a:pt x="470" y="231"/>
                        </a:lnTo>
                        <a:lnTo>
                          <a:pt x="490" y="254"/>
                        </a:lnTo>
                        <a:lnTo>
                          <a:pt x="479" y="330"/>
                        </a:lnTo>
                        <a:lnTo>
                          <a:pt x="418" y="312"/>
                        </a:lnTo>
                        <a:lnTo>
                          <a:pt x="430" y="353"/>
                        </a:lnTo>
                        <a:lnTo>
                          <a:pt x="413" y="367"/>
                        </a:lnTo>
                        <a:lnTo>
                          <a:pt x="406" y="407"/>
                        </a:lnTo>
                        <a:lnTo>
                          <a:pt x="389" y="407"/>
                        </a:lnTo>
                        <a:lnTo>
                          <a:pt x="311" y="391"/>
                        </a:lnTo>
                        <a:lnTo>
                          <a:pt x="267" y="336"/>
                        </a:lnTo>
                        <a:lnTo>
                          <a:pt x="180" y="327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86" name="Group 534"/>
                <p:cNvGrpSpPr>
                  <a:grpSpLocks/>
                </p:cNvGrpSpPr>
                <p:nvPr/>
              </p:nvGrpSpPr>
              <p:grpSpPr bwMode="auto">
                <a:xfrm>
                  <a:off x="2088" y="1687"/>
                  <a:ext cx="246" cy="265"/>
                  <a:chOff x="2088" y="1687"/>
                  <a:chExt cx="246" cy="265"/>
                </a:xfrm>
              </p:grpSpPr>
              <p:sp>
                <p:nvSpPr>
                  <p:cNvPr id="99" name="Freeform 535"/>
                  <p:cNvSpPr>
                    <a:spLocks/>
                  </p:cNvSpPr>
                  <p:nvPr/>
                </p:nvSpPr>
                <p:spPr bwMode="auto">
                  <a:xfrm>
                    <a:off x="2088" y="1687"/>
                    <a:ext cx="246" cy="265"/>
                  </a:xfrm>
                  <a:custGeom>
                    <a:avLst/>
                    <a:gdLst>
                      <a:gd name="T0" fmla="*/ 120 w 492"/>
                      <a:gd name="T1" fmla="*/ 0 h 529"/>
                      <a:gd name="T2" fmla="*/ 166 w 492"/>
                      <a:gd name="T3" fmla="*/ 41 h 529"/>
                      <a:gd name="T4" fmla="*/ 154 w 492"/>
                      <a:gd name="T5" fmla="*/ 228 h 529"/>
                      <a:gd name="T6" fmla="*/ 232 w 492"/>
                      <a:gd name="T7" fmla="*/ 263 h 529"/>
                      <a:gd name="T8" fmla="*/ 248 w 492"/>
                      <a:gd name="T9" fmla="*/ 323 h 529"/>
                      <a:gd name="T10" fmla="*/ 445 w 492"/>
                      <a:gd name="T11" fmla="*/ 429 h 529"/>
                      <a:gd name="T12" fmla="*/ 492 w 492"/>
                      <a:gd name="T13" fmla="*/ 458 h 529"/>
                      <a:gd name="T14" fmla="*/ 492 w 492"/>
                      <a:gd name="T15" fmla="*/ 486 h 529"/>
                      <a:gd name="T16" fmla="*/ 399 w 492"/>
                      <a:gd name="T17" fmla="*/ 524 h 529"/>
                      <a:gd name="T18" fmla="*/ 267 w 492"/>
                      <a:gd name="T19" fmla="*/ 509 h 529"/>
                      <a:gd name="T20" fmla="*/ 232 w 492"/>
                      <a:gd name="T21" fmla="*/ 495 h 529"/>
                      <a:gd name="T22" fmla="*/ 212 w 492"/>
                      <a:gd name="T23" fmla="*/ 521 h 529"/>
                      <a:gd name="T24" fmla="*/ 145 w 492"/>
                      <a:gd name="T25" fmla="*/ 529 h 529"/>
                      <a:gd name="T26" fmla="*/ 117 w 492"/>
                      <a:gd name="T27" fmla="*/ 495 h 529"/>
                      <a:gd name="T28" fmla="*/ 64 w 492"/>
                      <a:gd name="T29" fmla="*/ 469 h 529"/>
                      <a:gd name="T30" fmla="*/ 74 w 492"/>
                      <a:gd name="T31" fmla="*/ 286 h 529"/>
                      <a:gd name="T32" fmla="*/ 100 w 492"/>
                      <a:gd name="T33" fmla="*/ 234 h 529"/>
                      <a:gd name="T34" fmla="*/ 71 w 492"/>
                      <a:gd name="T35" fmla="*/ 192 h 529"/>
                      <a:gd name="T36" fmla="*/ 71 w 492"/>
                      <a:gd name="T37" fmla="*/ 79 h 529"/>
                      <a:gd name="T38" fmla="*/ 23 w 492"/>
                      <a:gd name="T39" fmla="*/ 48 h 529"/>
                      <a:gd name="T40" fmla="*/ 0 w 492"/>
                      <a:gd name="T41" fmla="*/ 70 h 529"/>
                      <a:gd name="T42" fmla="*/ 15 w 492"/>
                      <a:gd name="T43" fmla="*/ 18 h 529"/>
                      <a:gd name="T44" fmla="*/ 120 w 492"/>
                      <a:gd name="T45" fmla="*/ 0 h 5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492" h="529">
                        <a:moveTo>
                          <a:pt x="120" y="0"/>
                        </a:moveTo>
                        <a:lnTo>
                          <a:pt x="166" y="41"/>
                        </a:lnTo>
                        <a:lnTo>
                          <a:pt x="154" y="228"/>
                        </a:lnTo>
                        <a:lnTo>
                          <a:pt x="232" y="263"/>
                        </a:lnTo>
                        <a:lnTo>
                          <a:pt x="248" y="323"/>
                        </a:lnTo>
                        <a:lnTo>
                          <a:pt x="445" y="429"/>
                        </a:lnTo>
                        <a:lnTo>
                          <a:pt x="492" y="458"/>
                        </a:lnTo>
                        <a:lnTo>
                          <a:pt x="492" y="486"/>
                        </a:lnTo>
                        <a:lnTo>
                          <a:pt x="399" y="524"/>
                        </a:lnTo>
                        <a:lnTo>
                          <a:pt x="267" y="509"/>
                        </a:lnTo>
                        <a:lnTo>
                          <a:pt x="232" y="495"/>
                        </a:lnTo>
                        <a:lnTo>
                          <a:pt x="212" y="521"/>
                        </a:lnTo>
                        <a:lnTo>
                          <a:pt x="145" y="529"/>
                        </a:lnTo>
                        <a:lnTo>
                          <a:pt x="117" y="495"/>
                        </a:lnTo>
                        <a:lnTo>
                          <a:pt x="64" y="469"/>
                        </a:lnTo>
                        <a:lnTo>
                          <a:pt x="74" y="286"/>
                        </a:lnTo>
                        <a:lnTo>
                          <a:pt x="100" y="234"/>
                        </a:lnTo>
                        <a:lnTo>
                          <a:pt x="71" y="192"/>
                        </a:lnTo>
                        <a:lnTo>
                          <a:pt x="71" y="79"/>
                        </a:lnTo>
                        <a:lnTo>
                          <a:pt x="23" y="48"/>
                        </a:lnTo>
                        <a:lnTo>
                          <a:pt x="0" y="70"/>
                        </a:lnTo>
                        <a:lnTo>
                          <a:pt x="15" y="18"/>
                        </a:lnTo>
                        <a:lnTo>
                          <a:pt x="120" y="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00" name="Freeform 536"/>
                  <p:cNvSpPr>
                    <a:spLocks/>
                  </p:cNvSpPr>
                  <p:nvPr/>
                </p:nvSpPr>
                <p:spPr bwMode="auto">
                  <a:xfrm>
                    <a:off x="2088" y="1687"/>
                    <a:ext cx="246" cy="265"/>
                  </a:xfrm>
                  <a:custGeom>
                    <a:avLst/>
                    <a:gdLst>
                      <a:gd name="T0" fmla="*/ 120 w 492"/>
                      <a:gd name="T1" fmla="*/ 0 h 529"/>
                      <a:gd name="T2" fmla="*/ 166 w 492"/>
                      <a:gd name="T3" fmla="*/ 41 h 529"/>
                      <a:gd name="T4" fmla="*/ 154 w 492"/>
                      <a:gd name="T5" fmla="*/ 228 h 529"/>
                      <a:gd name="T6" fmla="*/ 232 w 492"/>
                      <a:gd name="T7" fmla="*/ 263 h 529"/>
                      <a:gd name="T8" fmla="*/ 248 w 492"/>
                      <a:gd name="T9" fmla="*/ 323 h 529"/>
                      <a:gd name="T10" fmla="*/ 445 w 492"/>
                      <a:gd name="T11" fmla="*/ 429 h 529"/>
                      <a:gd name="T12" fmla="*/ 492 w 492"/>
                      <a:gd name="T13" fmla="*/ 458 h 529"/>
                      <a:gd name="T14" fmla="*/ 492 w 492"/>
                      <a:gd name="T15" fmla="*/ 486 h 529"/>
                      <a:gd name="T16" fmla="*/ 399 w 492"/>
                      <a:gd name="T17" fmla="*/ 524 h 529"/>
                      <a:gd name="T18" fmla="*/ 267 w 492"/>
                      <a:gd name="T19" fmla="*/ 509 h 529"/>
                      <a:gd name="T20" fmla="*/ 232 w 492"/>
                      <a:gd name="T21" fmla="*/ 495 h 529"/>
                      <a:gd name="T22" fmla="*/ 212 w 492"/>
                      <a:gd name="T23" fmla="*/ 521 h 529"/>
                      <a:gd name="T24" fmla="*/ 145 w 492"/>
                      <a:gd name="T25" fmla="*/ 529 h 529"/>
                      <a:gd name="T26" fmla="*/ 117 w 492"/>
                      <a:gd name="T27" fmla="*/ 495 h 529"/>
                      <a:gd name="T28" fmla="*/ 64 w 492"/>
                      <a:gd name="T29" fmla="*/ 469 h 529"/>
                      <a:gd name="T30" fmla="*/ 74 w 492"/>
                      <a:gd name="T31" fmla="*/ 286 h 529"/>
                      <a:gd name="T32" fmla="*/ 100 w 492"/>
                      <a:gd name="T33" fmla="*/ 234 h 529"/>
                      <a:gd name="T34" fmla="*/ 71 w 492"/>
                      <a:gd name="T35" fmla="*/ 192 h 529"/>
                      <a:gd name="T36" fmla="*/ 71 w 492"/>
                      <a:gd name="T37" fmla="*/ 79 h 529"/>
                      <a:gd name="T38" fmla="*/ 23 w 492"/>
                      <a:gd name="T39" fmla="*/ 48 h 529"/>
                      <a:gd name="T40" fmla="*/ 0 w 492"/>
                      <a:gd name="T41" fmla="*/ 70 h 529"/>
                      <a:gd name="T42" fmla="*/ 15 w 492"/>
                      <a:gd name="T43" fmla="*/ 18 h 529"/>
                      <a:gd name="T44" fmla="*/ 120 w 492"/>
                      <a:gd name="T45" fmla="*/ 0 h 5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492" h="529">
                        <a:moveTo>
                          <a:pt x="120" y="0"/>
                        </a:moveTo>
                        <a:lnTo>
                          <a:pt x="166" y="41"/>
                        </a:lnTo>
                        <a:lnTo>
                          <a:pt x="154" y="228"/>
                        </a:lnTo>
                        <a:lnTo>
                          <a:pt x="232" y="263"/>
                        </a:lnTo>
                        <a:lnTo>
                          <a:pt x="248" y="323"/>
                        </a:lnTo>
                        <a:lnTo>
                          <a:pt x="445" y="429"/>
                        </a:lnTo>
                        <a:lnTo>
                          <a:pt x="492" y="458"/>
                        </a:lnTo>
                        <a:lnTo>
                          <a:pt x="492" y="486"/>
                        </a:lnTo>
                        <a:lnTo>
                          <a:pt x="399" y="524"/>
                        </a:lnTo>
                        <a:lnTo>
                          <a:pt x="267" y="509"/>
                        </a:lnTo>
                        <a:lnTo>
                          <a:pt x="232" y="495"/>
                        </a:lnTo>
                        <a:lnTo>
                          <a:pt x="212" y="521"/>
                        </a:lnTo>
                        <a:lnTo>
                          <a:pt x="145" y="529"/>
                        </a:lnTo>
                        <a:lnTo>
                          <a:pt x="117" y="495"/>
                        </a:lnTo>
                        <a:lnTo>
                          <a:pt x="64" y="469"/>
                        </a:lnTo>
                        <a:lnTo>
                          <a:pt x="74" y="286"/>
                        </a:lnTo>
                        <a:lnTo>
                          <a:pt x="100" y="234"/>
                        </a:lnTo>
                        <a:lnTo>
                          <a:pt x="71" y="192"/>
                        </a:lnTo>
                        <a:lnTo>
                          <a:pt x="71" y="79"/>
                        </a:lnTo>
                        <a:lnTo>
                          <a:pt x="23" y="48"/>
                        </a:lnTo>
                        <a:lnTo>
                          <a:pt x="0" y="70"/>
                        </a:lnTo>
                        <a:lnTo>
                          <a:pt x="15" y="18"/>
                        </a:lnTo>
                        <a:lnTo>
                          <a:pt x="120" y="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87" name="Group 537"/>
                <p:cNvGrpSpPr>
                  <a:grpSpLocks/>
                </p:cNvGrpSpPr>
                <p:nvPr/>
              </p:nvGrpSpPr>
              <p:grpSpPr bwMode="auto">
                <a:xfrm>
                  <a:off x="2166" y="1707"/>
                  <a:ext cx="238" cy="209"/>
                  <a:chOff x="2166" y="1707"/>
                  <a:chExt cx="238" cy="209"/>
                </a:xfrm>
              </p:grpSpPr>
              <p:sp>
                <p:nvSpPr>
                  <p:cNvPr id="97" name="Freeform 538"/>
                  <p:cNvSpPr>
                    <a:spLocks/>
                  </p:cNvSpPr>
                  <p:nvPr/>
                </p:nvSpPr>
                <p:spPr bwMode="auto">
                  <a:xfrm>
                    <a:off x="2166" y="1707"/>
                    <a:ext cx="238" cy="209"/>
                  </a:xfrm>
                  <a:custGeom>
                    <a:avLst/>
                    <a:gdLst>
                      <a:gd name="T0" fmla="*/ 335 w 475"/>
                      <a:gd name="T1" fmla="*/ 418 h 418"/>
                      <a:gd name="T2" fmla="*/ 289 w 475"/>
                      <a:gd name="T3" fmla="*/ 389 h 418"/>
                      <a:gd name="T4" fmla="*/ 93 w 475"/>
                      <a:gd name="T5" fmla="*/ 281 h 418"/>
                      <a:gd name="T6" fmla="*/ 75 w 475"/>
                      <a:gd name="T7" fmla="*/ 223 h 418"/>
                      <a:gd name="T8" fmla="*/ 0 w 475"/>
                      <a:gd name="T9" fmla="*/ 189 h 418"/>
                      <a:gd name="T10" fmla="*/ 9 w 475"/>
                      <a:gd name="T11" fmla="*/ 0 h 418"/>
                      <a:gd name="T12" fmla="*/ 117 w 475"/>
                      <a:gd name="T13" fmla="*/ 8 h 418"/>
                      <a:gd name="T14" fmla="*/ 195 w 475"/>
                      <a:gd name="T15" fmla="*/ 101 h 418"/>
                      <a:gd name="T16" fmla="*/ 475 w 475"/>
                      <a:gd name="T17" fmla="*/ 160 h 418"/>
                      <a:gd name="T18" fmla="*/ 437 w 475"/>
                      <a:gd name="T19" fmla="*/ 226 h 418"/>
                      <a:gd name="T20" fmla="*/ 343 w 475"/>
                      <a:gd name="T21" fmla="*/ 208 h 418"/>
                      <a:gd name="T22" fmla="*/ 320 w 475"/>
                      <a:gd name="T23" fmla="*/ 182 h 418"/>
                      <a:gd name="T24" fmla="*/ 294 w 475"/>
                      <a:gd name="T25" fmla="*/ 238 h 418"/>
                      <a:gd name="T26" fmla="*/ 372 w 475"/>
                      <a:gd name="T27" fmla="*/ 285 h 418"/>
                      <a:gd name="T28" fmla="*/ 353 w 475"/>
                      <a:gd name="T29" fmla="*/ 339 h 418"/>
                      <a:gd name="T30" fmla="*/ 372 w 475"/>
                      <a:gd name="T31" fmla="*/ 368 h 418"/>
                      <a:gd name="T32" fmla="*/ 335 w 475"/>
                      <a:gd name="T33" fmla="*/ 418 h 4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475" h="418">
                        <a:moveTo>
                          <a:pt x="335" y="418"/>
                        </a:moveTo>
                        <a:lnTo>
                          <a:pt x="289" y="389"/>
                        </a:lnTo>
                        <a:lnTo>
                          <a:pt x="93" y="281"/>
                        </a:lnTo>
                        <a:lnTo>
                          <a:pt x="75" y="223"/>
                        </a:lnTo>
                        <a:lnTo>
                          <a:pt x="0" y="189"/>
                        </a:lnTo>
                        <a:lnTo>
                          <a:pt x="9" y="0"/>
                        </a:lnTo>
                        <a:lnTo>
                          <a:pt x="117" y="8"/>
                        </a:lnTo>
                        <a:lnTo>
                          <a:pt x="195" y="101"/>
                        </a:lnTo>
                        <a:lnTo>
                          <a:pt x="475" y="160"/>
                        </a:lnTo>
                        <a:lnTo>
                          <a:pt x="437" y="226"/>
                        </a:lnTo>
                        <a:lnTo>
                          <a:pt x="343" y="208"/>
                        </a:lnTo>
                        <a:lnTo>
                          <a:pt x="320" y="182"/>
                        </a:lnTo>
                        <a:lnTo>
                          <a:pt x="294" y="238"/>
                        </a:lnTo>
                        <a:lnTo>
                          <a:pt x="372" y="285"/>
                        </a:lnTo>
                        <a:lnTo>
                          <a:pt x="353" y="339"/>
                        </a:lnTo>
                        <a:lnTo>
                          <a:pt x="372" y="368"/>
                        </a:lnTo>
                        <a:lnTo>
                          <a:pt x="335" y="418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98" name="Freeform 539"/>
                  <p:cNvSpPr>
                    <a:spLocks/>
                  </p:cNvSpPr>
                  <p:nvPr/>
                </p:nvSpPr>
                <p:spPr bwMode="auto">
                  <a:xfrm>
                    <a:off x="2166" y="1707"/>
                    <a:ext cx="238" cy="209"/>
                  </a:xfrm>
                  <a:custGeom>
                    <a:avLst/>
                    <a:gdLst>
                      <a:gd name="T0" fmla="*/ 335 w 475"/>
                      <a:gd name="T1" fmla="*/ 418 h 418"/>
                      <a:gd name="T2" fmla="*/ 289 w 475"/>
                      <a:gd name="T3" fmla="*/ 389 h 418"/>
                      <a:gd name="T4" fmla="*/ 93 w 475"/>
                      <a:gd name="T5" fmla="*/ 281 h 418"/>
                      <a:gd name="T6" fmla="*/ 75 w 475"/>
                      <a:gd name="T7" fmla="*/ 223 h 418"/>
                      <a:gd name="T8" fmla="*/ 0 w 475"/>
                      <a:gd name="T9" fmla="*/ 189 h 418"/>
                      <a:gd name="T10" fmla="*/ 9 w 475"/>
                      <a:gd name="T11" fmla="*/ 0 h 418"/>
                      <a:gd name="T12" fmla="*/ 117 w 475"/>
                      <a:gd name="T13" fmla="*/ 8 h 418"/>
                      <a:gd name="T14" fmla="*/ 195 w 475"/>
                      <a:gd name="T15" fmla="*/ 101 h 418"/>
                      <a:gd name="T16" fmla="*/ 475 w 475"/>
                      <a:gd name="T17" fmla="*/ 160 h 418"/>
                      <a:gd name="T18" fmla="*/ 437 w 475"/>
                      <a:gd name="T19" fmla="*/ 226 h 418"/>
                      <a:gd name="T20" fmla="*/ 343 w 475"/>
                      <a:gd name="T21" fmla="*/ 208 h 418"/>
                      <a:gd name="T22" fmla="*/ 320 w 475"/>
                      <a:gd name="T23" fmla="*/ 182 h 418"/>
                      <a:gd name="T24" fmla="*/ 294 w 475"/>
                      <a:gd name="T25" fmla="*/ 238 h 418"/>
                      <a:gd name="T26" fmla="*/ 372 w 475"/>
                      <a:gd name="T27" fmla="*/ 285 h 418"/>
                      <a:gd name="T28" fmla="*/ 353 w 475"/>
                      <a:gd name="T29" fmla="*/ 339 h 418"/>
                      <a:gd name="T30" fmla="*/ 372 w 475"/>
                      <a:gd name="T31" fmla="*/ 368 h 418"/>
                      <a:gd name="T32" fmla="*/ 335 w 475"/>
                      <a:gd name="T33" fmla="*/ 418 h 4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475" h="418">
                        <a:moveTo>
                          <a:pt x="335" y="418"/>
                        </a:moveTo>
                        <a:lnTo>
                          <a:pt x="289" y="389"/>
                        </a:lnTo>
                        <a:lnTo>
                          <a:pt x="93" y="281"/>
                        </a:lnTo>
                        <a:lnTo>
                          <a:pt x="75" y="223"/>
                        </a:lnTo>
                        <a:lnTo>
                          <a:pt x="0" y="189"/>
                        </a:lnTo>
                        <a:lnTo>
                          <a:pt x="9" y="0"/>
                        </a:lnTo>
                        <a:lnTo>
                          <a:pt x="117" y="8"/>
                        </a:lnTo>
                        <a:lnTo>
                          <a:pt x="195" y="101"/>
                        </a:lnTo>
                        <a:lnTo>
                          <a:pt x="475" y="160"/>
                        </a:lnTo>
                        <a:lnTo>
                          <a:pt x="437" y="226"/>
                        </a:lnTo>
                        <a:lnTo>
                          <a:pt x="343" y="208"/>
                        </a:lnTo>
                        <a:lnTo>
                          <a:pt x="320" y="182"/>
                        </a:lnTo>
                        <a:lnTo>
                          <a:pt x="294" y="238"/>
                        </a:lnTo>
                        <a:lnTo>
                          <a:pt x="372" y="285"/>
                        </a:lnTo>
                        <a:lnTo>
                          <a:pt x="353" y="339"/>
                        </a:lnTo>
                        <a:lnTo>
                          <a:pt x="372" y="368"/>
                        </a:lnTo>
                        <a:lnTo>
                          <a:pt x="335" y="418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88" name="Group 540"/>
                <p:cNvGrpSpPr>
                  <a:grpSpLocks/>
                </p:cNvGrpSpPr>
                <p:nvPr/>
              </p:nvGrpSpPr>
              <p:grpSpPr bwMode="auto">
                <a:xfrm>
                  <a:off x="2078" y="1921"/>
                  <a:ext cx="268" cy="148"/>
                  <a:chOff x="2078" y="1921"/>
                  <a:chExt cx="268" cy="148"/>
                </a:xfrm>
              </p:grpSpPr>
              <p:sp>
                <p:nvSpPr>
                  <p:cNvPr id="95" name="Freeform 541"/>
                  <p:cNvSpPr>
                    <a:spLocks/>
                  </p:cNvSpPr>
                  <p:nvPr/>
                </p:nvSpPr>
                <p:spPr bwMode="auto">
                  <a:xfrm>
                    <a:off x="2078" y="1921"/>
                    <a:ext cx="268" cy="148"/>
                  </a:xfrm>
                  <a:custGeom>
                    <a:avLst/>
                    <a:gdLst>
                      <a:gd name="T0" fmla="*/ 134 w 535"/>
                      <a:gd name="T1" fmla="*/ 234 h 295"/>
                      <a:gd name="T2" fmla="*/ 198 w 535"/>
                      <a:gd name="T3" fmla="*/ 222 h 295"/>
                      <a:gd name="T4" fmla="*/ 285 w 535"/>
                      <a:gd name="T5" fmla="*/ 230 h 295"/>
                      <a:gd name="T6" fmla="*/ 405 w 535"/>
                      <a:gd name="T7" fmla="*/ 295 h 295"/>
                      <a:gd name="T8" fmla="*/ 444 w 535"/>
                      <a:gd name="T9" fmla="*/ 266 h 295"/>
                      <a:gd name="T10" fmla="*/ 434 w 535"/>
                      <a:gd name="T11" fmla="*/ 244 h 295"/>
                      <a:gd name="T12" fmla="*/ 465 w 535"/>
                      <a:gd name="T13" fmla="*/ 187 h 295"/>
                      <a:gd name="T14" fmla="*/ 506 w 535"/>
                      <a:gd name="T15" fmla="*/ 143 h 295"/>
                      <a:gd name="T16" fmla="*/ 535 w 535"/>
                      <a:gd name="T17" fmla="*/ 86 h 295"/>
                      <a:gd name="T18" fmla="*/ 503 w 535"/>
                      <a:gd name="T19" fmla="*/ 54 h 295"/>
                      <a:gd name="T20" fmla="*/ 509 w 535"/>
                      <a:gd name="T21" fmla="*/ 18 h 295"/>
                      <a:gd name="T22" fmla="*/ 418 w 535"/>
                      <a:gd name="T23" fmla="*/ 54 h 295"/>
                      <a:gd name="T24" fmla="*/ 285 w 535"/>
                      <a:gd name="T25" fmla="*/ 41 h 295"/>
                      <a:gd name="T26" fmla="*/ 248 w 535"/>
                      <a:gd name="T27" fmla="*/ 27 h 295"/>
                      <a:gd name="T28" fmla="*/ 229 w 535"/>
                      <a:gd name="T29" fmla="*/ 51 h 295"/>
                      <a:gd name="T30" fmla="*/ 163 w 535"/>
                      <a:gd name="T31" fmla="*/ 58 h 295"/>
                      <a:gd name="T32" fmla="*/ 134 w 535"/>
                      <a:gd name="T33" fmla="*/ 27 h 295"/>
                      <a:gd name="T34" fmla="*/ 82 w 535"/>
                      <a:gd name="T35" fmla="*/ 0 h 295"/>
                      <a:gd name="T36" fmla="*/ 24 w 535"/>
                      <a:gd name="T37" fmla="*/ 33 h 295"/>
                      <a:gd name="T38" fmla="*/ 9 w 535"/>
                      <a:gd name="T39" fmla="*/ 13 h 295"/>
                      <a:gd name="T40" fmla="*/ 0 w 535"/>
                      <a:gd name="T41" fmla="*/ 19 h 295"/>
                      <a:gd name="T42" fmla="*/ 0 w 535"/>
                      <a:gd name="T43" fmla="*/ 64 h 295"/>
                      <a:gd name="T44" fmla="*/ 52 w 535"/>
                      <a:gd name="T45" fmla="*/ 117 h 295"/>
                      <a:gd name="T46" fmla="*/ 75 w 535"/>
                      <a:gd name="T47" fmla="*/ 111 h 295"/>
                      <a:gd name="T48" fmla="*/ 87 w 535"/>
                      <a:gd name="T49" fmla="*/ 129 h 295"/>
                      <a:gd name="T50" fmla="*/ 52 w 535"/>
                      <a:gd name="T51" fmla="*/ 184 h 295"/>
                      <a:gd name="T52" fmla="*/ 82 w 535"/>
                      <a:gd name="T53" fmla="*/ 192 h 295"/>
                      <a:gd name="T54" fmla="*/ 104 w 535"/>
                      <a:gd name="T55" fmla="*/ 234 h 295"/>
                      <a:gd name="T56" fmla="*/ 134 w 535"/>
                      <a:gd name="T57" fmla="*/ 234 h 2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535" h="295">
                        <a:moveTo>
                          <a:pt x="134" y="234"/>
                        </a:moveTo>
                        <a:lnTo>
                          <a:pt x="198" y="222"/>
                        </a:lnTo>
                        <a:lnTo>
                          <a:pt x="285" y="230"/>
                        </a:lnTo>
                        <a:lnTo>
                          <a:pt x="405" y="295"/>
                        </a:lnTo>
                        <a:lnTo>
                          <a:pt x="444" y="266"/>
                        </a:lnTo>
                        <a:lnTo>
                          <a:pt x="434" y="244"/>
                        </a:lnTo>
                        <a:lnTo>
                          <a:pt x="465" y="187"/>
                        </a:lnTo>
                        <a:lnTo>
                          <a:pt x="506" y="143"/>
                        </a:lnTo>
                        <a:lnTo>
                          <a:pt x="535" y="86"/>
                        </a:lnTo>
                        <a:lnTo>
                          <a:pt x="503" y="54"/>
                        </a:lnTo>
                        <a:lnTo>
                          <a:pt x="509" y="18"/>
                        </a:lnTo>
                        <a:lnTo>
                          <a:pt x="418" y="54"/>
                        </a:lnTo>
                        <a:lnTo>
                          <a:pt x="285" y="41"/>
                        </a:lnTo>
                        <a:lnTo>
                          <a:pt x="248" y="27"/>
                        </a:lnTo>
                        <a:lnTo>
                          <a:pt x="229" y="51"/>
                        </a:lnTo>
                        <a:lnTo>
                          <a:pt x="163" y="58"/>
                        </a:lnTo>
                        <a:lnTo>
                          <a:pt x="134" y="27"/>
                        </a:lnTo>
                        <a:lnTo>
                          <a:pt x="82" y="0"/>
                        </a:lnTo>
                        <a:lnTo>
                          <a:pt x="24" y="33"/>
                        </a:lnTo>
                        <a:lnTo>
                          <a:pt x="9" y="13"/>
                        </a:lnTo>
                        <a:lnTo>
                          <a:pt x="0" y="19"/>
                        </a:lnTo>
                        <a:lnTo>
                          <a:pt x="0" y="64"/>
                        </a:lnTo>
                        <a:lnTo>
                          <a:pt x="52" y="117"/>
                        </a:lnTo>
                        <a:lnTo>
                          <a:pt x="75" y="111"/>
                        </a:lnTo>
                        <a:lnTo>
                          <a:pt x="87" y="129"/>
                        </a:lnTo>
                        <a:lnTo>
                          <a:pt x="52" y="184"/>
                        </a:lnTo>
                        <a:lnTo>
                          <a:pt x="82" y="192"/>
                        </a:lnTo>
                        <a:lnTo>
                          <a:pt x="104" y="234"/>
                        </a:lnTo>
                        <a:lnTo>
                          <a:pt x="134" y="234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96" name="Freeform 542"/>
                  <p:cNvSpPr>
                    <a:spLocks/>
                  </p:cNvSpPr>
                  <p:nvPr/>
                </p:nvSpPr>
                <p:spPr bwMode="auto">
                  <a:xfrm>
                    <a:off x="2078" y="1921"/>
                    <a:ext cx="268" cy="148"/>
                  </a:xfrm>
                  <a:custGeom>
                    <a:avLst/>
                    <a:gdLst>
                      <a:gd name="T0" fmla="*/ 134 w 535"/>
                      <a:gd name="T1" fmla="*/ 234 h 295"/>
                      <a:gd name="T2" fmla="*/ 198 w 535"/>
                      <a:gd name="T3" fmla="*/ 222 h 295"/>
                      <a:gd name="T4" fmla="*/ 285 w 535"/>
                      <a:gd name="T5" fmla="*/ 230 h 295"/>
                      <a:gd name="T6" fmla="*/ 405 w 535"/>
                      <a:gd name="T7" fmla="*/ 295 h 295"/>
                      <a:gd name="T8" fmla="*/ 444 w 535"/>
                      <a:gd name="T9" fmla="*/ 266 h 295"/>
                      <a:gd name="T10" fmla="*/ 434 w 535"/>
                      <a:gd name="T11" fmla="*/ 244 h 295"/>
                      <a:gd name="T12" fmla="*/ 465 w 535"/>
                      <a:gd name="T13" fmla="*/ 187 h 295"/>
                      <a:gd name="T14" fmla="*/ 506 w 535"/>
                      <a:gd name="T15" fmla="*/ 143 h 295"/>
                      <a:gd name="T16" fmla="*/ 535 w 535"/>
                      <a:gd name="T17" fmla="*/ 86 h 295"/>
                      <a:gd name="T18" fmla="*/ 503 w 535"/>
                      <a:gd name="T19" fmla="*/ 54 h 295"/>
                      <a:gd name="T20" fmla="*/ 509 w 535"/>
                      <a:gd name="T21" fmla="*/ 18 h 295"/>
                      <a:gd name="T22" fmla="*/ 418 w 535"/>
                      <a:gd name="T23" fmla="*/ 54 h 295"/>
                      <a:gd name="T24" fmla="*/ 285 w 535"/>
                      <a:gd name="T25" fmla="*/ 41 h 295"/>
                      <a:gd name="T26" fmla="*/ 248 w 535"/>
                      <a:gd name="T27" fmla="*/ 27 h 295"/>
                      <a:gd name="T28" fmla="*/ 229 w 535"/>
                      <a:gd name="T29" fmla="*/ 51 h 295"/>
                      <a:gd name="T30" fmla="*/ 163 w 535"/>
                      <a:gd name="T31" fmla="*/ 58 h 295"/>
                      <a:gd name="T32" fmla="*/ 134 w 535"/>
                      <a:gd name="T33" fmla="*/ 27 h 295"/>
                      <a:gd name="T34" fmla="*/ 82 w 535"/>
                      <a:gd name="T35" fmla="*/ 0 h 295"/>
                      <a:gd name="T36" fmla="*/ 24 w 535"/>
                      <a:gd name="T37" fmla="*/ 33 h 295"/>
                      <a:gd name="T38" fmla="*/ 9 w 535"/>
                      <a:gd name="T39" fmla="*/ 13 h 295"/>
                      <a:gd name="T40" fmla="*/ 0 w 535"/>
                      <a:gd name="T41" fmla="*/ 19 h 295"/>
                      <a:gd name="T42" fmla="*/ 0 w 535"/>
                      <a:gd name="T43" fmla="*/ 64 h 295"/>
                      <a:gd name="T44" fmla="*/ 52 w 535"/>
                      <a:gd name="T45" fmla="*/ 117 h 295"/>
                      <a:gd name="T46" fmla="*/ 75 w 535"/>
                      <a:gd name="T47" fmla="*/ 111 h 295"/>
                      <a:gd name="T48" fmla="*/ 87 w 535"/>
                      <a:gd name="T49" fmla="*/ 129 h 295"/>
                      <a:gd name="T50" fmla="*/ 52 w 535"/>
                      <a:gd name="T51" fmla="*/ 184 h 295"/>
                      <a:gd name="T52" fmla="*/ 82 w 535"/>
                      <a:gd name="T53" fmla="*/ 192 h 295"/>
                      <a:gd name="T54" fmla="*/ 104 w 535"/>
                      <a:gd name="T55" fmla="*/ 234 h 295"/>
                      <a:gd name="T56" fmla="*/ 134 w 535"/>
                      <a:gd name="T57" fmla="*/ 234 h 2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535" h="295">
                        <a:moveTo>
                          <a:pt x="134" y="234"/>
                        </a:moveTo>
                        <a:lnTo>
                          <a:pt x="198" y="222"/>
                        </a:lnTo>
                        <a:lnTo>
                          <a:pt x="285" y="230"/>
                        </a:lnTo>
                        <a:lnTo>
                          <a:pt x="405" y="295"/>
                        </a:lnTo>
                        <a:lnTo>
                          <a:pt x="444" y="266"/>
                        </a:lnTo>
                        <a:lnTo>
                          <a:pt x="434" y="244"/>
                        </a:lnTo>
                        <a:lnTo>
                          <a:pt x="465" y="187"/>
                        </a:lnTo>
                        <a:lnTo>
                          <a:pt x="506" y="143"/>
                        </a:lnTo>
                        <a:lnTo>
                          <a:pt x="535" y="86"/>
                        </a:lnTo>
                        <a:lnTo>
                          <a:pt x="503" y="54"/>
                        </a:lnTo>
                        <a:lnTo>
                          <a:pt x="509" y="18"/>
                        </a:lnTo>
                        <a:lnTo>
                          <a:pt x="418" y="54"/>
                        </a:lnTo>
                        <a:lnTo>
                          <a:pt x="285" y="41"/>
                        </a:lnTo>
                        <a:lnTo>
                          <a:pt x="248" y="27"/>
                        </a:lnTo>
                        <a:lnTo>
                          <a:pt x="229" y="51"/>
                        </a:lnTo>
                        <a:lnTo>
                          <a:pt x="163" y="58"/>
                        </a:lnTo>
                        <a:lnTo>
                          <a:pt x="134" y="27"/>
                        </a:lnTo>
                        <a:lnTo>
                          <a:pt x="82" y="0"/>
                        </a:lnTo>
                        <a:lnTo>
                          <a:pt x="24" y="33"/>
                        </a:lnTo>
                        <a:lnTo>
                          <a:pt x="9" y="13"/>
                        </a:lnTo>
                        <a:lnTo>
                          <a:pt x="0" y="19"/>
                        </a:lnTo>
                        <a:lnTo>
                          <a:pt x="0" y="64"/>
                        </a:lnTo>
                        <a:lnTo>
                          <a:pt x="52" y="117"/>
                        </a:lnTo>
                        <a:lnTo>
                          <a:pt x="75" y="111"/>
                        </a:lnTo>
                        <a:lnTo>
                          <a:pt x="87" y="129"/>
                        </a:lnTo>
                        <a:lnTo>
                          <a:pt x="52" y="184"/>
                        </a:lnTo>
                        <a:lnTo>
                          <a:pt x="82" y="192"/>
                        </a:lnTo>
                        <a:lnTo>
                          <a:pt x="104" y="234"/>
                        </a:lnTo>
                        <a:lnTo>
                          <a:pt x="134" y="234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89" name="Group 543"/>
                <p:cNvGrpSpPr>
                  <a:grpSpLocks/>
                </p:cNvGrpSpPr>
                <p:nvPr/>
              </p:nvGrpSpPr>
              <p:grpSpPr bwMode="auto">
                <a:xfrm>
                  <a:off x="2009" y="1677"/>
                  <a:ext cx="129" cy="262"/>
                  <a:chOff x="2009" y="1677"/>
                  <a:chExt cx="129" cy="262"/>
                </a:xfrm>
              </p:grpSpPr>
              <p:sp>
                <p:nvSpPr>
                  <p:cNvPr id="93" name="Freeform 544"/>
                  <p:cNvSpPr>
                    <a:spLocks/>
                  </p:cNvSpPr>
                  <p:nvPr/>
                </p:nvSpPr>
                <p:spPr bwMode="auto">
                  <a:xfrm>
                    <a:off x="2009" y="1677"/>
                    <a:ext cx="129" cy="262"/>
                  </a:xfrm>
                  <a:custGeom>
                    <a:avLst/>
                    <a:gdLst>
                      <a:gd name="T0" fmla="*/ 141 w 259"/>
                      <a:gd name="T1" fmla="*/ 13 h 523"/>
                      <a:gd name="T2" fmla="*/ 116 w 259"/>
                      <a:gd name="T3" fmla="*/ 29 h 523"/>
                      <a:gd name="T4" fmla="*/ 44 w 259"/>
                      <a:gd name="T5" fmla="*/ 0 h 523"/>
                      <a:gd name="T6" fmla="*/ 12 w 259"/>
                      <a:gd name="T7" fmla="*/ 180 h 523"/>
                      <a:gd name="T8" fmla="*/ 12 w 259"/>
                      <a:gd name="T9" fmla="*/ 230 h 523"/>
                      <a:gd name="T10" fmla="*/ 38 w 259"/>
                      <a:gd name="T11" fmla="*/ 259 h 523"/>
                      <a:gd name="T12" fmla="*/ 0 w 259"/>
                      <a:gd name="T13" fmla="*/ 309 h 523"/>
                      <a:gd name="T14" fmla="*/ 20 w 259"/>
                      <a:gd name="T15" fmla="*/ 332 h 523"/>
                      <a:gd name="T16" fmla="*/ 8 w 259"/>
                      <a:gd name="T17" fmla="*/ 408 h 523"/>
                      <a:gd name="T18" fmla="*/ 44 w 259"/>
                      <a:gd name="T19" fmla="*/ 439 h 523"/>
                      <a:gd name="T20" fmla="*/ 61 w 259"/>
                      <a:gd name="T21" fmla="*/ 480 h 523"/>
                      <a:gd name="T22" fmla="*/ 141 w 259"/>
                      <a:gd name="T23" fmla="*/ 507 h 523"/>
                      <a:gd name="T24" fmla="*/ 151 w 259"/>
                      <a:gd name="T25" fmla="*/ 501 h 523"/>
                      <a:gd name="T26" fmla="*/ 165 w 259"/>
                      <a:gd name="T27" fmla="*/ 523 h 523"/>
                      <a:gd name="T28" fmla="*/ 223 w 259"/>
                      <a:gd name="T29" fmla="*/ 488 h 523"/>
                      <a:gd name="T30" fmla="*/ 233 w 259"/>
                      <a:gd name="T31" fmla="*/ 305 h 523"/>
                      <a:gd name="T32" fmla="*/ 259 w 259"/>
                      <a:gd name="T33" fmla="*/ 254 h 523"/>
                      <a:gd name="T34" fmla="*/ 230 w 259"/>
                      <a:gd name="T35" fmla="*/ 212 h 523"/>
                      <a:gd name="T36" fmla="*/ 230 w 259"/>
                      <a:gd name="T37" fmla="*/ 96 h 523"/>
                      <a:gd name="T38" fmla="*/ 182 w 259"/>
                      <a:gd name="T39" fmla="*/ 65 h 523"/>
                      <a:gd name="T40" fmla="*/ 159 w 259"/>
                      <a:gd name="T41" fmla="*/ 90 h 523"/>
                      <a:gd name="T42" fmla="*/ 174 w 259"/>
                      <a:gd name="T43" fmla="*/ 36 h 523"/>
                      <a:gd name="T44" fmla="*/ 141 w 259"/>
                      <a:gd name="T45" fmla="*/ 13 h 5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259" h="523">
                        <a:moveTo>
                          <a:pt x="141" y="13"/>
                        </a:moveTo>
                        <a:lnTo>
                          <a:pt x="116" y="29"/>
                        </a:lnTo>
                        <a:lnTo>
                          <a:pt x="44" y="0"/>
                        </a:lnTo>
                        <a:lnTo>
                          <a:pt x="12" y="180"/>
                        </a:lnTo>
                        <a:lnTo>
                          <a:pt x="12" y="230"/>
                        </a:lnTo>
                        <a:lnTo>
                          <a:pt x="38" y="259"/>
                        </a:lnTo>
                        <a:lnTo>
                          <a:pt x="0" y="309"/>
                        </a:lnTo>
                        <a:lnTo>
                          <a:pt x="20" y="332"/>
                        </a:lnTo>
                        <a:lnTo>
                          <a:pt x="8" y="408"/>
                        </a:lnTo>
                        <a:lnTo>
                          <a:pt x="44" y="439"/>
                        </a:lnTo>
                        <a:lnTo>
                          <a:pt x="61" y="480"/>
                        </a:lnTo>
                        <a:lnTo>
                          <a:pt x="141" y="507"/>
                        </a:lnTo>
                        <a:lnTo>
                          <a:pt x="151" y="501"/>
                        </a:lnTo>
                        <a:lnTo>
                          <a:pt x="165" y="523"/>
                        </a:lnTo>
                        <a:lnTo>
                          <a:pt x="223" y="488"/>
                        </a:lnTo>
                        <a:lnTo>
                          <a:pt x="233" y="305"/>
                        </a:lnTo>
                        <a:lnTo>
                          <a:pt x="259" y="254"/>
                        </a:lnTo>
                        <a:lnTo>
                          <a:pt x="230" y="212"/>
                        </a:lnTo>
                        <a:lnTo>
                          <a:pt x="230" y="96"/>
                        </a:lnTo>
                        <a:lnTo>
                          <a:pt x="182" y="65"/>
                        </a:lnTo>
                        <a:lnTo>
                          <a:pt x="159" y="90"/>
                        </a:lnTo>
                        <a:lnTo>
                          <a:pt x="174" y="36"/>
                        </a:lnTo>
                        <a:lnTo>
                          <a:pt x="141" y="1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94" name="Freeform 545"/>
                  <p:cNvSpPr>
                    <a:spLocks/>
                  </p:cNvSpPr>
                  <p:nvPr/>
                </p:nvSpPr>
                <p:spPr bwMode="auto">
                  <a:xfrm>
                    <a:off x="2009" y="1677"/>
                    <a:ext cx="129" cy="262"/>
                  </a:xfrm>
                  <a:custGeom>
                    <a:avLst/>
                    <a:gdLst>
                      <a:gd name="T0" fmla="*/ 141 w 259"/>
                      <a:gd name="T1" fmla="*/ 13 h 523"/>
                      <a:gd name="T2" fmla="*/ 116 w 259"/>
                      <a:gd name="T3" fmla="*/ 29 h 523"/>
                      <a:gd name="T4" fmla="*/ 44 w 259"/>
                      <a:gd name="T5" fmla="*/ 0 h 523"/>
                      <a:gd name="T6" fmla="*/ 12 w 259"/>
                      <a:gd name="T7" fmla="*/ 180 h 523"/>
                      <a:gd name="T8" fmla="*/ 12 w 259"/>
                      <a:gd name="T9" fmla="*/ 230 h 523"/>
                      <a:gd name="T10" fmla="*/ 38 w 259"/>
                      <a:gd name="T11" fmla="*/ 259 h 523"/>
                      <a:gd name="T12" fmla="*/ 0 w 259"/>
                      <a:gd name="T13" fmla="*/ 309 h 523"/>
                      <a:gd name="T14" fmla="*/ 20 w 259"/>
                      <a:gd name="T15" fmla="*/ 332 h 523"/>
                      <a:gd name="T16" fmla="*/ 8 w 259"/>
                      <a:gd name="T17" fmla="*/ 408 h 523"/>
                      <a:gd name="T18" fmla="*/ 44 w 259"/>
                      <a:gd name="T19" fmla="*/ 439 h 523"/>
                      <a:gd name="T20" fmla="*/ 61 w 259"/>
                      <a:gd name="T21" fmla="*/ 480 h 523"/>
                      <a:gd name="T22" fmla="*/ 141 w 259"/>
                      <a:gd name="T23" fmla="*/ 507 h 523"/>
                      <a:gd name="T24" fmla="*/ 151 w 259"/>
                      <a:gd name="T25" fmla="*/ 501 h 523"/>
                      <a:gd name="T26" fmla="*/ 165 w 259"/>
                      <a:gd name="T27" fmla="*/ 523 h 523"/>
                      <a:gd name="T28" fmla="*/ 223 w 259"/>
                      <a:gd name="T29" fmla="*/ 488 h 523"/>
                      <a:gd name="T30" fmla="*/ 233 w 259"/>
                      <a:gd name="T31" fmla="*/ 305 h 523"/>
                      <a:gd name="T32" fmla="*/ 259 w 259"/>
                      <a:gd name="T33" fmla="*/ 254 h 523"/>
                      <a:gd name="T34" fmla="*/ 230 w 259"/>
                      <a:gd name="T35" fmla="*/ 212 h 523"/>
                      <a:gd name="T36" fmla="*/ 230 w 259"/>
                      <a:gd name="T37" fmla="*/ 96 h 523"/>
                      <a:gd name="T38" fmla="*/ 182 w 259"/>
                      <a:gd name="T39" fmla="*/ 65 h 523"/>
                      <a:gd name="T40" fmla="*/ 159 w 259"/>
                      <a:gd name="T41" fmla="*/ 90 h 523"/>
                      <a:gd name="T42" fmla="*/ 174 w 259"/>
                      <a:gd name="T43" fmla="*/ 36 h 523"/>
                      <a:gd name="T44" fmla="*/ 141 w 259"/>
                      <a:gd name="T45" fmla="*/ 13 h 5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259" h="523">
                        <a:moveTo>
                          <a:pt x="141" y="13"/>
                        </a:moveTo>
                        <a:lnTo>
                          <a:pt x="116" y="29"/>
                        </a:lnTo>
                        <a:lnTo>
                          <a:pt x="44" y="0"/>
                        </a:lnTo>
                        <a:lnTo>
                          <a:pt x="12" y="180"/>
                        </a:lnTo>
                        <a:lnTo>
                          <a:pt x="12" y="230"/>
                        </a:lnTo>
                        <a:lnTo>
                          <a:pt x="38" y="259"/>
                        </a:lnTo>
                        <a:lnTo>
                          <a:pt x="0" y="309"/>
                        </a:lnTo>
                        <a:lnTo>
                          <a:pt x="20" y="332"/>
                        </a:lnTo>
                        <a:lnTo>
                          <a:pt x="8" y="408"/>
                        </a:lnTo>
                        <a:lnTo>
                          <a:pt x="44" y="439"/>
                        </a:lnTo>
                        <a:lnTo>
                          <a:pt x="61" y="480"/>
                        </a:lnTo>
                        <a:lnTo>
                          <a:pt x="141" y="507"/>
                        </a:lnTo>
                        <a:lnTo>
                          <a:pt x="151" y="501"/>
                        </a:lnTo>
                        <a:lnTo>
                          <a:pt x="165" y="523"/>
                        </a:lnTo>
                        <a:lnTo>
                          <a:pt x="223" y="488"/>
                        </a:lnTo>
                        <a:lnTo>
                          <a:pt x="233" y="305"/>
                        </a:lnTo>
                        <a:lnTo>
                          <a:pt x="259" y="254"/>
                        </a:lnTo>
                        <a:lnTo>
                          <a:pt x="230" y="212"/>
                        </a:lnTo>
                        <a:lnTo>
                          <a:pt x="230" y="96"/>
                        </a:lnTo>
                        <a:lnTo>
                          <a:pt x="182" y="65"/>
                        </a:lnTo>
                        <a:lnTo>
                          <a:pt x="159" y="90"/>
                        </a:lnTo>
                        <a:lnTo>
                          <a:pt x="174" y="36"/>
                        </a:lnTo>
                        <a:lnTo>
                          <a:pt x="141" y="1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90" name="Group 546"/>
                <p:cNvGrpSpPr>
                  <a:grpSpLocks/>
                </p:cNvGrpSpPr>
                <p:nvPr/>
              </p:nvGrpSpPr>
              <p:grpSpPr bwMode="auto">
                <a:xfrm>
                  <a:off x="2105" y="1562"/>
                  <a:ext cx="115" cy="172"/>
                  <a:chOff x="2105" y="1562"/>
                  <a:chExt cx="115" cy="172"/>
                </a:xfrm>
              </p:grpSpPr>
              <p:sp>
                <p:nvSpPr>
                  <p:cNvPr id="91" name="Freeform 547"/>
                  <p:cNvSpPr>
                    <a:spLocks/>
                  </p:cNvSpPr>
                  <p:nvPr/>
                </p:nvSpPr>
                <p:spPr bwMode="auto">
                  <a:xfrm>
                    <a:off x="2105" y="1562"/>
                    <a:ext cx="115" cy="172"/>
                  </a:xfrm>
                  <a:custGeom>
                    <a:avLst/>
                    <a:gdLst>
                      <a:gd name="T0" fmla="*/ 58 w 229"/>
                      <a:gd name="T1" fmla="*/ 313 h 345"/>
                      <a:gd name="T2" fmla="*/ 30 w 229"/>
                      <a:gd name="T3" fmla="*/ 242 h 345"/>
                      <a:gd name="T4" fmla="*/ 38 w 229"/>
                      <a:gd name="T5" fmla="*/ 207 h 345"/>
                      <a:gd name="T6" fmla="*/ 38 w 229"/>
                      <a:gd name="T7" fmla="*/ 200 h 345"/>
                      <a:gd name="T8" fmla="*/ 38 w 229"/>
                      <a:gd name="T9" fmla="*/ 194 h 345"/>
                      <a:gd name="T10" fmla="*/ 33 w 229"/>
                      <a:gd name="T11" fmla="*/ 189 h 345"/>
                      <a:gd name="T12" fmla="*/ 33 w 229"/>
                      <a:gd name="T13" fmla="*/ 186 h 345"/>
                      <a:gd name="T14" fmla="*/ 33 w 229"/>
                      <a:gd name="T15" fmla="*/ 183 h 345"/>
                      <a:gd name="T16" fmla="*/ 30 w 229"/>
                      <a:gd name="T17" fmla="*/ 180 h 345"/>
                      <a:gd name="T18" fmla="*/ 26 w 229"/>
                      <a:gd name="T19" fmla="*/ 175 h 345"/>
                      <a:gd name="T20" fmla="*/ 23 w 229"/>
                      <a:gd name="T21" fmla="*/ 172 h 345"/>
                      <a:gd name="T22" fmla="*/ 0 w 229"/>
                      <a:gd name="T23" fmla="*/ 133 h 345"/>
                      <a:gd name="T24" fmla="*/ 70 w 229"/>
                      <a:gd name="T25" fmla="*/ 0 h 345"/>
                      <a:gd name="T26" fmla="*/ 107 w 229"/>
                      <a:gd name="T27" fmla="*/ 14 h 345"/>
                      <a:gd name="T28" fmla="*/ 107 w 229"/>
                      <a:gd name="T29" fmla="*/ 56 h 345"/>
                      <a:gd name="T30" fmla="*/ 146 w 229"/>
                      <a:gd name="T31" fmla="*/ 136 h 345"/>
                      <a:gd name="T32" fmla="*/ 229 w 229"/>
                      <a:gd name="T33" fmla="*/ 168 h 345"/>
                      <a:gd name="T34" fmla="*/ 172 w 229"/>
                      <a:gd name="T35" fmla="*/ 281 h 345"/>
                      <a:gd name="T36" fmla="*/ 161 w 229"/>
                      <a:gd name="T37" fmla="*/ 345 h 345"/>
                      <a:gd name="T38" fmla="*/ 58 w 229"/>
                      <a:gd name="T39" fmla="*/ 313 h 3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229" h="345">
                        <a:moveTo>
                          <a:pt x="58" y="313"/>
                        </a:moveTo>
                        <a:lnTo>
                          <a:pt x="30" y="242"/>
                        </a:lnTo>
                        <a:lnTo>
                          <a:pt x="38" y="207"/>
                        </a:lnTo>
                        <a:lnTo>
                          <a:pt x="38" y="200"/>
                        </a:lnTo>
                        <a:lnTo>
                          <a:pt x="38" y="194"/>
                        </a:lnTo>
                        <a:lnTo>
                          <a:pt x="33" y="189"/>
                        </a:lnTo>
                        <a:lnTo>
                          <a:pt x="33" y="186"/>
                        </a:lnTo>
                        <a:lnTo>
                          <a:pt x="33" y="183"/>
                        </a:lnTo>
                        <a:lnTo>
                          <a:pt x="30" y="180"/>
                        </a:lnTo>
                        <a:lnTo>
                          <a:pt x="26" y="175"/>
                        </a:lnTo>
                        <a:lnTo>
                          <a:pt x="23" y="172"/>
                        </a:lnTo>
                        <a:lnTo>
                          <a:pt x="0" y="133"/>
                        </a:lnTo>
                        <a:lnTo>
                          <a:pt x="70" y="0"/>
                        </a:lnTo>
                        <a:lnTo>
                          <a:pt x="107" y="14"/>
                        </a:lnTo>
                        <a:lnTo>
                          <a:pt x="107" y="56"/>
                        </a:lnTo>
                        <a:lnTo>
                          <a:pt x="146" y="136"/>
                        </a:lnTo>
                        <a:lnTo>
                          <a:pt x="229" y="168"/>
                        </a:lnTo>
                        <a:lnTo>
                          <a:pt x="172" y="281"/>
                        </a:lnTo>
                        <a:lnTo>
                          <a:pt x="161" y="345"/>
                        </a:lnTo>
                        <a:lnTo>
                          <a:pt x="58" y="31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92" name="Freeform 548"/>
                  <p:cNvSpPr>
                    <a:spLocks/>
                  </p:cNvSpPr>
                  <p:nvPr/>
                </p:nvSpPr>
                <p:spPr bwMode="auto">
                  <a:xfrm>
                    <a:off x="2105" y="1562"/>
                    <a:ext cx="115" cy="172"/>
                  </a:xfrm>
                  <a:custGeom>
                    <a:avLst/>
                    <a:gdLst>
                      <a:gd name="T0" fmla="*/ 58 w 229"/>
                      <a:gd name="T1" fmla="*/ 313 h 345"/>
                      <a:gd name="T2" fmla="*/ 30 w 229"/>
                      <a:gd name="T3" fmla="*/ 242 h 345"/>
                      <a:gd name="T4" fmla="*/ 38 w 229"/>
                      <a:gd name="T5" fmla="*/ 207 h 345"/>
                      <a:gd name="T6" fmla="*/ 38 w 229"/>
                      <a:gd name="T7" fmla="*/ 200 h 345"/>
                      <a:gd name="T8" fmla="*/ 38 w 229"/>
                      <a:gd name="T9" fmla="*/ 194 h 345"/>
                      <a:gd name="T10" fmla="*/ 33 w 229"/>
                      <a:gd name="T11" fmla="*/ 189 h 345"/>
                      <a:gd name="T12" fmla="*/ 33 w 229"/>
                      <a:gd name="T13" fmla="*/ 186 h 345"/>
                      <a:gd name="T14" fmla="*/ 33 w 229"/>
                      <a:gd name="T15" fmla="*/ 183 h 345"/>
                      <a:gd name="T16" fmla="*/ 30 w 229"/>
                      <a:gd name="T17" fmla="*/ 180 h 345"/>
                      <a:gd name="T18" fmla="*/ 26 w 229"/>
                      <a:gd name="T19" fmla="*/ 175 h 345"/>
                      <a:gd name="T20" fmla="*/ 23 w 229"/>
                      <a:gd name="T21" fmla="*/ 172 h 345"/>
                      <a:gd name="T22" fmla="*/ 0 w 229"/>
                      <a:gd name="T23" fmla="*/ 133 h 345"/>
                      <a:gd name="T24" fmla="*/ 70 w 229"/>
                      <a:gd name="T25" fmla="*/ 0 h 345"/>
                      <a:gd name="T26" fmla="*/ 107 w 229"/>
                      <a:gd name="T27" fmla="*/ 14 h 345"/>
                      <a:gd name="T28" fmla="*/ 107 w 229"/>
                      <a:gd name="T29" fmla="*/ 56 h 345"/>
                      <a:gd name="T30" fmla="*/ 146 w 229"/>
                      <a:gd name="T31" fmla="*/ 136 h 345"/>
                      <a:gd name="T32" fmla="*/ 229 w 229"/>
                      <a:gd name="T33" fmla="*/ 168 h 345"/>
                      <a:gd name="T34" fmla="*/ 172 w 229"/>
                      <a:gd name="T35" fmla="*/ 281 h 345"/>
                      <a:gd name="T36" fmla="*/ 161 w 229"/>
                      <a:gd name="T37" fmla="*/ 345 h 345"/>
                      <a:gd name="T38" fmla="*/ 58 w 229"/>
                      <a:gd name="T39" fmla="*/ 313 h 3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229" h="345">
                        <a:moveTo>
                          <a:pt x="58" y="313"/>
                        </a:moveTo>
                        <a:lnTo>
                          <a:pt x="30" y="242"/>
                        </a:lnTo>
                        <a:lnTo>
                          <a:pt x="38" y="207"/>
                        </a:lnTo>
                        <a:lnTo>
                          <a:pt x="38" y="200"/>
                        </a:lnTo>
                        <a:lnTo>
                          <a:pt x="38" y="194"/>
                        </a:lnTo>
                        <a:lnTo>
                          <a:pt x="33" y="189"/>
                        </a:lnTo>
                        <a:lnTo>
                          <a:pt x="33" y="186"/>
                        </a:lnTo>
                        <a:lnTo>
                          <a:pt x="33" y="183"/>
                        </a:lnTo>
                        <a:lnTo>
                          <a:pt x="30" y="180"/>
                        </a:lnTo>
                        <a:lnTo>
                          <a:pt x="26" y="175"/>
                        </a:lnTo>
                        <a:lnTo>
                          <a:pt x="23" y="172"/>
                        </a:lnTo>
                        <a:lnTo>
                          <a:pt x="0" y="133"/>
                        </a:lnTo>
                        <a:lnTo>
                          <a:pt x="70" y="0"/>
                        </a:lnTo>
                        <a:lnTo>
                          <a:pt x="107" y="14"/>
                        </a:lnTo>
                        <a:lnTo>
                          <a:pt x="107" y="56"/>
                        </a:lnTo>
                        <a:lnTo>
                          <a:pt x="146" y="136"/>
                        </a:lnTo>
                        <a:lnTo>
                          <a:pt x="229" y="168"/>
                        </a:lnTo>
                        <a:lnTo>
                          <a:pt x="172" y="281"/>
                        </a:lnTo>
                        <a:lnTo>
                          <a:pt x="161" y="345"/>
                        </a:lnTo>
                        <a:lnTo>
                          <a:pt x="58" y="31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</p:grpSp>
        </p:grpSp>
        <p:grpSp>
          <p:nvGrpSpPr>
            <p:cNvPr id="18" name="Group 549"/>
            <p:cNvGrpSpPr>
              <a:grpSpLocks/>
            </p:cNvGrpSpPr>
            <p:nvPr/>
          </p:nvGrpSpPr>
          <p:grpSpPr bwMode="auto">
            <a:xfrm>
              <a:off x="2337" y="1917"/>
              <a:ext cx="208" cy="211"/>
              <a:chOff x="1884" y="1557"/>
              <a:chExt cx="208" cy="211"/>
            </a:xfrm>
          </p:grpSpPr>
          <p:sp>
            <p:nvSpPr>
              <p:cNvPr id="78" name="Freeform 550"/>
              <p:cNvSpPr>
                <a:spLocks/>
              </p:cNvSpPr>
              <p:nvPr/>
            </p:nvSpPr>
            <p:spPr bwMode="auto">
              <a:xfrm>
                <a:off x="1884" y="1557"/>
                <a:ext cx="208" cy="211"/>
              </a:xfrm>
              <a:custGeom>
                <a:avLst/>
                <a:gdLst>
                  <a:gd name="T0" fmla="*/ 201 w 416"/>
                  <a:gd name="T1" fmla="*/ 0 h 422"/>
                  <a:gd name="T2" fmla="*/ 256 w 416"/>
                  <a:gd name="T3" fmla="*/ 0 h 422"/>
                  <a:gd name="T4" fmla="*/ 233 w 416"/>
                  <a:gd name="T5" fmla="*/ 62 h 422"/>
                  <a:gd name="T6" fmla="*/ 284 w 416"/>
                  <a:gd name="T7" fmla="*/ 169 h 422"/>
                  <a:gd name="T8" fmla="*/ 346 w 416"/>
                  <a:gd name="T9" fmla="*/ 175 h 422"/>
                  <a:gd name="T10" fmla="*/ 416 w 416"/>
                  <a:gd name="T11" fmla="*/ 256 h 422"/>
                  <a:gd name="T12" fmla="*/ 394 w 416"/>
                  <a:gd name="T13" fmla="*/ 270 h 422"/>
                  <a:gd name="T14" fmla="*/ 320 w 416"/>
                  <a:gd name="T15" fmla="*/ 241 h 422"/>
                  <a:gd name="T16" fmla="*/ 287 w 416"/>
                  <a:gd name="T17" fmla="*/ 422 h 422"/>
                  <a:gd name="T18" fmla="*/ 253 w 416"/>
                  <a:gd name="T19" fmla="*/ 407 h 422"/>
                  <a:gd name="T20" fmla="*/ 177 w 416"/>
                  <a:gd name="T21" fmla="*/ 390 h 422"/>
                  <a:gd name="T22" fmla="*/ 128 w 416"/>
                  <a:gd name="T23" fmla="*/ 383 h 422"/>
                  <a:gd name="T24" fmla="*/ 57 w 416"/>
                  <a:gd name="T25" fmla="*/ 322 h 422"/>
                  <a:gd name="T26" fmla="*/ 8 w 416"/>
                  <a:gd name="T27" fmla="*/ 319 h 422"/>
                  <a:gd name="T28" fmla="*/ 0 w 416"/>
                  <a:gd name="T29" fmla="*/ 207 h 422"/>
                  <a:gd name="T30" fmla="*/ 38 w 416"/>
                  <a:gd name="T31" fmla="*/ 192 h 422"/>
                  <a:gd name="T32" fmla="*/ 34 w 416"/>
                  <a:gd name="T33" fmla="*/ 161 h 422"/>
                  <a:gd name="T34" fmla="*/ 83 w 416"/>
                  <a:gd name="T35" fmla="*/ 96 h 422"/>
                  <a:gd name="T36" fmla="*/ 201 w 416"/>
                  <a:gd name="T37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16" h="422">
                    <a:moveTo>
                      <a:pt x="201" y="0"/>
                    </a:moveTo>
                    <a:lnTo>
                      <a:pt x="256" y="0"/>
                    </a:lnTo>
                    <a:lnTo>
                      <a:pt x="233" y="62"/>
                    </a:lnTo>
                    <a:lnTo>
                      <a:pt x="284" y="169"/>
                    </a:lnTo>
                    <a:lnTo>
                      <a:pt x="346" y="175"/>
                    </a:lnTo>
                    <a:lnTo>
                      <a:pt x="416" y="256"/>
                    </a:lnTo>
                    <a:lnTo>
                      <a:pt x="394" y="270"/>
                    </a:lnTo>
                    <a:lnTo>
                      <a:pt x="320" y="241"/>
                    </a:lnTo>
                    <a:lnTo>
                      <a:pt x="287" y="422"/>
                    </a:lnTo>
                    <a:lnTo>
                      <a:pt x="253" y="407"/>
                    </a:lnTo>
                    <a:lnTo>
                      <a:pt x="177" y="390"/>
                    </a:lnTo>
                    <a:lnTo>
                      <a:pt x="128" y="383"/>
                    </a:lnTo>
                    <a:lnTo>
                      <a:pt x="57" y="322"/>
                    </a:lnTo>
                    <a:lnTo>
                      <a:pt x="8" y="319"/>
                    </a:lnTo>
                    <a:lnTo>
                      <a:pt x="0" y="207"/>
                    </a:lnTo>
                    <a:lnTo>
                      <a:pt x="38" y="192"/>
                    </a:lnTo>
                    <a:lnTo>
                      <a:pt x="34" y="161"/>
                    </a:lnTo>
                    <a:lnTo>
                      <a:pt x="83" y="96"/>
                    </a:lnTo>
                    <a:lnTo>
                      <a:pt x="201" y="0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79" name="Freeform 551"/>
              <p:cNvSpPr>
                <a:spLocks/>
              </p:cNvSpPr>
              <p:nvPr/>
            </p:nvSpPr>
            <p:spPr bwMode="auto">
              <a:xfrm>
                <a:off x="1884" y="1557"/>
                <a:ext cx="208" cy="211"/>
              </a:xfrm>
              <a:custGeom>
                <a:avLst/>
                <a:gdLst>
                  <a:gd name="T0" fmla="*/ 201 w 416"/>
                  <a:gd name="T1" fmla="*/ 0 h 422"/>
                  <a:gd name="T2" fmla="*/ 256 w 416"/>
                  <a:gd name="T3" fmla="*/ 0 h 422"/>
                  <a:gd name="T4" fmla="*/ 233 w 416"/>
                  <a:gd name="T5" fmla="*/ 62 h 422"/>
                  <a:gd name="T6" fmla="*/ 284 w 416"/>
                  <a:gd name="T7" fmla="*/ 169 h 422"/>
                  <a:gd name="T8" fmla="*/ 346 w 416"/>
                  <a:gd name="T9" fmla="*/ 175 h 422"/>
                  <a:gd name="T10" fmla="*/ 416 w 416"/>
                  <a:gd name="T11" fmla="*/ 256 h 422"/>
                  <a:gd name="T12" fmla="*/ 394 w 416"/>
                  <a:gd name="T13" fmla="*/ 270 h 422"/>
                  <a:gd name="T14" fmla="*/ 320 w 416"/>
                  <a:gd name="T15" fmla="*/ 241 h 422"/>
                  <a:gd name="T16" fmla="*/ 287 w 416"/>
                  <a:gd name="T17" fmla="*/ 422 h 422"/>
                  <a:gd name="T18" fmla="*/ 253 w 416"/>
                  <a:gd name="T19" fmla="*/ 407 h 422"/>
                  <a:gd name="T20" fmla="*/ 177 w 416"/>
                  <a:gd name="T21" fmla="*/ 390 h 422"/>
                  <a:gd name="T22" fmla="*/ 128 w 416"/>
                  <a:gd name="T23" fmla="*/ 383 h 422"/>
                  <a:gd name="T24" fmla="*/ 57 w 416"/>
                  <a:gd name="T25" fmla="*/ 322 h 422"/>
                  <a:gd name="T26" fmla="*/ 8 w 416"/>
                  <a:gd name="T27" fmla="*/ 319 h 422"/>
                  <a:gd name="T28" fmla="*/ 0 w 416"/>
                  <a:gd name="T29" fmla="*/ 207 h 422"/>
                  <a:gd name="T30" fmla="*/ 38 w 416"/>
                  <a:gd name="T31" fmla="*/ 192 h 422"/>
                  <a:gd name="T32" fmla="*/ 34 w 416"/>
                  <a:gd name="T33" fmla="*/ 161 h 422"/>
                  <a:gd name="T34" fmla="*/ 83 w 416"/>
                  <a:gd name="T35" fmla="*/ 96 h 422"/>
                  <a:gd name="T36" fmla="*/ 201 w 416"/>
                  <a:gd name="T37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16" h="422">
                    <a:moveTo>
                      <a:pt x="201" y="0"/>
                    </a:moveTo>
                    <a:lnTo>
                      <a:pt x="256" y="0"/>
                    </a:lnTo>
                    <a:lnTo>
                      <a:pt x="233" y="62"/>
                    </a:lnTo>
                    <a:lnTo>
                      <a:pt x="284" y="169"/>
                    </a:lnTo>
                    <a:lnTo>
                      <a:pt x="346" y="175"/>
                    </a:lnTo>
                    <a:lnTo>
                      <a:pt x="416" y="256"/>
                    </a:lnTo>
                    <a:lnTo>
                      <a:pt x="394" y="270"/>
                    </a:lnTo>
                    <a:lnTo>
                      <a:pt x="320" y="241"/>
                    </a:lnTo>
                    <a:lnTo>
                      <a:pt x="287" y="422"/>
                    </a:lnTo>
                    <a:lnTo>
                      <a:pt x="253" y="407"/>
                    </a:lnTo>
                    <a:lnTo>
                      <a:pt x="177" y="390"/>
                    </a:lnTo>
                    <a:lnTo>
                      <a:pt x="128" y="383"/>
                    </a:lnTo>
                    <a:lnTo>
                      <a:pt x="57" y="322"/>
                    </a:lnTo>
                    <a:lnTo>
                      <a:pt x="8" y="319"/>
                    </a:lnTo>
                    <a:lnTo>
                      <a:pt x="0" y="207"/>
                    </a:lnTo>
                    <a:lnTo>
                      <a:pt x="38" y="192"/>
                    </a:lnTo>
                    <a:lnTo>
                      <a:pt x="34" y="161"/>
                    </a:lnTo>
                    <a:lnTo>
                      <a:pt x="83" y="96"/>
                    </a:lnTo>
                    <a:lnTo>
                      <a:pt x="201" y="0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9" name="Group 552"/>
            <p:cNvGrpSpPr>
              <a:grpSpLocks/>
            </p:cNvGrpSpPr>
            <p:nvPr/>
          </p:nvGrpSpPr>
          <p:grpSpPr bwMode="auto">
            <a:xfrm>
              <a:off x="2180" y="1925"/>
              <a:ext cx="199" cy="288"/>
              <a:chOff x="1727" y="1565"/>
              <a:chExt cx="199" cy="288"/>
            </a:xfrm>
          </p:grpSpPr>
          <p:sp>
            <p:nvSpPr>
              <p:cNvPr id="76" name="Freeform 553"/>
              <p:cNvSpPr>
                <a:spLocks/>
              </p:cNvSpPr>
              <p:nvPr/>
            </p:nvSpPr>
            <p:spPr bwMode="auto">
              <a:xfrm>
                <a:off x="1727" y="1565"/>
                <a:ext cx="199" cy="288"/>
              </a:xfrm>
              <a:custGeom>
                <a:avLst/>
                <a:gdLst>
                  <a:gd name="T0" fmla="*/ 87 w 396"/>
                  <a:gd name="T1" fmla="*/ 0 h 576"/>
                  <a:gd name="T2" fmla="*/ 67 w 396"/>
                  <a:gd name="T3" fmla="*/ 45 h 576"/>
                  <a:gd name="T4" fmla="*/ 87 w 396"/>
                  <a:gd name="T5" fmla="*/ 59 h 576"/>
                  <a:gd name="T6" fmla="*/ 73 w 396"/>
                  <a:gd name="T7" fmla="*/ 87 h 576"/>
                  <a:gd name="T8" fmla="*/ 44 w 396"/>
                  <a:gd name="T9" fmla="*/ 82 h 576"/>
                  <a:gd name="T10" fmla="*/ 33 w 396"/>
                  <a:gd name="T11" fmla="*/ 175 h 576"/>
                  <a:gd name="T12" fmla="*/ 44 w 396"/>
                  <a:gd name="T13" fmla="*/ 280 h 576"/>
                  <a:gd name="T14" fmla="*/ 0 w 396"/>
                  <a:gd name="T15" fmla="*/ 382 h 576"/>
                  <a:gd name="T16" fmla="*/ 38 w 396"/>
                  <a:gd name="T17" fmla="*/ 387 h 576"/>
                  <a:gd name="T18" fmla="*/ 38 w 396"/>
                  <a:gd name="T19" fmla="*/ 414 h 576"/>
                  <a:gd name="T20" fmla="*/ 58 w 396"/>
                  <a:gd name="T21" fmla="*/ 486 h 576"/>
                  <a:gd name="T22" fmla="*/ 117 w 396"/>
                  <a:gd name="T23" fmla="*/ 576 h 576"/>
                  <a:gd name="T24" fmla="*/ 152 w 396"/>
                  <a:gd name="T25" fmla="*/ 565 h 576"/>
                  <a:gd name="T26" fmla="*/ 195 w 396"/>
                  <a:gd name="T27" fmla="*/ 481 h 576"/>
                  <a:gd name="T28" fmla="*/ 177 w 396"/>
                  <a:gd name="T29" fmla="*/ 446 h 576"/>
                  <a:gd name="T30" fmla="*/ 212 w 396"/>
                  <a:gd name="T31" fmla="*/ 402 h 576"/>
                  <a:gd name="T32" fmla="*/ 198 w 396"/>
                  <a:gd name="T33" fmla="*/ 378 h 576"/>
                  <a:gd name="T34" fmla="*/ 218 w 396"/>
                  <a:gd name="T35" fmla="*/ 314 h 576"/>
                  <a:gd name="T36" fmla="*/ 323 w 396"/>
                  <a:gd name="T37" fmla="*/ 329 h 576"/>
                  <a:gd name="T38" fmla="*/ 320 w 396"/>
                  <a:gd name="T39" fmla="*/ 302 h 576"/>
                  <a:gd name="T40" fmla="*/ 312 w 396"/>
                  <a:gd name="T41" fmla="*/ 189 h 576"/>
                  <a:gd name="T42" fmla="*/ 350 w 396"/>
                  <a:gd name="T43" fmla="*/ 172 h 576"/>
                  <a:gd name="T44" fmla="*/ 346 w 396"/>
                  <a:gd name="T45" fmla="*/ 144 h 576"/>
                  <a:gd name="T46" fmla="*/ 396 w 396"/>
                  <a:gd name="T47" fmla="*/ 77 h 576"/>
                  <a:gd name="T48" fmla="*/ 343 w 396"/>
                  <a:gd name="T49" fmla="*/ 45 h 576"/>
                  <a:gd name="T50" fmla="*/ 320 w 396"/>
                  <a:gd name="T51" fmla="*/ 50 h 576"/>
                  <a:gd name="T52" fmla="*/ 260 w 396"/>
                  <a:gd name="T53" fmla="*/ 9 h 576"/>
                  <a:gd name="T54" fmla="*/ 177 w 396"/>
                  <a:gd name="T55" fmla="*/ 19 h 576"/>
                  <a:gd name="T56" fmla="*/ 87 w 396"/>
                  <a:gd name="T57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96" h="576">
                    <a:moveTo>
                      <a:pt x="87" y="0"/>
                    </a:moveTo>
                    <a:lnTo>
                      <a:pt x="67" y="45"/>
                    </a:lnTo>
                    <a:lnTo>
                      <a:pt x="87" y="59"/>
                    </a:lnTo>
                    <a:lnTo>
                      <a:pt x="73" y="87"/>
                    </a:lnTo>
                    <a:lnTo>
                      <a:pt x="44" y="82"/>
                    </a:lnTo>
                    <a:lnTo>
                      <a:pt x="33" y="175"/>
                    </a:lnTo>
                    <a:lnTo>
                      <a:pt x="44" y="280"/>
                    </a:lnTo>
                    <a:lnTo>
                      <a:pt x="0" y="382"/>
                    </a:lnTo>
                    <a:lnTo>
                      <a:pt x="38" y="387"/>
                    </a:lnTo>
                    <a:lnTo>
                      <a:pt x="38" y="414"/>
                    </a:lnTo>
                    <a:lnTo>
                      <a:pt x="58" y="486"/>
                    </a:lnTo>
                    <a:lnTo>
                      <a:pt x="117" y="576"/>
                    </a:lnTo>
                    <a:lnTo>
                      <a:pt x="152" y="565"/>
                    </a:lnTo>
                    <a:lnTo>
                      <a:pt x="195" y="481"/>
                    </a:lnTo>
                    <a:lnTo>
                      <a:pt x="177" y="446"/>
                    </a:lnTo>
                    <a:lnTo>
                      <a:pt x="212" y="402"/>
                    </a:lnTo>
                    <a:lnTo>
                      <a:pt x="198" y="378"/>
                    </a:lnTo>
                    <a:lnTo>
                      <a:pt x="218" y="314"/>
                    </a:lnTo>
                    <a:lnTo>
                      <a:pt x="323" y="329"/>
                    </a:lnTo>
                    <a:lnTo>
                      <a:pt x="320" y="302"/>
                    </a:lnTo>
                    <a:lnTo>
                      <a:pt x="312" y="189"/>
                    </a:lnTo>
                    <a:lnTo>
                      <a:pt x="350" y="172"/>
                    </a:lnTo>
                    <a:lnTo>
                      <a:pt x="346" y="144"/>
                    </a:lnTo>
                    <a:lnTo>
                      <a:pt x="396" y="77"/>
                    </a:lnTo>
                    <a:lnTo>
                      <a:pt x="343" y="45"/>
                    </a:lnTo>
                    <a:lnTo>
                      <a:pt x="320" y="50"/>
                    </a:lnTo>
                    <a:lnTo>
                      <a:pt x="260" y="9"/>
                    </a:lnTo>
                    <a:lnTo>
                      <a:pt x="177" y="19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77" name="Freeform 554"/>
              <p:cNvSpPr>
                <a:spLocks/>
              </p:cNvSpPr>
              <p:nvPr/>
            </p:nvSpPr>
            <p:spPr bwMode="auto">
              <a:xfrm>
                <a:off x="1727" y="1565"/>
                <a:ext cx="199" cy="288"/>
              </a:xfrm>
              <a:custGeom>
                <a:avLst/>
                <a:gdLst>
                  <a:gd name="T0" fmla="*/ 87 w 396"/>
                  <a:gd name="T1" fmla="*/ 0 h 576"/>
                  <a:gd name="T2" fmla="*/ 67 w 396"/>
                  <a:gd name="T3" fmla="*/ 45 h 576"/>
                  <a:gd name="T4" fmla="*/ 87 w 396"/>
                  <a:gd name="T5" fmla="*/ 59 h 576"/>
                  <a:gd name="T6" fmla="*/ 73 w 396"/>
                  <a:gd name="T7" fmla="*/ 87 h 576"/>
                  <a:gd name="T8" fmla="*/ 44 w 396"/>
                  <a:gd name="T9" fmla="*/ 82 h 576"/>
                  <a:gd name="T10" fmla="*/ 33 w 396"/>
                  <a:gd name="T11" fmla="*/ 175 h 576"/>
                  <a:gd name="T12" fmla="*/ 44 w 396"/>
                  <a:gd name="T13" fmla="*/ 280 h 576"/>
                  <a:gd name="T14" fmla="*/ 0 w 396"/>
                  <a:gd name="T15" fmla="*/ 382 h 576"/>
                  <a:gd name="T16" fmla="*/ 38 w 396"/>
                  <a:gd name="T17" fmla="*/ 387 h 576"/>
                  <a:gd name="T18" fmla="*/ 38 w 396"/>
                  <a:gd name="T19" fmla="*/ 414 h 576"/>
                  <a:gd name="T20" fmla="*/ 58 w 396"/>
                  <a:gd name="T21" fmla="*/ 486 h 576"/>
                  <a:gd name="T22" fmla="*/ 117 w 396"/>
                  <a:gd name="T23" fmla="*/ 576 h 576"/>
                  <a:gd name="T24" fmla="*/ 152 w 396"/>
                  <a:gd name="T25" fmla="*/ 565 h 576"/>
                  <a:gd name="T26" fmla="*/ 195 w 396"/>
                  <a:gd name="T27" fmla="*/ 481 h 576"/>
                  <a:gd name="T28" fmla="*/ 177 w 396"/>
                  <a:gd name="T29" fmla="*/ 446 h 576"/>
                  <a:gd name="T30" fmla="*/ 212 w 396"/>
                  <a:gd name="T31" fmla="*/ 402 h 576"/>
                  <a:gd name="T32" fmla="*/ 198 w 396"/>
                  <a:gd name="T33" fmla="*/ 378 h 576"/>
                  <a:gd name="T34" fmla="*/ 218 w 396"/>
                  <a:gd name="T35" fmla="*/ 314 h 576"/>
                  <a:gd name="T36" fmla="*/ 323 w 396"/>
                  <a:gd name="T37" fmla="*/ 329 h 576"/>
                  <a:gd name="T38" fmla="*/ 320 w 396"/>
                  <a:gd name="T39" fmla="*/ 302 h 576"/>
                  <a:gd name="T40" fmla="*/ 312 w 396"/>
                  <a:gd name="T41" fmla="*/ 189 h 576"/>
                  <a:gd name="T42" fmla="*/ 350 w 396"/>
                  <a:gd name="T43" fmla="*/ 172 h 576"/>
                  <a:gd name="T44" fmla="*/ 346 w 396"/>
                  <a:gd name="T45" fmla="*/ 144 h 576"/>
                  <a:gd name="T46" fmla="*/ 396 w 396"/>
                  <a:gd name="T47" fmla="*/ 77 h 576"/>
                  <a:gd name="T48" fmla="*/ 343 w 396"/>
                  <a:gd name="T49" fmla="*/ 45 h 576"/>
                  <a:gd name="T50" fmla="*/ 320 w 396"/>
                  <a:gd name="T51" fmla="*/ 50 h 576"/>
                  <a:gd name="T52" fmla="*/ 260 w 396"/>
                  <a:gd name="T53" fmla="*/ 9 h 576"/>
                  <a:gd name="T54" fmla="*/ 177 w 396"/>
                  <a:gd name="T55" fmla="*/ 19 h 576"/>
                  <a:gd name="T56" fmla="*/ 87 w 396"/>
                  <a:gd name="T57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96" h="576">
                    <a:moveTo>
                      <a:pt x="87" y="0"/>
                    </a:moveTo>
                    <a:lnTo>
                      <a:pt x="67" y="45"/>
                    </a:lnTo>
                    <a:lnTo>
                      <a:pt x="87" y="59"/>
                    </a:lnTo>
                    <a:lnTo>
                      <a:pt x="73" y="87"/>
                    </a:lnTo>
                    <a:lnTo>
                      <a:pt x="44" y="82"/>
                    </a:lnTo>
                    <a:lnTo>
                      <a:pt x="33" y="175"/>
                    </a:lnTo>
                    <a:lnTo>
                      <a:pt x="44" y="280"/>
                    </a:lnTo>
                    <a:lnTo>
                      <a:pt x="0" y="382"/>
                    </a:lnTo>
                    <a:lnTo>
                      <a:pt x="38" y="387"/>
                    </a:lnTo>
                    <a:lnTo>
                      <a:pt x="38" y="414"/>
                    </a:lnTo>
                    <a:lnTo>
                      <a:pt x="58" y="486"/>
                    </a:lnTo>
                    <a:lnTo>
                      <a:pt x="117" y="576"/>
                    </a:lnTo>
                    <a:lnTo>
                      <a:pt x="152" y="565"/>
                    </a:lnTo>
                    <a:lnTo>
                      <a:pt x="195" y="481"/>
                    </a:lnTo>
                    <a:lnTo>
                      <a:pt x="177" y="446"/>
                    </a:lnTo>
                    <a:lnTo>
                      <a:pt x="212" y="402"/>
                    </a:lnTo>
                    <a:lnTo>
                      <a:pt x="198" y="378"/>
                    </a:lnTo>
                    <a:lnTo>
                      <a:pt x="218" y="314"/>
                    </a:lnTo>
                    <a:lnTo>
                      <a:pt x="323" y="329"/>
                    </a:lnTo>
                    <a:lnTo>
                      <a:pt x="320" y="302"/>
                    </a:lnTo>
                    <a:lnTo>
                      <a:pt x="312" y="189"/>
                    </a:lnTo>
                    <a:lnTo>
                      <a:pt x="350" y="172"/>
                    </a:lnTo>
                    <a:lnTo>
                      <a:pt x="346" y="144"/>
                    </a:lnTo>
                    <a:lnTo>
                      <a:pt x="396" y="77"/>
                    </a:lnTo>
                    <a:lnTo>
                      <a:pt x="343" y="45"/>
                    </a:lnTo>
                    <a:lnTo>
                      <a:pt x="320" y="50"/>
                    </a:lnTo>
                    <a:lnTo>
                      <a:pt x="260" y="9"/>
                    </a:lnTo>
                    <a:lnTo>
                      <a:pt x="177" y="19"/>
                    </a:lnTo>
                    <a:lnTo>
                      <a:pt x="87" y="0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20" name="Group 555"/>
            <p:cNvGrpSpPr>
              <a:grpSpLocks/>
            </p:cNvGrpSpPr>
            <p:nvPr/>
          </p:nvGrpSpPr>
          <p:grpSpPr bwMode="auto">
            <a:xfrm>
              <a:off x="2000" y="1726"/>
              <a:ext cx="209" cy="204"/>
              <a:chOff x="1547" y="1366"/>
              <a:chExt cx="209" cy="204"/>
            </a:xfrm>
          </p:grpSpPr>
          <p:sp>
            <p:nvSpPr>
              <p:cNvPr id="74" name="Freeform 556"/>
              <p:cNvSpPr>
                <a:spLocks/>
              </p:cNvSpPr>
              <p:nvPr/>
            </p:nvSpPr>
            <p:spPr bwMode="auto">
              <a:xfrm>
                <a:off x="1547" y="1366"/>
                <a:ext cx="209" cy="204"/>
              </a:xfrm>
              <a:custGeom>
                <a:avLst/>
                <a:gdLst>
                  <a:gd name="T0" fmla="*/ 403 w 418"/>
                  <a:gd name="T1" fmla="*/ 407 h 407"/>
                  <a:gd name="T2" fmla="*/ 267 w 418"/>
                  <a:gd name="T3" fmla="*/ 404 h 407"/>
                  <a:gd name="T4" fmla="*/ 282 w 418"/>
                  <a:gd name="T5" fmla="*/ 367 h 407"/>
                  <a:gd name="T6" fmla="*/ 183 w 418"/>
                  <a:gd name="T7" fmla="*/ 335 h 407"/>
                  <a:gd name="T8" fmla="*/ 168 w 418"/>
                  <a:gd name="T9" fmla="*/ 349 h 407"/>
                  <a:gd name="T10" fmla="*/ 141 w 418"/>
                  <a:gd name="T11" fmla="*/ 353 h 407"/>
                  <a:gd name="T12" fmla="*/ 121 w 418"/>
                  <a:gd name="T13" fmla="*/ 306 h 407"/>
                  <a:gd name="T14" fmla="*/ 0 w 418"/>
                  <a:gd name="T15" fmla="*/ 254 h 407"/>
                  <a:gd name="T16" fmla="*/ 5 w 418"/>
                  <a:gd name="T17" fmla="*/ 187 h 407"/>
                  <a:gd name="T18" fmla="*/ 5 w 418"/>
                  <a:gd name="T19" fmla="*/ 120 h 407"/>
                  <a:gd name="T20" fmla="*/ 0 w 418"/>
                  <a:gd name="T21" fmla="*/ 64 h 407"/>
                  <a:gd name="T22" fmla="*/ 174 w 418"/>
                  <a:gd name="T23" fmla="*/ 0 h 407"/>
                  <a:gd name="T24" fmla="*/ 202 w 418"/>
                  <a:gd name="T25" fmla="*/ 96 h 407"/>
                  <a:gd name="T26" fmla="*/ 240 w 418"/>
                  <a:gd name="T27" fmla="*/ 110 h 407"/>
                  <a:gd name="T28" fmla="*/ 232 w 418"/>
                  <a:gd name="T29" fmla="*/ 143 h 407"/>
                  <a:gd name="T30" fmla="*/ 261 w 418"/>
                  <a:gd name="T31" fmla="*/ 172 h 407"/>
                  <a:gd name="T32" fmla="*/ 377 w 418"/>
                  <a:gd name="T33" fmla="*/ 219 h 407"/>
                  <a:gd name="T34" fmla="*/ 391 w 418"/>
                  <a:gd name="T35" fmla="*/ 254 h 407"/>
                  <a:gd name="T36" fmla="*/ 383 w 418"/>
                  <a:gd name="T37" fmla="*/ 292 h 407"/>
                  <a:gd name="T38" fmla="*/ 418 w 418"/>
                  <a:gd name="T39" fmla="*/ 358 h 407"/>
                  <a:gd name="T40" fmla="*/ 403 w 418"/>
                  <a:gd name="T41" fmla="*/ 407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8" h="407">
                    <a:moveTo>
                      <a:pt x="403" y="407"/>
                    </a:moveTo>
                    <a:lnTo>
                      <a:pt x="267" y="404"/>
                    </a:lnTo>
                    <a:lnTo>
                      <a:pt x="282" y="367"/>
                    </a:lnTo>
                    <a:lnTo>
                      <a:pt x="183" y="335"/>
                    </a:lnTo>
                    <a:lnTo>
                      <a:pt x="168" y="349"/>
                    </a:lnTo>
                    <a:lnTo>
                      <a:pt x="141" y="353"/>
                    </a:lnTo>
                    <a:lnTo>
                      <a:pt x="121" y="306"/>
                    </a:lnTo>
                    <a:lnTo>
                      <a:pt x="0" y="254"/>
                    </a:lnTo>
                    <a:lnTo>
                      <a:pt x="5" y="187"/>
                    </a:lnTo>
                    <a:lnTo>
                      <a:pt x="5" y="120"/>
                    </a:lnTo>
                    <a:lnTo>
                      <a:pt x="0" y="64"/>
                    </a:lnTo>
                    <a:lnTo>
                      <a:pt x="174" y="0"/>
                    </a:lnTo>
                    <a:lnTo>
                      <a:pt x="202" y="96"/>
                    </a:lnTo>
                    <a:lnTo>
                      <a:pt x="240" y="110"/>
                    </a:lnTo>
                    <a:lnTo>
                      <a:pt x="232" y="143"/>
                    </a:lnTo>
                    <a:lnTo>
                      <a:pt x="261" y="172"/>
                    </a:lnTo>
                    <a:lnTo>
                      <a:pt x="377" y="219"/>
                    </a:lnTo>
                    <a:lnTo>
                      <a:pt x="391" y="254"/>
                    </a:lnTo>
                    <a:lnTo>
                      <a:pt x="383" y="292"/>
                    </a:lnTo>
                    <a:lnTo>
                      <a:pt x="418" y="358"/>
                    </a:lnTo>
                    <a:lnTo>
                      <a:pt x="403" y="407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75" name="Freeform 557"/>
              <p:cNvSpPr>
                <a:spLocks/>
              </p:cNvSpPr>
              <p:nvPr/>
            </p:nvSpPr>
            <p:spPr bwMode="auto">
              <a:xfrm>
                <a:off x="1547" y="1366"/>
                <a:ext cx="209" cy="204"/>
              </a:xfrm>
              <a:custGeom>
                <a:avLst/>
                <a:gdLst>
                  <a:gd name="T0" fmla="*/ 403 w 418"/>
                  <a:gd name="T1" fmla="*/ 407 h 407"/>
                  <a:gd name="T2" fmla="*/ 267 w 418"/>
                  <a:gd name="T3" fmla="*/ 404 h 407"/>
                  <a:gd name="T4" fmla="*/ 282 w 418"/>
                  <a:gd name="T5" fmla="*/ 367 h 407"/>
                  <a:gd name="T6" fmla="*/ 183 w 418"/>
                  <a:gd name="T7" fmla="*/ 335 h 407"/>
                  <a:gd name="T8" fmla="*/ 168 w 418"/>
                  <a:gd name="T9" fmla="*/ 349 h 407"/>
                  <a:gd name="T10" fmla="*/ 141 w 418"/>
                  <a:gd name="T11" fmla="*/ 353 h 407"/>
                  <a:gd name="T12" fmla="*/ 121 w 418"/>
                  <a:gd name="T13" fmla="*/ 306 h 407"/>
                  <a:gd name="T14" fmla="*/ 0 w 418"/>
                  <a:gd name="T15" fmla="*/ 254 h 407"/>
                  <a:gd name="T16" fmla="*/ 5 w 418"/>
                  <a:gd name="T17" fmla="*/ 187 h 407"/>
                  <a:gd name="T18" fmla="*/ 5 w 418"/>
                  <a:gd name="T19" fmla="*/ 120 h 407"/>
                  <a:gd name="T20" fmla="*/ 0 w 418"/>
                  <a:gd name="T21" fmla="*/ 64 h 407"/>
                  <a:gd name="T22" fmla="*/ 174 w 418"/>
                  <a:gd name="T23" fmla="*/ 0 h 407"/>
                  <a:gd name="T24" fmla="*/ 202 w 418"/>
                  <a:gd name="T25" fmla="*/ 96 h 407"/>
                  <a:gd name="T26" fmla="*/ 240 w 418"/>
                  <a:gd name="T27" fmla="*/ 110 h 407"/>
                  <a:gd name="T28" fmla="*/ 232 w 418"/>
                  <a:gd name="T29" fmla="*/ 143 h 407"/>
                  <a:gd name="T30" fmla="*/ 261 w 418"/>
                  <a:gd name="T31" fmla="*/ 172 h 407"/>
                  <a:gd name="T32" fmla="*/ 377 w 418"/>
                  <a:gd name="T33" fmla="*/ 219 h 407"/>
                  <a:gd name="T34" fmla="*/ 391 w 418"/>
                  <a:gd name="T35" fmla="*/ 254 h 407"/>
                  <a:gd name="T36" fmla="*/ 383 w 418"/>
                  <a:gd name="T37" fmla="*/ 292 h 407"/>
                  <a:gd name="T38" fmla="*/ 418 w 418"/>
                  <a:gd name="T39" fmla="*/ 358 h 407"/>
                  <a:gd name="T40" fmla="*/ 403 w 418"/>
                  <a:gd name="T41" fmla="*/ 407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8" h="407">
                    <a:moveTo>
                      <a:pt x="403" y="407"/>
                    </a:moveTo>
                    <a:lnTo>
                      <a:pt x="267" y="404"/>
                    </a:lnTo>
                    <a:lnTo>
                      <a:pt x="282" y="367"/>
                    </a:lnTo>
                    <a:lnTo>
                      <a:pt x="183" y="335"/>
                    </a:lnTo>
                    <a:lnTo>
                      <a:pt x="168" y="349"/>
                    </a:lnTo>
                    <a:lnTo>
                      <a:pt x="141" y="353"/>
                    </a:lnTo>
                    <a:lnTo>
                      <a:pt x="121" y="306"/>
                    </a:lnTo>
                    <a:lnTo>
                      <a:pt x="0" y="254"/>
                    </a:lnTo>
                    <a:lnTo>
                      <a:pt x="5" y="187"/>
                    </a:lnTo>
                    <a:lnTo>
                      <a:pt x="5" y="120"/>
                    </a:lnTo>
                    <a:lnTo>
                      <a:pt x="0" y="64"/>
                    </a:lnTo>
                    <a:lnTo>
                      <a:pt x="174" y="0"/>
                    </a:lnTo>
                    <a:lnTo>
                      <a:pt x="202" y="96"/>
                    </a:lnTo>
                    <a:lnTo>
                      <a:pt x="240" y="110"/>
                    </a:lnTo>
                    <a:lnTo>
                      <a:pt x="232" y="143"/>
                    </a:lnTo>
                    <a:lnTo>
                      <a:pt x="261" y="172"/>
                    </a:lnTo>
                    <a:lnTo>
                      <a:pt x="377" y="219"/>
                    </a:lnTo>
                    <a:lnTo>
                      <a:pt x="391" y="254"/>
                    </a:lnTo>
                    <a:lnTo>
                      <a:pt x="383" y="292"/>
                    </a:lnTo>
                    <a:lnTo>
                      <a:pt x="418" y="358"/>
                    </a:lnTo>
                    <a:lnTo>
                      <a:pt x="403" y="407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21" name="Group 558"/>
            <p:cNvGrpSpPr>
              <a:grpSpLocks/>
            </p:cNvGrpSpPr>
            <p:nvPr/>
          </p:nvGrpSpPr>
          <p:grpSpPr bwMode="auto">
            <a:xfrm>
              <a:off x="2087" y="1716"/>
              <a:ext cx="283" cy="235"/>
              <a:chOff x="1634" y="1356"/>
              <a:chExt cx="283" cy="235"/>
            </a:xfrm>
          </p:grpSpPr>
          <p:sp>
            <p:nvSpPr>
              <p:cNvPr id="72" name="Freeform 559"/>
              <p:cNvSpPr>
                <a:spLocks/>
              </p:cNvSpPr>
              <p:nvPr/>
            </p:nvSpPr>
            <p:spPr bwMode="auto">
              <a:xfrm>
                <a:off x="1634" y="1356"/>
                <a:ext cx="283" cy="235"/>
              </a:xfrm>
              <a:custGeom>
                <a:avLst/>
                <a:gdLst>
                  <a:gd name="T0" fmla="*/ 275 w 567"/>
                  <a:gd name="T1" fmla="*/ 421 h 471"/>
                  <a:gd name="T2" fmla="*/ 227 w 567"/>
                  <a:gd name="T3" fmla="*/ 429 h 471"/>
                  <a:gd name="T4" fmla="*/ 243 w 567"/>
                  <a:gd name="T5" fmla="*/ 383 h 471"/>
                  <a:gd name="T6" fmla="*/ 209 w 567"/>
                  <a:gd name="T7" fmla="*/ 316 h 471"/>
                  <a:gd name="T8" fmla="*/ 215 w 567"/>
                  <a:gd name="T9" fmla="*/ 278 h 471"/>
                  <a:gd name="T10" fmla="*/ 201 w 567"/>
                  <a:gd name="T11" fmla="*/ 243 h 471"/>
                  <a:gd name="T12" fmla="*/ 87 w 567"/>
                  <a:gd name="T13" fmla="*/ 197 h 471"/>
                  <a:gd name="T14" fmla="*/ 58 w 567"/>
                  <a:gd name="T15" fmla="*/ 165 h 471"/>
                  <a:gd name="T16" fmla="*/ 64 w 567"/>
                  <a:gd name="T17" fmla="*/ 133 h 471"/>
                  <a:gd name="T18" fmla="*/ 26 w 567"/>
                  <a:gd name="T19" fmla="*/ 121 h 471"/>
                  <a:gd name="T20" fmla="*/ 0 w 567"/>
                  <a:gd name="T21" fmla="*/ 23 h 471"/>
                  <a:gd name="T22" fmla="*/ 107 w 567"/>
                  <a:gd name="T23" fmla="*/ 0 h 471"/>
                  <a:gd name="T24" fmla="*/ 128 w 567"/>
                  <a:gd name="T25" fmla="*/ 113 h 471"/>
                  <a:gd name="T26" fmla="*/ 130 w 567"/>
                  <a:gd name="T27" fmla="*/ 118 h 471"/>
                  <a:gd name="T28" fmla="*/ 137 w 567"/>
                  <a:gd name="T29" fmla="*/ 121 h 471"/>
                  <a:gd name="T30" fmla="*/ 145 w 567"/>
                  <a:gd name="T31" fmla="*/ 132 h 471"/>
                  <a:gd name="T32" fmla="*/ 156 w 567"/>
                  <a:gd name="T33" fmla="*/ 142 h 471"/>
                  <a:gd name="T34" fmla="*/ 171 w 567"/>
                  <a:gd name="T35" fmla="*/ 150 h 471"/>
                  <a:gd name="T36" fmla="*/ 179 w 567"/>
                  <a:gd name="T37" fmla="*/ 157 h 471"/>
                  <a:gd name="T38" fmla="*/ 191 w 567"/>
                  <a:gd name="T39" fmla="*/ 165 h 471"/>
                  <a:gd name="T40" fmla="*/ 197 w 567"/>
                  <a:gd name="T41" fmla="*/ 165 h 471"/>
                  <a:gd name="T42" fmla="*/ 201 w 567"/>
                  <a:gd name="T43" fmla="*/ 162 h 471"/>
                  <a:gd name="T44" fmla="*/ 212 w 567"/>
                  <a:gd name="T45" fmla="*/ 154 h 471"/>
                  <a:gd name="T46" fmla="*/ 221 w 567"/>
                  <a:gd name="T47" fmla="*/ 150 h 471"/>
                  <a:gd name="T48" fmla="*/ 227 w 567"/>
                  <a:gd name="T49" fmla="*/ 144 h 471"/>
                  <a:gd name="T50" fmla="*/ 240 w 567"/>
                  <a:gd name="T51" fmla="*/ 138 h 471"/>
                  <a:gd name="T52" fmla="*/ 246 w 567"/>
                  <a:gd name="T53" fmla="*/ 133 h 471"/>
                  <a:gd name="T54" fmla="*/ 255 w 567"/>
                  <a:gd name="T55" fmla="*/ 132 h 471"/>
                  <a:gd name="T56" fmla="*/ 258 w 567"/>
                  <a:gd name="T57" fmla="*/ 128 h 471"/>
                  <a:gd name="T58" fmla="*/ 323 w 567"/>
                  <a:gd name="T59" fmla="*/ 168 h 471"/>
                  <a:gd name="T60" fmla="*/ 323 w 567"/>
                  <a:gd name="T61" fmla="*/ 173 h 471"/>
                  <a:gd name="T62" fmla="*/ 323 w 567"/>
                  <a:gd name="T63" fmla="*/ 182 h 471"/>
                  <a:gd name="T64" fmla="*/ 323 w 567"/>
                  <a:gd name="T65" fmla="*/ 197 h 471"/>
                  <a:gd name="T66" fmla="*/ 320 w 567"/>
                  <a:gd name="T67" fmla="*/ 211 h 471"/>
                  <a:gd name="T68" fmla="*/ 320 w 567"/>
                  <a:gd name="T69" fmla="*/ 225 h 471"/>
                  <a:gd name="T70" fmla="*/ 320 w 567"/>
                  <a:gd name="T71" fmla="*/ 237 h 471"/>
                  <a:gd name="T72" fmla="*/ 320 w 567"/>
                  <a:gd name="T73" fmla="*/ 243 h 471"/>
                  <a:gd name="T74" fmla="*/ 323 w 567"/>
                  <a:gd name="T75" fmla="*/ 246 h 471"/>
                  <a:gd name="T76" fmla="*/ 326 w 567"/>
                  <a:gd name="T77" fmla="*/ 246 h 471"/>
                  <a:gd name="T78" fmla="*/ 339 w 567"/>
                  <a:gd name="T79" fmla="*/ 246 h 471"/>
                  <a:gd name="T80" fmla="*/ 346 w 567"/>
                  <a:gd name="T81" fmla="*/ 246 h 471"/>
                  <a:gd name="T82" fmla="*/ 360 w 567"/>
                  <a:gd name="T83" fmla="*/ 250 h 471"/>
                  <a:gd name="T84" fmla="*/ 377 w 567"/>
                  <a:gd name="T85" fmla="*/ 253 h 471"/>
                  <a:gd name="T86" fmla="*/ 387 w 567"/>
                  <a:gd name="T87" fmla="*/ 255 h 471"/>
                  <a:gd name="T88" fmla="*/ 394 w 567"/>
                  <a:gd name="T89" fmla="*/ 255 h 471"/>
                  <a:gd name="T90" fmla="*/ 395 w 567"/>
                  <a:gd name="T91" fmla="*/ 260 h 471"/>
                  <a:gd name="T92" fmla="*/ 413 w 567"/>
                  <a:gd name="T93" fmla="*/ 333 h 471"/>
                  <a:gd name="T94" fmla="*/ 526 w 567"/>
                  <a:gd name="T95" fmla="*/ 313 h 471"/>
                  <a:gd name="T96" fmla="*/ 567 w 567"/>
                  <a:gd name="T97" fmla="*/ 353 h 471"/>
                  <a:gd name="T98" fmla="*/ 532 w 567"/>
                  <a:gd name="T99" fmla="*/ 465 h 471"/>
                  <a:gd name="T100" fmla="*/ 509 w 567"/>
                  <a:gd name="T101" fmla="*/ 471 h 471"/>
                  <a:gd name="T102" fmla="*/ 448 w 567"/>
                  <a:gd name="T103" fmla="*/ 429 h 471"/>
                  <a:gd name="T104" fmla="*/ 365 w 567"/>
                  <a:gd name="T105" fmla="*/ 439 h 471"/>
                  <a:gd name="T106" fmla="*/ 275 w 567"/>
                  <a:gd name="T107" fmla="*/ 42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67" h="471">
                    <a:moveTo>
                      <a:pt x="275" y="421"/>
                    </a:moveTo>
                    <a:lnTo>
                      <a:pt x="227" y="429"/>
                    </a:lnTo>
                    <a:lnTo>
                      <a:pt x="243" y="383"/>
                    </a:lnTo>
                    <a:lnTo>
                      <a:pt x="209" y="316"/>
                    </a:lnTo>
                    <a:lnTo>
                      <a:pt x="215" y="278"/>
                    </a:lnTo>
                    <a:lnTo>
                      <a:pt x="201" y="243"/>
                    </a:lnTo>
                    <a:lnTo>
                      <a:pt x="87" y="197"/>
                    </a:lnTo>
                    <a:lnTo>
                      <a:pt x="58" y="165"/>
                    </a:lnTo>
                    <a:lnTo>
                      <a:pt x="64" y="133"/>
                    </a:lnTo>
                    <a:lnTo>
                      <a:pt x="26" y="121"/>
                    </a:lnTo>
                    <a:lnTo>
                      <a:pt x="0" y="23"/>
                    </a:lnTo>
                    <a:lnTo>
                      <a:pt x="107" y="0"/>
                    </a:lnTo>
                    <a:lnTo>
                      <a:pt x="128" y="113"/>
                    </a:lnTo>
                    <a:lnTo>
                      <a:pt x="130" y="118"/>
                    </a:lnTo>
                    <a:lnTo>
                      <a:pt x="137" y="121"/>
                    </a:lnTo>
                    <a:lnTo>
                      <a:pt x="145" y="132"/>
                    </a:lnTo>
                    <a:lnTo>
                      <a:pt x="156" y="142"/>
                    </a:lnTo>
                    <a:lnTo>
                      <a:pt x="171" y="150"/>
                    </a:lnTo>
                    <a:lnTo>
                      <a:pt x="179" y="157"/>
                    </a:lnTo>
                    <a:lnTo>
                      <a:pt x="191" y="165"/>
                    </a:lnTo>
                    <a:lnTo>
                      <a:pt x="197" y="165"/>
                    </a:lnTo>
                    <a:lnTo>
                      <a:pt x="201" y="162"/>
                    </a:lnTo>
                    <a:lnTo>
                      <a:pt x="212" y="154"/>
                    </a:lnTo>
                    <a:lnTo>
                      <a:pt x="221" y="150"/>
                    </a:lnTo>
                    <a:lnTo>
                      <a:pt x="227" y="144"/>
                    </a:lnTo>
                    <a:lnTo>
                      <a:pt x="240" y="138"/>
                    </a:lnTo>
                    <a:lnTo>
                      <a:pt x="246" y="133"/>
                    </a:lnTo>
                    <a:lnTo>
                      <a:pt x="255" y="132"/>
                    </a:lnTo>
                    <a:lnTo>
                      <a:pt x="258" y="128"/>
                    </a:lnTo>
                    <a:lnTo>
                      <a:pt x="323" y="168"/>
                    </a:lnTo>
                    <a:lnTo>
                      <a:pt x="323" y="173"/>
                    </a:lnTo>
                    <a:lnTo>
                      <a:pt x="323" y="182"/>
                    </a:lnTo>
                    <a:lnTo>
                      <a:pt x="323" y="197"/>
                    </a:lnTo>
                    <a:lnTo>
                      <a:pt x="320" y="211"/>
                    </a:lnTo>
                    <a:lnTo>
                      <a:pt x="320" y="225"/>
                    </a:lnTo>
                    <a:lnTo>
                      <a:pt x="320" y="237"/>
                    </a:lnTo>
                    <a:lnTo>
                      <a:pt x="320" y="243"/>
                    </a:lnTo>
                    <a:lnTo>
                      <a:pt x="323" y="246"/>
                    </a:lnTo>
                    <a:lnTo>
                      <a:pt x="326" y="246"/>
                    </a:lnTo>
                    <a:lnTo>
                      <a:pt x="339" y="246"/>
                    </a:lnTo>
                    <a:lnTo>
                      <a:pt x="346" y="246"/>
                    </a:lnTo>
                    <a:lnTo>
                      <a:pt x="360" y="250"/>
                    </a:lnTo>
                    <a:lnTo>
                      <a:pt x="377" y="253"/>
                    </a:lnTo>
                    <a:lnTo>
                      <a:pt x="387" y="255"/>
                    </a:lnTo>
                    <a:lnTo>
                      <a:pt x="394" y="255"/>
                    </a:lnTo>
                    <a:lnTo>
                      <a:pt x="395" y="260"/>
                    </a:lnTo>
                    <a:lnTo>
                      <a:pt x="413" y="333"/>
                    </a:lnTo>
                    <a:lnTo>
                      <a:pt x="526" y="313"/>
                    </a:lnTo>
                    <a:lnTo>
                      <a:pt x="567" y="353"/>
                    </a:lnTo>
                    <a:lnTo>
                      <a:pt x="532" y="465"/>
                    </a:lnTo>
                    <a:lnTo>
                      <a:pt x="509" y="471"/>
                    </a:lnTo>
                    <a:lnTo>
                      <a:pt x="448" y="429"/>
                    </a:lnTo>
                    <a:lnTo>
                      <a:pt x="365" y="439"/>
                    </a:lnTo>
                    <a:lnTo>
                      <a:pt x="275" y="421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73" name="Freeform 560"/>
              <p:cNvSpPr>
                <a:spLocks/>
              </p:cNvSpPr>
              <p:nvPr/>
            </p:nvSpPr>
            <p:spPr bwMode="auto">
              <a:xfrm>
                <a:off x="1634" y="1356"/>
                <a:ext cx="283" cy="235"/>
              </a:xfrm>
              <a:custGeom>
                <a:avLst/>
                <a:gdLst>
                  <a:gd name="T0" fmla="*/ 275 w 567"/>
                  <a:gd name="T1" fmla="*/ 421 h 471"/>
                  <a:gd name="T2" fmla="*/ 227 w 567"/>
                  <a:gd name="T3" fmla="*/ 429 h 471"/>
                  <a:gd name="T4" fmla="*/ 243 w 567"/>
                  <a:gd name="T5" fmla="*/ 383 h 471"/>
                  <a:gd name="T6" fmla="*/ 209 w 567"/>
                  <a:gd name="T7" fmla="*/ 316 h 471"/>
                  <a:gd name="T8" fmla="*/ 215 w 567"/>
                  <a:gd name="T9" fmla="*/ 278 h 471"/>
                  <a:gd name="T10" fmla="*/ 201 w 567"/>
                  <a:gd name="T11" fmla="*/ 243 h 471"/>
                  <a:gd name="T12" fmla="*/ 87 w 567"/>
                  <a:gd name="T13" fmla="*/ 197 h 471"/>
                  <a:gd name="T14" fmla="*/ 58 w 567"/>
                  <a:gd name="T15" fmla="*/ 165 h 471"/>
                  <a:gd name="T16" fmla="*/ 64 w 567"/>
                  <a:gd name="T17" fmla="*/ 133 h 471"/>
                  <a:gd name="T18" fmla="*/ 26 w 567"/>
                  <a:gd name="T19" fmla="*/ 121 h 471"/>
                  <a:gd name="T20" fmla="*/ 0 w 567"/>
                  <a:gd name="T21" fmla="*/ 23 h 471"/>
                  <a:gd name="T22" fmla="*/ 107 w 567"/>
                  <a:gd name="T23" fmla="*/ 0 h 471"/>
                  <a:gd name="T24" fmla="*/ 128 w 567"/>
                  <a:gd name="T25" fmla="*/ 113 h 471"/>
                  <a:gd name="T26" fmla="*/ 130 w 567"/>
                  <a:gd name="T27" fmla="*/ 118 h 471"/>
                  <a:gd name="T28" fmla="*/ 137 w 567"/>
                  <a:gd name="T29" fmla="*/ 121 h 471"/>
                  <a:gd name="T30" fmla="*/ 145 w 567"/>
                  <a:gd name="T31" fmla="*/ 132 h 471"/>
                  <a:gd name="T32" fmla="*/ 156 w 567"/>
                  <a:gd name="T33" fmla="*/ 142 h 471"/>
                  <a:gd name="T34" fmla="*/ 171 w 567"/>
                  <a:gd name="T35" fmla="*/ 150 h 471"/>
                  <a:gd name="T36" fmla="*/ 179 w 567"/>
                  <a:gd name="T37" fmla="*/ 157 h 471"/>
                  <a:gd name="T38" fmla="*/ 191 w 567"/>
                  <a:gd name="T39" fmla="*/ 165 h 471"/>
                  <a:gd name="T40" fmla="*/ 197 w 567"/>
                  <a:gd name="T41" fmla="*/ 165 h 471"/>
                  <a:gd name="T42" fmla="*/ 201 w 567"/>
                  <a:gd name="T43" fmla="*/ 162 h 471"/>
                  <a:gd name="T44" fmla="*/ 212 w 567"/>
                  <a:gd name="T45" fmla="*/ 154 h 471"/>
                  <a:gd name="T46" fmla="*/ 221 w 567"/>
                  <a:gd name="T47" fmla="*/ 150 h 471"/>
                  <a:gd name="T48" fmla="*/ 227 w 567"/>
                  <a:gd name="T49" fmla="*/ 144 h 471"/>
                  <a:gd name="T50" fmla="*/ 240 w 567"/>
                  <a:gd name="T51" fmla="*/ 138 h 471"/>
                  <a:gd name="T52" fmla="*/ 246 w 567"/>
                  <a:gd name="T53" fmla="*/ 133 h 471"/>
                  <a:gd name="T54" fmla="*/ 255 w 567"/>
                  <a:gd name="T55" fmla="*/ 132 h 471"/>
                  <a:gd name="T56" fmla="*/ 258 w 567"/>
                  <a:gd name="T57" fmla="*/ 128 h 471"/>
                  <a:gd name="T58" fmla="*/ 323 w 567"/>
                  <a:gd name="T59" fmla="*/ 168 h 471"/>
                  <a:gd name="T60" fmla="*/ 323 w 567"/>
                  <a:gd name="T61" fmla="*/ 173 h 471"/>
                  <a:gd name="T62" fmla="*/ 323 w 567"/>
                  <a:gd name="T63" fmla="*/ 182 h 471"/>
                  <a:gd name="T64" fmla="*/ 323 w 567"/>
                  <a:gd name="T65" fmla="*/ 197 h 471"/>
                  <a:gd name="T66" fmla="*/ 320 w 567"/>
                  <a:gd name="T67" fmla="*/ 211 h 471"/>
                  <a:gd name="T68" fmla="*/ 320 w 567"/>
                  <a:gd name="T69" fmla="*/ 225 h 471"/>
                  <a:gd name="T70" fmla="*/ 320 w 567"/>
                  <a:gd name="T71" fmla="*/ 237 h 471"/>
                  <a:gd name="T72" fmla="*/ 320 w 567"/>
                  <a:gd name="T73" fmla="*/ 243 h 471"/>
                  <a:gd name="T74" fmla="*/ 323 w 567"/>
                  <a:gd name="T75" fmla="*/ 246 h 471"/>
                  <a:gd name="T76" fmla="*/ 326 w 567"/>
                  <a:gd name="T77" fmla="*/ 246 h 471"/>
                  <a:gd name="T78" fmla="*/ 339 w 567"/>
                  <a:gd name="T79" fmla="*/ 246 h 471"/>
                  <a:gd name="T80" fmla="*/ 346 w 567"/>
                  <a:gd name="T81" fmla="*/ 246 h 471"/>
                  <a:gd name="T82" fmla="*/ 360 w 567"/>
                  <a:gd name="T83" fmla="*/ 250 h 471"/>
                  <a:gd name="T84" fmla="*/ 377 w 567"/>
                  <a:gd name="T85" fmla="*/ 253 h 471"/>
                  <a:gd name="T86" fmla="*/ 387 w 567"/>
                  <a:gd name="T87" fmla="*/ 255 h 471"/>
                  <a:gd name="T88" fmla="*/ 394 w 567"/>
                  <a:gd name="T89" fmla="*/ 255 h 471"/>
                  <a:gd name="T90" fmla="*/ 395 w 567"/>
                  <a:gd name="T91" fmla="*/ 260 h 471"/>
                  <a:gd name="T92" fmla="*/ 413 w 567"/>
                  <a:gd name="T93" fmla="*/ 333 h 471"/>
                  <a:gd name="T94" fmla="*/ 526 w 567"/>
                  <a:gd name="T95" fmla="*/ 313 h 471"/>
                  <a:gd name="T96" fmla="*/ 567 w 567"/>
                  <a:gd name="T97" fmla="*/ 353 h 471"/>
                  <a:gd name="T98" fmla="*/ 532 w 567"/>
                  <a:gd name="T99" fmla="*/ 465 h 471"/>
                  <a:gd name="T100" fmla="*/ 509 w 567"/>
                  <a:gd name="T101" fmla="*/ 471 h 471"/>
                  <a:gd name="T102" fmla="*/ 448 w 567"/>
                  <a:gd name="T103" fmla="*/ 429 h 471"/>
                  <a:gd name="T104" fmla="*/ 365 w 567"/>
                  <a:gd name="T105" fmla="*/ 439 h 471"/>
                  <a:gd name="T106" fmla="*/ 275 w 567"/>
                  <a:gd name="T107" fmla="*/ 42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67" h="471">
                    <a:moveTo>
                      <a:pt x="275" y="421"/>
                    </a:moveTo>
                    <a:lnTo>
                      <a:pt x="227" y="429"/>
                    </a:lnTo>
                    <a:lnTo>
                      <a:pt x="243" y="383"/>
                    </a:lnTo>
                    <a:lnTo>
                      <a:pt x="209" y="316"/>
                    </a:lnTo>
                    <a:lnTo>
                      <a:pt x="215" y="278"/>
                    </a:lnTo>
                    <a:lnTo>
                      <a:pt x="201" y="243"/>
                    </a:lnTo>
                    <a:lnTo>
                      <a:pt x="87" y="197"/>
                    </a:lnTo>
                    <a:lnTo>
                      <a:pt x="58" y="165"/>
                    </a:lnTo>
                    <a:lnTo>
                      <a:pt x="64" y="133"/>
                    </a:lnTo>
                    <a:lnTo>
                      <a:pt x="26" y="121"/>
                    </a:lnTo>
                    <a:lnTo>
                      <a:pt x="0" y="23"/>
                    </a:lnTo>
                    <a:lnTo>
                      <a:pt x="107" y="0"/>
                    </a:lnTo>
                    <a:lnTo>
                      <a:pt x="128" y="113"/>
                    </a:lnTo>
                    <a:lnTo>
                      <a:pt x="130" y="118"/>
                    </a:lnTo>
                    <a:lnTo>
                      <a:pt x="137" y="121"/>
                    </a:lnTo>
                    <a:lnTo>
                      <a:pt x="145" y="132"/>
                    </a:lnTo>
                    <a:lnTo>
                      <a:pt x="156" y="142"/>
                    </a:lnTo>
                    <a:lnTo>
                      <a:pt x="171" y="150"/>
                    </a:lnTo>
                    <a:lnTo>
                      <a:pt x="179" y="157"/>
                    </a:lnTo>
                    <a:lnTo>
                      <a:pt x="191" y="165"/>
                    </a:lnTo>
                    <a:lnTo>
                      <a:pt x="197" y="165"/>
                    </a:lnTo>
                    <a:lnTo>
                      <a:pt x="201" y="162"/>
                    </a:lnTo>
                    <a:lnTo>
                      <a:pt x="212" y="154"/>
                    </a:lnTo>
                    <a:lnTo>
                      <a:pt x="221" y="150"/>
                    </a:lnTo>
                    <a:lnTo>
                      <a:pt x="227" y="144"/>
                    </a:lnTo>
                    <a:lnTo>
                      <a:pt x="240" y="138"/>
                    </a:lnTo>
                    <a:lnTo>
                      <a:pt x="246" y="133"/>
                    </a:lnTo>
                    <a:lnTo>
                      <a:pt x="255" y="132"/>
                    </a:lnTo>
                    <a:lnTo>
                      <a:pt x="258" y="128"/>
                    </a:lnTo>
                    <a:lnTo>
                      <a:pt x="323" y="168"/>
                    </a:lnTo>
                    <a:lnTo>
                      <a:pt x="323" y="173"/>
                    </a:lnTo>
                    <a:lnTo>
                      <a:pt x="323" y="182"/>
                    </a:lnTo>
                    <a:lnTo>
                      <a:pt x="323" y="197"/>
                    </a:lnTo>
                    <a:lnTo>
                      <a:pt x="320" y="211"/>
                    </a:lnTo>
                    <a:lnTo>
                      <a:pt x="320" y="225"/>
                    </a:lnTo>
                    <a:lnTo>
                      <a:pt x="320" y="237"/>
                    </a:lnTo>
                    <a:lnTo>
                      <a:pt x="320" y="243"/>
                    </a:lnTo>
                    <a:lnTo>
                      <a:pt x="323" y="246"/>
                    </a:lnTo>
                    <a:lnTo>
                      <a:pt x="326" y="246"/>
                    </a:lnTo>
                    <a:lnTo>
                      <a:pt x="339" y="246"/>
                    </a:lnTo>
                    <a:lnTo>
                      <a:pt x="346" y="246"/>
                    </a:lnTo>
                    <a:lnTo>
                      <a:pt x="360" y="250"/>
                    </a:lnTo>
                    <a:lnTo>
                      <a:pt x="377" y="253"/>
                    </a:lnTo>
                    <a:lnTo>
                      <a:pt x="387" y="255"/>
                    </a:lnTo>
                    <a:lnTo>
                      <a:pt x="394" y="255"/>
                    </a:lnTo>
                    <a:lnTo>
                      <a:pt x="395" y="260"/>
                    </a:lnTo>
                    <a:lnTo>
                      <a:pt x="413" y="333"/>
                    </a:lnTo>
                    <a:lnTo>
                      <a:pt x="526" y="313"/>
                    </a:lnTo>
                    <a:lnTo>
                      <a:pt x="567" y="353"/>
                    </a:lnTo>
                    <a:lnTo>
                      <a:pt x="532" y="465"/>
                    </a:lnTo>
                    <a:lnTo>
                      <a:pt x="509" y="471"/>
                    </a:lnTo>
                    <a:lnTo>
                      <a:pt x="448" y="429"/>
                    </a:lnTo>
                    <a:lnTo>
                      <a:pt x="365" y="439"/>
                    </a:lnTo>
                    <a:lnTo>
                      <a:pt x="275" y="421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22" name="Group 561"/>
            <p:cNvGrpSpPr>
              <a:grpSpLocks/>
            </p:cNvGrpSpPr>
            <p:nvPr/>
          </p:nvGrpSpPr>
          <p:grpSpPr bwMode="auto">
            <a:xfrm>
              <a:off x="1499" y="1851"/>
              <a:ext cx="729" cy="469"/>
              <a:chOff x="1046" y="1491"/>
              <a:chExt cx="729" cy="469"/>
            </a:xfrm>
          </p:grpSpPr>
          <p:grpSp>
            <p:nvGrpSpPr>
              <p:cNvPr id="51" name="Group 562"/>
              <p:cNvGrpSpPr>
                <a:grpSpLocks/>
              </p:cNvGrpSpPr>
              <p:nvPr/>
            </p:nvGrpSpPr>
            <p:grpSpPr bwMode="auto">
              <a:xfrm>
                <a:off x="1324" y="1562"/>
                <a:ext cx="252" cy="168"/>
                <a:chOff x="1324" y="1562"/>
                <a:chExt cx="252" cy="168"/>
              </a:xfrm>
            </p:grpSpPr>
            <p:sp>
              <p:nvSpPr>
                <p:cNvPr id="70" name="Freeform 563"/>
                <p:cNvSpPr>
                  <a:spLocks/>
                </p:cNvSpPr>
                <p:nvPr/>
              </p:nvSpPr>
              <p:spPr bwMode="auto">
                <a:xfrm>
                  <a:off x="1324" y="1562"/>
                  <a:ext cx="252" cy="168"/>
                </a:xfrm>
                <a:custGeom>
                  <a:avLst/>
                  <a:gdLst>
                    <a:gd name="T0" fmla="*/ 128 w 503"/>
                    <a:gd name="T1" fmla="*/ 239 h 337"/>
                    <a:gd name="T2" fmla="*/ 80 w 503"/>
                    <a:gd name="T3" fmla="*/ 210 h 337"/>
                    <a:gd name="T4" fmla="*/ 22 w 503"/>
                    <a:gd name="T5" fmla="*/ 223 h 337"/>
                    <a:gd name="T6" fmla="*/ 0 w 503"/>
                    <a:gd name="T7" fmla="*/ 210 h 337"/>
                    <a:gd name="T8" fmla="*/ 34 w 503"/>
                    <a:gd name="T9" fmla="*/ 142 h 337"/>
                    <a:gd name="T10" fmla="*/ 69 w 503"/>
                    <a:gd name="T11" fmla="*/ 125 h 337"/>
                    <a:gd name="T12" fmla="*/ 185 w 503"/>
                    <a:gd name="T13" fmla="*/ 64 h 337"/>
                    <a:gd name="T14" fmla="*/ 246 w 503"/>
                    <a:gd name="T15" fmla="*/ 78 h 337"/>
                    <a:gd name="T16" fmla="*/ 310 w 503"/>
                    <a:gd name="T17" fmla="*/ 55 h 337"/>
                    <a:gd name="T18" fmla="*/ 392 w 503"/>
                    <a:gd name="T19" fmla="*/ 0 h 337"/>
                    <a:gd name="T20" fmla="*/ 415 w 503"/>
                    <a:gd name="T21" fmla="*/ 34 h 337"/>
                    <a:gd name="T22" fmla="*/ 449 w 503"/>
                    <a:gd name="T23" fmla="*/ 41 h 337"/>
                    <a:gd name="T24" fmla="*/ 497 w 503"/>
                    <a:gd name="T25" fmla="*/ 130 h 337"/>
                    <a:gd name="T26" fmla="*/ 464 w 503"/>
                    <a:gd name="T27" fmla="*/ 200 h 337"/>
                    <a:gd name="T28" fmla="*/ 503 w 503"/>
                    <a:gd name="T29" fmla="*/ 242 h 337"/>
                    <a:gd name="T30" fmla="*/ 476 w 503"/>
                    <a:gd name="T31" fmla="*/ 297 h 337"/>
                    <a:gd name="T32" fmla="*/ 340 w 503"/>
                    <a:gd name="T33" fmla="*/ 258 h 337"/>
                    <a:gd name="T34" fmla="*/ 270 w 503"/>
                    <a:gd name="T35" fmla="*/ 337 h 337"/>
                    <a:gd name="T36" fmla="*/ 203 w 503"/>
                    <a:gd name="T37" fmla="*/ 314 h 337"/>
                    <a:gd name="T38" fmla="*/ 211 w 503"/>
                    <a:gd name="T39" fmla="*/ 279 h 337"/>
                    <a:gd name="T40" fmla="*/ 128 w 503"/>
                    <a:gd name="T41" fmla="*/ 239 h 3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03" h="337">
                      <a:moveTo>
                        <a:pt x="128" y="239"/>
                      </a:moveTo>
                      <a:lnTo>
                        <a:pt x="80" y="210"/>
                      </a:lnTo>
                      <a:lnTo>
                        <a:pt x="22" y="223"/>
                      </a:lnTo>
                      <a:lnTo>
                        <a:pt x="0" y="210"/>
                      </a:lnTo>
                      <a:lnTo>
                        <a:pt x="34" y="142"/>
                      </a:lnTo>
                      <a:lnTo>
                        <a:pt x="69" y="125"/>
                      </a:lnTo>
                      <a:lnTo>
                        <a:pt x="185" y="64"/>
                      </a:lnTo>
                      <a:lnTo>
                        <a:pt x="246" y="78"/>
                      </a:lnTo>
                      <a:lnTo>
                        <a:pt x="310" y="55"/>
                      </a:lnTo>
                      <a:lnTo>
                        <a:pt x="392" y="0"/>
                      </a:lnTo>
                      <a:lnTo>
                        <a:pt x="415" y="34"/>
                      </a:lnTo>
                      <a:lnTo>
                        <a:pt x="449" y="41"/>
                      </a:lnTo>
                      <a:lnTo>
                        <a:pt x="497" y="130"/>
                      </a:lnTo>
                      <a:lnTo>
                        <a:pt x="464" y="200"/>
                      </a:lnTo>
                      <a:lnTo>
                        <a:pt x="503" y="242"/>
                      </a:lnTo>
                      <a:lnTo>
                        <a:pt x="476" y="297"/>
                      </a:lnTo>
                      <a:lnTo>
                        <a:pt x="340" y="258"/>
                      </a:lnTo>
                      <a:lnTo>
                        <a:pt x="270" y="337"/>
                      </a:lnTo>
                      <a:lnTo>
                        <a:pt x="203" y="314"/>
                      </a:lnTo>
                      <a:lnTo>
                        <a:pt x="211" y="279"/>
                      </a:lnTo>
                      <a:lnTo>
                        <a:pt x="128" y="239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71" name="Freeform 564"/>
                <p:cNvSpPr>
                  <a:spLocks/>
                </p:cNvSpPr>
                <p:nvPr/>
              </p:nvSpPr>
              <p:spPr bwMode="auto">
                <a:xfrm>
                  <a:off x="1324" y="1562"/>
                  <a:ext cx="252" cy="168"/>
                </a:xfrm>
                <a:custGeom>
                  <a:avLst/>
                  <a:gdLst>
                    <a:gd name="T0" fmla="*/ 128 w 503"/>
                    <a:gd name="T1" fmla="*/ 239 h 337"/>
                    <a:gd name="T2" fmla="*/ 80 w 503"/>
                    <a:gd name="T3" fmla="*/ 210 h 337"/>
                    <a:gd name="T4" fmla="*/ 22 w 503"/>
                    <a:gd name="T5" fmla="*/ 223 h 337"/>
                    <a:gd name="T6" fmla="*/ 0 w 503"/>
                    <a:gd name="T7" fmla="*/ 210 h 337"/>
                    <a:gd name="T8" fmla="*/ 34 w 503"/>
                    <a:gd name="T9" fmla="*/ 142 h 337"/>
                    <a:gd name="T10" fmla="*/ 69 w 503"/>
                    <a:gd name="T11" fmla="*/ 125 h 337"/>
                    <a:gd name="T12" fmla="*/ 185 w 503"/>
                    <a:gd name="T13" fmla="*/ 64 h 337"/>
                    <a:gd name="T14" fmla="*/ 246 w 503"/>
                    <a:gd name="T15" fmla="*/ 78 h 337"/>
                    <a:gd name="T16" fmla="*/ 310 w 503"/>
                    <a:gd name="T17" fmla="*/ 55 h 337"/>
                    <a:gd name="T18" fmla="*/ 392 w 503"/>
                    <a:gd name="T19" fmla="*/ 0 h 337"/>
                    <a:gd name="T20" fmla="*/ 415 w 503"/>
                    <a:gd name="T21" fmla="*/ 34 h 337"/>
                    <a:gd name="T22" fmla="*/ 449 w 503"/>
                    <a:gd name="T23" fmla="*/ 41 h 337"/>
                    <a:gd name="T24" fmla="*/ 497 w 503"/>
                    <a:gd name="T25" fmla="*/ 130 h 337"/>
                    <a:gd name="T26" fmla="*/ 464 w 503"/>
                    <a:gd name="T27" fmla="*/ 200 h 337"/>
                    <a:gd name="T28" fmla="*/ 503 w 503"/>
                    <a:gd name="T29" fmla="*/ 242 h 337"/>
                    <a:gd name="T30" fmla="*/ 476 w 503"/>
                    <a:gd name="T31" fmla="*/ 297 h 337"/>
                    <a:gd name="T32" fmla="*/ 340 w 503"/>
                    <a:gd name="T33" fmla="*/ 258 h 337"/>
                    <a:gd name="T34" fmla="*/ 270 w 503"/>
                    <a:gd name="T35" fmla="*/ 337 h 337"/>
                    <a:gd name="T36" fmla="*/ 203 w 503"/>
                    <a:gd name="T37" fmla="*/ 314 h 337"/>
                    <a:gd name="T38" fmla="*/ 211 w 503"/>
                    <a:gd name="T39" fmla="*/ 279 h 337"/>
                    <a:gd name="T40" fmla="*/ 128 w 503"/>
                    <a:gd name="T41" fmla="*/ 239 h 3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03" h="337">
                      <a:moveTo>
                        <a:pt x="128" y="239"/>
                      </a:moveTo>
                      <a:lnTo>
                        <a:pt x="80" y="210"/>
                      </a:lnTo>
                      <a:lnTo>
                        <a:pt x="22" y="223"/>
                      </a:lnTo>
                      <a:lnTo>
                        <a:pt x="0" y="210"/>
                      </a:lnTo>
                      <a:lnTo>
                        <a:pt x="34" y="142"/>
                      </a:lnTo>
                      <a:lnTo>
                        <a:pt x="69" y="125"/>
                      </a:lnTo>
                      <a:lnTo>
                        <a:pt x="185" y="64"/>
                      </a:lnTo>
                      <a:lnTo>
                        <a:pt x="246" y="78"/>
                      </a:lnTo>
                      <a:lnTo>
                        <a:pt x="310" y="55"/>
                      </a:lnTo>
                      <a:lnTo>
                        <a:pt x="392" y="0"/>
                      </a:lnTo>
                      <a:lnTo>
                        <a:pt x="415" y="34"/>
                      </a:lnTo>
                      <a:lnTo>
                        <a:pt x="449" y="41"/>
                      </a:lnTo>
                      <a:lnTo>
                        <a:pt x="497" y="130"/>
                      </a:lnTo>
                      <a:lnTo>
                        <a:pt x="464" y="200"/>
                      </a:lnTo>
                      <a:lnTo>
                        <a:pt x="503" y="242"/>
                      </a:lnTo>
                      <a:lnTo>
                        <a:pt x="476" y="297"/>
                      </a:lnTo>
                      <a:lnTo>
                        <a:pt x="340" y="258"/>
                      </a:lnTo>
                      <a:lnTo>
                        <a:pt x="270" y="337"/>
                      </a:lnTo>
                      <a:lnTo>
                        <a:pt x="203" y="314"/>
                      </a:lnTo>
                      <a:lnTo>
                        <a:pt x="211" y="279"/>
                      </a:lnTo>
                      <a:lnTo>
                        <a:pt x="128" y="239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52" name="Group 565"/>
              <p:cNvGrpSpPr>
                <a:grpSpLocks/>
              </p:cNvGrpSpPr>
              <p:nvPr/>
            </p:nvGrpSpPr>
            <p:grpSpPr bwMode="auto">
              <a:xfrm>
                <a:off x="1358" y="1681"/>
                <a:ext cx="206" cy="163"/>
                <a:chOff x="1358" y="1681"/>
                <a:chExt cx="206" cy="163"/>
              </a:xfrm>
            </p:grpSpPr>
            <p:sp>
              <p:nvSpPr>
                <p:cNvPr id="68" name="Freeform 566"/>
                <p:cNvSpPr>
                  <a:spLocks/>
                </p:cNvSpPr>
                <p:nvPr/>
              </p:nvSpPr>
              <p:spPr bwMode="auto">
                <a:xfrm>
                  <a:off x="1358" y="1681"/>
                  <a:ext cx="206" cy="163"/>
                </a:xfrm>
                <a:custGeom>
                  <a:avLst/>
                  <a:gdLst>
                    <a:gd name="T0" fmla="*/ 0 w 412"/>
                    <a:gd name="T1" fmla="*/ 14 h 327"/>
                    <a:gd name="T2" fmla="*/ 61 w 412"/>
                    <a:gd name="T3" fmla="*/ 0 h 327"/>
                    <a:gd name="T4" fmla="*/ 143 w 412"/>
                    <a:gd name="T5" fmla="*/ 42 h 327"/>
                    <a:gd name="T6" fmla="*/ 136 w 412"/>
                    <a:gd name="T7" fmla="*/ 75 h 327"/>
                    <a:gd name="T8" fmla="*/ 203 w 412"/>
                    <a:gd name="T9" fmla="*/ 96 h 327"/>
                    <a:gd name="T10" fmla="*/ 273 w 412"/>
                    <a:gd name="T11" fmla="*/ 17 h 327"/>
                    <a:gd name="T12" fmla="*/ 407 w 412"/>
                    <a:gd name="T13" fmla="*/ 58 h 327"/>
                    <a:gd name="T14" fmla="*/ 412 w 412"/>
                    <a:gd name="T15" fmla="*/ 87 h 327"/>
                    <a:gd name="T16" fmla="*/ 389 w 412"/>
                    <a:gd name="T17" fmla="*/ 118 h 327"/>
                    <a:gd name="T18" fmla="*/ 343 w 412"/>
                    <a:gd name="T19" fmla="*/ 162 h 327"/>
                    <a:gd name="T20" fmla="*/ 300 w 412"/>
                    <a:gd name="T21" fmla="*/ 192 h 327"/>
                    <a:gd name="T22" fmla="*/ 322 w 412"/>
                    <a:gd name="T23" fmla="*/ 241 h 327"/>
                    <a:gd name="T24" fmla="*/ 287 w 412"/>
                    <a:gd name="T25" fmla="*/ 241 h 327"/>
                    <a:gd name="T26" fmla="*/ 238 w 412"/>
                    <a:gd name="T27" fmla="*/ 310 h 327"/>
                    <a:gd name="T28" fmla="*/ 169 w 412"/>
                    <a:gd name="T29" fmla="*/ 324 h 327"/>
                    <a:gd name="T30" fmla="*/ 87 w 412"/>
                    <a:gd name="T31" fmla="*/ 327 h 327"/>
                    <a:gd name="T32" fmla="*/ 79 w 412"/>
                    <a:gd name="T33" fmla="*/ 278 h 327"/>
                    <a:gd name="T34" fmla="*/ 12 w 412"/>
                    <a:gd name="T35" fmla="*/ 256 h 327"/>
                    <a:gd name="T36" fmla="*/ 12 w 412"/>
                    <a:gd name="T37" fmla="*/ 226 h 327"/>
                    <a:gd name="T38" fmla="*/ 23 w 412"/>
                    <a:gd name="T39" fmla="*/ 183 h 327"/>
                    <a:gd name="T40" fmla="*/ 0 w 412"/>
                    <a:gd name="T41" fmla="*/ 165 h 327"/>
                    <a:gd name="T42" fmla="*/ 0 w 412"/>
                    <a:gd name="T43" fmla="*/ 14 h 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12" h="327">
                      <a:moveTo>
                        <a:pt x="0" y="14"/>
                      </a:moveTo>
                      <a:lnTo>
                        <a:pt x="61" y="0"/>
                      </a:lnTo>
                      <a:lnTo>
                        <a:pt x="143" y="42"/>
                      </a:lnTo>
                      <a:lnTo>
                        <a:pt x="136" y="75"/>
                      </a:lnTo>
                      <a:lnTo>
                        <a:pt x="203" y="96"/>
                      </a:lnTo>
                      <a:lnTo>
                        <a:pt x="273" y="17"/>
                      </a:lnTo>
                      <a:lnTo>
                        <a:pt x="407" y="58"/>
                      </a:lnTo>
                      <a:lnTo>
                        <a:pt x="412" y="87"/>
                      </a:lnTo>
                      <a:lnTo>
                        <a:pt x="389" y="118"/>
                      </a:lnTo>
                      <a:lnTo>
                        <a:pt x="343" y="162"/>
                      </a:lnTo>
                      <a:lnTo>
                        <a:pt x="300" y="192"/>
                      </a:lnTo>
                      <a:lnTo>
                        <a:pt x="322" y="241"/>
                      </a:lnTo>
                      <a:lnTo>
                        <a:pt x="287" y="241"/>
                      </a:lnTo>
                      <a:lnTo>
                        <a:pt x="238" y="310"/>
                      </a:lnTo>
                      <a:lnTo>
                        <a:pt x="169" y="324"/>
                      </a:lnTo>
                      <a:lnTo>
                        <a:pt x="87" y="327"/>
                      </a:lnTo>
                      <a:lnTo>
                        <a:pt x="79" y="278"/>
                      </a:lnTo>
                      <a:lnTo>
                        <a:pt x="12" y="256"/>
                      </a:lnTo>
                      <a:lnTo>
                        <a:pt x="12" y="226"/>
                      </a:lnTo>
                      <a:lnTo>
                        <a:pt x="23" y="183"/>
                      </a:lnTo>
                      <a:lnTo>
                        <a:pt x="0" y="165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69" name="Freeform 567"/>
                <p:cNvSpPr>
                  <a:spLocks/>
                </p:cNvSpPr>
                <p:nvPr/>
              </p:nvSpPr>
              <p:spPr bwMode="auto">
                <a:xfrm>
                  <a:off x="1358" y="1681"/>
                  <a:ext cx="206" cy="163"/>
                </a:xfrm>
                <a:custGeom>
                  <a:avLst/>
                  <a:gdLst>
                    <a:gd name="T0" fmla="*/ 0 w 412"/>
                    <a:gd name="T1" fmla="*/ 14 h 327"/>
                    <a:gd name="T2" fmla="*/ 61 w 412"/>
                    <a:gd name="T3" fmla="*/ 0 h 327"/>
                    <a:gd name="T4" fmla="*/ 143 w 412"/>
                    <a:gd name="T5" fmla="*/ 42 h 327"/>
                    <a:gd name="T6" fmla="*/ 136 w 412"/>
                    <a:gd name="T7" fmla="*/ 75 h 327"/>
                    <a:gd name="T8" fmla="*/ 203 w 412"/>
                    <a:gd name="T9" fmla="*/ 96 h 327"/>
                    <a:gd name="T10" fmla="*/ 273 w 412"/>
                    <a:gd name="T11" fmla="*/ 17 h 327"/>
                    <a:gd name="T12" fmla="*/ 407 w 412"/>
                    <a:gd name="T13" fmla="*/ 58 h 327"/>
                    <a:gd name="T14" fmla="*/ 412 w 412"/>
                    <a:gd name="T15" fmla="*/ 87 h 327"/>
                    <a:gd name="T16" fmla="*/ 389 w 412"/>
                    <a:gd name="T17" fmla="*/ 118 h 327"/>
                    <a:gd name="T18" fmla="*/ 343 w 412"/>
                    <a:gd name="T19" fmla="*/ 162 h 327"/>
                    <a:gd name="T20" fmla="*/ 300 w 412"/>
                    <a:gd name="T21" fmla="*/ 192 h 327"/>
                    <a:gd name="T22" fmla="*/ 322 w 412"/>
                    <a:gd name="T23" fmla="*/ 241 h 327"/>
                    <a:gd name="T24" fmla="*/ 287 w 412"/>
                    <a:gd name="T25" fmla="*/ 241 h 327"/>
                    <a:gd name="T26" fmla="*/ 238 w 412"/>
                    <a:gd name="T27" fmla="*/ 310 h 327"/>
                    <a:gd name="T28" fmla="*/ 169 w 412"/>
                    <a:gd name="T29" fmla="*/ 324 h 327"/>
                    <a:gd name="T30" fmla="*/ 87 w 412"/>
                    <a:gd name="T31" fmla="*/ 327 h 327"/>
                    <a:gd name="T32" fmla="*/ 79 w 412"/>
                    <a:gd name="T33" fmla="*/ 278 h 327"/>
                    <a:gd name="T34" fmla="*/ 12 w 412"/>
                    <a:gd name="T35" fmla="*/ 256 h 327"/>
                    <a:gd name="T36" fmla="*/ 12 w 412"/>
                    <a:gd name="T37" fmla="*/ 226 h 327"/>
                    <a:gd name="T38" fmla="*/ 23 w 412"/>
                    <a:gd name="T39" fmla="*/ 183 h 327"/>
                    <a:gd name="T40" fmla="*/ 0 w 412"/>
                    <a:gd name="T41" fmla="*/ 165 h 327"/>
                    <a:gd name="T42" fmla="*/ 0 w 412"/>
                    <a:gd name="T43" fmla="*/ 14 h 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12" h="327">
                      <a:moveTo>
                        <a:pt x="0" y="14"/>
                      </a:moveTo>
                      <a:lnTo>
                        <a:pt x="61" y="0"/>
                      </a:lnTo>
                      <a:lnTo>
                        <a:pt x="143" y="42"/>
                      </a:lnTo>
                      <a:lnTo>
                        <a:pt x="136" y="75"/>
                      </a:lnTo>
                      <a:lnTo>
                        <a:pt x="203" y="96"/>
                      </a:lnTo>
                      <a:lnTo>
                        <a:pt x="273" y="17"/>
                      </a:lnTo>
                      <a:lnTo>
                        <a:pt x="407" y="58"/>
                      </a:lnTo>
                      <a:lnTo>
                        <a:pt x="412" y="87"/>
                      </a:lnTo>
                      <a:lnTo>
                        <a:pt x="389" y="118"/>
                      </a:lnTo>
                      <a:lnTo>
                        <a:pt x="343" y="162"/>
                      </a:lnTo>
                      <a:lnTo>
                        <a:pt x="300" y="192"/>
                      </a:lnTo>
                      <a:lnTo>
                        <a:pt x="322" y="241"/>
                      </a:lnTo>
                      <a:lnTo>
                        <a:pt x="287" y="241"/>
                      </a:lnTo>
                      <a:lnTo>
                        <a:pt x="238" y="310"/>
                      </a:lnTo>
                      <a:lnTo>
                        <a:pt x="169" y="324"/>
                      </a:lnTo>
                      <a:lnTo>
                        <a:pt x="87" y="327"/>
                      </a:lnTo>
                      <a:lnTo>
                        <a:pt x="79" y="278"/>
                      </a:lnTo>
                      <a:lnTo>
                        <a:pt x="12" y="256"/>
                      </a:lnTo>
                      <a:lnTo>
                        <a:pt x="12" y="226"/>
                      </a:lnTo>
                      <a:lnTo>
                        <a:pt x="23" y="183"/>
                      </a:lnTo>
                      <a:lnTo>
                        <a:pt x="0" y="165"/>
                      </a:lnTo>
                      <a:lnTo>
                        <a:pt x="0" y="14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53" name="Group 568"/>
              <p:cNvGrpSpPr>
                <a:grpSpLocks/>
              </p:cNvGrpSpPr>
              <p:nvPr/>
            </p:nvGrpSpPr>
            <p:grpSpPr bwMode="auto">
              <a:xfrm>
                <a:off x="1046" y="1606"/>
                <a:ext cx="142" cy="272"/>
                <a:chOff x="1046" y="1606"/>
                <a:chExt cx="142" cy="272"/>
              </a:xfrm>
            </p:grpSpPr>
            <p:sp>
              <p:nvSpPr>
                <p:cNvPr id="66" name="Freeform 569"/>
                <p:cNvSpPr>
                  <a:spLocks/>
                </p:cNvSpPr>
                <p:nvPr/>
              </p:nvSpPr>
              <p:spPr bwMode="auto">
                <a:xfrm>
                  <a:off x="1046" y="1606"/>
                  <a:ext cx="142" cy="272"/>
                </a:xfrm>
                <a:custGeom>
                  <a:avLst/>
                  <a:gdLst>
                    <a:gd name="T0" fmla="*/ 67 w 283"/>
                    <a:gd name="T1" fmla="*/ 492 h 543"/>
                    <a:gd name="T2" fmla="*/ 128 w 283"/>
                    <a:gd name="T3" fmla="*/ 466 h 543"/>
                    <a:gd name="T4" fmla="*/ 128 w 283"/>
                    <a:gd name="T5" fmla="*/ 428 h 543"/>
                    <a:gd name="T6" fmla="*/ 101 w 283"/>
                    <a:gd name="T7" fmla="*/ 433 h 543"/>
                    <a:gd name="T8" fmla="*/ 69 w 283"/>
                    <a:gd name="T9" fmla="*/ 413 h 543"/>
                    <a:gd name="T10" fmla="*/ 87 w 283"/>
                    <a:gd name="T11" fmla="*/ 331 h 543"/>
                    <a:gd name="T12" fmla="*/ 75 w 283"/>
                    <a:gd name="T13" fmla="*/ 276 h 543"/>
                    <a:gd name="T14" fmla="*/ 87 w 283"/>
                    <a:gd name="T15" fmla="*/ 229 h 543"/>
                    <a:gd name="T16" fmla="*/ 72 w 283"/>
                    <a:gd name="T17" fmla="*/ 209 h 543"/>
                    <a:gd name="T18" fmla="*/ 58 w 283"/>
                    <a:gd name="T19" fmla="*/ 152 h 543"/>
                    <a:gd name="T20" fmla="*/ 40 w 283"/>
                    <a:gd name="T21" fmla="*/ 142 h 543"/>
                    <a:gd name="T22" fmla="*/ 17 w 283"/>
                    <a:gd name="T23" fmla="*/ 91 h 543"/>
                    <a:gd name="T24" fmla="*/ 21 w 283"/>
                    <a:gd name="T25" fmla="*/ 38 h 543"/>
                    <a:gd name="T26" fmla="*/ 0 w 283"/>
                    <a:gd name="T27" fmla="*/ 9 h 543"/>
                    <a:gd name="T28" fmla="*/ 9 w 283"/>
                    <a:gd name="T29" fmla="*/ 0 h 543"/>
                    <a:gd name="T30" fmla="*/ 58 w 283"/>
                    <a:gd name="T31" fmla="*/ 15 h 543"/>
                    <a:gd name="T32" fmla="*/ 62 w 283"/>
                    <a:gd name="T33" fmla="*/ 20 h 543"/>
                    <a:gd name="T34" fmla="*/ 69 w 283"/>
                    <a:gd name="T35" fmla="*/ 27 h 543"/>
                    <a:gd name="T36" fmla="*/ 72 w 283"/>
                    <a:gd name="T37" fmla="*/ 34 h 543"/>
                    <a:gd name="T38" fmla="*/ 79 w 283"/>
                    <a:gd name="T39" fmla="*/ 38 h 543"/>
                    <a:gd name="T40" fmla="*/ 87 w 283"/>
                    <a:gd name="T41" fmla="*/ 44 h 543"/>
                    <a:gd name="T42" fmla="*/ 88 w 283"/>
                    <a:gd name="T43" fmla="*/ 44 h 543"/>
                    <a:gd name="T44" fmla="*/ 93 w 283"/>
                    <a:gd name="T45" fmla="*/ 47 h 543"/>
                    <a:gd name="T46" fmla="*/ 98 w 283"/>
                    <a:gd name="T47" fmla="*/ 44 h 543"/>
                    <a:gd name="T48" fmla="*/ 107 w 283"/>
                    <a:gd name="T49" fmla="*/ 44 h 543"/>
                    <a:gd name="T50" fmla="*/ 113 w 283"/>
                    <a:gd name="T51" fmla="*/ 41 h 543"/>
                    <a:gd name="T52" fmla="*/ 123 w 283"/>
                    <a:gd name="T53" fmla="*/ 38 h 543"/>
                    <a:gd name="T54" fmla="*/ 134 w 283"/>
                    <a:gd name="T55" fmla="*/ 34 h 543"/>
                    <a:gd name="T56" fmla="*/ 142 w 283"/>
                    <a:gd name="T57" fmla="*/ 30 h 543"/>
                    <a:gd name="T58" fmla="*/ 149 w 283"/>
                    <a:gd name="T59" fmla="*/ 27 h 543"/>
                    <a:gd name="T60" fmla="*/ 152 w 283"/>
                    <a:gd name="T61" fmla="*/ 27 h 543"/>
                    <a:gd name="T62" fmla="*/ 183 w 283"/>
                    <a:gd name="T63" fmla="*/ 30 h 543"/>
                    <a:gd name="T64" fmla="*/ 195 w 283"/>
                    <a:gd name="T65" fmla="*/ 56 h 543"/>
                    <a:gd name="T66" fmla="*/ 180 w 283"/>
                    <a:gd name="T67" fmla="*/ 87 h 543"/>
                    <a:gd name="T68" fmla="*/ 195 w 283"/>
                    <a:gd name="T69" fmla="*/ 131 h 543"/>
                    <a:gd name="T70" fmla="*/ 180 w 283"/>
                    <a:gd name="T71" fmla="*/ 160 h 543"/>
                    <a:gd name="T72" fmla="*/ 207 w 283"/>
                    <a:gd name="T73" fmla="*/ 166 h 543"/>
                    <a:gd name="T74" fmla="*/ 230 w 283"/>
                    <a:gd name="T75" fmla="*/ 200 h 543"/>
                    <a:gd name="T76" fmla="*/ 221 w 283"/>
                    <a:gd name="T77" fmla="*/ 247 h 543"/>
                    <a:gd name="T78" fmla="*/ 261 w 283"/>
                    <a:gd name="T79" fmla="*/ 232 h 543"/>
                    <a:gd name="T80" fmla="*/ 270 w 283"/>
                    <a:gd name="T81" fmla="*/ 300 h 543"/>
                    <a:gd name="T82" fmla="*/ 203 w 283"/>
                    <a:gd name="T83" fmla="*/ 405 h 543"/>
                    <a:gd name="T84" fmla="*/ 283 w 283"/>
                    <a:gd name="T85" fmla="*/ 433 h 543"/>
                    <a:gd name="T86" fmla="*/ 277 w 283"/>
                    <a:gd name="T87" fmla="*/ 520 h 543"/>
                    <a:gd name="T88" fmla="*/ 207 w 283"/>
                    <a:gd name="T89" fmla="*/ 532 h 543"/>
                    <a:gd name="T90" fmla="*/ 172 w 283"/>
                    <a:gd name="T91" fmla="*/ 515 h 543"/>
                    <a:gd name="T92" fmla="*/ 107 w 283"/>
                    <a:gd name="T93" fmla="*/ 543 h 543"/>
                    <a:gd name="T94" fmla="*/ 67 w 283"/>
                    <a:gd name="T95" fmla="*/ 492 h 5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83" h="543">
                      <a:moveTo>
                        <a:pt x="67" y="492"/>
                      </a:moveTo>
                      <a:lnTo>
                        <a:pt x="128" y="466"/>
                      </a:lnTo>
                      <a:lnTo>
                        <a:pt x="128" y="428"/>
                      </a:lnTo>
                      <a:lnTo>
                        <a:pt x="101" y="433"/>
                      </a:lnTo>
                      <a:lnTo>
                        <a:pt x="69" y="413"/>
                      </a:lnTo>
                      <a:lnTo>
                        <a:pt x="87" y="331"/>
                      </a:lnTo>
                      <a:lnTo>
                        <a:pt x="75" y="276"/>
                      </a:lnTo>
                      <a:lnTo>
                        <a:pt x="87" y="229"/>
                      </a:lnTo>
                      <a:lnTo>
                        <a:pt x="72" y="209"/>
                      </a:lnTo>
                      <a:lnTo>
                        <a:pt x="58" y="152"/>
                      </a:lnTo>
                      <a:lnTo>
                        <a:pt x="40" y="142"/>
                      </a:lnTo>
                      <a:lnTo>
                        <a:pt x="17" y="91"/>
                      </a:lnTo>
                      <a:lnTo>
                        <a:pt x="21" y="38"/>
                      </a:lnTo>
                      <a:lnTo>
                        <a:pt x="0" y="9"/>
                      </a:lnTo>
                      <a:lnTo>
                        <a:pt x="9" y="0"/>
                      </a:lnTo>
                      <a:lnTo>
                        <a:pt x="58" y="15"/>
                      </a:lnTo>
                      <a:lnTo>
                        <a:pt x="62" y="20"/>
                      </a:lnTo>
                      <a:lnTo>
                        <a:pt x="69" y="27"/>
                      </a:lnTo>
                      <a:lnTo>
                        <a:pt x="72" y="34"/>
                      </a:lnTo>
                      <a:lnTo>
                        <a:pt x="79" y="38"/>
                      </a:lnTo>
                      <a:lnTo>
                        <a:pt x="87" y="44"/>
                      </a:lnTo>
                      <a:lnTo>
                        <a:pt x="88" y="44"/>
                      </a:lnTo>
                      <a:lnTo>
                        <a:pt x="93" y="47"/>
                      </a:lnTo>
                      <a:lnTo>
                        <a:pt x="98" y="44"/>
                      </a:lnTo>
                      <a:lnTo>
                        <a:pt x="107" y="44"/>
                      </a:lnTo>
                      <a:lnTo>
                        <a:pt x="113" y="41"/>
                      </a:lnTo>
                      <a:lnTo>
                        <a:pt x="123" y="38"/>
                      </a:lnTo>
                      <a:lnTo>
                        <a:pt x="134" y="34"/>
                      </a:lnTo>
                      <a:lnTo>
                        <a:pt x="142" y="30"/>
                      </a:lnTo>
                      <a:lnTo>
                        <a:pt x="149" y="27"/>
                      </a:lnTo>
                      <a:lnTo>
                        <a:pt x="152" y="27"/>
                      </a:lnTo>
                      <a:lnTo>
                        <a:pt x="183" y="30"/>
                      </a:lnTo>
                      <a:lnTo>
                        <a:pt x="195" y="56"/>
                      </a:lnTo>
                      <a:lnTo>
                        <a:pt x="180" y="87"/>
                      </a:lnTo>
                      <a:lnTo>
                        <a:pt x="195" y="131"/>
                      </a:lnTo>
                      <a:lnTo>
                        <a:pt x="180" y="160"/>
                      </a:lnTo>
                      <a:lnTo>
                        <a:pt x="207" y="166"/>
                      </a:lnTo>
                      <a:lnTo>
                        <a:pt x="230" y="200"/>
                      </a:lnTo>
                      <a:lnTo>
                        <a:pt x="221" y="247"/>
                      </a:lnTo>
                      <a:lnTo>
                        <a:pt x="261" y="232"/>
                      </a:lnTo>
                      <a:lnTo>
                        <a:pt x="270" y="300"/>
                      </a:lnTo>
                      <a:lnTo>
                        <a:pt x="203" y="405"/>
                      </a:lnTo>
                      <a:lnTo>
                        <a:pt x="283" y="433"/>
                      </a:lnTo>
                      <a:lnTo>
                        <a:pt x="277" y="520"/>
                      </a:lnTo>
                      <a:lnTo>
                        <a:pt x="207" y="532"/>
                      </a:lnTo>
                      <a:lnTo>
                        <a:pt x="172" y="515"/>
                      </a:lnTo>
                      <a:lnTo>
                        <a:pt x="107" y="543"/>
                      </a:lnTo>
                      <a:lnTo>
                        <a:pt x="67" y="492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67" name="Freeform 570"/>
                <p:cNvSpPr>
                  <a:spLocks/>
                </p:cNvSpPr>
                <p:nvPr/>
              </p:nvSpPr>
              <p:spPr bwMode="auto">
                <a:xfrm>
                  <a:off x="1046" y="1606"/>
                  <a:ext cx="142" cy="272"/>
                </a:xfrm>
                <a:custGeom>
                  <a:avLst/>
                  <a:gdLst>
                    <a:gd name="T0" fmla="*/ 67 w 283"/>
                    <a:gd name="T1" fmla="*/ 492 h 543"/>
                    <a:gd name="T2" fmla="*/ 128 w 283"/>
                    <a:gd name="T3" fmla="*/ 466 h 543"/>
                    <a:gd name="T4" fmla="*/ 128 w 283"/>
                    <a:gd name="T5" fmla="*/ 428 h 543"/>
                    <a:gd name="T6" fmla="*/ 101 w 283"/>
                    <a:gd name="T7" fmla="*/ 433 h 543"/>
                    <a:gd name="T8" fmla="*/ 69 w 283"/>
                    <a:gd name="T9" fmla="*/ 413 h 543"/>
                    <a:gd name="T10" fmla="*/ 87 w 283"/>
                    <a:gd name="T11" fmla="*/ 331 h 543"/>
                    <a:gd name="T12" fmla="*/ 75 w 283"/>
                    <a:gd name="T13" fmla="*/ 276 h 543"/>
                    <a:gd name="T14" fmla="*/ 87 w 283"/>
                    <a:gd name="T15" fmla="*/ 229 h 543"/>
                    <a:gd name="T16" fmla="*/ 72 w 283"/>
                    <a:gd name="T17" fmla="*/ 209 h 543"/>
                    <a:gd name="T18" fmla="*/ 58 w 283"/>
                    <a:gd name="T19" fmla="*/ 152 h 543"/>
                    <a:gd name="T20" fmla="*/ 40 w 283"/>
                    <a:gd name="T21" fmla="*/ 142 h 543"/>
                    <a:gd name="T22" fmla="*/ 17 w 283"/>
                    <a:gd name="T23" fmla="*/ 91 h 543"/>
                    <a:gd name="T24" fmla="*/ 21 w 283"/>
                    <a:gd name="T25" fmla="*/ 38 h 543"/>
                    <a:gd name="T26" fmla="*/ 0 w 283"/>
                    <a:gd name="T27" fmla="*/ 9 h 543"/>
                    <a:gd name="T28" fmla="*/ 9 w 283"/>
                    <a:gd name="T29" fmla="*/ 0 h 543"/>
                    <a:gd name="T30" fmla="*/ 58 w 283"/>
                    <a:gd name="T31" fmla="*/ 15 h 543"/>
                    <a:gd name="T32" fmla="*/ 62 w 283"/>
                    <a:gd name="T33" fmla="*/ 20 h 543"/>
                    <a:gd name="T34" fmla="*/ 69 w 283"/>
                    <a:gd name="T35" fmla="*/ 27 h 543"/>
                    <a:gd name="T36" fmla="*/ 72 w 283"/>
                    <a:gd name="T37" fmla="*/ 34 h 543"/>
                    <a:gd name="T38" fmla="*/ 79 w 283"/>
                    <a:gd name="T39" fmla="*/ 38 h 543"/>
                    <a:gd name="T40" fmla="*/ 87 w 283"/>
                    <a:gd name="T41" fmla="*/ 44 h 543"/>
                    <a:gd name="T42" fmla="*/ 88 w 283"/>
                    <a:gd name="T43" fmla="*/ 44 h 543"/>
                    <a:gd name="T44" fmla="*/ 93 w 283"/>
                    <a:gd name="T45" fmla="*/ 47 h 543"/>
                    <a:gd name="T46" fmla="*/ 98 w 283"/>
                    <a:gd name="T47" fmla="*/ 44 h 543"/>
                    <a:gd name="T48" fmla="*/ 107 w 283"/>
                    <a:gd name="T49" fmla="*/ 44 h 543"/>
                    <a:gd name="T50" fmla="*/ 113 w 283"/>
                    <a:gd name="T51" fmla="*/ 41 h 543"/>
                    <a:gd name="T52" fmla="*/ 123 w 283"/>
                    <a:gd name="T53" fmla="*/ 38 h 543"/>
                    <a:gd name="T54" fmla="*/ 134 w 283"/>
                    <a:gd name="T55" fmla="*/ 34 h 543"/>
                    <a:gd name="T56" fmla="*/ 142 w 283"/>
                    <a:gd name="T57" fmla="*/ 30 h 543"/>
                    <a:gd name="T58" fmla="*/ 149 w 283"/>
                    <a:gd name="T59" fmla="*/ 27 h 543"/>
                    <a:gd name="T60" fmla="*/ 152 w 283"/>
                    <a:gd name="T61" fmla="*/ 27 h 543"/>
                    <a:gd name="T62" fmla="*/ 183 w 283"/>
                    <a:gd name="T63" fmla="*/ 30 h 543"/>
                    <a:gd name="T64" fmla="*/ 195 w 283"/>
                    <a:gd name="T65" fmla="*/ 56 h 543"/>
                    <a:gd name="T66" fmla="*/ 180 w 283"/>
                    <a:gd name="T67" fmla="*/ 87 h 543"/>
                    <a:gd name="T68" fmla="*/ 195 w 283"/>
                    <a:gd name="T69" fmla="*/ 131 h 543"/>
                    <a:gd name="T70" fmla="*/ 180 w 283"/>
                    <a:gd name="T71" fmla="*/ 160 h 543"/>
                    <a:gd name="T72" fmla="*/ 207 w 283"/>
                    <a:gd name="T73" fmla="*/ 166 h 543"/>
                    <a:gd name="T74" fmla="*/ 230 w 283"/>
                    <a:gd name="T75" fmla="*/ 200 h 543"/>
                    <a:gd name="T76" fmla="*/ 221 w 283"/>
                    <a:gd name="T77" fmla="*/ 247 h 543"/>
                    <a:gd name="T78" fmla="*/ 261 w 283"/>
                    <a:gd name="T79" fmla="*/ 232 h 543"/>
                    <a:gd name="T80" fmla="*/ 270 w 283"/>
                    <a:gd name="T81" fmla="*/ 300 h 543"/>
                    <a:gd name="T82" fmla="*/ 203 w 283"/>
                    <a:gd name="T83" fmla="*/ 405 h 543"/>
                    <a:gd name="T84" fmla="*/ 283 w 283"/>
                    <a:gd name="T85" fmla="*/ 433 h 543"/>
                    <a:gd name="T86" fmla="*/ 277 w 283"/>
                    <a:gd name="T87" fmla="*/ 520 h 543"/>
                    <a:gd name="T88" fmla="*/ 207 w 283"/>
                    <a:gd name="T89" fmla="*/ 532 h 543"/>
                    <a:gd name="T90" fmla="*/ 172 w 283"/>
                    <a:gd name="T91" fmla="*/ 515 h 543"/>
                    <a:gd name="T92" fmla="*/ 107 w 283"/>
                    <a:gd name="T93" fmla="*/ 543 h 543"/>
                    <a:gd name="T94" fmla="*/ 67 w 283"/>
                    <a:gd name="T95" fmla="*/ 492 h 5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83" h="543">
                      <a:moveTo>
                        <a:pt x="67" y="492"/>
                      </a:moveTo>
                      <a:lnTo>
                        <a:pt x="128" y="466"/>
                      </a:lnTo>
                      <a:lnTo>
                        <a:pt x="128" y="428"/>
                      </a:lnTo>
                      <a:lnTo>
                        <a:pt x="101" y="433"/>
                      </a:lnTo>
                      <a:lnTo>
                        <a:pt x="69" y="413"/>
                      </a:lnTo>
                      <a:lnTo>
                        <a:pt x="87" y="331"/>
                      </a:lnTo>
                      <a:lnTo>
                        <a:pt x="75" y="276"/>
                      </a:lnTo>
                      <a:lnTo>
                        <a:pt x="87" y="229"/>
                      </a:lnTo>
                      <a:lnTo>
                        <a:pt x="72" y="209"/>
                      </a:lnTo>
                      <a:lnTo>
                        <a:pt x="58" y="152"/>
                      </a:lnTo>
                      <a:lnTo>
                        <a:pt x="40" y="142"/>
                      </a:lnTo>
                      <a:lnTo>
                        <a:pt x="17" y="91"/>
                      </a:lnTo>
                      <a:lnTo>
                        <a:pt x="21" y="38"/>
                      </a:lnTo>
                      <a:lnTo>
                        <a:pt x="0" y="9"/>
                      </a:lnTo>
                      <a:lnTo>
                        <a:pt x="9" y="0"/>
                      </a:lnTo>
                      <a:lnTo>
                        <a:pt x="58" y="15"/>
                      </a:lnTo>
                      <a:lnTo>
                        <a:pt x="62" y="20"/>
                      </a:lnTo>
                      <a:lnTo>
                        <a:pt x="69" y="27"/>
                      </a:lnTo>
                      <a:lnTo>
                        <a:pt x="72" y="34"/>
                      </a:lnTo>
                      <a:lnTo>
                        <a:pt x="79" y="38"/>
                      </a:lnTo>
                      <a:lnTo>
                        <a:pt x="87" y="44"/>
                      </a:lnTo>
                      <a:lnTo>
                        <a:pt x="88" y="44"/>
                      </a:lnTo>
                      <a:lnTo>
                        <a:pt x="93" y="47"/>
                      </a:lnTo>
                      <a:lnTo>
                        <a:pt x="98" y="44"/>
                      </a:lnTo>
                      <a:lnTo>
                        <a:pt x="107" y="44"/>
                      </a:lnTo>
                      <a:lnTo>
                        <a:pt x="113" y="41"/>
                      </a:lnTo>
                      <a:lnTo>
                        <a:pt x="123" y="38"/>
                      </a:lnTo>
                      <a:lnTo>
                        <a:pt x="134" y="34"/>
                      </a:lnTo>
                      <a:lnTo>
                        <a:pt x="142" y="30"/>
                      </a:lnTo>
                      <a:lnTo>
                        <a:pt x="149" y="27"/>
                      </a:lnTo>
                      <a:lnTo>
                        <a:pt x="152" y="27"/>
                      </a:lnTo>
                      <a:lnTo>
                        <a:pt x="183" y="30"/>
                      </a:lnTo>
                      <a:lnTo>
                        <a:pt x="195" y="56"/>
                      </a:lnTo>
                      <a:lnTo>
                        <a:pt x="180" y="87"/>
                      </a:lnTo>
                      <a:lnTo>
                        <a:pt x="195" y="131"/>
                      </a:lnTo>
                      <a:lnTo>
                        <a:pt x="180" y="160"/>
                      </a:lnTo>
                      <a:lnTo>
                        <a:pt x="207" y="166"/>
                      </a:lnTo>
                      <a:lnTo>
                        <a:pt x="230" y="200"/>
                      </a:lnTo>
                      <a:lnTo>
                        <a:pt x="221" y="247"/>
                      </a:lnTo>
                      <a:lnTo>
                        <a:pt x="261" y="232"/>
                      </a:lnTo>
                      <a:lnTo>
                        <a:pt x="270" y="300"/>
                      </a:lnTo>
                      <a:lnTo>
                        <a:pt x="203" y="405"/>
                      </a:lnTo>
                      <a:lnTo>
                        <a:pt x="283" y="433"/>
                      </a:lnTo>
                      <a:lnTo>
                        <a:pt x="277" y="520"/>
                      </a:lnTo>
                      <a:lnTo>
                        <a:pt x="207" y="532"/>
                      </a:lnTo>
                      <a:lnTo>
                        <a:pt x="172" y="515"/>
                      </a:lnTo>
                      <a:lnTo>
                        <a:pt x="107" y="543"/>
                      </a:lnTo>
                      <a:lnTo>
                        <a:pt x="67" y="492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54" name="Group 571"/>
              <p:cNvGrpSpPr>
                <a:grpSpLocks/>
              </p:cNvGrpSpPr>
              <p:nvPr/>
            </p:nvGrpSpPr>
            <p:grpSpPr bwMode="auto">
              <a:xfrm>
                <a:off x="1147" y="1680"/>
                <a:ext cx="223" cy="144"/>
                <a:chOff x="1147" y="1680"/>
                <a:chExt cx="223" cy="144"/>
              </a:xfrm>
            </p:grpSpPr>
            <p:sp>
              <p:nvSpPr>
                <p:cNvPr id="64" name="Freeform 572"/>
                <p:cNvSpPr>
                  <a:spLocks/>
                </p:cNvSpPr>
                <p:nvPr/>
              </p:nvSpPr>
              <p:spPr bwMode="auto">
                <a:xfrm>
                  <a:off x="1147" y="1680"/>
                  <a:ext cx="223" cy="144"/>
                </a:xfrm>
                <a:custGeom>
                  <a:avLst/>
                  <a:gdLst>
                    <a:gd name="T0" fmla="*/ 38 w 445"/>
                    <a:gd name="T1" fmla="*/ 0 h 288"/>
                    <a:gd name="T2" fmla="*/ 7 w 445"/>
                    <a:gd name="T3" fmla="*/ 31 h 288"/>
                    <a:gd name="T4" fmla="*/ 24 w 445"/>
                    <a:gd name="T5" fmla="*/ 55 h 288"/>
                    <a:gd name="T6" fmla="*/ 18 w 445"/>
                    <a:gd name="T7" fmla="*/ 101 h 288"/>
                    <a:gd name="T8" fmla="*/ 56 w 445"/>
                    <a:gd name="T9" fmla="*/ 87 h 288"/>
                    <a:gd name="T10" fmla="*/ 67 w 445"/>
                    <a:gd name="T11" fmla="*/ 156 h 288"/>
                    <a:gd name="T12" fmla="*/ 0 w 445"/>
                    <a:gd name="T13" fmla="*/ 259 h 288"/>
                    <a:gd name="T14" fmla="*/ 79 w 445"/>
                    <a:gd name="T15" fmla="*/ 288 h 288"/>
                    <a:gd name="T16" fmla="*/ 141 w 445"/>
                    <a:gd name="T17" fmla="*/ 246 h 288"/>
                    <a:gd name="T18" fmla="*/ 266 w 445"/>
                    <a:gd name="T19" fmla="*/ 256 h 288"/>
                    <a:gd name="T20" fmla="*/ 361 w 445"/>
                    <a:gd name="T21" fmla="*/ 205 h 288"/>
                    <a:gd name="T22" fmla="*/ 434 w 445"/>
                    <a:gd name="T23" fmla="*/ 227 h 288"/>
                    <a:gd name="T24" fmla="*/ 445 w 445"/>
                    <a:gd name="T25" fmla="*/ 185 h 288"/>
                    <a:gd name="T26" fmla="*/ 422 w 445"/>
                    <a:gd name="T27" fmla="*/ 167 h 288"/>
                    <a:gd name="T28" fmla="*/ 422 w 445"/>
                    <a:gd name="T29" fmla="*/ 14 h 288"/>
                    <a:gd name="T30" fmla="*/ 309 w 445"/>
                    <a:gd name="T31" fmla="*/ 28 h 288"/>
                    <a:gd name="T32" fmla="*/ 285 w 445"/>
                    <a:gd name="T33" fmla="*/ 70 h 288"/>
                    <a:gd name="T34" fmla="*/ 230 w 445"/>
                    <a:gd name="T35" fmla="*/ 93 h 288"/>
                    <a:gd name="T36" fmla="*/ 236 w 445"/>
                    <a:gd name="T37" fmla="*/ 63 h 288"/>
                    <a:gd name="T38" fmla="*/ 172 w 445"/>
                    <a:gd name="T39" fmla="*/ 38 h 288"/>
                    <a:gd name="T40" fmla="*/ 38 w 445"/>
                    <a:gd name="T41" fmla="*/ 0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45" h="288">
                      <a:moveTo>
                        <a:pt x="38" y="0"/>
                      </a:moveTo>
                      <a:lnTo>
                        <a:pt x="7" y="31"/>
                      </a:lnTo>
                      <a:lnTo>
                        <a:pt x="24" y="55"/>
                      </a:lnTo>
                      <a:lnTo>
                        <a:pt x="18" y="101"/>
                      </a:lnTo>
                      <a:lnTo>
                        <a:pt x="56" y="87"/>
                      </a:lnTo>
                      <a:lnTo>
                        <a:pt x="67" y="156"/>
                      </a:lnTo>
                      <a:lnTo>
                        <a:pt x="0" y="259"/>
                      </a:lnTo>
                      <a:lnTo>
                        <a:pt x="79" y="288"/>
                      </a:lnTo>
                      <a:lnTo>
                        <a:pt x="141" y="246"/>
                      </a:lnTo>
                      <a:lnTo>
                        <a:pt x="266" y="256"/>
                      </a:lnTo>
                      <a:lnTo>
                        <a:pt x="361" y="205"/>
                      </a:lnTo>
                      <a:lnTo>
                        <a:pt x="434" y="227"/>
                      </a:lnTo>
                      <a:lnTo>
                        <a:pt x="445" y="185"/>
                      </a:lnTo>
                      <a:lnTo>
                        <a:pt x="422" y="167"/>
                      </a:lnTo>
                      <a:lnTo>
                        <a:pt x="422" y="14"/>
                      </a:lnTo>
                      <a:lnTo>
                        <a:pt x="309" y="28"/>
                      </a:lnTo>
                      <a:lnTo>
                        <a:pt x="285" y="70"/>
                      </a:lnTo>
                      <a:lnTo>
                        <a:pt x="230" y="93"/>
                      </a:lnTo>
                      <a:lnTo>
                        <a:pt x="236" y="63"/>
                      </a:lnTo>
                      <a:lnTo>
                        <a:pt x="172" y="38"/>
                      </a:lnTo>
                      <a:lnTo>
                        <a:pt x="38" y="0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65" name="Freeform 573"/>
                <p:cNvSpPr>
                  <a:spLocks/>
                </p:cNvSpPr>
                <p:nvPr/>
              </p:nvSpPr>
              <p:spPr bwMode="auto">
                <a:xfrm>
                  <a:off x="1147" y="1680"/>
                  <a:ext cx="223" cy="144"/>
                </a:xfrm>
                <a:custGeom>
                  <a:avLst/>
                  <a:gdLst>
                    <a:gd name="T0" fmla="*/ 38 w 445"/>
                    <a:gd name="T1" fmla="*/ 0 h 288"/>
                    <a:gd name="T2" fmla="*/ 7 w 445"/>
                    <a:gd name="T3" fmla="*/ 31 h 288"/>
                    <a:gd name="T4" fmla="*/ 24 w 445"/>
                    <a:gd name="T5" fmla="*/ 55 h 288"/>
                    <a:gd name="T6" fmla="*/ 18 w 445"/>
                    <a:gd name="T7" fmla="*/ 101 h 288"/>
                    <a:gd name="T8" fmla="*/ 56 w 445"/>
                    <a:gd name="T9" fmla="*/ 87 h 288"/>
                    <a:gd name="T10" fmla="*/ 67 w 445"/>
                    <a:gd name="T11" fmla="*/ 156 h 288"/>
                    <a:gd name="T12" fmla="*/ 0 w 445"/>
                    <a:gd name="T13" fmla="*/ 259 h 288"/>
                    <a:gd name="T14" fmla="*/ 79 w 445"/>
                    <a:gd name="T15" fmla="*/ 288 h 288"/>
                    <a:gd name="T16" fmla="*/ 141 w 445"/>
                    <a:gd name="T17" fmla="*/ 246 h 288"/>
                    <a:gd name="T18" fmla="*/ 266 w 445"/>
                    <a:gd name="T19" fmla="*/ 256 h 288"/>
                    <a:gd name="T20" fmla="*/ 361 w 445"/>
                    <a:gd name="T21" fmla="*/ 205 h 288"/>
                    <a:gd name="T22" fmla="*/ 434 w 445"/>
                    <a:gd name="T23" fmla="*/ 227 h 288"/>
                    <a:gd name="T24" fmla="*/ 445 w 445"/>
                    <a:gd name="T25" fmla="*/ 185 h 288"/>
                    <a:gd name="T26" fmla="*/ 422 w 445"/>
                    <a:gd name="T27" fmla="*/ 167 h 288"/>
                    <a:gd name="T28" fmla="*/ 422 w 445"/>
                    <a:gd name="T29" fmla="*/ 14 h 288"/>
                    <a:gd name="T30" fmla="*/ 309 w 445"/>
                    <a:gd name="T31" fmla="*/ 28 h 288"/>
                    <a:gd name="T32" fmla="*/ 285 w 445"/>
                    <a:gd name="T33" fmla="*/ 70 h 288"/>
                    <a:gd name="T34" fmla="*/ 230 w 445"/>
                    <a:gd name="T35" fmla="*/ 93 h 288"/>
                    <a:gd name="T36" fmla="*/ 236 w 445"/>
                    <a:gd name="T37" fmla="*/ 63 h 288"/>
                    <a:gd name="T38" fmla="*/ 172 w 445"/>
                    <a:gd name="T39" fmla="*/ 38 h 288"/>
                    <a:gd name="T40" fmla="*/ 38 w 445"/>
                    <a:gd name="T41" fmla="*/ 0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45" h="288">
                      <a:moveTo>
                        <a:pt x="38" y="0"/>
                      </a:moveTo>
                      <a:lnTo>
                        <a:pt x="7" y="31"/>
                      </a:lnTo>
                      <a:lnTo>
                        <a:pt x="24" y="55"/>
                      </a:lnTo>
                      <a:lnTo>
                        <a:pt x="18" y="101"/>
                      </a:lnTo>
                      <a:lnTo>
                        <a:pt x="56" y="87"/>
                      </a:lnTo>
                      <a:lnTo>
                        <a:pt x="67" y="156"/>
                      </a:lnTo>
                      <a:lnTo>
                        <a:pt x="0" y="259"/>
                      </a:lnTo>
                      <a:lnTo>
                        <a:pt x="79" y="288"/>
                      </a:lnTo>
                      <a:lnTo>
                        <a:pt x="141" y="246"/>
                      </a:lnTo>
                      <a:lnTo>
                        <a:pt x="266" y="256"/>
                      </a:lnTo>
                      <a:lnTo>
                        <a:pt x="361" y="205"/>
                      </a:lnTo>
                      <a:lnTo>
                        <a:pt x="434" y="227"/>
                      </a:lnTo>
                      <a:lnTo>
                        <a:pt x="445" y="185"/>
                      </a:lnTo>
                      <a:lnTo>
                        <a:pt x="422" y="167"/>
                      </a:lnTo>
                      <a:lnTo>
                        <a:pt x="422" y="14"/>
                      </a:lnTo>
                      <a:lnTo>
                        <a:pt x="309" y="28"/>
                      </a:lnTo>
                      <a:lnTo>
                        <a:pt x="285" y="70"/>
                      </a:lnTo>
                      <a:lnTo>
                        <a:pt x="230" y="93"/>
                      </a:lnTo>
                      <a:lnTo>
                        <a:pt x="236" y="63"/>
                      </a:lnTo>
                      <a:lnTo>
                        <a:pt x="172" y="38"/>
                      </a:lnTo>
                      <a:lnTo>
                        <a:pt x="38" y="0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55" name="Group 574"/>
              <p:cNvGrpSpPr>
                <a:grpSpLocks/>
              </p:cNvGrpSpPr>
              <p:nvPr/>
            </p:nvGrpSpPr>
            <p:grpSpPr bwMode="auto">
              <a:xfrm>
                <a:off x="1185" y="1783"/>
                <a:ext cx="253" cy="177"/>
                <a:chOff x="1185" y="1783"/>
                <a:chExt cx="253" cy="177"/>
              </a:xfrm>
            </p:grpSpPr>
            <p:sp>
              <p:nvSpPr>
                <p:cNvPr id="62" name="Freeform 575"/>
                <p:cNvSpPr>
                  <a:spLocks/>
                </p:cNvSpPr>
                <p:nvPr/>
              </p:nvSpPr>
              <p:spPr bwMode="auto">
                <a:xfrm>
                  <a:off x="1185" y="1783"/>
                  <a:ext cx="253" cy="177"/>
                </a:xfrm>
                <a:custGeom>
                  <a:avLst/>
                  <a:gdLst>
                    <a:gd name="T0" fmla="*/ 287 w 506"/>
                    <a:gd name="T1" fmla="*/ 0 h 355"/>
                    <a:gd name="T2" fmla="*/ 194 w 506"/>
                    <a:gd name="T3" fmla="*/ 52 h 355"/>
                    <a:gd name="T4" fmla="*/ 69 w 506"/>
                    <a:gd name="T5" fmla="*/ 41 h 355"/>
                    <a:gd name="T6" fmla="*/ 5 w 506"/>
                    <a:gd name="T7" fmla="*/ 82 h 355"/>
                    <a:gd name="T8" fmla="*/ 0 w 506"/>
                    <a:gd name="T9" fmla="*/ 169 h 355"/>
                    <a:gd name="T10" fmla="*/ 31 w 506"/>
                    <a:gd name="T11" fmla="*/ 198 h 355"/>
                    <a:gd name="T12" fmla="*/ 177 w 506"/>
                    <a:gd name="T13" fmla="*/ 168 h 355"/>
                    <a:gd name="T14" fmla="*/ 208 w 506"/>
                    <a:gd name="T15" fmla="*/ 244 h 355"/>
                    <a:gd name="T16" fmla="*/ 287 w 506"/>
                    <a:gd name="T17" fmla="*/ 218 h 355"/>
                    <a:gd name="T18" fmla="*/ 328 w 506"/>
                    <a:gd name="T19" fmla="*/ 226 h 355"/>
                    <a:gd name="T20" fmla="*/ 346 w 506"/>
                    <a:gd name="T21" fmla="*/ 284 h 355"/>
                    <a:gd name="T22" fmla="*/ 404 w 506"/>
                    <a:gd name="T23" fmla="*/ 320 h 355"/>
                    <a:gd name="T24" fmla="*/ 436 w 506"/>
                    <a:gd name="T25" fmla="*/ 355 h 355"/>
                    <a:gd name="T26" fmla="*/ 453 w 506"/>
                    <a:gd name="T27" fmla="*/ 296 h 355"/>
                    <a:gd name="T28" fmla="*/ 506 w 506"/>
                    <a:gd name="T29" fmla="*/ 261 h 355"/>
                    <a:gd name="T30" fmla="*/ 478 w 506"/>
                    <a:gd name="T31" fmla="*/ 175 h 355"/>
                    <a:gd name="T32" fmla="*/ 456 w 506"/>
                    <a:gd name="T33" fmla="*/ 191 h 355"/>
                    <a:gd name="T34" fmla="*/ 436 w 506"/>
                    <a:gd name="T35" fmla="*/ 121 h 355"/>
                    <a:gd name="T36" fmla="*/ 426 w 506"/>
                    <a:gd name="T37" fmla="*/ 73 h 355"/>
                    <a:gd name="T38" fmla="*/ 359 w 506"/>
                    <a:gd name="T39" fmla="*/ 52 h 355"/>
                    <a:gd name="T40" fmla="*/ 359 w 506"/>
                    <a:gd name="T41" fmla="*/ 21 h 355"/>
                    <a:gd name="T42" fmla="*/ 287 w 506"/>
                    <a:gd name="T43" fmla="*/ 0 h 3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06" h="355">
                      <a:moveTo>
                        <a:pt x="287" y="0"/>
                      </a:moveTo>
                      <a:lnTo>
                        <a:pt x="194" y="52"/>
                      </a:lnTo>
                      <a:lnTo>
                        <a:pt x="69" y="41"/>
                      </a:lnTo>
                      <a:lnTo>
                        <a:pt x="5" y="82"/>
                      </a:lnTo>
                      <a:lnTo>
                        <a:pt x="0" y="169"/>
                      </a:lnTo>
                      <a:lnTo>
                        <a:pt x="31" y="198"/>
                      </a:lnTo>
                      <a:lnTo>
                        <a:pt x="177" y="168"/>
                      </a:lnTo>
                      <a:lnTo>
                        <a:pt x="208" y="244"/>
                      </a:lnTo>
                      <a:lnTo>
                        <a:pt x="287" y="218"/>
                      </a:lnTo>
                      <a:lnTo>
                        <a:pt x="328" y="226"/>
                      </a:lnTo>
                      <a:lnTo>
                        <a:pt x="346" y="284"/>
                      </a:lnTo>
                      <a:lnTo>
                        <a:pt x="404" y="320"/>
                      </a:lnTo>
                      <a:lnTo>
                        <a:pt x="436" y="355"/>
                      </a:lnTo>
                      <a:lnTo>
                        <a:pt x="453" y="296"/>
                      </a:lnTo>
                      <a:lnTo>
                        <a:pt x="506" y="261"/>
                      </a:lnTo>
                      <a:lnTo>
                        <a:pt x="478" y="175"/>
                      </a:lnTo>
                      <a:lnTo>
                        <a:pt x="456" y="191"/>
                      </a:lnTo>
                      <a:lnTo>
                        <a:pt x="436" y="121"/>
                      </a:lnTo>
                      <a:lnTo>
                        <a:pt x="426" y="73"/>
                      </a:lnTo>
                      <a:lnTo>
                        <a:pt x="359" y="52"/>
                      </a:lnTo>
                      <a:lnTo>
                        <a:pt x="359" y="21"/>
                      </a:lnTo>
                      <a:lnTo>
                        <a:pt x="287" y="0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63" name="Freeform 576"/>
                <p:cNvSpPr>
                  <a:spLocks/>
                </p:cNvSpPr>
                <p:nvPr/>
              </p:nvSpPr>
              <p:spPr bwMode="auto">
                <a:xfrm>
                  <a:off x="1185" y="1783"/>
                  <a:ext cx="253" cy="177"/>
                </a:xfrm>
                <a:custGeom>
                  <a:avLst/>
                  <a:gdLst>
                    <a:gd name="T0" fmla="*/ 287 w 506"/>
                    <a:gd name="T1" fmla="*/ 0 h 355"/>
                    <a:gd name="T2" fmla="*/ 194 w 506"/>
                    <a:gd name="T3" fmla="*/ 52 h 355"/>
                    <a:gd name="T4" fmla="*/ 69 w 506"/>
                    <a:gd name="T5" fmla="*/ 41 h 355"/>
                    <a:gd name="T6" fmla="*/ 5 w 506"/>
                    <a:gd name="T7" fmla="*/ 82 h 355"/>
                    <a:gd name="T8" fmla="*/ 0 w 506"/>
                    <a:gd name="T9" fmla="*/ 169 h 355"/>
                    <a:gd name="T10" fmla="*/ 31 w 506"/>
                    <a:gd name="T11" fmla="*/ 198 h 355"/>
                    <a:gd name="T12" fmla="*/ 177 w 506"/>
                    <a:gd name="T13" fmla="*/ 168 h 355"/>
                    <a:gd name="T14" fmla="*/ 208 w 506"/>
                    <a:gd name="T15" fmla="*/ 244 h 355"/>
                    <a:gd name="T16" fmla="*/ 287 w 506"/>
                    <a:gd name="T17" fmla="*/ 218 h 355"/>
                    <a:gd name="T18" fmla="*/ 328 w 506"/>
                    <a:gd name="T19" fmla="*/ 226 h 355"/>
                    <a:gd name="T20" fmla="*/ 346 w 506"/>
                    <a:gd name="T21" fmla="*/ 284 h 355"/>
                    <a:gd name="T22" fmla="*/ 404 w 506"/>
                    <a:gd name="T23" fmla="*/ 320 h 355"/>
                    <a:gd name="T24" fmla="*/ 436 w 506"/>
                    <a:gd name="T25" fmla="*/ 355 h 355"/>
                    <a:gd name="T26" fmla="*/ 453 w 506"/>
                    <a:gd name="T27" fmla="*/ 296 h 355"/>
                    <a:gd name="T28" fmla="*/ 506 w 506"/>
                    <a:gd name="T29" fmla="*/ 261 h 355"/>
                    <a:gd name="T30" fmla="*/ 478 w 506"/>
                    <a:gd name="T31" fmla="*/ 175 h 355"/>
                    <a:gd name="T32" fmla="*/ 456 w 506"/>
                    <a:gd name="T33" fmla="*/ 191 h 355"/>
                    <a:gd name="T34" fmla="*/ 436 w 506"/>
                    <a:gd name="T35" fmla="*/ 121 h 355"/>
                    <a:gd name="T36" fmla="*/ 426 w 506"/>
                    <a:gd name="T37" fmla="*/ 73 h 355"/>
                    <a:gd name="T38" fmla="*/ 359 w 506"/>
                    <a:gd name="T39" fmla="*/ 52 h 355"/>
                    <a:gd name="T40" fmla="*/ 359 w 506"/>
                    <a:gd name="T41" fmla="*/ 21 h 355"/>
                    <a:gd name="T42" fmla="*/ 287 w 506"/>
                    <a:gd name="T43" fmla="*/ 0 h 3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06" h="355">
                      <a:moveTo>
                        <a:pt x="287" y="0"/>
                      </a:moveTo>
                      <a:lnTo>
                        <a:pt x="194" y="52"/>
                      </a:lnTo>
                      <a:lnTo>
                        <a:pt x="69" y="41"/>
                      </a:lnTo>
                      <a:lnTo>
                        <a:pt x="5" y="82"/>
                      </a:lnTo>
                      <a:lnTo>
                        <a:pt x="0" y="169"/>
                      </a:lnTo>
                      <a:lnTo>
                        <a:pt x="31" y="198"/>
                      </a:lnTo>
                      <a:lnTo>
                        <a:pt x="177" y="168"/>
                      </a:lnTo>
                      <a:lnTo>
                        <a:pt x="208" y="244"/>
                      </a:lnTo>
                      <a:lnTo>
                        <a:pt x="287" y="218"/>
                      </a:lnTo>
                      <a:lnTo>
                        <a:pt x="328" y="226"/>
                      </a:lnTo>
                      <a:lnTo>
                        <a:pt x="346" y="284"/>
                      </a:lnTo>
                      <a:lnTo>
                        <a:pt x="404" y="320"/>
                      </a:lnTo>
                      <a:lnTo>
                        <a:pt x="436" y="355"/>
                      </a:lnTo>
                      <a:lnTo>
                        <a:pt x="453" y="296"/>
                      </a:lnTo>
                      <a:lnTo>
                        <a:pt x="506" y="261"/>
                      </a:lnTo>
                      <a:lnTo>
                        <a:pt x="478" y="175"/>
                      </a:lnTo>
                      <a:lnTo>
                        <a:pt x="456" y="191"/>
                      </a:lnTo>
                      <a:lnTo>
                        <a:pt x="436" y="121"/>
                      </a:lnTo>
                      <a:lnTo>
                        <a:pt x="426" y="73"/>
                      </a:lnTo>
                      <a:lnTo>
                        <a:pt x="359" y="52"/>
                      </a:lnTo>
                      <a:lnTo>
                        <a:pt x="359" y="21"/>
                      </a:lnTo>
                      <a:lnTo>
                        <a:pt x="287" y="0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56" name="Group 577"/>
              <p:cNvGrpSpPr>
                <a:grpSpLocks/>
              </p:cNvGrpSpPr>
              <p:nvPr/>
            </p:nvGrpSpPr>
            <p:grpSpPr bwMode="auto">
              <a:xfrm>
                <a:off x="1522" y="1491"/>
                <a:ext cx="253" cy="170"/>
                <a:chOff x="1522" y="1491"/>
                <a:chExt cx="253" cy="170"/>
              </a:xfrm>
            </p:grpSpPr>
            <p:sp>
              <p:nvSpPr>
                <p:cNvPr id="60" name="Freeform 578"/>
                <p:cNvSpPr>
                  <a:spLocks/>
                </p:cNvSpPr>
                <p:nvPr/>
              </p:nvSpPr>
              <p:spPr bwMode="auto">
                <a:xfrm>
                  <a:off x="1522" y="1491"/>
                  <a:ext cx="253" cy="170"/>
                </a:xfrm>
                <a:custGeom>
                  <a:avLst/>
                  <a:gdLst>
                    <a:gd name="T0" fmla="*/ 0 w 506"/>
                    <a:gd name="T1" fmla="*/ 141 h 342"/>
                    <a:gd name="T2" fmla="*/ 31 w 506"/>
                    <a:gd name="T3" fmla="*/ 90 h 342"/>
                    <a:gd name="T4" fmla="*/ 75 w 506"/>
                    <a:gd name="T5" fmla="*/ 105 h 342"/>
                    <a:gd name="T6" fmla="*/ 87 w 506"/>
                    <a:gd name="T7" fmla="*/ 93 h 342"/>
                    <a:gd name="T8" fmla="*/ 44 w 506"/>
                    <a:gd name="T9" fmla="*/ 57 h 342"/>
                    <a:gd name="T10" fmla="*/ 58 w 506"/>
                    <a:gd name="T11" fmla="*/ 0 h 342"/>
                    <a:gd name="T12" fmla="*/ 182 w 506"/>
                    <a:gd name="T13" fmla="*/ 52 h 342"/>
                    <a:gd name="T14" fmla="*/ 200 w 506"/>
                    <a:gd name="T15" fmla="*/ 98 h 342"/>
                    <a:gd name="T16" fmla="*/ 226 w 506"/>
                    <a:gd name="T17" fmla="*/ 93 h 342"/>
                    <a:gd name="T18" fmla="*/ 243 w 506"/>
                    <a:gd name="T19" fmla="*/ 80 h 342"/>
                    <a:gd name="T20" fmla="*/ 340 w 506"/>
                    <a:gd name="T21" fmla="*/ 113 h 342"/>
                    <a:gd name="T22" fmla="*/ 325 w 506"/>
                    <a:gd name="T23" fmla="*/ 151 h 342"/>
                    <a:gd name="T24" fmla="*/ 461 w 506"/>
                    <a:gd name="T25" fmla="*/ 153 h 342"/>
                    <a:gd name="T26" fmla="*/ 506 w 506"/>
                    <a:gd name="T27" fmla="*/ 144 h 342"/>
                    <a:gd name="T28" fmla="*/ 485 w 506"/>
                    <a:gd name="T29" fmla="*/ 188 h 342"/>
                    <a:gd name="T30" fmla="*/ 506 w 506"/>
                    <a:gd name="T31" fmla="*/ 205 h 342"/>
                    <a:gd name="T32" fmla="*/ 493 w 506"/>
                    <a:gd name="T33" fmla="*/ 230 h 342"/>
                    <a:gd name="T34" fmla="*/ 465 w 506"/>
                    <a:gd name="T35" fmla="*/ 227 h 342"/>
                    <a:gd name="T36" fmla="*/ 453 w 506"/>
                    <a:gd name="T37" fmla="*/ 320 h 342"/>
                    <a:gd name="T38" fmla="*/ 357 w 506"/>
                    <a:gd name="T39" fmla="*/ 320 h 342"/>
                    <a:gd name="T40" fmla="*/ 328 w 506"/>
                    <a:gd name="T41" fmla="*/ 342 h 342"/>
                    <a:gd name="T42" fmla="*/ 284 w 506"/>
                    <a:gd name="T43" fmla="*/ 333 h 342"/>
                    <a:gd name="T44" fmla="*/ 261 w 506"/>
                    <a:gd name="T45" fmla="*/ 307 h 342"/>
                    <a:gd name="T46" fmla="*/ 172 w 506"/>
                    <a:gd name="T47" fmla="*/ 291 h 342"/>
                    <a:gd name="T48" fmla="*/ 104 w 506"/>
                    <a:gd name="T49" fmla="*/ 270 h 342"/>
                    <a:gd name="T50" fmla="*/ 55 w 506"/>
                    <a:gd name="T51" fmla="*/ 180 h 342"/>
                    <a:gd name="T52" fmla="*/ 23 w 506"/>
                    <a:gd name="T53" fmla="*/ 173 h 342"/>
                    <a:gd name="T54" fmla="*/ 0 w 506"/>
                    <a:gd name="T55" fmla="*/ 141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506" h="342">
                      <a:moveTo>
                        <a:pt x="0" y="141"/>
                      </a:moveTo>
                      <a:lnTo>
                        <a:pt x="31" y="90"/>
                      </a:lnTo>
                      <a:lnTo>
                        <a:pt x="75" y="105"/>
                      </a:lnTo>
                      <a:lnTo>
                        <a:pt x="87" y="93"/>
                      </a:lnTo>
                      <a:lnTo>
                        <a:pt x="44" y="57"/>
                      </a:lnTo>
                      <a:lnTo>
                        <a:pt x="58" y="0"/>
                      </a:lnTo>
                      <a:lnTo>
                        <a:pt x="182" y="52"/>
                      </a:lnTo>
                      <a:lnTo>
                        <a:pt x="200" y="98"/>
                      </a:lnTo>
                      <a:lnTo>
                        <a:pt x="226" y="93"/>
                      </a:lnTo>
                      <a:lnTo>
                        <a:pt x="243" y="80"/>
                      </a:lnTo>
                      <a:lnTo>
                        <a:pt x="340" y="113"/>
                      </a:lnTo>
                      <a:lnTo>
                        <a:pt x="325" y="151"/>
                      </a:lnTo>
                      <a:lnTo>
                        <a:pt x="461" y="153"/>
                      </a:lnTo>
                      <a:lnTo>
                        <a:pt x="506" y="144"/>
                      </a:lnTo>
                      <a:lnTo>
                        <a:pt x="485" y="188"/>
                      </a:lnTo>
                      <a:lnTo>
                        <a:pt x="506" y="205"/>
                      </a:lnTo>
                      <a:lnTo>
                        <a:pt x="493" y="230"/>
                      </a:lnTo>
                      <a:lnTo>
                        <a:pt x="465" y="227"/>
                      </a:lnTo>
                      <a:lnTo>
                        <a:pt x="453" y="320"/>
                      </a:lnTo>
                      <a:lnTo>
                        <a:pt x="357" y="320"/>
                      </a:lnTo>
                      <a:lnTo>
                        <a:pt x="328" y="342"/>
                      </a:lnTo>
                      <a:lnTo>
                        <a:pt x="284" y="333"/>
                      </a:lnTo>
                      <a:lnTo>
                        <a:pt x="261" y="307"/>
                      </a:lnTo>
                      <a:lnTo>
                        <a:pt x="172" y="291"/>
                      </a:lnTo>
                      <a:lnTo>
                        <a:pt x="104" y="270"/>
                      </a:lnTo>
                      <a:lnTo>
                        <a:pt x="55" y="180"/>
                      </a:lnTo>
                      <a:lnTo>
                        <a:pt x="23" y="173"/>
                      </a:lnTo>
                      <a:lnTo>
                        <a:pt x="0" y="141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61" name="Freeform 579"/>
                <p:cNvSpPr>
                  <a:spLocks/>
                </p:cNvSpPr>
                <p:nvPr/>
              </p:nvSpPr>
              <p:spPr bwMode="auto">
                <a:xfrm>
                  <a:off x="1522" y="1491"/>
                  <a:ext cx="253" cy="170"/>
                </a:xfrm>
                <a:custGeom>
                  <a:avLst/>
                  <a:gdLst>
                    <a:gd name="T0" fmla="*/ 0 w 506"/>
                    <a:gd name="T1" fmla="*/ 141 h 342"/>
                    <a:gd name="T2" fmla="*/ 31 w 506"/>
                    <a:gd name="T3" fmla="*/ 90 h 342"/>
                    <a:gd name="T4" fmla="*/ 75 w 506"/>
                    <a:gd name="T5" fmla="*/ 105 h 342"/>
                    <a:gd name="T6" fmla="*/ 87 w 506"/>
                    <a:gd name="T7" fmla="*/ 93 h 342"/>
                    <a:gd name="T8" fmla="*/ 44 w 506"/>
                    <a:gd name="T9" fmla="*/ 57 h 342"/>
                    <a:gd name="T10" fmla="*/ 58 w 506"/>
                    <a:gd name="T11" fmla="*/ 0 h 342"/>
                    <a:gd name="T12" fmla="*/ 182 w 506"/>
                    <a:gd name="T13" fmla="*/ 52 h 342"/>
                    <a:gd name="T14" fmla="*/ 200 w 506"/>
                    <a:gd name="T15" fmla="*/ 98 h 342"/>
                    <a:gd name="T16" fmla="*/ 226 w 506"/>
                    <a:gd name="T17" fmla="*/ 93 h 342"/>
                    <a:gd name="T18" fmla="*/ 243 w 506"/>
                    <a:gd name="T19" fmla="*/ 80 h 342"/>
                    <a:gd name="T20" fmla="*/ 340 w 506"/>
                    <a:gd name="T21" fmla="*/ 113 h 342"/>
                    <a:gd name="T22" fmla="*/ 325 w 506"/>
                    <a:gd name="T23" fmla="*/ 151 h 342"/>
                    <a:gd name="T24" fmla="*/ 461 w 506"/>
                    <a:gd name="T25" fmla="*/ 153 h 342"/>
                    <a:gd name="T26" fmla="*/ 506 w 506"/>
                    <a:gd name="T27" fmla="*/ 144 h 342"/>
                    <a:gd name="T28" fmla="*/ 485 w 506"/>
                    <a:gd name="T29" fmla="*/ 188 h 342"/>
                    <a:gd name="T30" fmla="*/ 506 w 506"/>
                    <a:gd name="T31" fmla="*/ 205 h 342"/>
                    <a:gd name="T32" fmla="*/ 493 w 506"/>
                    <a:gd name="T33" fmla="*/ 230 h 342"/>
                    <a:gd name="T34" fmla="*/ 465 w 506"/>
                    <a:gd name="T35" fmla="*/ 227 h 342"/>
                    <a:gd name="T36" fmla="*/ 453 w 506"/>
                    <a:gd name="T37" fmla="*/ 320 h 342"/>
                    <a:gd name="T38" fmla="*/ 357 w 506"/>
                    <a:gd name="T39" fmla="*/ 320 h 342"/>
                    <a:gd name="T40" fmla="*/ 328 w 506"/>
                    <a:gd name="T41" fmla="*/ 342 h 342"/>
                    <a:gd name="T42" fmla="*/ 284 w 506"/>
                    <a:gd name="T43" fmla="*/ 333 h 342"/>
                    <a:gd name="T44" fmla="*/ 261 w 506"/>
                    <a:gd name="T45" fmla="*/ 307 h 342"/>
                    <a:gd name="T46" fmla="*/ 172 w 506"/>
                    <a:gd name="T47" fmla="*/ 291 h 342"/>
                    <a:gd name="T48" fmla="*/ 104 w 506"/>
                    <a:gd name="T49" fmla="*/ 270 h 342"/>
                    <a:gd name="T50" fmla="*/ 55 w 506"/>
                    <a:gd name="T51" fmla="*/ 180 h 342"/>
                    <a:gd name="T52" fmla="*/ 23 w 506"/>
                    <a:gd name="T53" fmla="*/ 173 h 342"/>
                    <a:gd name="T54" fmla="*/ 0 w 506"/>
                    <a:gd name="T55" fmla="*/ 141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506" h="342">
                      <a:moveTo>
                        <a:pt x="0" y="141"/>
                      </a:moveTo>
                      <a:lnTo>
                        <a:pt x="31" y="90"/>
                      </a:lnTo>
                      <a:lnTo>
                        <a:pt x="75" y="105"/>
                      </a:lnTo>
                      <a:lnTo>
                        <a:pt x="87" y="93"/>
                      </a:lnTo>
                      <a:lnTo>
                        <a:pt x="44" y="57"/>
                      </a:lnTo>
                      <a:lnTo>
                        <a:pt x="58" y="0"/>
                      </a:lnTo>
                      <a:lnTo>
                        <a:pt x="182" y="52"/>
                      </a:lnTo>
                      <a:lnTo>
                        <a:pt x="200" y="98"/>
                      </a:lnTo>
                      <a:lnTo>
                        <a:pt x="226" y="93"/>
                      </a:lnTo>
                      <a:lnTo>
                        <a:pt x="243" y="80"/>
                      </a:lnTo>
                      <a:lnTo>
                        <a:pt x="340" y="113"/>
                      </a:lnTo>
                      <a:lnTo>
                        <a:pt x="325" y="151"/>
                      </a:lnTo>
                      <a:lnTo>
                        <a:pt x="461" y="153"/>
                      </a:lnTo>
                      <a:lnTo>
                        <a:pt x="506" y="144"/>
                      </a:lnTo>
                      <a:lnTo>
                        <a:pt x="485" y="188"/>
                      </a:lnTo>
                      <a:lnTo>
                        <a:pt x="506" y="205"/>
                      </a:lnTo>
                      <a:lnTo>
                        <a:pt x="493" y="230"/>
                      </a:lnTo>
                      <a:lnTo>
                        <a:pt x="465" y="227"/>
                      </a:lnTo>
                      <a:lnTo>
                        <a:pt x="453" y="320"/>
                      </a:lnTo>
                      <a:lnTo>
                        <a:pt x="357" y="320"/>
                      </a:lnTo>
                      <a:lnTo>
                        <a:pt x="328" y="342"/>
                      </a:lnTo>
                      <a:lnTo>
                        <a:pt x="284" y="333"/>
                      </a:lnTo>
                      <a:lnTo>
                        <a:pt x="261" y="307"/>
                      </a:lnTo>
                      <a:lnTo>
                        <a:pt x="172" y="291"/>
                      </a:lnTo>
                      <a:lnTo>
                        <a:pt x="104" y="270"/>
                      </a:lnTo>
                      <a:lnTo>
                        <a:pt x="55" y="180"/>
                      </a:lnTo>
                      <a:lnTo>
                        <a:pt x="23" y="173"/>
                      </a:lnTo>
                      <a:lnTo>
                        <a:pt x="0" y="141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57" name="Group 580"/>
              <p:cNvGrpSpPr>
                <a:grpSpLocks/>
              </p:cNvGrpSpPr>
              <p:nvPr/>
            </p:nvGrpSpPr>
            <p:grpSpPr bwMode="auto">
              <a:xfrm>
                <a:off x="1552" y="1626"/>
                <a:ext cx="201" cy="161"/>
                <a:chOff x="1552" y="1626"/>
                <a:chExt cx="201" cy="161"/>
              </a:xfrm>
            </p:grpSpPr>
            <p:sp>
              <p:nvSpPr>
                <p:cNvPr id="58" name="Freeform 581"/>
                <p:cNvSpPr>
                  <a:spLocks/>
                </p:cNvSpPr>
                <p:nvPr/>
              </p:nvSpPr>
              <p:spPr bwMode="auto">
                <a:xfrm>
                  <a:off x="1552" y="1626"/>
                  <a:ext cx="201" cy="161"/>
                </a:xfrm>
                <a:custGeom>
                  <a:avLst/>
                  <a:gdLst>
                    <a:gd name="T0" fmla="*/ 23 w 403"/>
                    <a:gd name="T1" fmla="*/ 197 h 323"/>
                    <a:gd name="T2" fmla="*/ 0 w 403"/>
                    <a:gd name="T3" fmla="*/ 229 h 323"/>
                    <a:gd name="T4" fmla="*/ 15 w 403"/>
                    <a:gd name="T5" fmla="*/ 262 h 323"/>
                    <a:gd name="T6" fmla="*/ 140 w 403"/>
                    <a:gd name="T7" fmla="*/ 242 h 323"/>
                    <a:gd name="T8" fmla="*/ 253 w 403"/>
                    <a:gd name="T9" fmla="*/ 313 h 323"/>
                    <a:gd name="T10" fmla="*/ 268 w 403"/>
                    <a:gd name="T11" fmla="*/ 294 h 323"/>
                    <a:gd name="T12" fmla="*/ 361 w 403"/>
                    <a:gd name="T13" fmla="*/ 323 h 323"/>
                    <a:gd name="T14" fmla="*/ 395 w 403"/>
                    <a:gd name="T15" fmla="*/ 291 h 323"/>
                    <a:gd name="T16" fmla="*/ 395 w 403"/>
                    <a:gd name="T17" fmla="*/ 262 h 323"/>
                    <a:gd name="T18" fmla="*/ 357 w 403"/>
                    <a:gd name="T19" fmla="*/ 258 h 323"/>
                    <a:gd name="T20" fmla="*/ 403 w 403"/>
                    <a:gd name="T21" fmla="*/ 156 h 323"/>
                    <a:gd name="T22" fmla="*/ 392 w 403"/>
                    <a:gd name="T23" fmla="*/ 52 h 323"/>
                    <a:gd name="T24" fmla="*/ 296 w 403"/>
                    <a:gd name="T25" fmla="*/ 52 h 323"/>
                    <a:gd name="T26" fmla="*/ 267 w 403"/>
                    <a:gd name="T27" fmla="*/ 72 h 323"/>
                    <a:gd name="T28" fmla="*/ 220 w 403"/>
                    <a:gd name="T29" fmla="*/ 64 h 323"/>
                    <a:gd name="T30" fmla="*/ 197 w 403"/>
                    <a:gd name="T31" fmla="*/ 38 h 323"/>
                    <a:gd name="T32" fmla="*/ 110 w 403"/>
                    <a:gd name="T33" fmla="*/ 23 h 323"/>
                    <a:gd name="T34" fmla="*/ 40 w 403"/>
                    <a:gd name="T35" fmla="*/ 0 h 323"/>
                    <a:gd name="T36" fmla="*/ 8 w 403"/>
                    <a:gd name="T37" fmla="*/ 72 h 323"/>
                    <a:gd name="T38" fmla="*/ 46 w 403"/>
                    <a:gd name="T39" fmla="*/ 113 h 323"/>
                    <a:gd name="T40" fmla="*/ 20 w 403"/>
                    <a:gd name="T41" fmla="*/ 169 h 323"/>
                    <a:gd name="T42" fmla="*/ 23 w 403"/>
                    <a:gd name="T43" fmla="*/ 197 h 3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03" h="323">
                      <a:moveTo>
                        <a:pt x="23" y="197"/>
                      </a:moveTo>
                      <a:lnTo>
                        <a:pt x="0" y="229"/>
                      </a:lnTo>
                      <a:lnTo>
                        <a:pt x="15" y="262"/>
                      </a:lnTo>
                      <a:lnTo>
                        <a:pt x="140" y="242"/>
                      </a:lnTo>
                      <a:lnTo>
                        <a:pt x="253" y="313"/>
                      </a:lnTo>
                      <a:lnTo>
                        <a:pt x="268" y="294"/>
                      </a:lnTo>
                      <a:lnTo>
                        <a:pt x="361" y="323"/>
                      </a:lnTo>
                      <a:lnTo>
                        <a:pt x="395" y="291"/>
                      </a:lnTo>
                      <a:lnTo>
                        <a:pt x="395" y="262"/>
                      </a:lnTo>
                      <a:lnTo>
                        <a:pt x="357" y="258"/>
                      </a:lnTo>
                      <a:lnTo>
                        <a:pt x="403" y="156"/>
                      </a:lnTo>
                      <a:lnTo>
                        <a:pt x="392" y="52"/>
                      </a:lnTo>
                      <a:lnTo>
                        <a:pt x="296" y="52"/>
                      </a:lnTo>
                      <a:lnTo>
                        <a:pt x="267" y="72"/>
                      </a:lnTo>
                      <a:lnTo>
                        <a:pt x="220" y="64"/>
                      </a:lnTo>
                      <a:lnTo>
                        <a:pt x="197" y="38"/>
                      </a:lnTo>
                      <a:lnTo>
                        <a:pt x="110" y="23"/>
                      </a:lnTo>
                      <a:lnTo>
                        <a:pt x="40" y="0"/>
                      </a:lnTo>
                      <a:lnTo>
                        <a:pt x="8" y="72"/>
                      </a:lnTo>
                      <a:lnTo>
                        <a:pt x="46" y="113"/>
                      </a:lnTo>
                      <a:lnTo>
                        <a:pt x="20" y="169"/>
                      </a:lnTo>
                      <a:lnTo>
                        <a:pt x="23" y="197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59" name="Freeform 582"/>
                <p:cNvSpPr>
                  <a:spLocks/>
                </p:cNvSpPr>
                <p:nvPr/>
              </p:nvSpPr>
              <p:spPr bwMode="auto">
                <a:xfrm>
                  <a:off x="1552" y="1626"/>
                  <a:ext cx="201" cy="161"/>
                </a:xfrm>
                <a:custGeom>
                  <a:avLst/>
                  <a:gdLst>
                    <a:gd name="T0" fmla="*/ 23 w 403"/>
                    <a:gd name="T1" fmla="*/ 197 h 323"/>
                    <a:gd name="T2" fmla="*/ 0 w 403"/>
                    <a:gd name="T3" fmla="*/ 229 h 323"/>
                    <a:gd name="T4" fmla="*/ 15 w 403"/>
                    <a:gd name="T5" fmla="*/ 262 h 323"/>
                    <a:gd name="T6" fmla="*/ 140 w 403"/>
                    <a:gd name="T7" fmla="*/ 242 h 323"/>
                    <a:gd name="T8" fmla="*/ 253 w 403"/>
                    <a:gd name="T9" fmla="*/ 313 h 323"/>
                    <a:gd name="T10" fmla="*/ 268 w 403"/>
                    <a:gd name="T11" fmla="*/ 294 h 323"/>
                    <a:gd name="T12" fmla="*/ 361 w 403"/>
                    <a:gd name="T13" fmla="*/ 323 h 323"/>
                    <a:gd name="T14" fmla="*/ 395 w 403"/>
                    <a:gd name="T15" fmla="*/ 291 h 323"/>
                    <a:gd name="T16" fmla="*/ 395 w 403"/>
                    <a:gd name="T17" fmla="*/ 262 h 323"/>
                    <a:gd name="T18" fmla="*/ 357 w 403"/>
                    <a:gd name="T19" fmla="*/ 258 h 323"/>
                    <a:gd name="T20" fmla="*/ 403 w 403"/>
                    <a:gd name="T21" fmla="*/ 156 h 323"/>
                    <a:gd name="T22" fmla="*/ 392 w 403"/>
                    <a:gd name="T23" fmla="*/ 52 h 323"/>
                    <a:gd name="T24" fmla="*/ 296 w 403"/>
                    <a:gd name="T25" fmla="*/ 52 h 323"/>
                    <a:gd name="T26" fmla="*/ 267 w 403"/>
                    <a:gd name="T27" fmla="*/ 72 h 323"/>
                    <a:gd name="T28" fmla="*/ 220 w 403"/>
                    <a:gd name="T29" fmla="*/ 64 h 323"/>
                    <a:gd name="T30" fmla="*/ 197 w 403"/>
                    <a:gd name="T31" fmla="*/ 38 h 323"/>
                    <a:gd name="T32" fmla="*/ 110 w 403"/>
                    <a:gd name="T33" fmla="*/ 23 h 323"/>
                    <a:gd name="T34" fmla="*/ 40 w 403"/>
                    <a:gd name="T35" fmla="*/ 0 h 323"/>
                    <a:gd name="T36" fmla="*/ 8 w 403"/>
                    <a:gd name="T37" fmla="*/ 72 h 323"/>
                    <a:gd name="T38" fmla="*/ 46 w 403"/>
                    <a:gd name="T39" fmla="*/ 113 h 323"/>
                    <a:gd name="T40" fmla="*/ 20 w 403"/>
                    <a:gd name="T41" fmla="*/ 169 h 323"/>
                    <a:gd name="T42" fmla="*/ 23 w 403"/>
                    <a:gd name="T43" fmla="*/ 197 h 3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03" h="323">
                      <a:moveTo>
                        <a:pt x="23" y="197"/>
                      </a:moveTo>
                      <a:lnTo>
                        <a:pt x="0" y="229"/>
                      </a:lnTo>
                      <a:lnTo>
                        <a:pt x="15" y="262"/>
                      </a:lnTo>
                      <a:lnTo>
                        <a:pt x="140" y="242"/>
                      </a:lnTo>
                      <a:lnTo>
                        <a:pt x="253" y="313"/>
                      </a:lnTo>
                      <a:lnTo>
                        <a:pt x="268" y="294"/>
                      </a:lnTo>
                      <a:lnTo>
                        <a:pt x="361" y="323"/>
                      </a:lnTo>
                      <a:lnTo>
                        <a:pt x="395" y="291"/>
                      </a:lnTo>
                      <a:lnTo>
                        <a:pt x="395" y="262"/>
                      </a:lnTo>
                      <a:lnTo>
                        <a:pt x="357" y="258"/>
                      </a:lnTo>
                      <a:lnTo>
                        <a:pt x="403" y="156"/>
                      </a:lnTo>
                      <a:lnTo>
                        <a:pt x="392" y="52"/>
                      </a:lnTo>
                      <a:lnTo>
                        <a:pt x="296" y="52"/>
                      </a:lnTo>
                      <a:lnTo>
                        <a:pt x="267" y="72"/>
                      </a:lnTo>
                      <a:lnTo>
                        <a:pt x="220" y="64"/>
                      </a:lnTo>
                      <a:lnTo>
                        <a:pt x="197" y="38"/>
                      </a:lnTo>
                      <a:lnTo>
                        <a:pt x="110" y="23"/>
                      </a:lnTo>
                      <a:lnTo>
                        <a:pt x="40" y="0"/>
                      </a:lnTo>
                      <a:lnTo>
                        <a:pt x="8" y="72"/>
                      </a:lnTo>
                      <a:lnTo>
                        <a:pt x="46" y="113"/>
                      </a:lnTo>
                      <a:lnTo>
                        <a:pt x="20" y="169"/>
                      </a:lnTo>
                      <a:lnTo>
                        <a:pt x="23" y="197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</p:grpSp>
        <p:grpSp>
          <p:nvGrpSpPr>
            <p:cNvPr id="23" name="Group 583"/>
            <p:cNvGrpSpPr>
              <a:grpSpLocks/>
            </p:cNvGrpSpPr>
            <p:nvPr/>
          </p:nvGrpSpPr>
          <p:grpSpPr bwMode="auto">
            <a:xfrm>
              <a:off x="1058" y="2133"/>
              <a:ext cx="809" cy="578"/>
              <a:chOff x="605" y="1773"/>
              <a:chExt cx="809" cy="578"/>
            </a:xfrm>
          </p:grpSpPr>
          <p:grpSp>
            <p:nvGrpSpPr>
              <p:cNvPr id="24" name="Group 584"/>
              <p:cNvGrpSpPr>
                <a:grpSpLocks/>
              </p:cNvGrpSpPr>
              <p:nvPr/>
            </p:nvGrpSpPr>
            <p:grpSpPr bwMode="auto">
              <a:xfrm>
                <a:off x="605" y="1778"/>
                <a:ext cx="195" cy="215"/>
                <a:chOff x="605" y="1778"/>
                <a:chExt cx="195" cy="215"/>
              </a:xfrm>
            </p:grpSpPr>
            <p:sp>
              <p:nvSpPr>
                <p:cNvPr id="49" name="Freeform 585"/>
                <p:cNvSpPr>
                  <a:spLocks/>
                </p:cNvSpPr>
                <p:nvPr/>
              </p:nvSpPr>
              <p:spPr bwMode="auto">
                <a:xfrm>
                  <a:off x="605" y="1778"/>
                  <a:ext cx="195" cy="215"/>
                </a:xfrm>
                <a:custGeom>
                  <a:avLst/>
                  <a:gdLst>
                    <a:gd name="T0" fmla="*/ 34 w 391"/>
                    <a:gd name="T1" fmla="*/ 47 h 430"/>
                    <a:gd name="T2" fmla="*/ 80 w 391"/>
                    <a:gd name="T3" fmla="*/ 46 h 430"/>
                    <a:gd name="T4" fmla="*/ 99 w 391"/>
                    <a:gd name="T5" fmla="*/ 15 h 430"/>
                    <a:gd name="T6" fmla="*/ 151 w 391"/>
                    <a:gd name="T7" fmla="*/ 12 h 430"/>
                    <a:gd name="T8" fmla="*/ 163 w 391"/>
                    <a:gd name="T9" fmla="*/ 38 h 430"/>
                    <a:gd name="T10" fmla="*/ 208 w 391"/>
                    <a:gd name="T11" fmla="*/ 9 h 430"/>
                    <a:gd name="T12" fmla="*/ 253 w 391"/>
                    <a:gd name="T13" fmla="*/ 0 h 430"/>
                    <a:gd name="T14" fmla="*/ 259 w 391"/>
                    <a:gd name="T15" fmla="*/ 30 h 430"/>
                    <a:gd name="T16" fmla="*/ 298 w 391"/>
                    <a:gd name="T17" fmla="*/ 52 h 430"/>
                    <a:gd name="T18" fmla="*/ 304 w 391"/>
                    <a:gd name="T19" fmla="*/ 27 h 430"/>
                    <a:gd name="T20" fmla="*/ 356 w 391"/>
                    <a:gd name="T21" fmla="*/ 30 h 430"/>
                    <a:gd name="T22" fmla="*/ 343 w 391"/>
                    <a:gd name="T23" fmla="*/ 75 h 430"/>
                    <a:gd name="T24" fmla="*/ 369 w 391"/>
                    <a:gd name="T25" fmla="*/ 117 h 430"/>
                    <a:gd name="T26" fmla="*/ 359 w 391"/>
                    <a:gd name="T27" fmla="*/ 166 h 430"/>
                    <a:gd name="T28" fmla="*/ 368 w 391"/>
                    <a:gd name="T29" fmla="*/ 250 h 430"/>
                    <a:gd name="T30" fmla="*/ 302 w 391"/>
                    <a:gd name="T31" fmla="*/ 284 h 430"/>
                    <a:gd name="T32" fmla="*/ 314 w 391"/>
                    <a:gd name="T33" fmla="*/ 334 h 430"/>
                    <a:gd name="T34" fmla="*/ 384 w 391"/>
                    <a:gd name="T35" fmla="*/ 358 h 430"/>
                    <a:gd name="T36" fmla="*/ 391 w 391"/>
                    <a:gd name="T37" fmla="*/ 398 h 430"/>
                    <a:gd name="T38" fmla="*/ 345 w 391"/>
                    <a:gd name="T39" fmla="*/ 406 h 430"/>
                    <a:gd name="T40" fmla="*/ 325 w 391"/>
                    <a:gd name="T41" fmla="*/ 430 h 430"/>
                    <a:gd name="T42" fmla="*/ 276 w 391"/>
                    <a:gd name="T43" fmla="*/ 421 h 430"/>
                    <a:gd name="T44" fmla="*/ 259 w 391"/>
                    <a:gd name="T45" fmla="*/ 409 h 430"/>
                    <a:gd name="T46" fmla="*/ 231 w 391"/>
                    <a:gd name="T47" fmla="*/ 384 h 430"/>
                    <a:gd name="T48" fmla="*/ 227 w 391"/>
                    <a:gd name="T49" fmla="*/ 358 h 430"/>
                    <a:gd name="T50" fmla="*/ 200 w 391"/>
                    <a:gd name="T51" fmla="*/ 387 h 430"/>
                    <a:gd name="T52" fmla="*/ 182 w 391"/>
                    <a:gd name="T53" fmla="*/ 334 h 430"/>
                    <a:gd name="T54" fmla="*/ 165 w 391"/>
                    <a:gd name="T55" fmla="*/ 372 h 430"/>
                    <a:gd name="T56" fmla="*/ 141 w 391"/>
                    <a:gd name="T57" fmla="*/ 395 h 430"/>
                    <a:gd name="T58" fmla="*/ 87 w 391"/>
                    <a:gd name="T59" fmla="*/ 390 h 430"/>
                    <a:gd name="T60" fmla="*/ 102 w 391"/>
                    <a:gd name="T61" fmla="*/ 340 h 430"/>
                    <a:gd name="T62" fmla="*/ 83 w 391"/>
                    <a:gd name="T63" fmla="*/ 296 h 430"/>
                    <a:gd name="T64" fmla="*/ 46 w 391"/>
                    <a:gd name="T65" fmla="*/ 279 h 430"/>
                    <a:gd name="T66" fmla="*/ 5 w 391"/>
                    <a:gd name="T67" fmla="*/ 259 h 430"/>
                    <a:gd name="T68" fmla="*/ 61 w 391"/>
                    <a:gd name="T69" fmla="*/ 236 h 430"/>
                    <a:gd name="T70" fmla="*/ 133 w 391"/>
                    <a:gd name="T71" fmla="*/ 247 h 430"/>
                    <a:gd name="T72" fmla="*/ 145 w 391"/>
                    <a:gd name="T73" fmla="*/ 224 h 430"/>
                    <a:gd name="T74" fmla="*/ 87 w 391"/>
                    <a:gd name="T75" fmla="*/ 204 h 430"/>
                    <a:gd name="T76" fmla="*/ 55 w 391"/>
                    <a:gd name="T77" fmla="*/ 189 h 430"/>
                    <a:gd name="T78" fmla="*/ 61 w 391"/>
                    <a:gd name="T79" fmla="*/ 162 h 430"/>
                    <a:gd name="T80" fmla="*/ 124 w 391"/>
                    <a:gd name="T81" fmla="*/ 175 h 430"/>
                    <a:gd name="T82" fmla="*/ 148 w 391"/>
                    <a:gd name="T83" fmla="*/ 194 h 430"/>
                    <a:gd name="T84" fmla="*/ 163 w 391"/>
                    <a:gd name="T85" fmla="*/ 175 h 430"/>
                    <a:gd name="T86" fmla="*/ 133 w 391"/>
                    <a:gd name="T87" fmla="*/ 142 h 430"/>
                    <a:gd name="T88" fmla="*/ 102 w 391"/>
                    <a:gd name="T89" fmla="*/ 134 h 430"/>
                    <a:gd name="T90" fmla="*/ 45 w 391"/>
                    <a:gd name="T91" fmla="*/ 131 h 430"/>
                    <a:gd name="T92" fmla="*/ 0 w 391"/>
                    <a:gd name="T93" fmla="*/ 137 h 430"/>
                    <a:gd name="T94" fmla="*/ 34 w 391"/>
                    <a:gd name="T95" fmla="*/ 47 h 4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91" h="430">
                      <a:moveTo>
                        <a:pt x="34" y="47"/>
                      </a:moveTo>
                      <a:lnTo>
                        <a:pt x="80" y="46"/>
                      </a:lnTo>
                      <a:lnTo>
                        <a:pt x="99" y="15"/>
                      </a:lnTo>
                      <a:lnTo>
                        <a:pt x="151" y="12"/>
                      </a:lnTo>
                      <a:lnTo>
                        <a:pt x="163" y="38"/>
                      </a:lnTo>
                      <a:lnTo>
                        <a:pt x="208" y="9"/>
                      </a:lnTo>
                      <a:lnTo>
                        <a:pt x="253" y="0"/>
                      </a:lnTo>
                      <a:lnTo>
                        <a:pt x="259" y="30"/>
                      </a:lnTo>
                      <a:lnTo>
                        <a:pt x="298" y="52"/>
                      </a:lnTo>
                      <a:lnTo>
                        <a:pt x="304" y="27"/>
                      </a:lnTo>
                      <a:lnTo>
                        <a:pt x="356" y="30"/>
                      </a:lnTo>
                      <a:lnTo>
                        <a:pt x="343" y="75"/>
                      </a:lnTo>
                      <a:lnTo>
                        <a:pt x="369" y="117"/>
                      </a:lnTo>
                      <a:lnTo>
                        <a:pt x="359" y="166"/>
                      </a:lnTo>
                      <a:lnTo>
                        <a:pt x="368" y="250"/>
                      </a:lnTo>
                      <a:lnTo>
                        <a:pt x="302" y="284"/>
                      </a:lnTo>
                      <a:lnTo>
                        <a:pt x="314" y="334"/>
                      </a:lnTo>
                      <a:lnTo>
                        <a:pt x="384" y="358"/>
                      </a:lnTo>
                      <a:lnTo>
                        <a:pt x="391" y="398"/>
                      </a:lnTo>
                      <a:lnTo>
                        <a:pt x="345" y="406"/>
                      </a:lnTo>
                      <a:lnTo>
                        <a:pt x="325" y="430"/>
                      </a:lnTo>
                      <a:lnTo>
                        <a:pt x="276" y="421"/>
                      </a:lnTo>
                      <a:lnTo>
                        <a:pt x="259" y="409"/>
                      </a:lnTo>
                      <a:lnTo>
                        <a:pt x="231" y="384"/>
                      </a:lnTo>
                      <a:lnTo>
                        <a:pt x="227" y="358"/>
                      </a:lnTo>
                      <a:lnTo>
                        <a:pt x="200" y="387"/>
                      </a:lnTo>
                      <a:lnTo>
                        <a:pt x="182" y="334"/>
                      </a:lnTo>
                      <a:lnTo>
                        <a:pt x="165" y="372"/>
                      </a:lnTo>
                      <a:lnTo>
                        <a:pt x="141" y="395"/>
                      </a:lnTo>
                      <a:lnTo>
                        <a:pt x="87" y="390"/>
                      </a:lnTo>
                      <a:lnTo>
                        <a:pt x="102" y="340"/>
                      </a:lnTo>
                      <a:lnTo>
                        <a:pt x="83" y="296"/>
                      </a:lnTo>
                      <a:lnTo>
                        <a:pt x="46" y="279"/>
                      </a:lnTo>
                      <a:lnTo>
                        <a:pt x="5" y="259"/>
                      </a:lnTo>
                      <a:lnTo>
                        <a:pt x="61" y="236"/>
                      </a:lnTo>
                      <a:lnTo>
                        <a:pt x="133" y="247"/>
                      </a:lnTo>
                      <a:lnTo>
                        <a:pt x="145" y="224"/>
                      </a:lnTo>
                      <a:lnTo>
                        <a:pt x="87" y="204"/>
                      </a:lnTo>
                      <a:lnTo>
                        <a:pt x="55" y="189"/>
                      </a:lnTo>
                      <a:lnTo>
                        <a:pt x="61" y="162"/>
                      </a:lnTo>
                      <a:lnTo>
                        <a:pt x="124" y="175"/>
                      </a:lnTo>
                      <a:lnTo>
                        <a:pt x="148" y="194"/>
                      </a:lnTo>
                      <a:lnTo>
                        <a:pt x="163" y="175"/>
                      </a:lnTo>
                      <a:lnTo>
                        <a:pt x="133" y="142"/>
                      </a:lnTo>
                      <a:lnTo>
                        <a:pt x="102" y="134"/>
                      </a:lnTo>
                      <a:lnTo>
                        <a:pt x="45" y="131"/>
                      </a:lnTo>
                      <a:lnTo>
                        <a:pt x="0" y="137"/>
                      </a:lnTo>
                      <a:lnTo>
                        <a:pt x="34" y="47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50" name="Freeform 586"/>
                <p:cNvSpPr>
                  <a:spLocks/>
                </p:cNvSpPr>
                <p:nvPr/>
              </p:nvSpPr>
              <p:spPr bwMode="auto">
                <a:xfrm>
                  <a:off x="605" y="1778"/>
                  <a:ext cx="195" cy="215"/>
                </a:xfrm>
                <a:custGeom>
                  <a:avLst/>
                  <a:gdLst>
                    <a:gd name="T0" fmla="*/ 34 w 391"/>
                    <a:gd name="T1" fmla="*/ 47 h 430"/>
                    <a:gd name="T2" fmla="*/ 80 w 391"/>
                    <a:gd name="T3" fmla="*/ 46 h 430"/>
                    <a:gd name="T4" fmla="*/ 99 w 391"/>
                    <a:gd name="T5" fmla="*/ 15 h 430"/>
                    <a:gd name="T6" fmla="*/ 151 w 391"/>
                    <a:gd name="T7" fmla="*/ 12 h 430"/>
                    <a:gd name="T8" fmla="*/ 163 w 391"/>
                    <a:gd name="T9" fmla="*/ 38 h 430"/>
                    <a:gd name="T10" fmla="*/ 208 w 391"/>
                    <a:gd name="T11" fmla="*/ 9 h 430"/>
                    <a:gd name="T12" fmla="*/ 253 w 391"/>
                    <a:gd name="T13" fmla="*/ 0 h 430"/>
                    <a:gd name="T14" fmla="*/ 259 w 391"/>
                    <a:gd name="T15" fmla="*/ 30 h 430"/>
                    <a:gd name="T16" fmla="*/ 298 w 391"/>
                    <a:gd name="T17" fmla="*/ 52 h 430"/>
                    <a:gd name="T18" fmla="*/ 304 w 391"/>
                    <a:gd name="T19" fmla="*/ 27 h 430"/>
                    <a:gd name="T20" fmla="*/ 356 w 391"/>
                    <a:gd name="T21" fmla="*/ 30 h 430"/>
                    <a:gd name="T22" fmla="*/ 343 w 391"/>
                    <a:gd name="T23" fmla="*/ 75 h 430"/>
                    <a:gd name="T24" fmla="*/ 369 w 391"/>
                    <a:gd name="T25" fmla="*/ 117 h 430"/>
                    <a:gd name="T26" fmla="*/ 359 w 391"/>
                    <a:gd name="T27" fmla="*/ 166 h 430"/>
                    <a:gd name="T28" fmla="*/ 368 w 391"/>
                    <a:gd name="T29" fmla="*/ 250 h 430"/>
                    <a:gd name="T30" fmla="*/ 302 w 391"/>
                    <a:gd name="T31" fmla="*/ 284 h 430"/>
                    <a:gd name="T32" fmla="*/ 314 w 391"/>
                    <a:gd name="T33" fmla="*/ 334 h 430"/>
                    <a:gd name="T34" fmla="*/ 384 w 391"/>
                    <a:gd name="T35" fmla="*/ 358 h 430"/>
                    <a:gd name="T36" fmla="*/ 391 w 391"/>
                    <a:gd name="T37" fmla="*/ 398 h 430"/>
                    <a:gd name="T38" fmla="*/ 345 w 391"/>
                    <a:gd name="T39" fmla="*/ 406 h 430"/>
                    <a:gd name="T40" fmla="*/ 325 w 391"/>
                    <a:gd name="T41" fmla="*/ 430 h 430"/>
                    <a:gd name="T42" fmla="*/ 276 w 391"/>
                    <a:gd name="T43" fmla="*/ 421 h 430"/>
                    <a:gd name="T44" fmla="*/ 259 w 391"/>
                    <a:gd name="T45" fmla="*/ 409 h 430"/>
                    <a:gd name="T46" fmla="*/ 231 w 391"/>
                    <a:gd name="T47" fmla="*/ 384 h 430"/>
                    <a:gd name="T48" fmla="*/ 227 w 391"/>
                    <a:gd name="T49" fmla="*/ 358 h 430"/>
                    <a:gd name="T50" fmla="*/ 200 w 391"/>
                    <a:gd name="T51" fmla="*/ 387 h 430"/>
                    <a:gd name="T52" fmla="*/ 182 w 391"/>
                    <a:gd name="T53" fmla="*/ 334 h 430"/>
                    <a:gd name="T54" fmla="*/ 165 w 391"/>
                    <a:gd name="T55" fmla="*/ 372 h 430"/>
                    <a:gd name="T56" fmla="*/ 141 w 391"/>
                    <a:gd name="T57" fmla="*/ 395 h 430"/>
                    <a:gd name="T58" fmla="*/ 87 w 391"/>
                    <a:gd name="T59" fmla="*/ 390 h 430"/>
                    <a:gd name="T60" fmla="*/ 102 w 391"/>
                    <a:gd name="T61" fmla="*/ 340 h 430"/>
                    <a:gd name="T62" fmla="*/ 83 w 391"/>
                    <a:gd name="T63" fmla="*/ 296 h 430"/>
                    <a:gd name="T64" fmla="*/ 46 w 391"/>
                    <a:gd name="T65" fmla="*/ 279 h 430"/>
                    <a:gd name="T66" fmla="*/ 5 w 391"/>
                    <a:gd name="T67" fmla="*/ 259 h 430"/>
                    <a:gd name="T68" fmla="*/ 61 w 391"/>
                    <a:gd name="T69" fmla="*/ 236 h 430"/>
                    <a:gd name="T70" fmla="*/ 133 w 391"/>
                    <a:gd name="T71" fmla="*/ 247 h 430"/>
                    <a:gd name="T72" fmla="*/ 145 w 391"/>
                    <a:gd name="T73" fmla="*/ 224 h 430"/>
                    <a:gd name="T74" fmla="*/ 87 w 391"/>
                    <a:gd name="T75" fmla="*/ 204 h 430"/>
                    <a:gd name="T76" fmla="*/ 55 w 391"/>
                    <a:gd name="T77" fmla="*/ 189 h 430"/>
                    <a:gd name="T78" fmla="*/ 61 w 391"/>
                    <a:gd name="T79" fmla="*/ 162 h 430"/>
                    <a:gd name="T80" fmla="*/ 124 w 391"/>
                    <a:gd name="T81" fmla="*/ 175 h 430"/>
                    <a:gd name="T82" fmla="*/ 148 w 391"/>
                    <a:gd name="T83" fmla="*/ 194 h 430"/>
                    <a:gd name="T84" fmla="*/ 163 w 391"/>
                    <a:gd name="T85" fmla="*/ 175 h 430"/>
                    <a:gd name="T86" fmla="*/ 133 w 391"/>
                    <a:gd name="T87" fmla="*/ 142 h 430"/>
                    <a:gd name="T88" fmla="*/ 102 w 391"/>
                    <a:gd name="T89" fmla="*/ 134 h 430"/>
                    <a:gd name="T90" fmla="*/ 45 w 391"/>
                    <a:gd name="T91" fmla="*/ 131 h 430"/>
                    <a:gd name="T92" fmla="*/ 0 w 391"/>
                    <a:gd name="T93" fmla="*/ 137 h 430"/>
                    <a:gd name="T94" fmla="*/ 34 w 391"/>
                    <a:gd name="T95" fmla="*/ 47 h 4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91" h="430">
                      <a:moveTo>
                        <a:pt x="34" y="47"/>
                      </a:moveTo>
                      <a:lnTo>
                        <a:pt x="80" y="46"/>
                      </a:lnTo>
                      <a:lnTo>
                        <a:pt x="99" y="15"/>
                      </a:lnTo>
                      <a:lnTo>
                        <a:pt x="151" y="12"/>
                      </a:lnTo>
                      <a:lnTo>
                        <a:pt x="163" y="38"/>
                      </a:lnTo>
                      <a:lnTo>
                        <a:pt x="208" y="9"/>
                      </a:lnTo>
                      <a:lnTo>
                        <a:pt x="253" y="0"/>
                      </a:lnTo>
                      <a:lnTo>
                        <a:pt x="259" y="30"/>
                      </a:lnTo>
                      <a:lnTo>
                        <a:pt x="298" y="52"/>
                      </a:lnTo>
                      <a:lnTo>
                        <a:pt x="304" y="27"/>
                      </a:lnTo>
                      <a:lnTo>
                        <a:pt x="356" y="30"/>
                      </a:lnTo>
                      <a:lnTo>
                        <a:pt x="343" y="75"/>
                      </a:lnTo>
                      <a:lnTo>
                        <a:pt x="369" y="117"/>
                      </a:lnTo>
                      <a:lnTo>
                        <a:pt x="359" y="166"/>
                      </a:lnTo>
                      <a:lnTo>
                        <a:pt x="368" y="250"/>
                      </a:lnTo>
                      <a:lnTo>
                        <a:pt x="302" y="284"/>
                      </a:lnTo>
                      <a:lnTo>
                        <a:pt x="314" y="334"/>
                      </a:lnTo>
                      <a:lnTo>
                        <a:pt x="384" y="358"/>
                      </a:lnTo>
                      <a:lnTo>
                        <a:pt x="391" y="398"/>
                      </a:lnTo>
                      <a:lnTo>
                        <a:pt x="345" y="406"/>
                      </a:lnTo>
                      <a:lnTo>
                        <a:pt x="325" y="430"/>
                      </a:lnTo>
                      <a:lnTo>
                        <a:pt x="276" y="421"/>
                      </a:lnTo>
                      <a:lnTo>
                        <a:pt x="259" y="409"/>
                      </a:lnTo>
                      <a:lnTo>
                        <a:pt x="231" y="384"/>
                      </a:lnTo>
                      <a:lnTo>
                        <a:pt x="227" y="358"/>
                      </a:lnTo>
                      <a:lnTo>
                        <a:pt x="200" y="387"/>
                      </a:lnTo>
                      <a:lnTo>
                        <a:pt x="182" y="334"/>
                      </a:lnTo>
                      <a:lnTo>
                        <a:pt x="165" y="372"/>
                      </a:lnTo>
                      <a:lnTo>
                        <a:pt x="141" y="395"/>
                      </a:lnTo>
                      <a:lnTo>
                        <a:pt x="87" y="390"/>
                      </a:lnTo>
                      <a:lnTo>
                        <a:pt x="102" y="340"/>
                      </a:lnTo>
                      <a:lnTo>
                        <a:pt x="83" y="296"/>
                      </a:lnTo>
                      <a:lnTo>
                        <a:pt x="46" y="279"/>
                      </a:lnTo>
                      <a:lnTo>
                        <a:pt x="5" y="259"/>
                      </a:lnTo>
                      <a:lnTo>
                        <a:pt x="61" y="236"/>
                      </a:lnTo>
                      <a:lnTo>
                        <a:pt x="133" y="247"/>
                      </a:lnTo>
                      <a:lnTo>
                        <a:pt x="145" y="224"/>
                      </a:lnTo>
                      <a:lnTo>
                        <a:pt x="87" y="204"/>
                      </a:lnTo>
                      <a:lnTo>
                        <a:pt x="55" y="189"/>
                      </a:lnTo>
                      <a:lnTo>
                        <a:pt x="61" y="162"/>
                      </a:lnTo>
                      <a:lnTo>
                        <a:pt x="124" y="175"/>
                      </a:lnTo>
                      <a:lnTo>
                        <a:pt x="148" y="194"/>
                      </a:lnTo>
                      <a:lnTo>
                        <a:pt x="163" y="175"/>
                      </a:lnTo>
                      <a:lnTo>
                        <a:pt x="133" y="142"/>
                      </a:lnTo>
                      <a:lnTo>
                        <a:pt x="102" y="134"/>
                      </a:lnTo>
                      <a:lnTo>
                        <a:pt x="45" y="131"/>
                      </a:lnTo>
                      <a:lnTo>
                        <a:pt x="0" y="137"/>
                      </a:lnTo>
                      <a:lnTo>
                        <a:pt x="34" y="47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5" name="Group 587"/>
              <p:cNvGrpSpPr>
                <a:grpSpLocks/>
              </p:cNvGrpSpPr>
              <p:nvPr/>
            </p:nvGrpSpPr>
            <p:grpSpPr bwMode="auto">
              <a:xfrm>
                <a:off x="970" y="1819"/>
                <a:ext cx="180" cy="238"/>
                <a:chOff x="970" y="1819"/>
                <a:chExt cx="180" cy="238"/>
              </a:xfrm>
            </p:grpSpPr>
            <p:sp>
              <p:nvSpPr>
                <p:cNvPr id="47" name="Freeform 588"/>
                <p:cNvSpPr>
                  <a:spLocks/>
                </p:cNvSpPr>
                <p:nvPr/>
              </p:nvSpPr>
              <p:spPr bwMode="auto">
                <a:xfrm>
                  <a:off x="970" y="1819"/>
                  <a:ext cx="180" cy="238"/>
                </a:xfrm>
                <a:custGeom>
                  <a:avLst/>
                  <a:gdLst>
                    <a:gd name="T0" fmla="*/ 94 w 359"/>
                    <a:gd name="T1" fmla="*/ 168 h 476"/>
                    <a:gd name="T2" fmla="*/ 102 w 359"/>
                    <a:gd name="T3" fmla="*/ 87 h 476"/>
                    <a:gd name="T4" fmla="*/ 39 w 359"/>
                    <a:gd name="T5" fmla="*/ 34 h 476"/>
                    <a:gd name="T6" fmla="*/ 71 w 359"/>
                    <a:gd name="T7" fmla="*/ 23 h 476"/>
                    <a:gd name="T8" fmla="*/ 99 w 359"/>
                    <a:gd name="T9" fmla="*/ 20 h 476"/>
                    <a:gd name="T10" fmla="*/ 150 w 359"/>
                    <a:gd name="T11" fmla="*/ 0 h 476"/>
                    <a:gd name="T12" fmla="*/ 150 w 359"/>
                    <a:gd name="T13" fmla="*/ 38 h 476"/>
                    <a:gd name="T14" fmla="*/ 204 w 359"/>
                    <a:gd name="T15" fmla="*/ 55 h 476"/>
                    <a:gd name="T16" fmla="*/ 218 w 359"/>
                    <a:gd name="T17" fmla="*/ 69 h 476"/>
                    <a:gd name="T18" fmla="*/ 259 w 359"/>
                    <a:gd name="T19" fmla="*/ 118 h 476"/>
                    <a:gd name="T20" fmla="*/ 324 w 359"/>
                    <a:gd name="T21" fmla="*/ 92 h 476"/>
                    <a:gd name="T22" fmla="*/ 359 w 359"/>
                    <a:gd name="T23" fmla="*/ 107 h 476"/>
                    <a:gd name="T24" fmla="*/ 318 w 359"/>
                    <a:gd name="T25" fmla="*/ 247 h 476"/>
                    <a:gd name="T26" fmla="*/ 349 w 359"/>
                    <a:gd name="T27" fmla="*/ 304 h 476"/>
                    <a:gd name="T28" fmla="*/ 297 w 359"/>
                    <a:gd name="T29" fmla="*/ 365 h 476"/>
                    <a:gd name="T30" fmla="*/ 278 w 359"/>
                    <a:gd name="T31" fmla="*/ 404 h 476"/>
                    <a:gd name="T32" fmla="*/ 213 w 359"/>
                    <a:gd name="T33" fmla="*/ 368 h 476"/>
                    <a:gd name="T34" fmla="*/ 185 w 359"/>
                    <a:gd name="T35" fmla="*/ 400 h 476"/>
                    <a:gd name="T36" fmla="*/ 140 w 359"/>
                    <a:gd name="T37" fmla="*/ 392 h 476"/>
                    <a:gd name="T38" fmla="*/ 120 w 359"/>
                    <a:gd name="T39" fmla="*/ 444 h 476"/>
                    <a:gd name="T40" fmla="*/ 3 w 359"/>
                    <a:gd name="T41" fmla="*/ 476 h 476"/>
                    <a:gd name="T42" fmla="*/ 30 w 359"/>
                    <a:gd name="T43" fmla="*/ 337 h 476"/>
                    <a:gd name="T44" fmla="*/ 0 w 359"/>
                    <a:gd name="T45" fmla="*/ 311 h 476"/>
                    <a:gd name="T46" fmla="*/ 4 w 359"/>
                    <a:gd name="T47" fmla="*/ 232 h 476"/>
                    <a:gd name="T48" fmla="*/ 19 w 359"/>
                    <a:gd name="T49" fmla="*/ 205 h 476"/>
                    <a:gd name="T50" fmla="*/ 94 w 359"/>
                    <a:gd name="T51" fmla="*/ 168 h 476"/>
                    <a:gd name="T52" fmla="*/ 102 w 359"/>
                    <a:gd name="T53" fmla="*/ 87 h 476"/>
                    <a:gd name="T54" fmla="*/ 39 w 359"/>
                    <a:gd name="T55" fmla="*/ 34 h 476"/>
                    <a:gd name="T56" fmla="*/ 94 w 359"/>
                    <a:gd name="T57" fmla="*/ 168 h 4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59" h="476">
                      <a:moveTo>
                        <a:pt x="94" y="168"/>
                      </a:moveTo>
                      <a:lnTo>
                        <a:pt x="102" y="87"/>
                      </a:lnTo>
                      <a:lnTo>
                        <a:pt x="39" y="34"/>
                      </a:lnTo>
                      <a:lnTo>
                        <a:pt x="71" y="23"/>
                      </a:lnTo>
                      <a:lnTo>
                        <a:pt x="99" y="20"/>
                      </a:lnTo>
                      <a:lnTo>
                        <a:pt x="150" y="0"/>
                      </a:lnTo>
                      <a:lnTo>
                        <a:pt x="150" y="38"/>
                      </a:lnTo>
                      <a:lnTo>
                        <a:pt x="204" y="55"/>
                      </a:lnTo>
                      <a:lnTo>
                        <a:pt x="218" y="69"/>
                      </a:lnTo>
                      <a:lnTo>
                        <a:pt x="259" y="118"/>
                      </a:lnTo>
                      <a:lnTo>
                        <a:pt x="324" y="92"/>
                      </a:lnTo>
                      <a:lnTo>
                        <a:pt x="359" y="107"/>
                      </a:lnTo>
                      <a:lnTo>
                        <a:pt x="318" y="247"/>
                      </a:lnTo>
                      <a:lnTo>
                        <a:pt x="349" y="304"/>
                      </a:lnTo>
                      <a:lnTo>
                        <a:pt x="297" y="365"/>
                      </a:lnTo>
                      <a:lnTo>
                        <a:pt x="278" y="404"/>
                      </a:lnTo>
                      <a:lnTo>
                        <a:pt x="213" y="368"/>
                      </a:lnTo>
                      <a:lnTo>
                        <a:pt x="185" y="400"/>
                      </a:lnTo>
                      <a:lnTo>
                        <a:pt x="140" y="392"/>
                      </a:lnTo>
                      <a:lnTo>
                        <a:pt x="120" y="444"/>
                      </a:lnTo>
                      <a:lnTo>
                        <a:pt x="3" y="476"/>
                      </a:lnTo>
                      <a:lnTo>
                        <a:pt x="30" y="337"/>
                      </a:lnTo>
                      <a:lnTo>
                        <a:pt x="0" y="311"/>
                      </a:lnTo>
                      <a:lnTo>
                        <a:pt x="4" y="232"/>
                      </a:lnTo>
                      <a:lnTo>
                        <a:pt x="19" y="205"/>
                      </a:lnTo>
                      <a:lnTo>
                        <a:pt x="94" y="168"/>
                      </a:lnTo>
                      <a:lnTo>
                        <a:pt x="102" y="87"/>
                      </a:lnTo>
                      <a:lnTo>
                        <a:pt x="39" y="34"/>
                      </a:lnTo>
                      <a:lnTo>
                        <a:pt x="94" y="168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48" name="Freeform 589"/>
                <p:cNvSpPr>
                  <a:spLocks/>
                </p:cNvSpPr>
                <p:nvPr/>
              </p:nvSpPr>
              <p:spPr bwMode="auto">
                <a:xfrm>
                  <a:off x="970" y="1819"/>
                  <a:ext cx="180" cy="238"/>
                </a:xfrm>
                <a:custGeom>
                  <a:avLst/>
                  <a:gdLst>
                    <a:gd name="T0" fmla="*/ 94 w 359"/>
                    <a:gd name="T1" fmla="*/ 168 h 476"/>
                    <a:gd name="T2" fmla="*/ 102 w 359"/>
                    <a:gd name="T3" fmla="*/ 87 h 476"/>
                    <a:gd name="T4" fmla="*/ 39 w 359"/>
                    <a:gd name="T5" fmla="*/ 34 h 476"/>
                    <a:gd name="T6" fmla="*/ 71 w 359"/>
                    <a:gd name="T7" fmla="*/ 23 h 476"/>
                    <a:gd name="T8" fmla="*/ 99 w 359"/>
                    <a:gd name="T9" fmla="*/ 20 h 476"/>
                    <a:gd name="T10" fmla="*/ 150 w 359"/>
                    <a:gd name="T11" fmla="*/ 0 h 476"/>
                    <a:gd name="T12" fmla="*/ 150 w 359"/>
                    <a:gd name="T13" fmla="*/ 38 h 476"/>
                    <a:gd name="T14" fmla="*/ 204 w 359"/>
                    <a:gd name="T15" fmla="*/ 55 h 476"/>
                    <a:gd name="T16" fmla="*/ 218 w 359"/>
                    <a:gd name="T17" fmla="*/ 69 h 476"/>
                    <a:gd name="T18" fmla="*/ 259 w 359"/>
                    <a:gd name="T19" fmla="*/ 118 h 476"/>
                    <a:gd name="T20" fmla="*/ 324 w 359"/>
                    <a:gd name="T21" fmla="*/ 92 h 476"/>
                    <a:gd name="T22" fmla="*/ 359 w 359"/>
                    <a:gd name="T23" fmla="*/ 107 h 476"/>
                    <a:gd name="T24" fmla="*/ 318 w 359"/>
                    <a:gd name="T25" fmla="*/ 247 h 476"/>
                    <a:gd name="T26" fmla="*/ 349 w 359"/>
                    <a:gd name="T27" fmla="*/ 304 h 476"/>
                    <a:gd name="T28" fmla="*/ 297 w 359"/>
                    <a:gd name="T29" fmla="*/ 365 h 476"/>
                    <a:gd name="T30" fmla="*/ 278 w 359"/>
                    <a:gd name="T31" fmla="*/ 404 h 476"/>
                    <a:gd name="T32" fmla="*/ 213 w 359"/>
                    <a:gd name="T33" fmla="*/ 368 h 476"/>
                    <a:gd name="T34" fmla="*/ 185 w 359"/>
                    <a:gd name="T35" fmla="*/ 400 h 476"/>
                    <a:gd name="T36" fmla="*/ 140 w 359"/>
                    <a:gd name="T37" fmla="*/ 392 h 476"/>
                    <a:gd name="T38" fmla="*/ 120 w 359"/>
                    <a:gd name="T39" fmla="*/ 444 h 476"/>
                    <a:gd name="T40" fmla="*/ 3 w 359"/>
                    <a:gd name="T41" fmla="*/ 476 h 476"/>
                    <a:gd name="T42" fmla="*/ 30 w 359"/>
                    <a:gd name="T43" fmla="*/ 337 h 476"/>
                    <a:gd name="T44" fmla="*/ 0 w 359"/>
                    <a:gd name="T45" fmla="*/ 311 h 476"/>
                    <a:gd name="T46" fmla="*/ 4 w 359"/>
                    <a:gd name="T47" fmla="*/ 232 h 476"/>
                    <a:gd name="T48" fmla="*/ 19 w 359"/>
                    <a:gd name="T49" fmla="*/ 205 h 476"/>
                    <a:gd name="T50" fmla="*/ 94 w 359"/>
                    <a:gd name="T51" fmla="*/ 168 h 476"/>
                    <a:gd name="T52" fmla="*/ 102 w 359"/>
                    <a:gd name="T53" fmla="*/ 87 h 476"/>
                    <a:gd name="T54" fmla="*/ 39 w 359"/>
                    <a:gd name="T55" fmla="*/ 34 h 476"/>
                    <a:gd name="T56" fmla="*/ 94 w 359"/>
                    <a:gd name="T57" fmla="*/ 168 h 4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59" h="476">
                      <a:moveTo>
                        <a:pt x="94" y="168"/>
                      </a:moveTo>
                      <a:lnTo>
                        <a:pt x="102" y="87"/>
                      </a:lnTo>
                      <a:lnTo>
                        <a:pt x="39" y="34"/>
                      </a:lnTo>
                      <a:lnTo>
                        <a:pt x="71" y="23"/>
                      </a:lnTo>
                      <a:lnTo>
                        <a:pt x="99" y="20"/>
                      </a:lnTo>
                      <a:lnTo>
                        <a:pt x="150" y="0"/>
                      </a:lnTo>
                      <a:lnTo>
                        <a:pt x="150" y="38"/>
                      </a:lnTo>
                      <a:lnTo>
                        <a:pt x="204" y="55"/>
                      </a:lnTo>
                      <a:lnTo>
                        <a:pt x="218" y="69"/>
                      </a:lnTo>
                      <a:lnTo>
                        <a:pt x="259" y="118"/>
                      </a:lnTo>
                      <a:lnTo>
                        <a:pt x="324" y="92"/>
                      </a:lnTo>
                      <a:lnTo>
                        <a:pt x="359" y="107"/>
                      </a:lnTo>
                      <a:lnTo>
                        <a:pt x="318" y="247"/>
                      </a:lnTo>
                      <a:lnTo>
                        <a:pt x="349" y="304"/>
                      </a:lnTo>
                      <a:lnTo>
                        <a:pt x="297" y="365"/>
                      </a:lnTo>
                      <a:lnTo>
                        <a:pt x="278" y="404"/>
                      </a:lnTo>
                      <a:lnTo>
                        <a:pt x="213" y="368"/>
                      </a:lnTo>
                      <a:lnTo>
                        <a:pt x="185" y="400"/>
                      </a:lnTo>
                      <a:lnTo>
                        <a:pt x="140" y="392"/>
                      </a:lnTo>
                      <a:lnTo>
                        <a:pt x="120" y="444"/>
                      </a:lnTo>
                      <a:lnTo>
                        <a:pt x="3" y="476"/>
                      </a:lnTo>
                      <a:lnTo>
                        <a:pt x="30" y="337"/>
                      </a:lnTo>
                      <a:lnTo>
                        <a:pt x="0" y="311"/>
                      </a:lnTo>
                      <a:lnTo>
                        <a:pt x="4" y="232"/>
                      </a:lnTo>
                      <a:lnTo>
                        <a:pt x="19" y="205"/>
                      </a:lnTo>
                      <a:lnTo>
                        <a:pt x="94" y="168"/>
                      </a:lnTo>
                      <a:lnTo>
                        <a:pt x="102" y="87"/>
                      </a:lnTo>
                      <a:lnTo>
                        <a:pt x="39" y="34"/>
                      </a:lnTo>
                      <a:lnTo>
                        <a:pt x="94" y="168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6" name="Group 590"/>
              <p:cNvGrpSpPr>
                <a:grpSpLocks/>
              </p:cNvGrpSpPr>
              <p:nvPr/>
            </p:nvGrpSpPr>
            <p:grpSpPr bwMode="auto">
              <a:xfrm>
                <a:off x="776" y="1773"/>
                <a:ext cx="245" cy="177"/>
                <a:chOff x="776" y="1773"/>
                <a:chExt cx="245" cy="177"/>
              </a:xfrm>
            </p:grpSpPr>
            <p:sp>
              <p:nvSpPr>
                <p:cNvPr id="45" name="Freeform 591"/>
                <p:cNvSpPr>
                  <a:spLocks/>
                </p:cNvSpPr>
                <p:nvPr/>
              </p:nvSpPr>
              <p:spPr bwMode="auto">
                <a:xfrm>
                  <a:off x="776" y="1773"/>
                  <a:ext cx="245" cy="177"/>
                </a:xfrm>
                <a:custGeom>
                  <a:avLst/>
                  <a:gdLst>
                    <a:gd name="T0" fmla="*/ 391 w 490"/>
                    <a:gd name="T1" fmla="*/ 327 h 356"/>
                    <a:gd name="T2" fmla="*/ 304 w 490"/>
                    <a:gd name="T3" fmla="*/ 310 h 356"/>
                    <a:gd name="T4" fmla="*/ 295 w 490"/>
                    <a:gd name="T5" fmla="*/ 356 h 356"/>
                    <a:gd name="T6" fmla="*/ 256 w 490"/>
                    <a:gd name="T7" fmla="*/ 328 h 356"/>
                    <a:gd name="T8" fmla="*/ 256 w 490"/>
                    <a:gd name="T9" fmla="*/ 327 h 356"/>
                    <a:gd name="T10" fmla="*/ 176 w 490"/>
                    <a:gd name="T11" fmla="*/ 305 h 356"/>
                    <a:gd name="T12" fmla="*/ 87 w 490"/>
                    <a:gd name="T13" fmla="*/ 314 h 356"/>
                    <a:gd name="T14" fmla="*/ 23 w 490"/>
                    <a:gd name="T15" fmla="*/ 261 h 356"/>
                    <a:gd name="T16" fmla="*/ 16 w 490"/>
                    <a:gd name="T17" fmla="*/ 176 h 356"/>
                    <a:gd name="T18" fmla="*/ 26 w 490"/>
                    <a:gd name="T19" fmla="*/ 128 h 356"/>
                    <a:gd name="T20" fmla="*/ 0 w 490"/>
                    <a:gd name="T21" fmla="*/ 87 h 356"/>
                    <a:gd name="T22" fmla="*/ 13 w 490"/>
                    <a:gd name="T23" fmla="*/ 41 h 356"/>
                    <a:gd name="T24" fmla="*/ 55 w 490"/>
                    <a:gd name="T25" fmla="*/ 0 h 356"/>
                    <a:gd name="T26" fmla="*/ 141 w 490"/>
                    <a:gd name="T27" fmla="*/ 8 h 356"/>
                    <a:gd name="T28" fmla="*/ 183 w 490"/>
                    <a:gd name="T29" fmla="*/ 20 h 356"/>
                    <a:gd name="T30" fmla="*/ 238 w 490"/>
                    <a:gd name="T31" fmla="*/ 96 h 356"/>
                    <a:gd name="T32" fmla="*/ 238 w 490"/>
                    <a:gd name="T33" fmla="*/ 121 h 356"/>
                    <a:gd name="T34" fmla="*/ 281 w 490"/>
                    <a:gd name="T35" fmla="*/ 156 h 356"/>
                    <a:gd name="T36" fmla="*/ 348 w 490"/>
                    <a:gd name="T37" fmla="*/ 102 h 356"/>
                    <a:gd name="T38" fmla="*/ 395 w 490"/>
                    <a:gd name="T39" fmla="*/ 87 h 356"/>
                    <a:gd name="T40" fmla="*/ 413 w 490"/>
                    <a:gd name="T41" fmla="*/ 102 h 356"/>
                    <a:gd name="T42" fmla="*/ 427 w 490"/>
                    <a:gd name="T43" fmla="*/ 128 h 356"/>
                    <a:gd name="T44" fmla="*/ 490 w 490"/>
                    <a:gd name="T45" fmla="*/ 180 h 356"/>
                    <a:gd name="T46" fmla="*/ 482 w 490"/>
                    <a:gd name="T47" fmla="*/ 261 h 356"/>
                    <a:gd name="T48" fmla="*/ 406 w 490"/>
                    <a:gd name="T49" fmla="*/ 298 h 356"/>
                    <a:gd name="T50" fmla="*/ 391 w 490"/>
                    <a:gd name="T51" fmla="*/ 327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490" h="356">
                      <a:moveTo>
                        <a:pt x="391" y="327"/>
                      </a:moveTo>
                      <a:lnTo>
                        <a:pt x="304" y="310"/>
                      </a:lnTo>
                      <a:lnTo>
                        <a:pt x="295" y="356"/>
                      </a:lnTo>
                      <a:lnTo>
                        <a:pt x="256" y="328"/>
                      </a:lnTo>
                      <a:lnTo>
                        <a:pt x="256" y="327"/>
                      </a:lnTo>
                      <a:lnTo>
                        <a:pt x="176" y="305"/>
                      </a:lnTo>
                      <a:lnTo>
                        <a:pt x="87" y="314"/>
                      </a:lnTo>
                      <a:lnTo>
                        <a:pt x="23" y="261"/>
                      </a:lnTo>
                      <a:lnTo>
                        <a:pt x="16" y="176"/>
                      </a:lnTo>
                      <a:lnTo>
                        <a:pt x="26" y="128"/>
                      </a:lnTo>
                      <a:lnTo>
                        <a:pt x="0" y="87"/>
                      </a:lnTo>
                      <a:lnTo>
                        <a:pt x="13" y="41"/>
                      </a:lnTo>
                      <a:lnTo>
                        <a:pt x="55" y="0"/>
                      </a:lnTo>
                      <a:lnTo>
                        <a:pt x="141" y="8"/>
                      </a:lnTo>
                      <a:lnTo>
                        <a:pt x="183" y="20"/>
                      </a:lnTo>
                      <a:lnTo>
                        <a:pt x="238" y="96"/>
                      </a:lnTo>
                      <a:lnTo>
                        <a:pt x="238" y="121"/>
                      </a:lnTo>
                      <a:lnTo>
                        <a:pt x="281" y="156"/>
                      </a:lnTo>
                      <a:lnTo>
                        <a:pt x="348" y="102"/>
                      </a:lnTo>
                      <a:lnTo>
                        <a:pt x="395" y="87"/>
                      </a:lnTo>
                      <a:lnTo>
                        <a:pt x="413" y="102"/>
                      </a:lnTo>
                      <a:lnTo>
                        <a:pt x="427" y="128"/>
                      </a:lnTo>
                      <a:lnTo>
                        <a:pt x="490" y="180"/>
                      </a:lnTo>
                      <a:lnTo>
                        <a:pt x="482" y="261"/>
                      </a:lnTo>
                      <a:lnTo>
                        <a:pt x="406" y="298"/>
                      </a:lnTo>
                      <a:lnTo>
                        <a:pt x="391" y="327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46" name="Freeform 592"/>
                <p:cNvSpPr>
                  <a:spLocks/>
                </p:cNvSpPr>
                <p:nvPr/>
              </p:nvSpPr>
              <p:spPr bwMode="auto">
                <a:xfrm>
                  <a:off x="776" y="1773"/>
                  <a:ext cx="245" cy="177"/>
                </a:xfrm>
                <a:custGeom>
                  <a:avLst/>
                  <a:gdLst>
                    <a:gd name="T0" fmla="*/ 391 w 490"/>
                    <a:gd name="T1" fmla="*/ 327 h 356"/>
                    <a:gd name="T2" fmla="*/ 304 w 490"/>
                    <a:gd name="T3" fmla="*/ 310 h 356"/>
                    <a:gd name="T4" fmla="*/ 295 w 490"/>
                    <a:gd name="T5" fmla="*/ 356 h 356"/>
                    <a:gd name="T6" fmla="*/ 256 w 490"/>
                    <a:gd name="T7" fmla="*/ 328 h 356"/>
                    <a:gd name="T8" fmla="*/ 256 w 490"/>
                    <a:gd name="T9" fmla="*/ 327 h 356"/>
                    <a:gd name="T10" fmla="*/ 176 w 490"/>
                    <a:gd name="T11" fmla="*/ 305 h 356"/>
                    <a:gd name="T12" fmla="*/ 87 w 490"/>
                    <a:gd name="T13" fmla="*/ 314 h 356"/>
                    <a:gd name="T14" fmla="*/ 23 w 490"/>
                    <a:gd name="T15" fmla="*/ 261 h 356"/>
                    <a:gd name="T16" fmla="*/ 16 w 490"/>
                    <a:gd name="T17" fmla="*/ 176 h 356"/>
                    <a:gd name="T18" fmla="*/ 26 w 490"/>
                    <a:gd name="T19" fmla="*/ 128 h 356"/>
                    <a:gd name="T20" fmla="*/ 0 w 490"/>
                    <a:gd name="T21" fmla="*/ 87 h 356"/>
                    <a:gd name="T22" fmla="*/ 13 w 490"/>
                    <a:gd name="T23" fmla="*/ 41 h 356"/>
                    <a:gd name="T24" fmla="*/ 55 w 490"/>
                    <a:gd name="T25" fmla="*/ 0 h 356"/>
                    <a:gd name="T26" fmla="*/ 141 w 490"/>
                    <a:gd name="T27" fmla="*/ 8 h 356"/>
                    <a:gd name="T28" fmla="*/ 183 w 490"/>
                    <a:gd name="T29" fmla="*/ 20 h 356"/>
                    <a:gd name="T30" fmla="*/ 238 w 490"/>
                    <a:gd name="T31" fmla="*/ 96 h 356"/>
                    <a:gd name="T32" fmla="*/ 238 w 490"/>
                    <a:gd name="T33" fmla="*/ 121 h 356"/>
                    <a:gd name="T34" fmla="*/ 281 w 490"/>
                    <a:gd name="T35" fmla="*/ 156 h 356"/>
                    <a:gd name="T36" fmla="*/ 348 w 490"/>
                    <a:gd name="T37" fmla="*/ 102 h 356"/>
                    <a:gd name="T38" fmla="*/ 395 w 490"/>
                    <a:gd name="T39" fmla="*/ 87 h 356"/>
                    <a:gd name="T40" fmla="*/ 413 w 490"/>
                    <a:gd name="T41" fmla="*/ 102 h 356"/>
                    <a:gd name="T42" fmla="*/ 427 w 490"/>
                    <a:gd name="T43" fmla="*/ 128 h 356"/>
                    <a:gd name="T44" fmla="*/ 490 w 490"/>
                    <a:gd name="T45" fmla="*/ 180 h 356"/>
                    <a:gd name="T46" fmla="*/ 482 w 490"/>
                    <a:gd name="T47" fmla="*/ 261 h 356"/>
                    <a:gd name="T48" fmla="*/ 406 w 490"/>
                    <a:gd name="T49" fmla="*/ 298 h 356"/>
                    <a:gd name="T50" fmla="*/ 391 w 490"/>
                    <a:gd name="T51" fmla="*/ 327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490" h="356">
                      <a:moveTo>
                        <a:pt x="391" y="327"/>
                      </a:moveTo>
                      <a:lnTo>
                        <a:pt x="304" y="310"/>
                      </a:lnTo>
                      <a:lnTo>
                        <a:pt x="295" y="356"/>
                      </a:lnTo>
                      <a:lnTo>
                        <a:pt x="256" y="328"/>
                      </a:lnTo>
                      <a:lnTo>
                        <a:pt x="256" y="327"/>
                      </a:lnTo>
                      <a:lnTo>
                        <a:pt x="176" y="305"/>
                      </a:lnTo>
                      <a:lnTo>
                        <a:pt x="87" y="314"/>
                      </a:lnTo>
                      <a:lnTo>
                        <a:pt x="23" y="261"/>
                      </a:lnTo>
                      <a:lnTo>
                        <a:pt x="16" y="176"/>
                      </a:lnTo>
                      <a:lnTo>
                        <a:pt x="26" y="128"/>
                      </a:lnTo>
                      <a:lnTo>
                        <a:pt x="0" y="87"/>
                      </a:lnTo>
                      <a:lnTo>
                        <a:pt x="13" y="41"/>
                      </a:lnTo>
                      <a:lnTo>
                        <a:pt x="55" y="0"/>
                      </a:lnTo>
                      <a:lnTo>
                        <a:pt x="141" y="8"/>
                      </a:lnTo>
                      <a:lnTo>
                        <a:pt x="183" y="20"/>
                      </a:lnTo>
                      <a:lnTo>
                        <a:pt x="238" y="96"/>
                      </a:lnTo>
                      <a:lnTo>
                        <a:pt x="238" y="121"/>
                      </a:lnTo>
                      <a:lnTo>
                        <a:pt x="281" y="156"/>
                      </a:lnTo>
                      <a:lnTo>
                        <a:pt x="348" y="102"/>
                      </a:lnTo>
                      <a:lnTo>
                        <a:pt x="395" y="87"/>
                      </a:lnTo>
                      <a:lnTo>
                        <a:pt x="413" y="102"/>
                      </a:lnTo>
                      <a:lnTo>
                        <a:pt x="427" y="128"/>
                      </a:lnTo>
                      <a:lnTo>
                        <a:pt x="490" y="180"/>
                      </a:lnTo>
                      <a:lnTo>
                        <a:pt x="482" y="261"/>
                      </a:lnTo>
                      <a:lnTo>
                        <a:pt x="406" y="298"/>
                      </a:lnTo>
                      <a:lnTo>
                        <a:pt x="391" y="327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" name="Group 593"/>
              <p:cNvGrpSpPr>
                <a:grpSpLocks/>
              </p:cNvGrpSpPr>
              <p:nvPr/>
            </p:nvGrpSpPr>
            <p:grpSpPr bwMode="auto">
              <a:xfrm>
                <a:off x="756" y="1904"/>
                <a:ext cx="229" cy="171"/>
                <a:chOff x="756" y="1904"/>
                <a:chExt cx="229" cy="171"/>
              </a:xfrm>
            </p:grpSpPr>
            <p:sp>
              <p:nvSpPr>
                <p:cNvPr id="43" name="Freeform 594"/>
                <p:cNvSpPr>
                  <a:spLocks/>
                </p:cNvSpPr>
                <p:nvPr/>
              </p:nvSpPr>
              <p:spPr bwMode="auto">
                <a:xfrm>
                  <a:off x="756" y="1904"/>
                  <a:ext cx="229" cy="171"/>
                </a:xfrm>
                <a:custGeom>
                  <a:avLst/>
                  <a:gdLst>
                    <a:gd name="T0" fmla="*/ 64 w 457"/>
                    <a:gd name="T1" fmla="*/ 0 h 343"/>
                    <a:gd name="T2" fmla="*/ 128 w 457"/>
                    <a:gd name="T3" fmla="*/ 51 h 343"/>
                    <a:gd name="T4" fmla="*/ 216 w 457"/>
                    <a:gd name="T5" fmla="*/ 44 h 343"/>
                    <a:gd name="T6" fmla="*/ 297 w 457"/>
                    <a:gd name="T7" fmla="*/ 64 h 343"/>
                    <a:gd name="T8" fmla="*/ 297 w 457"/>
                    <a:gd name="T9" fmla="*/ 68 h 343"/>
                    <a:gd name="T10" fmla="*/ 335 w 457"/>
                    <a:gd name="T11" fmla="*/ 93 h 343"/>
                    <a:gd name="T12" fmla="*/ 344 w 457"/>
                    <a:gd name="T13" fmla="*/ 50 h 343"/>
                    <a:gd name="T14" fmla="*/ 431 w 457"/>
                    <a:gd name="T15" fmla="*/ 64 h 343"/>
                    <a:gd name="T16" fmla="*/ 425 w 457"/>
                    <a:gd name="T17" fmla="*/ 143 h 343"/>
                    <a:gd name="T18" fmla="*/ 457 w 457"/>
                    <a:gd name="T19" fmla="*/ 169 h 343"/>
                    <a:gd name="T20" fmla="*/ 430 w 457"/>
                    <a:gd name="T21" fmla="*/ 304 h 343"/>
                    <a:gd name="T22" fmla="*/ 381 w 457"/>
                    <a:gd name="T23" fmla="*/ 343 h 343"/>
                    <a:gd name="T24" fmla="*/ 332 w 457"/>
                    <a:gd name="T25" fmla="*/ 338 h 343"/>
                    <a:gd name="T26" fmla="*/ 314 w 457"/>
                    <a:gd name="T27" fmla="*/ 309 h 343"/>
                    <a:gd name="T28" fmla="*/ 297 w 457"/>
                    <a:gd name="T29" fmla="*/ 314 h 343"/>
                    <a:gd name="T30" fmla="*/ 276 w 457"/>
                    <a:gd name="T31" fmla="*/ 297 h 343"/>
                    <a:gd name="T32" fmla="*/ 265 w 457"/>
                    <a:gd name="T33" fmla="*/ 265 h 343"/>
                    <a:gd name="T34" fmla="*/ 196 w 457"/>
                    <a:gd name="T35" fmla="*/ 259 h 343"/>
                    <a:gd name="T36" fmla="*/ 196 w 457"/>
                    <a:gd name="T37" fmla="*/ 272 h 343"/>
                    <a:gd name="T38" fmla="*/ 169 w 457"/>
                    <a:gd name="T39" fmla="*/ 268 h 343"/>
                    <a:gd name="T40" fmla="*/ 148 w 457"/>
                    <a:gd name="T41" fmla="*/ 268 h 343"/>
                    <a:gd name="T42" fmla="*/ 129 w 457"/>
                    <a:gd name="T43" fmla="*/ 253 h 343"/>
                    <a:gd name="T44" fmla="*/ 129 w 457"/>
                    <a:gd name="T45" fmla="*/ 230 h 343"/>
                    <a:gd name="T46" fmla="*/ 94 w 457"/>
                    <a:gd name="T47" fmla="*/ 222 h 343"/>
                    <a:gd name="T48" fmla="*/ 99 w 457"/>
                    <a:gd name="T49" fmla="*/ 199 h 343"/>
                    <a:gd name="T50" fmla="*/ 87 w 457"/>
                    <a:gd name="T51" fmla="*/ 190 h 343"/>
                    <a:gd name="T52" fmla="*/ 61 w 457"/>
                    <a:gd name="T53" fmla="*/ 196 h 343"/>
                    <a:gd name="T54" fmla="*/ 42 w 457"/>
                    <a:gd name="T55" fmla="*/ 154 h 343"/>
                    <a:gd name="T56" fmla="*/ 87 w 457"/>
                    <a:gd name="T57" fmla="*/ 147 h 343"/>
                    <a:gd name="T58" fmla="*/ 82 w 457"/>
                    <a:gd name="T59" fmla="*/ 106 h 343"/>
                    <a:gd name="T60" fmla="*/ 12 w 457"/>
                    <a:gd name="T61" fmla="*/ 82 h 343"/>
                    <a:gd name="T62" fmla="*/ 0 w 457"/>
                    <a:gd name="T63" fmla="*/ 33 h 343"/>
                    <a:gd name="T64" fmla="*/ 64 w 457"/>
                    <a:gd name="T65" fmla="*/ 0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57" h="343">
                      <a:moveTo>
                        <a:pt x="64" y="0"/>
                      </a:moveTo>
                      <a:lnTo>
                        <a:pt x="128" y="51"/>
                      </a:lnTo>
                      <a:lnTo>
                        <a:pt x="216" y="44"/>
                      </a:lnTo>
                      <a:lnTo>
                        <a:pt x="297" y="64"/>
                      </a:lnTo>
                      <a:lnTo>
                        <a:pt x="297" y="68"/>
                      </a:lnTo>
                      <a:lnTo>
                        <a:pt x="335" y="93"/>
                      </a:lnTo>
                      <a:lnTo>
                        <a:pt x="344" y="50"/>
                      </a:lnTo>
                      <a:lnTo>
                        <a:pt x="431" y="64"/>
                      </a:lnTo>
                      <a:lnTo>
                        <a:pt x="425" y="143"/>
                      </a:lnTo>
                      <a:lnTo>
                        <a:pt x="457" y="169"/>
                      </a:lnTo>
                      <a:lnTo>
                        <a:pt x="430" y="304"/>
                      </a:lnTo>
                      <a:lnTo>
                        <a:pt x="381" y="343"/>
                      </a:lnTo>
                      <a:lnTo>
                        <a:pt x="332" y="338"/>
                      </a:lnTo>
                      <a:lnTo>
                        <a:pt x="314" y="309"/>
                      </a:lnTo>
                      <a:lnTo>
                        <a:pt x="297" y="314"/>
                      </a:lnTo>
                      <a:lnTo>
                        <a:pt x="276" y="297"/>
                      </a:lnTo>
                      <a:lnTo>
                        <a:pt x="265" y="265"/>
                      </a:lnTo>
                      <a:lnTo>
                        <a:pt x="196" y="259"/>
                      </a:lnTo>
                      <a:lnTo>
                        <a:pt x="196" y="272"/>
                      </a:lnTo>
                      <a:lnTo>
                        <a:pt x="169" y="268"/>
                      </a:lnTo>
                      <a:lnTo>
                        <a:pt x="148" y="268"/>
                      </a:lnTo>
                      <a:lnTo>
                        <a:pt x="129" y="253"/>
                      </a:lnTo>
                      <a:lnTo>
                        <a:pt x="129" y="230"/>
                      </a:lnTo>
                      <a:lnTo>
                        <a:pt x="94" y="222"/>
                      </a:lnTo>
                      <a:lnTo>
                        <a:pt x="99" y="199"/>
                      </a:lnTo>
                      <a:lnTo>
                        <a:pt x="87" y="190"/>
                      </a:lnTo>
                      <a:lnTo>
                        <a:pt x="61" y="196"/>
                      </a:lnTo>
                      <a:lnTo>
                        <a:pt x="42" y="154"/>
                      </a:lnTo>
                      <a:lnTo>
                        <a:pt x="87" y="147"/>
                      </a:lnTo>
                      <a:lnTo>
                        <a:pt x="82" y="106"/>
                      </a:lnTo>
                      <a:lnTo>
                        <a:pt x="12" y="82"/>
                      </a:lnTo>
                      <a:lnTo>
                        <a:pt x="0" y="33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44" name="Freeform 595"/>
                <p:cNvSpPr>
                  <a:spLocks/>
                </p:cNvSpPr>
                <p:nvPr/>
              </p:nvSpPr>
              <p:spPr bwMode="auto">
                <a:xfrm>
                  <a:off x="756" y="1904"/>
                  <a:ext cx="229" cy="171"/>
                </a:xfrm>
                <a:custGeom>
                  <a:avLst/>
                  <a:gdLst>
                    <a:gd name="T0" fmla="*/ 64 w 457"/>
                    <a:gd name="T1" fmla="*/ 0 h 343"/>
                    <a:gd name="T2" fmla="*/ 128 w 457"/>
                    <a:gd name="T3" fmla="*/ 51 h 343"/>
                    <a:gd name="T4" fmla="*/ 216 w 457"/>
                    <a:gd name="T5" fmla="*/ 44 h 343"/>
                    <a:gd name="T6" fmla="*/ 297 w 457"/>
                    <a:gd name="T7" fmla="*/ 64 h 343"/>
                    <a:gd name="T8" fmla="*/ 297 w 457"/>
                    <a:gd name="T9" fmla="*/ 68 h 343"/>
                    <a:gd name="T10" fmla="*/ 335 w 457"/>
                    <a:gd name="T11" fmla="*/ 93 h 343"/>
                    <a:gd name="T12" fmla="*/ 344 w 457"/>
                    <a:gd name="T13" fmla="*/ 50 h 343"/>
                    <a:gd name="T14" fmla="*/ 431 w 457"/>
                    <a:gd name="T15" fmla="*/ 64 h 343"/>
                    <a:gd name="T16" fmla="*/ 425 w 457"/>
                    <a:gd name="T17" fmla="*/ 143 h 343"/>
                    <a:gd name="T18" fmla="*/ 457 w 457"/>
                    <a:gd name="T19" fmla="*/ 169 h 343"/>
                    <a:gd name="T20" fmla="*/ 430 w 457"/>
                    <a:gd name="T21" fmla="*/ 304 h 343"/>
                    <a:gd name="T22" fmla="*/ 381 w 457"/>
                    <a:gd name="T23" fmla="*/ 343 h 343"/>
                    <a:gd name="T24" fmla="*/ 332 w 457"/>
                    <a:gd name="T25" fmla="*/ 338 h 343"/>
                    <a:gd name="T26" fmla="*/ 314 w 457"/>
                    <a:gd name="T27" fmla="*/ 309 h 343"/>
                    <a:gd name="T28" fmla="*/ 297 w 457"/>
                    <a:gd name="T29" fmla="*/ 314 h 343"/>
                    <a:gd name="T30" fmla="*/ 276 w 457"/>
                    <a:gd name="T31" fmla="*/ 297 h 343"/>
                    <a:gd name="T32" fmla="*/ 265 w 457"/>
                    <a:gd name="T33" fmla="*/ 265 h 343"/>
                    <a:gd name="T34" fmla="*/ 196 w 457"/>
                    <a:gd name="T35" fmla="*/ 259 h 343"/>
                    <a:gd name="T36" fmla="*/ 196 w 457"/>
                    <a:gd name="T37" fmla="*/ 272 h 343"/>
                    <a:gd name="T38" fmla="*/ 169 w 457"/>
                    <a:gd name="T39" fmla="*/ 268 h 343"/>
                    <a:gd name="T40" fmla="*/ 148 w 457"/>
                    <a:gd name="T41" fmla="*/ 268 h 343"/>
                    <a:gd name="T42" fmla="*/ 129 w 457"/>
                    <a:gd name="T43" fmla="*/ 253 h 343"/>
                    <a:gd name="T44" fmla="*/ 129 w 457"/>
                    <a:gd name="T45" fmla="*/ 230 h 343"/>
                    <a:gd name="T46" fmla="*/ 94 w 457"/>
                    <a:gd name="T47" fmla="*/ 222 h 343"/>
                    <a:gd name="T48" fmla="*/ 99 w 457"/>
                    <a:gd name="T49" fmla="*/ 199 h 343"/>
                    <a:gd name="T50" fmla="*/ 87 w 457"/>
                    <a:gd name="T51" fmla="*/ 190 h 343"/>
                    <a:gd name="T52" fmla="*/ 61 w 457"/>
                    <a:gd name="T53" fmla="*/ 196 h 343"/>
                    <a:gd name="T54" fmla="*/ 42 w 457"/>
                    <a:gd name="T55" fmla="*/ 154 h 343"/>
                    <a:gd name="T56" fmla="*/ 87 w 457"/>
                    <a:gd name="T57" fmla="*/ 147 h 343"/>
                    <a:gd name="T58" fmla="*/ 82 w 457"/>
                    <a:gd name="T59" fmla="*/ 106 h 343"/>
                    <a:gd name="T60" fmla="*/ 12 w 457"/>
                    <a:gd name="T61" fmla="*/ 82 h 343"/>
                    <a:gd name="T62" fmla="*/ 0 w 457"/>
                    <a:gd name="T63" fmla="*/ 33 h 343"/>
                    <a:gd name="T64" fmla="*/ 64 w 457"/>
                    <a:gd name="T65" fmla="*/ 0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57" h="343">
                      <a:moveTo>
                        <a:pt x="64" y="0"/>
                      </a:moveTo>
                      <a:lnTo>
                        <a:pt x="128" y="51"/>
                      </a:lnTo>
                      <a:lnTo>
                        <a:pt x="216" y="44"/>
                      </a:lnTo>
                      <a:lnTo>
                        <a:pt x="297" y="64"/>
                      </a:lnTo>
                      <a:lnTo>
                        <a:pt x="297" y="68"/>
                      </a:lnTo>
                      <a:lnTo>
                        <a:pt x="335" y="93"/>
                      </a:lnTo>
                      <a:lnTo>
                        <a:pt x="344" y="50"/>
                      </a:lnTo>
                      <a:lnTo>
                        <a:pt x="431" y="64"/>
                      </a:lnTo>
                      <a:lnTo>
                        <a:pt x="425" y="143"/>
                      </a:lnTo>
                      <a:lnTo>
                        <a:pt x="457" y="169"/>
                      </a:lnTo>
                      <a:lnTo>
                        <a:pt x="430" y="304"/>
                      </a:lnTo>
                      <a:lnTo>
                        <a:pt x="381" y="343"/>
                      </a:lnTo>
                      <a:lnTo>
                        <a:pt x="332" y="338"/>
                      </a:lnTo>
                      <a:lnTo>
                        <a:pt x="314" y="309"/>
                      </a:lnTo>
                      <a:lnTo>
                        <a:pt x="297" y="314"/>
                      </a:lnTo>
                      <a:lnTo>
                        <a:pt x="276" y="297"/>
                      </a:lnTo>
                      <a:lnTo>
                        <a:pt x="265" y="265"/>
                      </a:lnTo>
                      <a:lnTo>
                        <a:pt x="196" y="259"/>
                      </a:lnTo>
                      <a:lnTo>
                        <a:pt x="196" y="272"/>
                      </a:lnTo>
                      <a:lnTo>
                        <a:pt x="169" y="268"/>
                      </a:lnTo>
                      <a:lnTo>
                        <a:pt x="148" y="268"/>
                      </a:lnTo>
                      <a:lnTo>
                        <a:pt x="129" y="253"/>
                      </a:lnTo>
                      <a:lnTo>
                        <a:pt x="129" y="230"/>
                      </a:lnTo>
                      <a:lnTo>
                        <a:pt x="94" y="222"/>
                      </a:lnTo>
                      <a:lnTo>
                        <a:pt x="99" y="199"/>
                      </a:lnTo>
                      <a:lnTo>
                        <a:pt x="87" y="190"/>
                      </a:lnTo>
                      <a:lnTo>
                        <a:pt x="61" y="196"/>
                      </a:lnTo>
                      <a:lnTo>
                        <a:pt x="42" y="154"/>
                      </a:lnTo>
                      <a:lnTo>
                        <a:pt x="87" y="147"/>
                      </a:lnTo>
                      <a:lnTo>
                        <a:pt x="82" y="106"/>
                      </a:lnTo>
                      <a:lnTo>
                        <a:pt x="12" y="82"/>
                      </a:lnTo>
                      <a:lnTo>
                        <a:pt x="0" y="33"/>
                      </a:lnTo>
                      <a:lnTo>
                        <a:pt x="64" y="0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8" name="Group 596"/>
              <p:cNvGrpSpPr>
                <a:grpSpLocks/>
              </p:cNvGrpSpPr>
              <p:nvPr/>
            </p:nvGrpSpPr>
            <p:grpSpPr bwMode="auto">
              <a:xfrm>
                <a:off x="906" y="2004"/>
                <a:ext cx="242" cy="216"/>
                <a:chOff x="906" y="2004"/>
                <a:chExt cx="242" cy="216"/>
              </a:xfrm>
            </p:grpSpPr>
            <p:sp>
              <p:nvSpPr>
                <p:cNvPr id="41" name="Freeform 597"/>
                <p:cNvSpPr>
                  <a:spLocks/>
                </p:cNvSpPr>
                <p:nvPr/>
              </p:nvSpPr>
              <p:spPr bwMode="auto">
                <a:xfrm>
                  <a:off x="906" y="2004"/>
                  <a:ext cx="242" cy="216"/>
                </a:xfrm>
                <a:custGeom>
                  <a:avLst/>
                  <a:gdLst>
                    <a:gd name="T0" fmla="*/ 34 w 485"/>
                    <a:gd name="T1" fmla="*/ 137 h 431"/>
                    <a:gd name="T2" fmla="*/ 83 w 485"/>
                    <a:gd name="T3" fmla="*/ 140 h 431"/>
                    <a:gd name="T4" fmla="*/ 132 w 485"/>
                    <a:gd name="T5" fmla="*/ 106 h 431"/>
                    <a:gd name="T6" fmla="*/ 250 w 485"/>
                    <a:gd name="T7" fmla="*/ 74 h 431"/>
                    <a:gd name="T8" fmla="*/ 269 w 485"/>
                    <a:gd name="T9" fmla="*/ 23 h 431"/>
                    <a:gd name="T10" fmla="*/ 314 w 485"/>
                    <a:gd name="T11" fmla="*/ 30 h 431"/>
                    <a:gd name="T12" fmla="*/ 343 w 485"/>
                    <a:gd name="T13" fmla="*/ 0 h 431"/>
                    <a:gd name="T14" fmla="*/ 409 w 485"/>
                    <a:gd name="T15" fmla="*/ 33 h 431"/>
                    <a:gd name="T16" fmla="*/ 444 w 485"/>
                    <a:gd name="T17" fmla="*/ 120 h 431"/>
                    <a:gd name="T18" fmla="*/ 415 w 485"/>
                    <a:gd name="T19" fmla="*/ 172 h 431"/>
                    <a:gd name="T20" fmla="*/ 472 w 485"/>
                    <a:gd name="T21" fmla="*/ 183 h 431"/>
                    <a:gd name="T22" fmla="*/ 485 w 485"/>
                    <a:gd name="T23" fmla="*/ 219 h 431"/>
                    <a:gd name="T24" fmla="*/ 382 w 485"/>
                    <a:gd name="T25" fmla="*/ 254 h 431"/>
                    <a:gd name="T26" fmla="*/ 409 w 485"/>
                    <a:gd name="T27" fmla="*/ 282 h 431"/>
                    <a:gd name="T28" fmla="*/ 398 w 485"/>
                    <a:gd name="T29" fmla="*/ 352 h 431"/>
                    <a:gd name="T30" fmla="*/ 343 w 485"/>
                    <a:gd name="T31" fmla="*/ 389 h 431"/>
                    <a:gd name="T32" fmla="*/ 311 w 485"/>
                    <a:gd name="T33" fmla="*/ 372 h 431"/>
                    <a:gd name="T34" fmla="*/ 305 w 485"/>
                    <a:gd name="T35" fmla="*/ 385 h 431"/>
                    <a:gd name="T36" fmla="*/ 314 w 485"/>
                    <a:gd name="T37" fmla="*/ 431 h 431"/>
                    <a:gd name="T38" fmla="*/ 141 w 485"/>
                    <a:gd name="T39" fmla="*/ 361 h 431"/>
                    <a:gd name="T40" fmla="*/ 138 w 485"/>
                    <a:gd name="T41" fmla="*/ 315 h 431"/>
                    <a:gd name="T42" fmla="*/ 89 w 485"/>
                    <a:gd name="T43" fmla="*/ 297 h 431"/>
                    <a:gd name="T44" fmla="*/ 110 w 485"/>
                    <a:gd name="T45" fmla="*/ 259 h 431"/>
                    <a:gd name="T46" fmla="*/ 118 w 485"/>
                    <a:gd name="T47" fmla="*/ 230 h 431"/>
                    <a:gd name="T48" fmla="*/ 129 w 485"/>
                    <a:gd name="T49" fmla="*/ 207 h 431"/>
                    <a:gd name="T50" fmla="*/ 72 w 485"/>
                    <a:gd name="T51" fmla="*/ 225 h 431"/>
                    <a:gd name="T52" fmla="*/ 42 w 485"/>
                    <a:gd name="T53" fmla="*/ 213 h 431"/>
                    <a:gd name="T54" fmla="*/ 16 w 485"/>
                    <a:gd name="T55" fmla="*/ 236 h 431"/>
                    <a:gd name="T56" fmla="*/ 0 w 485"/>
                    <a:gd name="T57" fmla="*/ 224 h 431"/>
                    <a:gd name="T58" fmla="*/ 8 w 485"/>
                    <a:gd name="T59" fmla="*/ 204 h 431"/>
                    <a:gd name="T60" fmla="*/ 0 w 485"/>
                    <a:gd name="T61" fmla="*/ 167 h 431"/>
                    <a:gd name="T62" fmla="*/ 31 w 485"/>
                    <a:gd name="T63" fmla="*/ 172 h 431"/>
                    <a:gd name="T64" fmla="*/ 34 w 485"/>
                    <a:gd name="T65" fmla="*/ 137 h 4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85" h="431">
                      <a:moveTo>
                        <a:pt x="34" y="137"/>
                      </a:moveTo>
                      <a:lnTo>
                        <a:pt x="83" y="140"/>
                      </a:lnTo>
                      <a:lnTo>
                        <a:pt x="132" y="106"/>
                      </a:lnTo>
                      <a:lnTo>
                        <a:pt x="250" y="74"/>
                      </a:lnTo>
                      <a:lnTo>
                        <a:pt x="269" y="23"/>
                      </a:lnTo>
                      <a:lnTo>
                        <a:pt x="314" y="30"/>
                      </a:lnTo>
                      <a:lnTo>
                        <a:pt x="343" y="0"/>
                      </a:lnTo>
                      <a:lnTo>
                        <a:pt x="409" y="33"/>
                      </a:lnTo>
                      <a:lnTo>
                        <a:pt x="444" y="120"/>
                      </a:lnTo>
                      <a:lnTo>
                        <a:pt x="415" y="172"/>
                      </a:lnTo>
                      <a:lnTo>
                        <a:pt x="472" y="183"/>
                      </a:lnTo>
                      <a:lnTo>
                        <a:pt x="485" y="219"/>
                      </a:lnTo>
                      <a:lnTo>
                        <a:pt x="382" y="254"/>
                      </a:lnTo>
                      <a:lnTo>
                        <a:pt x="409" y="282"/>
                      </a:lnTo>
                      <a:lnTo>
                        <a:pt x="398" y="352"/>
                      </a:lnTo>
                      <a:lnTo>
                        <a:pt x="343" y="389"/>
                      </a:lnTo>
                      <a:lnTo>
                        <a:pt x="311" y="372"/>
                      </a:lnTo>
                      <a:lnTo>
                        <a:pt x="305" y="385"/>
                      </a:lnTo>
                      <a:lnTo>
                        <a:pt x="314" y="431"/>
                      </a:lnTo>
                      <a:lnTo>
                        <a:pt x="141" y="361"/>
                      </a:lnTo>
                      <a:lnTo>
                        <a:pt x="138" y="315"/>
                      </a:lnTo>
                      <a:lnTo>
                        <a:pt x="89" y="297"/>
                      </a:lnTo>
                      <a:lnTo>
                        <a:pt x="110" y="259"/>
                      </a:lnTo>
                      <a:lnTo>
                        <a:pt x="118" y="230"/>
                      </a:lnTo>
                      <a:lnTo>
                        <a:pt x="129" y="207"/>
                      </a:lnTo>
                      <a:lnTo>
                        <a:pt x="72" y="225"/>
                      </a:lnTo>
                      <a:lnTo>
                        <a:pt x="42" y="213"/>
                      </a:lnTo>
                      <a:lnTo>
                        <a:pt x="16" y="236"/>
                      </a:lnTo>
                      <a:lnTo>
                        <a:pt x="0" y="224"/>
                      </a:lnTo>
                      <a:lnTo>
                        <a:pt x="8" y="204"/>
                      </a:lnTo>
                      <a:lnTo>
                        <a:pt x="0" y="167"/>
                      </a:lnTo>
                      <a:lnTo>
                        <a:pt x="31" y="172"/>
                      </a:lnTo>
                      <a:lnTo>
                        <a:pt x="34" y="137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42" name="Freeform 598"/>
                <p:cNvSpPr>
                  <a:spLocks/>
                </p:cNvSpPr>
                <p:nvPr/>
              </p:nvSpPr>
              <p:spPr bwMode="auto">
                <a:xfrm>
                  <a:off x="906" y="2004"/>
                  <a:ext cx="242" cy="216"/>
                </a:xfrm>
                <a:custGeom>
                  <a:avLst/>
                  <a:gdLst>
                    <a:gd name="T0" fmla="*/ 34 w 485"/>
                    <a:gd name="T1" fmla="*/ 137 h 431"/>
                    <a:gd name="T2" fmla="*/ 83 w 485"/>
                    <a:gd name="T3" fmla="*/ 140 h 431"/>
                    <a:gd name="T4" fmla="*/ 132 w 485"/>
                    <a:gd name="T5" fmla="*/ 106 h 431"/>
                    <a:gd name="T6" fmla="*/ 250 w 485"/>
                    <a:gd name="T7" fmla="*/ 74 h 431"/>
                    <a:gd name="T8" fmla="*/ 269 w 485"/>
                    <a:gd name="T9" fmla="*/ 23 h 431"/>
                    <a:gd name="T10" fmla="*/ 314 w 485"/>
                    <a:gd name="T11" fmla="*/ 30 h 431"/>
                    <a:gd name="T12" fmla="*/ 343 w 485"/>
                    <a:gd name="T13" fmla="*/ 0 h 431"/>
                    <a:gd name="T14" fmla="*/ 409 w 485"/>
                    <a:gd name="T15" fmla="*/ 33 h 431"/>
                    <a:gd name="T16" fmla="*/ 444 w 485"/>
                    <a:gd name="T17" fmla="*/ 120 h 431"/>
                    <a:gd name="T18" fmla="*/ 415 w 485"/>
                    <a:gd name="T19" fmla="*/ 172 h 431"/>
                    <a:gd name="T20" fmla="*/ 472 w 485"/>
                    <a:gd name="T21" fmla="*/ 183 h 431"/>
                    <a:gd name="T22" fmla="*/ 485 w 485"/>
                    <a:gd name="T23" fmla="*/ 219 h 431"/>
                    <a:gd name="T24" fmla="*/ 382 w 485"/>
                    <a:gd name="T25" fmla="*/ 254 h 431"/>
                    <a:gd name="T26" fmla="*/ 409 w 485"/>
                    <a:gd name="T27" fmla="*/ 282 h 431"/>
                    <a:gd name="T28" fmla="*/ 398 w 485"/>
                    <a:gd name="T29" fmla="*/ 352 h 431"/>
                    <a:gd name="T30" fmla="*/ 343 w 485"/>
                    <a:gd name="T31" fmla="*/ 389 h 431"/>
                    <a:gd name="T32" fmla="*/ 311 w 485"/>
                    <a:gd name="T33" fmla="*/ 372 h 431"/>
                    <a:gd name="T34" fmla="*/ 305 w 485"/>
                    <a:gd name="T35" fmla="*/ 385 h 431"/>
                    <a:gd name="T36" fmla="*/ 314 w 485"/>
                    <a:gd name="T37" fmla="*/ 431 h 431"/>
                    <a:gd name="T38" fmla="*/ 141 w 485"/>
                    <a:gd name="T39" fmla="*/ 361 h 431"/>
                    <a:gd name="T40" fmla="*/ 138 w 485"/>
                    <a:gd name="T41" fmla="*/ 315 h 431"/>
                    <a:gd name="T42" fmla="*/ 89 w 485"/>
                    <a:gd name="T43" fmla="*/ 297 h 431"/>
                    <a:gd name="T44" fmla="*/ 110 w 485"/>
                    <a:gd name="T45" fmla="*/ 259 h 431"/>
                    <a:gd name="T46" fmla="*/ 118 w 485"/>
                    <a:gd name="T47" fmla="*/ 230 h 431"/>
                    <a:gd name="T48" fmla="*/ 129 w 485"/>
                    <a:gd name="T49" fmla="*/ 207 h 431"/>
                    <a:gd name="T50" fmla="*/ 72 w 485"/>
                    <a:gd name="T51" fmla="*/ 225 h 431"/>
                    <a:gd name="T52" fmla="*/ 42 w 485"/>
                    <a:gd name="T53" fmla="*/ 213 h 431"/>
                    <a:gd name="T54" fmla="*/ 16 w 485"/>
                    <a:gd name="T55" fmla="*/ 236 h 431"/>
                    <a:gd name="T56" fmla="*/ 0 w 485"/>
                    <a:gd name="T57" fmla="*/ 224 h 431"/>
                    <a:gd name="T58" fmla="*/ 8 w 485"/>
                    <a:gd name="T59" fmla="*/ 204 h 431"/>
                    <a:gd name="T60" fmla="*/ 0 w 485"/>
                    <a:gd name="T61" fmla="*/ 167 h 431"/>
                    <a:gd name="T62" fmla="*/ 31 w 485"/>
                    <a:gd name="T63" fmla="*/ 172 h 431"/>
                    <a:gd name="T64" fmla="*/ 34 w 485"/>
                    <a:gd name="T65" fmla="*/ 137 h 4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85" h="431">
                      <a:moveTo>
                        <a:pt x="34" y="137"/>
                      </a:moveTo>
                      <a:lnTo>
                        <a:pt x="83" y="140"/>
                      </a:lnTo>
                      <a:lnTo>
                        <a:pt x="132" y="106"/>
                      </a:lnTo>
                      <a:lnTo>
                        <a:pt x="250" y="74"/>
                      </a:lnTo>
                      <a:lnTo>
                        <a:pt x="269" y="23"/>
                      </a:lnTo>
                      <a:lnTo>
                        <a:pt x="314" y="30"/>
                      </a:lnTo>
                      <a:lnTo>
                        <a:pt x="343" y="0"/>
                      </a:lnTo>
                      <a:lnTo>
                        <a:pt x="409" y="33"/>
                      </a:lnTo>
                      <a:lnTo>
                        <a:pt x="444" y="120"/>
                      </a:lnTo>
                      <a:lnTo>
                        <a:pt x="415" y="172"/>
                      </a:lnTo>
                      <a:lnTo>
                        <a:pt x="472" y="183"/>
                      </a:lnTo>
                      <a:lnTo>
                        <a:pt x="485" y="219"/>
                      </a:lnTo>
                      <a:lnTo>
                        <a:pt x="382" y="254"/>
                      </a:lnTo>
                      <a:lnTo>
                        <a:pt x="409" y="282"/>
                      </a:lnTo>
                      <a:lnTo>
                        <a:pt x="398" y="352"/>
                      </a:lnTo>
                      <a:lnTo>
                        <a:pt x="343" y="389"/>
                      </a:lnTo>
                      <a:lnTo>
                        <a:pt x="311" y="372"/>
                      </a:lnTo>
                      <a:lnTo>
                        <a:pt x="305" y="385"/>
                      </a:lnTo>
                      <a:lnTo>
                        <a:pt x="314" y="431"/>
                      </a:lnTo>
                      <a:lnTo>
                        <a:pt x="141" y="361"/>
                      </a:lnTo>
                      <a:lnTo>
                        <a:pt x="138" y="315"/>
                      </a:lnTo>
                      <a:lnTo>
                        <a:pt x="89" y="297"/>
                      </a:lnTo>
                      <a:lnTo>
                        <a:pt x="110" y="259"/>
                      </a:lnTo>
                      <a:lnTo>
                        <a:pt x="118" y="230"/>
                      </a:lnTo>
                      <a:lnTo>
                        <a:pt x="129" y="207"/>
                      </a:lnTo>
                      <a:lnTo>
                        <a:pt x="72" y="225"/>
                      </a:lnTo>
                      <a:lnTo>
                        <a:pt x="42" y="213"/>
                      </a:lnTo>
                      <a:lnTo>
                        <a:pt x="16" y="236"/>
                      </a:lnTo>
                      <a:lnTo>
                        <a:pt x="0" y="224"/>
                      </a:lnTo>
                      <a:lnTo>
                        <a:pt x="8" y="204"/>
                      </a:lnTo>
                      <a:lnTo>
                        <a:pt x="0" y="167"/>
                      </a:lnTo>
                      <a:lnTo>
                        <a:pt x="31" y="172"/>
                      </a:lnTo>
                      <a:lnTo>
                        <a:pt x="34" y="137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9" name="Group 599"/>
              <p:cNvGrpSpPr>
                <a:grpSpLocks/>
              </p:cNvGrpSpPr>
              <p:nvPr/>
            </p:nvGrpSpPr>
            <p:grpSpPr bwMode="auto">
              <a:xfrm>
                <a:off x="1109" y="1867"/>
                <a:ext cx="180" cy="182"/>
                <a:chOff x="1109" y="1867"/>
                <a:chExt cx="180" cy="182"/>
              </a:xfrm>
            </p:grpSpPr>
            <p:sp>
              <p:nvSpPr>
                <p:cNvPr id="39" name="Freeform 600"/>
                <p:cNvSpPr>
                  <a:spLocks/>
                </p:cNvSpPr>
                <p:nvPr/>
              </p:nvSpPr>
              <p:spPr bwMode="auto">
                <a:xfrm>
                  <a:off x="1109" y="1867"/>
                  <a:ext cx="180" cy="182"/>
                </a:xfrm>
                <a:custGeom>
                  <a:avLst/>
                  <a:gdLst>
                    <a:gd name="T0" fmla="*/ 151 w 360"/>
                    <a:gd name="T1" fmla="*/ 3 h 365"/>
                    <a:gd name="T2" fmla="*/ 182 w 360"/>
                    <a:gd name="T3" fmla="*/ 32 h 365"/>
                    <a:gd name="T4" fmla="*/ 328 w 360"/>
                    <a:gd name="T5" fmla="*/ 0 h 365"/>
                    <a:gd name="T6" fmla="*/ 360 w 360"/>
                    <a:gd name="T7" fmla="*/ 77 h 365"/>
                    <a:gd name="T8" fmla="*/ 284 w 360"/>
                    <a:gd name="T9" fmla="*/ 224 h 365"/>
                    <a:gd name="T10" fmla="*/ 289 w 360"/>
                    <a:gd name="T11" fmla="*/ 252 h 365"/>
                    <a:gd name="T12" fmla="*/ 238 w 360"/>
                    <a:gd name="T13" fmla="*/ 301 h 365"/>
                    <a:gd name="T14" fmla="*/ 241 w 360"/>
                    <a:gd name="T15" fmla="*/ 365 h 365"/>
                    <a:gd name="T16" fmla="*/ 69 w 360"/>
                    <a:gd name="T17" fmla="*/ 337 h 365"/>
                    <a:gd name="T18" fmla="*/ 0 w 360"/>
                    <a:gd name="T19" fmla="*/ 307 h 365"/>
                    <a:gd name="T20" fmla="*/ 19 w 360"/>
                    <a:gd name="T21" fmla="*/ 270 h 365"/>
                    <a:gd name="T22" fmla="*/ 69 w 360"/>
                    <a:gd name="T23" fmla="*/ 211 h 365"/>
                    <a:gd name="T24" fmla="*/ 39 w 360"/>
                    <a:gd name="T25" fmla="*/ 153 h 365"/>
                    <a:gd name="T26" fmla="*/ 80 w 360"/>
                    <a:gd name="T27" fmla="*/ 14 h 365"/>
                    <a:gd name="T28" fmla="*/ 151 w 360"/>
                    <a:gd name="T29" fmla="*/ 3 h 3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60" h="365">
                      <a:moveTo>
                        <a:pt x="151" y="3"/>
                      </a:moveTo>
                      <a:lnTo>
                        <a:pt x="182" y="32"/>
                      </a:lnTo>
                      <a:lnTo>
                        <a:pt x="328" y="0"/>
                      </a:lnTo>
                      <a:lnTo>
                        <a:pt x="360" y="77"/>
                      </a:lnTo>
                      <a:lnTo>
                        <a:pt x="284" y="224"/>
                      </a:lnTo>
                      <a:lnTo>
                        <a:pt x="289" y="252"/>
                      </a:lnTo>
                      <a:lnTo>
                        <a:pt x="238" y="301"/>
                      </a:lnTo>
                      <a:lnTo>
                        <a:pt x="241" y="365"/>
                      </a:lnTo>
                      <a:lnTo>
                        <a:pt x="69" y="337"/>
                      </a:lnTo>
                      <a:lnTo>
                        <a:pt x="0" y="307"/>
                      </a:lnTo>
                      <a:lnTo>
                        <a:pt x="19" y="270"/>
                      </a:lnTo>
                      <a:lnTo>
                        <a:pt x="69" y="211"/>
                      </a:lnTo>
                      <a:lnTo>
                        <a:pt x="39" y="153"/>
                      </a:lnTo>
                      <a:lnTo>
                        <a:pt x="80" y="14"/>
                      </a:lnTo>
                      <a:lnTo>
                        <a:pt x="151" y="3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40" name="Freeform 601"/>
                <p:cNvSpPr>
                  <a:spLocks/>
                </p:cNvSpPr>
                <p:nvPr/>
              </p:nvSpPr>
              <p:spPr bwMode="auto">
                <a:xfrm>
                  <a:off x="1109" y="1867"/>
                  <a:ext cx="180" cy="182"/>
                </a:xfrm>
                <a:custGeom>
                  <a:avLst/>
                  <a:gdLst>
                    <a:gd name="T0" fmla="*/ 151 w 360"/>
                    <a:gd name="T1" fmla="*/ 3 h 365"/>
                    <a:gd name="T2" fmla="*/ 182 w 360"/>
                    <a:gd name="T3" fmla="*/ 32 h 365"/>
                    <a:gd name="T4" fmla="*/ 328 w 360"/>
                    <a:gd name="T5" fmla="*/ 0 h 365"/>
                    <a:gd name="T6" fmla="*/ 360 w 360"/>
                    <a:gd name="T7" fmla="*/ 77 h 365"/>
                    <a:gd name="T8" fmla="*/ 284 w 360"/>
                    <a:gd name="T9" fmla="*/ 224 h 365"/>
                    <a:gd name="T10" fmla="*/ 289 w 360"/>
                    <a:gd name="T11" fmla="*/ 252 h 365"/>
                    <a:gd name="T12" fmla="*/ 238 w 360"/>
                    <a:gd name="T13" fmla="*/ 301 h 365"/>
                    <a:gd name="T14" fmla="*/ 241 w 360"/>
                    <a:gd name="T15" fmla="*/ 365 h 365"/>
                    <a:gd name="T16" fmla="*/ 69 w 360"/>
                    <a:gd name="T17" fmla="*/ 337 h 365"/>
                    <a:gd name="T18" fmla="*/ 0 w 360"/>
                    <a:gd name="T19" fmla="*/ 307 h 365"/>
                    <a:gd name="T20" fmla="*/ 19 w 360"/>
                    <a:gd name="T21" fmla="*/ 270 h 365"/>
                    <a:gd name="T22" fmla="*/ 69 w 360"/>
                    <a:gd name="T23" fmla="*/ 211 h 365"/>
                    <a:gd name="T24" fmla="*/ 39 w 360"/>
                    <a:gd name="T25" fmla="*/ 153 h 365"/>
                    <a:gd name="T26" fmla="*/ 80 w 360"/>
                    <a:gd name="T27" fmla="*/ 14 h 365"/>
                    <a:gd name="T28" fmla="*/ 151 w 360"/>
                    <a:gd name="T29" fmla="*/ 3 h 3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60" h="365">
                      <a:moveTo>
                        <a:pt x="151" y="3"/>
                      </a:moveTo>
                      <a:lnTo>
                        <a:pt x="182" y="32"/>
                      </a:lnTo>
                      <a:lnTo>
                        <a:pt x="328" y="0"/>
                      </a:lnTo>
                      <a:lnTo>
                        <a:pt x="360" y="77"/>
                      </a:lnTo>
                      <a:lnTo>
                        <a:pt x="284" y="224"/>
                      </a:lnTo>
                      <a:lnTo>
                        <a:pt x="289" y="252"/>
                      </a:lnTo>
                      <a:lnTo>
                        <a:pt x="238" y="301"/>
                      </a:lnTo>
                      <a:lnTo>
                        <a:pt x="241" y="365"/>
                      </a:lnTo>
                      <a:lnTo>
                        <a:pt x="69" y="337"/>
                      </a:lnTo>
                      <a:lnTo>
                        <a:pt x="0" y="307"/>
                      </a:lnTo>
                      <a:lnTo>
                        <a:pt x="19" y="270"/>
                      </a:lnTo>
                      <a:lnTo>
                        <a:pt x="69" y="211"/>
                      </a:lnTo>
                      <a:lnTo>
                        <a:pt x="39" y="153"/>
                      </a:lnTo>
                      <a:lnTo>
                        <a:pt x="80" y="14"/>
                      </a:lnTo>
                      <a:lnTo>
                        <a:pt x="151" y="3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30" name="Group 602"/>
              <p:cNvGrpSpPr>
                <a:grpSpLocks/>
              </p:cNvGrpSpPr>
              <p:nvPr/>
            </p:nvGrpSpPr>
            <p:grpSpPr bwMode="auto">
              <a:xfrm>
                <a:off x="1097" y="2020"/>
                <a:ext cx="226" cy="188"/>
                <a:chOff x="1097" y="2020"/>
                <a:chExt cx="226" cy="188"/>
              </a:xfrm>
            </p:grpSpPr>
            <p:sp>
              <p:nvSpPr>
                <p:cNvPr id="37" name="Freeform 603"/>
                <p:cNvSpPr>
                  <a:spLocks/>
                </p:cNvSpPr>
                <p:nvPr/>
              </p:nvSpPr>
              <p:spPr bwMode="auto">
                <a:xfrm>
                  <a:off x="1097" y="2020"/>
                  <a:ext cx="226" cy="188"/>
                </a:xfrm>
                <a:custGeom>
                  <a:avLst/>
                  <a:gdLst>
                    <a:gd name="T0" fmla="*/ 26 w 451"/>
                    <a:gd name="T1" fmla="*/ 0 h 375"/>
                    <a:gd name="T2" fmla="*/ 95 w 451"/>
                    <a:gd name="T3" fmla="*/ 29 h 375"/>
                    <a:gd name="T4" fmla="*/ 267 w 451"/>
                    <a:gd name="T5" fmla="*/ 56 h 375"/>
                    <a:gd name="T6" fmla="*/ 310 w 451"/>
                    <a:gd name="T7" fmla="*/ 59 h 375"/>
                    <a:gd name="T8" fmla="*/ 326 w 451"/>
                    <a:gd name="T9" fmla="*/ 108 h 375"/>
                    <a:gd name="T10" fmla="*/ 348 w 451"/>
                    <a:gd name="T11" fmla="*/ 88 h 375"/>
                    <a:gd name="T12" fmla="*/ 451 w 451"/>
                    <a:gd name="T13" fmla="*/ 135 h 375"/>
                    <a:gd name="T14" fmla="*/ 412 w 451"/>
                    <a:gd name="T15" fmla="*/ 169 h 375"/>
                    <a:gd name="T16" fmla="*/ 375 w 451"/>
                    <a:gd name="T17" fmla="*/ 274 h 375"/>
                    <a:gd name="T18" fmla="*/ 386 w 451"/>
                    <a:gd name="T19" fmla="*/ 326 h 375"/>
                    <a:gd name="T20" fmla="*/ 351 w 451"/>
                    <a:gd name="T21" fmla="*/ 343 h 375"/>
                    <a:gd name="T22" fmla="*/ 337 w 451"/>
                    <a:gd name="T23" fmla="*/ 320 h 375"/>
                    <a:gd name="T24" fmla="*/ 311 w 451"/>
                    <a:gd name="T25" fmla="*/ 350 h 375"/>
                    <a:gd name="T26" fmla="*/ 291 w 451"/>
                    <a:gd name="T27" fmla="*/ 323 h 375"/>
                    <a:gd name="T28" fmla="*/ 264 w 451"/>
                    <a:gd name="T29" fmla="*/ 332 h 375"/>
                    <a:gd name="T30" fmla="*/ 227 w 451"/>
                    <a:gd name="T31" fmla="*/ 326 h 375"/>
                    <a:gd name="T32" fmla="*/ 148 w 451"/>
                    <a:gd name="T33" fmla="*/ 375 h 375"/>
                    <a:gd name="T34" fmla="*/ 105 w 451"/>
                    <a:gd name="T35" fmla="*/ 366 h 375"/>
                    <a:gd name="T36" fmla="*/ 44 w 451"/>
                    <a:gd name="T37" fmla="*/ 346 h 375"/>
                    <a:gd name="T38" fmla="*/ 15 w 451"/>
                    <a:gd name="T39" fmla="*/ 320 h 375"/>
                    <a:gd name="T40" fmla="*/ 26 w 451"/>
                    <a:gd name="T41" fmla="*/ 248 h 375"/>
                    <a:gd name="T42" fmla="*/ 0 w 451"/>
                    <a:gd name="T43" fmla="*/ 222 h 375"/>
                    <a:gd name="T44" fmla="*/ 104 w 451"/>
                    <a:gd name="T45" fmla="*/ 187 h 375"/>
                    <a:gd name="T46" fmla="*/ 90 w 451"/>
                    <a:gd name="T47" fmla="*/ 149 h 375"/>
                    <a:gd name="T48" fmla="*/ 34 w 451"/>
                    <a:gd name="T49" fmla="*/ 139 h 375"/>
                    <a:gd name="T50" fmla="*/ 61 w 451"/>
                    <a:gd name="T51" fmla="*/ 87 h 375"/>
                    <a:gd name="T52" fmla="*/ 26 w 451"/>
                    <a:gd name="T53" fmla="*/ 0 h 3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451" h="375">
                      <a:moveTo>
                        <a:pt x="26" y="0"/>
                      </a:moveTo>
                      <a:lnTo>
                        <a:pt x="95" y="29"/>
                      </a:lnTo>
                      <a:lnTo>
                        <a:pt x="267" y="56"/>
                      </a:lnTo>
                      <a:lnTo>
                        <a:pt x="310" y="59"/>
                      </a:lnTo>
                      <a:lnTo>
                        <a:pt x="326" y="108"/>
                      </a:lnTo>
                      <a:lnTo>
                        <a:pt x="348" y="88"/>
                      </a:lnTo>
                      <a:lnTo>
                        <a:pt x="451" y="135"/>
                      </a:lnTo>
                      <a:lnTo>
                        <a:pt x="412" y="169"/>
                      </a:lnTo>
                      <a:lnTo>
                        <a:pt x="375" y="274"/>
                      </a:lnTo>
                      <a:lnTo>
                        <a:pt x="386" y="326"/>
                      </a:lnTo>
                      <a:lnTo>
                        <a:pt x="351" y="343"/>
                      </a:lnTo>
                      <a:lnTo>
                        <a:pt x="337" y="320"/>
                      </a:lnTo>
                      <a:lnTo>
                        <a:pt x="311" y="350"/>
                      </a:lnTo>
                      <a:lnTo>
                        <a:pt x="291" y="323"/>
                      </a:lnTo>
                      <a:lnTo>
                        <a:pt x="264" y="332"/>
                      </a:lnTo>
                      <a:lnTo>
                        <a:pt x="227" y="326"/>
                      </a:lnTo>
                      <a:lnTo>
                        <a:pt x="148" y="375"/>
                      </a:lnTo>
                      <a:lnTo>
                        <a:pt x="105" y="366"/>
                      </a:lnTo>
                      <a:lnTo>
                        <a:pt x="44" y="346"/>
                      </a:lnTo>
                      <a:lnTo>
                        <a:pt x="15" y="320"/>
                      </a:lnTo>
                      <a:lnTo>
                        <a:pt x="26" y="248"/>
                      </a:lnTo>
                      <a:lnTo>
                        <a:pt x="0" y="222"/>
                      </a:lnTo>
                      <a:lnTo>
                        <a:pt x="104" y="187"/>
                      </a:lnTo>
                      <a:lnTo>
                        <a:pt x="90" y="149"/>
                      </a:lnTo>
                      <a:lnTo>
                        <a:pt x="34" y="139"/>
                      </a:lnTo>
                      <a:lnTo>
                        <a:pt x="61" y="87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38" name="Freeform 604"/>
                <p:cNvSpPr>
                  <a:spLocks/>
                </p:cNvSpPr>
                <p:nvPr/>
              </p:nvSpPr>
              <p:spPr bwMode="auto">
                <a:xfrm>
                  <a:off x="1097" y="2020"/>
                  <a:ext cx="226" cy="188"/>
                </a:xfrm>
                <a:custGeom>
                  <a:avLst/>
                  <a:gdLst>
                    <a:gd name="T0" fmla="*/ 26 w 451"/>
                    <a:gd name="T1" fmla="*/ 0 h 375"/>
                    <a:gd name="T2" fmla="*/ 95 w 451"/>
                    <a:gd name="T3" fmla="*/ 29 h 375"/>
                    <a:gd name="T4" fmla="*/ 267 w 451"/>
                    <a:gd name="T5" fmla="*/ 56 h 375"/>
                    <a:gd name="T6" fmla="*/ 310 w 451"/>
                    <a:gd name="T7" fmla="*/ 59 h 375"/>
                    <a:gd name="T8" fmla="*/ 326 w 451"/>
                    <a:gd name="T9" fmla="*/ 108 h 375"/>
                    <a:gd name="T10" fmla="*/ 348 w 451"/>
                    <a:gd name="T11" fmla="*/ 88 h 375"/>
                    <a:gd name="T12" fmla="*/ 451 w 451"/>
                    <a:gd name="T13" fmla="*/ 135 h 375"/>
                    <a:gd name="T14" fmla="*/ 412 w 451"/>
                    <a:gd name="T15" fmla="*/ 169 h 375"/>
                    <a:gd name="T16" fmla="*/ 375 w 451"/>
                    <a:gd name="T17" fmla="*/ 274 h 375"/>
                    <a:gd name="T18" fmla="*/ 386 w 451"/>
                    <a:gd name="T19" fmla="*/ 326 h 375"/>
                    <a:gd name="T20" fmla="*/ 351 w 451"/>
                    <a:gd name="T21" fmla="*/ 343 h 375"/>
                    <a:gd name="T22" fmla="*/ 337 w 451"/>
                    <a:gd name="T23" fmla="*/ 320 h 375"/>
                    <a:gd name="T24" fmla="*/ 311 w 451"/>
                    <a:gd name="T25" fmla="*/ 350 h 375"/>
                    <a:gd name="T26" fmla="*/ 291 w 451"/>
                    <a:gd name="T27" fmla="*/ 323 h 375"/>
                    <a:gd name="T28" fmla="*/ 264 w 451"/>
                    <a:gd name="T29" fmla="*/ 332 h 375"/>
                    <a:gd name="T30" fmla="*/ 227 w 451"/>
                    <a:gd name="T31" fmla="*/ 326 h 375"/>
                    <a:gd name="T32" fmla="*/ 148 w 451"/>
                    <a:gd name="T33" fmla="*/ 375 h 375"/>
                    <a:gd name="T34" fmla="*/ 105 w 451"/>
                    <a:gd name="T35" fmla="*/ 366 h 375"/>
                    <a:gd name="T36" fmla="*/ 44 w 451"/>
                    <a:gd name="T37" fmla="*/ 346 h 375"/>
                    <a:gd name="T38" fmla="*/ 15 w 451"/>
                    <a:gd name="T39" fmla="*/ 320 h 375"/>
                    <a:gd name="T40" fmla="*/ 26 w 451"/>
                    <a:gd name="T41" fmla="*/ 248 h 375"/>
                    <a:gd name="T42" fmla="*/ 0 w 451"/>
                    <a:gd name="T43" fmla="*/ 222 h 375"/>
                    <a:gd name="T44" fmla="*/ 104 w 451"/>
                    <a:gd name="T45" fmla="*/ 187 h 375"/>
                    <a:gd name="T46" fmla="*/ 90 w 451"/>
                    <a:gd name="T47" fmla="*/ 149 h 375"/>
                    <a:gd name="T48" fmla="*/ 34 w 451"/>
                    <a:gd name="T49" fmla="*/ 139 h 375"/>
                    <a:gd name="T50" fmla="*/ 61 w 451"/>
                    <a:gd name="T51" fmla="*/ 87 h 375"/>
                    <a:gd name="T52" fmla="*/ 26 w 451"/>
                    <a:gd name="T53" fmla="*/ 0 h 3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451" h="375">
                      <a:moveTo>
                        <a:pt x="26" y="0"/>
                      </a:moveTo>
                      <a:lnTo>
                        <a:pt x="95" y="29"/>
                      </a:lnTo>
                      <a:lnTo>
                        <a:pt x="267" y="56"/>
                      </a:lnTo>
                      <a:lnTo>
                        <a:pt x="310" y="59"/>
                      </a:lnTo>
                      <a:lnTo>
                        <a:pt x="326" y="108"/>
                      </a:lnTo>
                      <a:lnTo>
                        <a:pt x="348" y="88"/>
                      </a:lnTo>
                      <a:lnTo>
                        <a:pt x="451" y="135"/>
                      </a:lnTo>
                      <a:lnTo>
                        <a:pt x="412" y="169"/>
                      </a:lnTo>
                      <a:lnTo>
                        <a:pt x="375" y="274"/>
                      </a:lnTo>
                      <a:lnTo>
                        <a:pt x="386" y="326"/>
                      </a:lnTo>
                      <a:lnTo>
                        <a:pt x="351" y="343"/>
                      </a:lnTo>
                      <a:lnTo>
                        <a:pt x="337" y="320"/>
                      </a:lnTo>
                      <a:lnTo>
                        <a:pt x="311" y="350"/>
                      </a:lnTo>
                      <a:lnTo>
                        <a:pt x="291" y="323"/>
                      </a:lnTo>
                      <a:lnTo>
                        <a:pt x="264" y="332"/>
                      </a:lnTo>
                      <a:lnTo>
                        <a:pt x="227" y="326"/>
                      </a:lnTo>
                      <a:lnTo>
                        <a:pt x="148" y="375"/>
                      </a:lnTo>
                      <a:lnTo>
                        <a:pt x="105" y="366"/>
                      </a:lnTo>
                      <a:lnTo>
                        <a:pt x="44" y="346"/>
                      </a:lnTo>
                      <a:lnTo>
                        <a:pt x="15" y="320"/>
                      </a:lnTo>
                      <a:lnTo>
                        <a:pt x="26" y="248"/>
                      </a:lnTo>
                      <a:lnTo>
                        <a:pt x="0" y="222"/>
                      </a:lnTo>
                      <a:lnTo>
                        <a:pt x="104" y="187"/>
                      </a:lnTo>
                      <a:lnTo>
                        <a:pt x="90" y="149"/>
                      </a:lnTo>
                      <a:lnTo>
                        <a:pt x="34" y="139"/>
                      </a:lnTo>
                      <a:lnTo>
                        <a:pt x="61" y="87"/>
                      </a:lnTo>
                      <a:lnTo>
                        <a:pt x="26" y="0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31" name="Group 605"/>
              <p:cNvGrpSpPr>
                <a:grpSpLocks/>
              </p:cNvGrpSpPr>
              <p:nvPr/>
            </p:nvGrpSpPr>
            <p:grpSpPr bwMode="auto">
              <a:xfrm>
                <a:off x="1229" y="1892"/>
                <a:ext cx="185" cy="196"/>
                <a:chOff x="1229" y="1892"/>
                <a:chExt cx="185" cy="196"/>
              </a:xfrm>
            </p:grpSpPr>
            <p:sp>
              <p:nvSpPr>
                <p:cNvPr id="35" name="Freeform 606"/>
                <p:cNvSpPr>
                  <a:spLocks/>
                </p:cNvSpPr>
                <p:nvPr/>
              </p:nvSpPr>
              <p:spPr bwMode="auto">
                <a:xfrm>
                  <a:off x="1229" y="1892"/>
                  <a:ext cx="185" cy="196"/>
                </a:xfrm>
                <a:custGeom>
                  <a:avLst/>
                  <a:gdLst>
                    <a:gd name="T0" fmla="*/ 120 w 370"/>
                    <a:gd name="T1" fmla="*/ 26 h 391"/>
                    <a:gd name="T2" fmla="*/ 201 w 370"/>
                    <a:gd name="T3" fmla="*/ 0 h 391"/>
                    <a:gd name="T4" fmla="*/ 241 w 370"/>
                    <a:gd name="T5" fmla="*/ 7 h 391"/>
                    <a:gd name="T6" fmla="*/ 259 w 370"/>
                    <a:gd name="T7" fmla="*/ 62 h 391"/>
                    <a:gd name="T8" fmla="*/ 317 w 370"/>
                    <a:gd name="T9" fmla="*/ 100 h 391"/>
                    <a:gd name="T10" fmla="*/ 347 w 370"/>
                    <a:gd name="T11" fmla="*/ 135 h 391"/>
                    <a:gd name="T12" fmla="*/ 370 w 370"/>
                    <a:gd name="T13" fmla="*/ 157 h 391"/>
                    <a:gd name="T14" fmla="*/ 360 w 370"/>
                    <a:gd name="T15" fmla="*/ 193 h 391"/>
                    <a:gd name="T16" fmla="*/ 338 w 370"/>
                    <a:gd name="T17" fmla="*/ 262 h 391"/>
                    <a:gd name="T18" fmla="*/ 306 w 370"/>
                    <a:gd name="T19" fmla="*/ 335 h 391"/>
                    <a:gd name="T20" fmla="*/ 256 w 370"/>
                    <a:gd name="T21" fmla="*/ 364 h 391"/>
                    <a:gd name="T22" fmla="*/ 210 w 370"/>
                    <a:gd name="T23" fmla="*/ 356 h 391"/>
                    <a:gd name="T24" fmla="*/ 215 w 370"/>
                    <a:gd name="T25" fmla="*/ 376 h 391"/>
                    <a:gd name="T26" fmla="*/ 186 w 370"/>
                    <a:gd name="T27" fmla="*/ 391 h 391"/>
                    <a:gd name="T28" fmla="*/ 82 w 370"/>
                    <a:gd name="T29" fmla="*/ 344 h 391"/>
                    <a:gd name="T30" fmla="*/ 61 w 370"/>
                    <a:gd name="T31" fmla="*/ 364 h 391"/>
                    <a:gd name="T32" fmla="*/ 44 w 370"/>
                    <a:gd name="T33" fmla="*/ 315 h 391"/>
                    <a:gd name="T34" fmla="*/ 3 w 370"/>
                    <a:gd name="T35" fmla="*/ 312 h 391"/>
                    <a:gd name="T36" fmla="*/ 0 w 370"/>
                    <a:gd name="T37" fmla="*/ 247 h 391"/>
                    <a:gd name="T38" fmla="*/ 50 w 370"/>
                    <a:gd name="T39" fmla="*/ 199 h 391"/>
                    <a:gd name="T40" fmla="*/ 44 w 370"/>
                    <a:gd name="T41" fmla="*/ 172 h 391"/>
                    <a:gd name="T42" fmla="*/ 120 w 370"/>
                    <a:gd name="T43" fmla="*/ 26 h 3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70" h="391">
                      <a:moveTo>
                        <a:pt x="120" y="26"/>
                      </a:moveTo>
                      <a:lnTo>
                        <a:pt x="201" y="0"/>
                      </a:lnTo>
                      <a:lnTo>
                        <a:pt x="241" y="7"/>
                      </a:lnTo>
                      <a:lnTo>
                        <a:pt x="259" y="62"/>
                      </a:lnTo>
                      <a:lnTo>
                        <a:pt x="317" y="100"/>
                      </a:lnTo>
                      <a:lnTo>
                        <a:pt x="347" y="135"/>
                      </a:lnTo>
                      <a:lnTo>
                        <a:pt x="370" y="157"/>
                      </a:lnTo>
                      <a:lnTo>
                        <a:pt x="360" y="193"/>
                      </a:lnTo>
                      <a:lnTo>
                        <a:pt x="338" y="262"/>
                      </a:lnTo>
                      <a:lnTo>
                        <a:pt x="306" y="335"/>
                      </a:lnTo>
                      <a:lnTo>
                        <a:pt x="256" y="364"/>
                      </a:lnTo>
                      <a:lnTo>
                        <a:pt x="210" y="356"/>
                      </a:lnTo>
                      <a:lnTo>
                        <a:pt x="215" y="376"/>
                      </a:lnTo>
                      <a:lnTo>
                        <a:pt x="186" y="391"/>
                      </a:lnTo>
                      <a:lnTo>
                        <a:pt x="82" y="344"/>
                      </a:lnTo>
                      <a:lnTo>
                        <a:pt x="61" y="364"/>
                      </a:lnTo>
                      <a:lnTo>
                        <a:pt x="44" y="315"/>
                      </a:lnTo>
                      <a:lnTo>
                        <a:pt x="3" y="312"/>
                      </a:lnTo>
                      <a:lnTo>
                        <a:pt x="0" y="247"/>
                      </a:lnTo>
                      <a:lnTo>
                        <a:pt x="50" y="199"/>
                      </a:lnTo>
                      <a:lnTo>
                        <a:pt x="44" y="172"/>
                      </a:lnTo>
                      <a:lnTo>
                        <a:pt x="120" y="26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36" name="Freeform 607"/>
                <p:cNvSpPr>
                  <a:spLocks/>
                </p:cNvSpPr>
                <p:nvPr/>
              </p:nvSpPr>
              <p:spPr bwMode="auto">
                <a:xfrm>
                  <a:off x="1229" y="1892"/>
                  <a:ext cx="185" cy="196"/>
                </a:xfrm>
                <a:custGeom>
                  <a:avLst/>
                  <a:gdLst>
                    <a:gd name="T0" fmla="*/ 120 w 370"/>
                    <a:gd name="T1" fmla="*/ 26 h 391"/>
                    <a:gd name="T2" fmla="*/ 201 w 370"/>
                    <a:gd name="T3" fmla="*/ 0 h 391"/>
                    <a:gd name="T4" fmla="*/ 241 w 370"/>
                    <a:gd name="T5" fmla="*/ 7 h 391"/>
                    <a:gd name="T6" fmla="*/ 259 w 370"/>
                    <a:gd name="T7" fmla="*/ 62 h 391"/>
                    <a:gd name="T8" fmla="*/ 317 w 370"/>
                    <a:gd name="T9" fmla="*/ 100 h 391"/>
                    <a:gd name="T10" fmla="*/ 347 w 370"/>
                    <a:gd name="T11" fmla="*/ 135 h 391"/>
                    <a:gd name="T12" fmla="*/ 370 w 370"/>
                    <a:gd name="T13" fmla="*/ 157 h 391"/>
                    <a:gd name="T14" fmla="*/ 360 w 370"/>
                    <a:gd name="T15" fmla="*/ 193 h 391"/>
                    <a:gd name="T16" fmla="*/ 338 w 370"/>
                    <a:gd name="T17" fmla="*/ 262 h 391"/>
                    <a:gd name="T18" fmla="*/ 306 w 370"/>
                    <a:gd name="T19" fmla="*/ 335 h 391"/>
                    <a:gd name="T20" fmla="*/ 256 w 370"/>
                    <a:gd name="T21" fmla="*/ 364 h 391"/>
                    <a:gd name="T22" fmla="*/ 210 w 370"/>
                    <a:gd name="T23" fmla="*/ 356 h 391"/>
                    <a:gd name="T24" fmla="*/ 215 w 370"/>
                    <a:gd name="T25" fmla="*/ 376 h 391"/>
                    <a:gd name="T26" fmla="*/ 186 w 370"/>
                    <a:gd name="T27" fmla="*/ 391 h 391"/>
                    <a:gd name="T28" fmla="*/ 82 w 370"/>
                    <a:gd name="T29" fmla="*/ 344 h 391"/>
                    <a:gd name="T30" fmla="*/ 61 w 370"/>
                    <a:gd name="T31" fmla="*/ 364 h 391"/>
                    <a:gd name="T32" fmla="*/ 44 w 370"/>
                    <a:gd name="T33" fmla="*/ 315 h 391"/>
                    <a:gd name="T34" fmla="*/ 3 w 370"/>
                    <a:gd name="T35" fmla="*/ 312 h 391"/>
                    <a:gd name="T36" fmla="*/ 0 w 370"/>
                    <a:gd name="T37" fmla="*/ 247 h 391"/>
                    <a:gd name="T38" fmla="*/ 50 w 370"/>
                    <a:gd name="T39" fmla="*/ 199 h 391"/>
                    <a:gd name="T40" fmla="*/ 44 w 370"/>
                    <a:gd name="T41" fmla="*/ 172 h 391"/>
                    <a:gd name="T42" fmla="*/ 120 w 370"/>
                    <a:gd name="T43" fmla="*/ 26 h 3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70" h="391">
                      <a:moveTo>
                        <a:pt x="120" y="26"/>
                      </a:moveTo>
                      <a:lnTo>
                        <a:pt x="201" y="0"/>
                      </a:lnTo>
                      <a:lnTo>
                        <a:pt x="241" y="7"/>
                      </a:lnTo>
                      <a:lnTo>
                        <a:pt x="259" y="62"/>
                      </a:lnTo>
                      <a:lnTo>
                        <a:pt x="317" y="100"/>
                      </a:lnTo>
                      <a:lnTo>
                        <a:pt x="347" y="135"/>
                      </a:lnTo>
                      <a:lnTo>
                        <a:pt x="370" y="157"/>
                      </a:lnTo>
                      <a:lnTo>
                        <a:pt x="360" y="193"/>
                      </a:lnTo>
                      <a:lnTo>
                        <a:pt x="338" y="262"/>
                      </a:lnTo>
                      <a:lnTo>
                        <a:pt x="306" y="335"/>
                      </a:lnTo>
                      <a:lnTo>
                        <a:pt x="256" y="364"/>
                      </a:lnTo>
                      <a:lnTo>
                        <a:pt x="210" y="356"/>
                      </a:lnTo>
                      <a:lnTo>
                        <a:pt x="215" y="376"/>
                      </a:lnTo>
                      <a:lnTo>
                        <a:pt x="186" y="391"/>
                      </a:lnTo>
                      <a:lnTo>
                        <a:pt x="82" y="344"/>
                      </a:lnTo>
                      <a:lnTo>
                        <a:pt x="61" y="364"/>
                      </a:lnTo>
                      <a:lnTo>
                        <a:pt x="44" y="315"/>
                      </a:lnTo>
                      <a:lnTo>
                        <a:pt x="3" y="312"/>
                      </a:lnTo>
                      <a:lnTo>
                        <a:pt x="0" y="247"/>
                      </a:lnTo>
                      <a:lnTo>
                        <a:pt x="50" y="199"/>
                      </a:lnTo>
                      <a:lnTo>
                        <a:pt x="44" y="172"/>
                      </a:lnTo>
                      <a:lnTo>
                        <a:pt x="120" y="26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32" name="Group 608"/>
              <p:cNvGrpSpPr>
                <a:grpSpLocks/>
              </p:cNvGrpSpPr>
              <p:nvPr/>
            </p:nvGrpSpPr>
            <p:grpSpPr bwMode="auto">
              <a:xfrm>
                <a:off x="955" y="2180"/>
                <a:ext cx="224" cy="171"/>
                <a:chOff x="955" y="2180"/>
                <a:chExt cx="224" cy="171"/>
              </a:xfrm>
            </p:grpSpPr>
            <p:sp>
              <p:nvSpPr>
                <p:cNvPr id="33" name="Freeform 609"/>
                <p:cNvSpPr>
                  <a:spLocks/>
                </p:cNvSpPr>
                <p:nvPr/>
              </p:nvSpPr>
              <p:spPr bwMode="auto">
                <a:xfrm>
                  <a:off x="955" y="2180"/>
                  <a:ext cx="224" cy="171"/>
                </a:xfrm>
                <a:custGeom>
                  <a:avLst/>
                  <a:gdLst>
                    <a:gd name="T0" fmla="*/ 388 w 448"/>
                    <a:gd name="T1" fmla="*/ 46 h 341"/>
                    <a:gd name="T2" fmla="*/ 420 w 448"/>
                    <a:gd name="T3" fmla="*/ 107 h 341"/>
                    <a:gd name="T4" fmla="*/ 448 w 448"/>
                    <a:gd name="T5" fmla="*/ 312 h 341"/>
                    <a:gd name="T6" fmla="*/ 407 w 448"/>
                    <a:gd name="T7" fmla="*/ 319 h 341"/>
                    <a:gd name="T8" fmla="*/ 379 w 448"/>
                    <a:gd name="T9" fmla="*/ 322 h 341"/>
                    <a:gd name="T10" fmla="*/ 358 w 448"/>
                    <a:gd name="T11" fmla="*/ 341 h 341"/>
                    <a:gd name="T12" fmla="*/ 280 w 448"/>
                    <a:gd name="T13" fmla="*/ 331 h 341"/>
                    <a:gd name="T14" fmla="*/ 256 w 448"/>
                    <a:gd name="T15" fmla="*/ 326 h 341"/>
                    <a:gd name="T16" fmla="*/ 179 w 448"/>
                    <a:gd name="T17" fmla="*/ 283 h 341"/>
                    <a:gd name="T18" fmla="*/ 176 w 448"/>
                    <a:gd name="T19" fmla="*/ 258 h 341"/>
                    <a:gd name="T20" fmla="*/ 67 w 448"/>
                    <a:gd name="T21" fmla="*/ 239 h 341"/>
                    <a:gd name="T22" fmla="*/ 39 w 448"/>
                    <a:gd name="T23" fmla="*/ 107 h 341"/>
                    <a:gd name="T24" fmla="*/ 0 w 448"/>
                    <a:gd name="T25" fmla="*/ 69 h 341"/>
                    <a:gd name="T26" fmla="*/ 24 w 448"/>
                    <a:gd name="T27" fmla="*/ 50 h 341"/>
                    <a:gd name="T28" fmla="*/ 39 w 448"/>
                    <a:gd name="T29" fmla="*/ 9 h 341"/>
                    <a:gd name="T30" fmla="*/ 214 w 448"/>
                    <a:gd name="T31" fmla="*/ 79 h 341"/>
                    <a:gd name="T32" fmla="*/ 205 w 448"/>
                    <a:gd name="T33" fmla="*/ 33 h 341"/>
                    <a:gd name="T34" fmla="*/ 210 w 448"/>
                    <a:gd name="T35" fmla="*/ 20 h 341"/>
                    <a:gd name="T36" fmla="*/ 243 w 448"/>
                    <a:gd name="T37" fmla="*/ 38 h 341"/>
                    <a:gd name="T38" fmla="*/ 297 w 448"/>
                    <a:gd name="T39" fmla="*/ 0 h 341"/>
                    <a:gd name="T40" fmla="*/ 327 w 448"/>
                    <a:gd name="T41" fmla="*/ 27 h 341"/>
                    <a:gd name="T42" fmla="*/ 388 w 448"/>
                    <a:gd name="T43" fmla="*/ 46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48" h="341">
                      <a:moveTo>
                        <a:pt x="388" y="46"/>
                      </a:moveTo>
                      <a:lnTo>
                        <a:pt x="420" y="107"/>
                      </a:lnTo>
                      <a:lnTo>
                        <a:pt x="448" y="312"/>
                      </a:lnTo>
                      <a:lnTo>
                        <a:pt x="407" y="319"/>
                      </a:lnTo>
                      <a:lnTo>
                        <a:pt x="379" y="322"/>
                      </a:lnTo>
                      <a:lnTo>
                        <a:pt x="358" y="341"/>
                      </a:lnTo>
                      <a:lnTo>
                        <a:pt x="280" y="331"/>
                      </a:lnTo>
                      <a:lnTo>
                        <a:pt x="256" y="326"/>
                      </a:lnTo>
                      <a:lnTo>
                        <a:pt x="179" y="283"/>
                      </a:lnTo>
                      <a:lnTo>
                        <a:pt x="176" y="258"/>
                      </a:lnTo>
                      <a:lnTo>
                        <a:pt x="67" y="239"/>
                      </a:lnTo>
                      <a:lnTo>
                        <a:pt x="39" y="107"/>
                      </a:lnTo>
                      <a:lnTo>
                        <a:pt x="0" y="69"/>
                      </a:lnTo>
                      <a:lnTo>
                        <a:pt x="24" y="50"/>
                      </a:lnTo>
                      <a:lnTo>
                        <a:pt x="39" y="9"/>
                      </a:lnTo>
                      <a:lnTo>
                        <a:pt x="214" y="79"/>
                      </a:lnTo>
                      <a:lnTo>
                        <a:pt x="205" y="33"/>
                      </a:lnTo>
                      <a:lnTo>
                        <a:pt x="210" y="20"/>
                      </a:lnTo>
                      <a:lnTo>
                        <a:pt x="243" y="38"/>
                      </a:lnTo>
                      <a:lnTo>
                        <a:pt x="297" y="0"/>
                      </a:lnTo>
                      <a:lnTo>
                        <a:pt x="327" y="27"/>
                      </a:lnTo>
                      <a:lnTo>
                        <a:pt x="388" y="46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34" name="Freeform 610"/>
                <p:cNvSpPr>
                  <a:spLocks/>
                </p:cNvSpPr>
                <p:nvPr/>
              </p:nvSpPr>
              <p:spPr bwMode="auto">
                <a:xfrm>
                  <a:off x="955" y="2180"/>
                  <a:ext cx="224" cy="171"/>
                </a:xfrm>
                <a:custGeom>
                  <a:avLst/>
                  <a:gdLst>
                    <a:gd name="T0" fmla="*/ 388 w 448"/>
                    <a:gd name="T1" fmla="*/ 46 h 341"/>
                    <a:gd name="T2" fmla="*/ 420 w 448"/>
                    <a:gd name="T3" fmla="*/ 107 h 341"/>
                    <a:gd name="T4" fmla="*/ 448 w 448"/>
                    <a:gd name="T5" fmla="*/ 312 h 341"/>
                    <a:gd name="T6" fmla="*/ 407 w 448"/>
                    <a:gd name="T7" fmla="*/ 319 h 341"/>
                    <a:gd name="T8" fmla="*/ 379 w 448"/>
                    <a:gd name="T9" fmla="*/ 322 h 341"/>
                    <a:gd name="T10" fmla="*/ 358 w 448"/>
                    <a:gd name="T11" fmla="*/ 341 h 341"/>
                    <a:gd name="T12" fmla="*/ 280 w 448"/>
                    <a:gd name="T13" fmla="*/ 331 h 341"/>
                    <a:gd name="T14" fmla="*/ 256 w 448"/>
                    <a:gd name="T15" fmla="*/ 326 h 341"/>
                    <a:gd name="T16" fmla="*/ 179 w 448"/>
                    <a:gd name="T17" fmla="*/ 283 h 341"/>
                    <a:gd name="T18" fmla="*/ 176 w 448"/>
                    <a:gd name="T19" fmla="*/ 258 h 341"/>
                    <a:gd name="T20" fmla="*/ 67 w 448"/>
                    <a:gd name="T21" fmla="*/ 239 h 341"/>
                    <a:gd name="T22" fmla="*/ 39 w 448"/>
                    <a:gd name="T23" fmla="*/ 107 h 341"/>
                    <a:gd name="T24" fmla="*/ 0 w 448"/>
                    <a:gd name="T25" fmla="*/ 69 h 341"/>
                    <a:gd name="T26" fmla="*/ 24 w 448"/>
                    <a:gd name="T27" fmla="*/ 50 h 341"/>
                    <a:gd name="T28" fmla="*/ 39 w 448"/>
                    <a:gd name="T29" fmla="*/ 9 h 341"/>
                    <a:gd name="T30" fmla="*/ 214 w 448"/>
                    <a:gd name="T31" fmla="*/ 79 h 341"/>
                    <a:gd name="T32" fmla="*/ 205 w 448"/>
                    <a:gd name="T33" fmla="*/ 33 h 341"/>
                    <a:gd name="T34" fmla="*/ 210 w 448"/>
                    <a:gd name="T35" fmla="*/ 20 h 341"/>
                    <a:gd name="T36" fmla="*/ 243 w 448"/>
                    <a:gd name="T37" fmla="*/ 38 h 341"/>
                    <a:gd name="T38" fmla="*/ 297 w 448"/>
                    <a:gd name="T39" fmla="*/ 0 h 341"/>
                    <a:gd name="T40" fmla="*/ 327 w 448"/>
                    <a:gd name="T41" fmla="*/ 27 h 341"/>
                    <a:gd name="T42" fmla="*/ 388 w 448"/>
                    <a:gd name="T43" fmla="*/ 46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48" h="341">
                      <a:moveTo>
                        <a:pt x="388" y="46"/>
                      </a:moveTo>
                      <a:lnTo>
                        <a:pt x="420" y="107"/>
                      </a:lnTo>
                      <a:lnTo>
                        <a:pt x="448" y="312"/>
                      </a:lnTo>
                      <a:lnTo>
                        <a:pt x="407" y="319"/>
                      </a:lnTo>
                      <a:lnTo>
                        <a:pt x="379" y="322"/>
                      </a:lnTo>
                      <a:lnTo>
                        <a:pt x="358" y="341"/>
                      </a:lnTo>
                      <a:lnTo>
                        <a:pt x="280" y="331"/>
                      </a:lnTo>
                      <a:lnTo>
                        <a:pt x="256" y="326"/>
                      </a:lnTo>
                      <a:lnTo>
                        <a:pt x="179" y="283"/>
                      </a:lnTo>
                      <a:lnTo>
                        <a:pt x="176" y="258"/>
                      </a:lnTo>
                      <a:lnTo>
                        <a:pt x="67" y="239"/>
                      </a:lnTo>
                      <a:lnTo>
                        <a:pt x="39" y="107"/>
                      </a:lnTo>
                      <a:lnTo>
                        <a:pt x="0" y="69"/>
                      </a:lnTo>
                      <a:lnTo>
                        <a:pt x="24" y="50"/>
                      </a:lnTo>
                      <a:lnTo>
                        <a:pt x="39" y="9"/>
                      </a:lnTo>
                      <a:lnTo>
                        <a:pt x="214" y="79"/>
                      </a:lnTo>
                      <a:lnTo>
                        <a:pt x="205" y="33"/>
                      </a:lnTo>
                      <a:lnTo>
                        <a:pt x="210" y="20"/>
                      </a:lnTo>
                      <a:lnTo>
                        <a:pt x="243" y="38"/>
                      </a:lnTo>
                      <a:lnTo>
                        <a:pt x="297" y="0"/>
                      </a:lnTo>
                      <a:lnTo>
                        <a:pt x="327" y="27"/>
                      </a:lnTo>
                      <a:lnTo>
                        <a:pt x="388" y="46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</p:grpSp>
      </p:grpSp>
      <p:pic>
        <p:nvPicPr>
          <p:cNvPr id="303" name="Picture 508" descr="C:\WINNT\Profiles\BC00988\Bureau\perso\divers\image\clipart\map\xeu2d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82" y="3381046"/>
            <a:ext cx="2054704" cy="131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4" name="ZoneTexte 303"/>
          <p:cNvSpPr txBox="1"/>
          <p:nvPr/>
        </p:nvSpPr>
        <p:spPr>
          <a:xfrm>
            <a:off x="4574377" y="5620214"/>
            <a:ext cx="2231095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Head </a:t>
            </a:r>
            <a:r>
              <a:rPr lang="fr-FR" sz="2161" dirty="0" err="1"/>
              <a:t>quarters</a:t>
            </a:r>
            <a:endParaRPr lang="fr-FR" sz="2161" dirty="0"/>
          </a:p>
        </p:txBody>
      </p:sp>
      <p:sp>
        <p:nvSpPr>
          <p:cNvPr id="305" name="ZoneTexte 304"/>
          <p:cNvSpPr txBox="1"/>
          <p:nvPr/>
        </p:nvSpPr>
        <p:spPr>
          <a:xfrm>
            <a:off x="4604635" y="5168580"/>
            <a:ext cx="4614542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Final </a:t>
            </a:r>
            <a:r>
              <a:rPr lang="fr-FR" sz="2161" dirty="0" err="1"/>
              <a:t>Assembly</a:t>
            </a:r>
            <a:r>
              <a:rPr lang="fr-FR" sz="2161" dirty="0"/>
              <a:t> Line for VIP config</a:t>
            </a:r>
          </a:p>
        </p:txBody>
      </p:sp>
      <p:sp>
        <p:nvSpPr>
          <p:cNvPr id="307" name="ZoneTexte 306"/>
          <p:cNvSpPr txBox="1"/>
          <p:nvPr/>
        </p:nvSpPr>
        <p:spPr>
          <a:xfrm>
            <a:off x="7209468" y="2563751"/>
            <a:ext cx="2621279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Flight control system &amp; Equipements</a:t>
            </a:r>
          </a:p>
        </p:txBody>
      </p:sp>
      <p:sp>
        <p:nvSpPr>
          <p:cNvPr id="308" name="ZoneTexte 307"/>
          <p:cNvSpPr txBox="1"/>
          <p:nvPr/>
        </p:nvSpPr>
        <p:spPr>
          <a:xfrm>
            <a:off x="7311395" y="1653602"/>
            <a:ext cx="3074294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FAL for Standard Config &amp; Air Ambulance</a:t>
            </a:r>
          </a:p>
        </p:txBody>
      </p:sp>
      <p:pic>
        <p:nvPicPr>
          <p:cNvPr id="310" name="Image 3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1834" y="1930509"/>
            <a:ext cx="2145401" cy="2303588"/>
          </a:xfrm>
          <a:prstGeom prst="rect">
            <a:avLst/>
          </a:prstGeom>
        </p:spPr>
      </p:pic>
      <p:cxnSp>
        <p:nvCxnSpPr>
          <p:cNvPr id="314" name="Connecteur droit avec flèche 313"/>
          <p:cNvCxnSpPr/>
          <p:nvPr/>
        </p:nvCxnSpPr>
        <p:spPr>
          <a:xfrm>
            <a:off x="2232534" y="2083896"/>
            <a:ext cx="1557202" cy="535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Connecteur droit avec flèche 314"/>
          <p:cNvCxnSpPr/>
          <p:nvPr/>
        </p:nvCxnSpPr>
        <p:spPr>
          <a:xfrm>
            <a:off x="1777356" y="1787149"/>
            <a:ext cx="80341" cy="15532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Connecteur droit avec flèche 316"/>
          <p:cNvCxnSpPr>
            <a:endCxn id="66" idx="14"/>
          </p:cNvCxnSpPr>
          <p:nvPr/>
        </p:nvCxnSpPr>
        <p:spPr>
          <a:xfrm>
            <a:off x="1465411" y="4397398"/>
            <a:ext cx="638326" cy="6878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9" name="Triangle isocèle 318"/>
          <p:cNvSpPr/>
          <p:nvPr/>
        </p:nvSpPr>
        <p:spPr>
          <a:xfrm>
            <a:off x="4223745" y="5623291"/>
            <a:ext cx="287793" cy="32250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0" name="Triangle isocèle 319"/>
          <p:cNvSpPr/>
          <p:nvPr/>
        </p:nvSpPr>
        <p:spPr>
          <a:xfrm>
            <a:off x="2799661" y="5744286"/>
            <a:ext cx="287793" cy="32250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2" name="Pentagone 321"/>
          <p:cNvSpPr/>
          <p:nvPr/>
        </p:nvSpPr>
        <p:spPr>
          <a:xfrm>
            <a:off x="4212826" y="5207048"/>
            <a:ext cx="309629" cy="27739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3" name="Pentagone 322"/>
          <p:cNvSpPr/>
          <p:nvPr/>
        </p:nvSpPr>
        <p:spPr>
          <a:xfrm>
            <a:off x="6757091" y="1759547"/>
            <a:ext cx="309629" cy="27739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5" name="Pentagone 324"/>
          <p:cNvSpPr/>
          <p:nvPr/>
        </p:nvSpPr>
        <p:spPr>
          <a:xfrm>
            <a:off x="3943790" y="2304110"/>
            <a:ext cx="309629" cy="27739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6" name="Pentagone régulier 325"/>
          <p:cNvSpPr/>
          <p:nvPr/>
        </p:nvSpPr>
        <p:spPr>
          <a:xfrm>
            <a:off x="6692984" y="2648571"/>
            <a:ext cx="373737" cy="353351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7" name="ZoneTexte 326"/>
          <p:cNvSpPr txBox="1"/>
          <p:nvPr/>
        </p:nvSpPr>
        <p:spPr>
          <a:xfrm>
            <a:off x="4520242" y="6558719"/>
            <a:ext cx="2621279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err="1"/>
              <a:t>Engines</a:t>
            </a:r>
            <a:endParaRPr lang="fr-FR" sz="2161" dirty="0"/>
          </a:p>
        </p:txBody>
      </p:sp>
      <p:sp>
        <p:nvSpPr>
          <p:cNvPr id="328" name="Ellipse 327"/>
          <p:cNvSpPr/>
          <p:nvPr/>
        </p:nvSpPr>
        <p:spPr>
          <a:xfrm>
            <a:off x="4231736" y="6664157"/>
            <a:ext cx="271809" cy="2683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9" name="Ellipse 328"/>
          <p:cNvSpPr/>
          <p:nvPr/>
        </p:nvSpPr>
        <p:spPr>
          <a:xfrm>
            <a:off x="2747932" y="5405705"/>
            <a:ext cx="271809" cy="2683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0" name="Pentagone 329"/>
          <p:cNvSpPr/>
          <p:nvPr/>
        </p:nvSpPr>
        <p:spPr>
          <a:xfrm>
            <a:off x="2110125" y="5771010"/>
            <a:ext cx="309629" cy="27739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1" name="Pentagone régulier 330"/>
          <p:cNvSpPr/>
          <p:nvPr/>
        </p:nvSpPr>
        <p:spPr>
          <a:xfrm>
            <a:off x="4346517" y="2250604"/>
            <a:ext cx="373737" cy="353351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2" name="Trapèze 331"/>
          <p:cNvSpPr/>
          <p:nvPr/>
        </p:nvSpPr>
        <p:spPr>
          <a:xfrm>
            <a:off x="4177353" y="6166462"/>
            <a:ext cx="380577" cy="252631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3" name="ZoneTexte 332"/>
          <p:cNvSpPr txBox="1"/>
          <p:nvPr/>
        </p:nvSpPr>
        <p:spPr>
          <a:xfrm>
            <a:off x="4615963" y="6088898"/>
            <a:ext cx="4614542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err="1"/>
              <a:t>Metallic</a:t>
            </a:r>
            <a:r>
              <a:rPr lang="fr-FR" sz="2161" dirty="0"/>
              <a:t> 3D printing</a:t>
            </a:r>
          </a:p>
        </p:txBody>
      </p:sp>
      <p:sp>
        <p:nvSpPr>
          <p:cNvPr id="334" name="Trapèze 333"/>
          <p:cNvSpPr/>
          <p:nvPr/>
        </p:nvSpPr>
        <p:spPr>
          <a:xfrm>
            <a:off x="2565578" y="5027226"/>
            <a:ext cx="380577" cy="252631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7" name="Cylindre 336"/>
          <p:cNvSpPr/>
          <p:nvPr/>
        </p:nvSpPr>
        <p:spPr>
          <a:xfrm>
            <a:off x="2175179" y="4936375"/>
            <a:ext cx="328435" cy="33976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8" name="Cylindre 337"/>
          <p:cNvSpPr/>
          <p:nvPr/>
        </p:nvSpPr>
        <p:spPr>
          <a:xfrm>
            <a:off x="4203423" y="4650711"/>
            <a:ext cx="328435" cy="33976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9" name="ZoneTexte 338"/>
          <p:cNvSpPr txBox="1"/>
          <p:nvPr/>
        </p:nvSpPr>
        <p:spPr>
          <a:xfrm>
            <a:off x="4591901" y="4618963"/>
            <a:ext cx="5691862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err="1"/>
              <a:t>Testing</a:t>
            </a:r>
            <a:r>
              <a:rPr lang="fr-FR" sz="2161" dirty="0"/>
              <a:t>, Customer service &amp; Worldwide </a:t>
            </a:r>
            <a:r>
              <a:rPr lang="fr-FR" sz="2161" dirty="0" err="1"/>
              <a:t>Logistic</a:t>
            </a:r>
            <a:endParaRPr lang="fr-FR" sz="2161" dirty="0"/>
          </a:p>
        </p:txBody>
      </p:sp>
      <p:sp>
        <p:nvSpPr>
          <p:cNvPr id="3" name="Losange 2"/>
          <p:cNvSpPr/>
          <p:nvPr/>
        </p:nvSpPr>
        <p:spPr>
          <a:xfrm>
            <a:off x="6757091" y="3644723"/>
            <a:ext cx="403996" cy="391885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5" name="ZoneTexte 334"/>
          <p:cNvSpPr txBox="1"/>
          <p:nvPr/>
        </p:nvSpPr>
        <p:spPr>
          <a:xfrm>
            <a:off x="7226744" y="3476710"/>
            <a:ext cx="3363282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smtClean="0"/>
              <a:t>IT Transport Management and </a:t>
            </a:r>
            <a:r>
              <a:rPr lang="fr-FR" sz="2161" dirty="0" err="1" smtClean="0"/>
              <a:t>project</a:t>
            </a:r>
            <a:r>
              <a:rPr lang="fr-FR" sz="2161" dirty="0" smtClean="0"/>
              <a:t> </a:t>
            </a:r>
            <a:r>
              <a:rPr lang="fr-FR" sz="2161" dirty="0" err="1" smtClean="0"/>
              <a:t>funding</a:t>
            </a:r>
            <a:endParaRPr lang="fr-FR" sz="2161" dirty="0"/>
          </a:p>
        </p:txBody>
      </p:sp>
      <p:sp>
        <p:nvSpPr>
          <p:cNvPr id="336" name="Losange 335"/>
          <p:cNvSpPr/>
          <p:nvPr/>
        </p:nvSpPr>
        <p:spPr>
          <a:xfrm>
            <a:off x="641337" y="1787149"/>
            <a:ext cx="246439" cy="239051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6" name="Espace réservé du numéro de diapositive 30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447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Financial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path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213" y="2405847"/>
            <a:ext cx="5917831" cy="349466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12" y="1536963"/>
            <a:ext cx="5917828" cy="71528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929008" y="6054111"/>
            <a:ext cx="4354032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err="1"/>
              <a:t>Estimated</a:t>
            </a:r>
            <a:r>
              <a:rPr lang="fr-FR" sz="2161" dirty="0"/>
              <a:t> </a:t>
            </a:r>
            <a:r>
              <a:rPr lang="fr-FR" sz="2161" dirty="0" err="1"/>
              <a:t>overall</a:t>
            </a:r>
            <a:r>
              <a:rPr lang="fr-FR" sz="2161" dirty="0"/>
              <a:t> </a:t>
            </a:r>
            <a:r>
              <a:rPr lang="fr-FR" sz="2161" dirty="0" err="1"/>
              <a:t>project</a:t>
            </a:r>
            <a:r>
              <a:rPr lang="fr-FR" sz="2161" dirty="0"/>
              <a:t> 100m€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971920" y="6440666"/>
            <a:ext cx="4959458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err="1" smtClean="0"/>
              <a:t>Actual</a:t>
            </a:r>
            <a:r>
              <a:rPr lang="fr-FR" sz="2161" dirty="0" smtClean="0"/>
              <a:t> </a:t>
            </a:r>
            <a:r>
              <a:rPr lang="fr-FR" sz="2161" dirty="0" err="1" smtClean="0"/>
              <a:t>step</a:t>
            </a:r>
            <a:r>
              <a:rPr lang="fr-FR" sz="2161" dirty="0" smtClean="0"/>
              <a:t> : </a:t>
            </a:r>
            <a:r>
              <a:rPr lang="fr-FR" sz="2161" dirty="0" err="1" smtClean="0"/>
              <a:t>Lovemoney</a:t>
            </a:r>
            <a:r>
              <a:rPr lang="fr-FR" sz="2161" dirty="0" smtClean="0"/>
              <a:t> for 500k€ to 2m€</a:t>
            </a:r>
            <a:endParaRPr lang="fr-FR" sz="2161" dirty="0"/>
          </a:p>
        </p:txBody>
      </p:sp>
      <p:sp>
        <p:nvSpPr>
          <p:cNvPr id="8" name="ZoneTexte 7"/>
          <p:cNvSpPr txBox="1"/>
          <p:nvPr/>
        </p:nvSpPr>
        <p:spPr>
          <a:xfrm>
            <a:off x="6521340" y="4119785"/>
            <a:ext cx="3131893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smtClean="0"/>
              <a:t>First flight</a:t>
            </a:r>
            <a:endParaRPr lang="fr-FR" sz="2161" dirty="0"/>
          </a:p>
        </p:txBody>
      </p:sp>
      <p:sp>
        <p:nvSpPr>
          <p:cNvPr id="9" name="ZoneTexte 8"/>
          <p:cNvSpPr txBox="1"/>
          <p:nvPr/>
        </p:nvSpPr>
        <p:spPr>
          <a:xfrm>
            <a:off x="6521342" y="4473619"/>
            <a:ext cx="3131893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smtClean="0"/>
              <a:t>Test </a:t>
            </a:r>
            <a:r>
              <a:rPr lang="fr-FR" sz="2161" dirty="0" err="1" smtClean="0"/>
              <a:t>flights</a:t>
            </a:r>
            <a:endParaRPr lang="fr-FR" sz="2161" dirty="0"/>
          </a:p>
        </p:txBody>
      </p:sp>
      <p:sp>
        <p:nvSpPr>
          <p:cNvPr id="10" name="ZoneTexte 9"/>
          <p:cNvSpPr txBox="1"/>
          <p:nvPr/>
        </p:nvSpPr>
        <p:spPr>
          <a:xfrm>
            <a:off x="6521342" y="5509515"/>
            <a:ext cx="4170471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smtClean="0"/>
              <a:t>Commercialisation / Operations</a:t>
            </a:r>
            <a:endParaRPr lang="fr-FR" sz="2161" dirty="0"/>
          </a:p>
        </p:txBody>
      </p:sp>
      <p:sp>
        <p:nvSpPr>
          <p:cNvPr id="11" name="ZoneTexte 10"/>
          <p:cNvSpPr txBox="1"/>
          <p:nvPr/>
        </p:nvSpPr>
        <p:spPr>
          <a:xfrm>
            <a:off x="6521339" y="4796878"/>
            <a:ext cx="3131893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smtClean="0"/>
              <a:t>Final </a:t>
            </a:r>
            <a:r>
              <a:rPr lang="fr-FR" sz="2161" dirty="0" err="1" smtClean="0"/>
              <a:t>developments</a:t>
            </a:r>
            <a:endParaRPr lang="fr-FR" sz="2161" dirty="0"/>
          </a:p>
        </p:txBody>
      </p:sp>
      <p:sp>
        <p:nvSpPr>
          <p:cNvPr id="12" name="ZoneTexte 11"/>
          <p:cNvSpPr txBox="1"/>
          <p:nvPr/>
        </p:nvSpPr>
        <p:spPr>
          <a:xfrm>
            <a:off x="6521338" y="5154004"/>
            <a:ext cx="3131893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smtClean="0"/>
              <a:t>Qualification</a:t>
            </a:r>
            <a:endParaRPr lang="fr-FR" sz="2161" dirty="0"/>
          </a:p>
        </p:txBody>
      </p:sp>
      <p:sp>
        <p:nvSpPr>
          <p:cNvPr id="13" name="ZoneTexte 12"/>
          <p:cNvSpPr txBox="1"/>
          <p:nvPr/>
        </p:nvSpPr>
        <p:spPr>
          <a:xfrm>
            <a:off x="6521337" y="3400663"/>
            <a:ext cx="4170476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err="1" smtClean="0"/>
              <a:t>Detailled</a:t>
            </a:r>
            <a:r>
              <a:rPr lang="fr-FR" sz="2161" dirty="0" smtClean="0"/>
              <a:t> </a:t>
            </a:r>
            <a:r>
              <a:rPr lang="fr-FR" sz="2161" dirty="0" err="1" smtClean="0"/>
              <a:t>numerical</a:t>
            </a:r>
            <a:r>
              <a:rPr lang="fr-FR" sz="2161" dirty="0" smtClean="0"/>
              <a:t> </a:t>
            </a:r>
            <a:r>
              <a:rPr lang="fr-FR" sz="2161" dirty="0" err="1" smtClean="0"/>
              <a:t>mock</a:t>
            </a:r>
            <a:r>
              <a:rPr lang="fr-FR" sz="2161" dirty="0" smtClean="0"/>
              <a:t>-up</a:t>
            </a:r>
            <a:endParaRPr lang="fr-FR" sz="2161" dirty="0"/>
          </a:p>
        </p:txBody>
      </p:sp>
    </p:spTree>
    <p:extLst>
      <p:ext uri="{BB962C8B-B14F-4D97-AF65-F5344CB8AC3E}">
        <p14:creationId xmlns:p14="http://schemas.microsoft.com/office/powerpoint/2010/main" val="380011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z="4850" cap="none" dirty="0">
                <a:latin typeface="+mn-lt"/>
                <a:ea typeface="+mn-ea"/>
                <a:cs typeface="+mn-cs"/>
              </a:rPr>
              <a:t>Annexes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62090" y="3863833"/>
            <a:ext cx="8882218" cy="1265387"/>
          </a:xfrm>
        </p:spPr>
        <p:txBody>
          <a:bodyPr>
            <a:normAutofit/>
          </a:bodyPr>
          <a:lstStyle/>
          <a:p>
            <a:r>
              <a:rPr lang="fr-FR" dirty="0" err="1" smtClean="0"/>
              <a:t>Individual</a:t>
            </a:r>
            <a:r>
              <a:rPr lang="fr-FR" dirty="0" smtClean="0"/>
              <a:t> Air </a:t>
            </a:r>
            <a:r>
              <a:rPr lang="fr-FR" dirty="0" err="1" smtClean="0"/>
              <a:t>Vehicules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931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State of the art</a:t>
            </a:r>
            <a:endParaRPr lang="fr-F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27" y="1149082"/>
            <a:ext cx="3691068" cy="177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27" y="3141901"/>
            <a:ext cx="3654267" cy="178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27" y="4923035"/>
            <a:ext cx="3599066" cy="1722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89" y="1049136"/>
            <a:ext cx="3705787" cy="183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88" y="2946860"/>
            <a:ext cx="3639548" cy="197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28</a:t>
            </a:fld>
            <a:endParaRPr lang="fr-FR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46"/>
          <a:stretch/>
        </p:blipFill>
        <p:spPr bwMode="auto">
          <a:xfrm>
            <a:off x="8698131" y="1363125"/>
            <a:ext cx="1758011" cy="85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9230270" y="1054154"/>
            <a:ext cx="726481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FR" sz="1100" dirty="0"/>
              <a:t>X3 airbus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576" y="2645226"/>
            <a:ext cx="1765775" cy="87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9082509" y="2359326"/>
            <a:ext cx="102431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FR" dirty="0" err="1" smtClean="0"/>
              <a:t>Osprey</a:t>
            </a:r>
            <a:r>
              <a:rPr lang="fr-FR" dirty="0" smtClean="0"/>
              <a:t> V22</a:t>
            </a:r>
            <a:endParaRPr lang="fr-FR" dirty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576" y="3782547"/>
            <a:ext cx="1765775" cy="775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9053939" y="3558037"/>
            <a:ext cx="1079142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FR" dirty="0" smtClean="0"/>
              <a:t>Airbus H160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5" t="13971" r="4222" b="32619"/>
          <a:stretch/>
        </p:blipFill>
        <p:spPr bwMode="auto">
          <a:xfrm>
            <a:off x="8698131" y="4945961"/>
            <a:ext cx="176347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9230270" y="4683421"/>
            <a:ext cx="76815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FR" dirty="0" smtClean="0"/>
              <a:t>Ecureuil</a:t>
            </a:r>
            <a:endParaRPr lang="fr-F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91" b="44046"/>
          <a:stretch/>
        </p:blipFill>
        <p:spPr bwMode="auto">
          <a:xfrm>
            <a:off x="8754364" y="6074529"/>
            <a:ext cx="1719970" cy="764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9500990" y="5784161"/>
            <a:ext cx="369012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FR" dirty="0" smtClean="0"/>
              <a:t>X2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692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 smtClean="0"/>
              <a:t>innovative</a:t>
            </a:r>
            <a:r>
              <a:rPr lang="fr-FR" dirty="0" smtClean="0"/>
              <a:t> </a:t>
            </a:r>
            <a:r>
              <a:rPr lang="fr-FR" dirty="0" err="1" smtClean="0"/>
              <a:t>projects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16" y="5006584"/>
            <a:ext cx="1100863" cy="61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4436" y="5698324"/>
            <a:ext cx="11560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err="1" smtClean="0"/>
              <a:t>SoloTrek</a:t>
            </a:r>
            <a:r>
              <a:rPr lang="fr-FR" sz="1000" dirty="0"/>
              <a:t> </a:t>
            </a:r>
            <a:r>
              <a:rPr lang="fr-FR" sz="1000" dirty="0" err="1" smtClean="0"/>
              <a:t>Springtail</a:t>
            </a:r>
            <a:endParaRPr lang="fr-FR" sz="1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17" y="6053223"/>
            <a:ext cx="1734533" cy="69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15827" y="6729851"/>
            <a:ext cx="9076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smtClean="0"/>
              <a:t>Trekaero.com</a:t>
            </a:r>
            <a:endParaRPr lang="fr-FR" sz="10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461" y="1337745"/>
            <a:ext cx="985755" cy="630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9448814" y="1964237"/>
            <a:ext cx="11746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Airbus </a:t>
            </a:r>
            <a:r>
              <a:rPr lang="fr-FR" sz="1000" dirty="0" smtClean="0"/>
              <a:t>E-fan (2015)</a:t>
            </a:r>
            <a:endParaRPr lang="fr-FR" sz="1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52" y="2604785"/>
            <a:ext cx="1048089" cy="694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71351" y="3280178"/>
            <a:ext cx="10480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/>
              <a:t>E-volo (&lt;2014)</a:t>
            </a:r>
            <a:endParaRPr lang="fr-FR" sz="1000" dirty="0"/>
          </a:p>
        </p:txBody>
      </p:sp>
      <p:pic>
        <p:nvPicPr>
          <p:cNvPr id="13" name="Image 12" descr="ehang-drone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33" y="2591326"/>
            <a:ext cx="1089211" cy="67539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016901" y="3269228"/>
            <a:ext cx="14531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/>
              <a:t>eHang</a:t>
            </a:r>
            <a:r>
              <a:rPr lang="fr-FR" sz="1000" dirty="0"/>
              <a:t> (fin 2015)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01" y="1365284"/>
            <a:ext cx="1153325" cy="79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888" y="2610070"/>
            <a:ext cx="1225601" cy="64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632" y="3703993"/>
            <a:ext cx="753436" cy="71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7877908" y="4456395"/>
            <a:ext cx="13227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/>
              <a:t>Xplorair</a:t>
            </a:r>
            <a:r>
              <a:rPr lang="fr-FR" sz="1000" dirty="0"/>
              <a:t> (2016)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8087" y="5059749"/>
            <a:ext cx="958944" cy="53880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541761" y="5598554"/>
            <a:ext cx="123159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Airbus (2016)</a:t>
            </a:r>
          </a:p>
        </p:txBody>
      </p:sp>
      <p:sp>
        <p:nvSpPr>
          <p:cNvPr id="7" name="Rectangle 6"/>
          <p:cNvSpPr/>
          <p:nvPr/>
        </p:nvSpPr>
        <p:spPr>
          <a:xfrm>
            <a:off x="306401" y="2130159"/>
            <a:ext cx="13826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/>
              <a:t>Trifan</a:t>
            </a:r>
            <a:r>
              <a:rPr lang="fr-FR" sz="1000" dirty="0"/>
              <a:t> 600 XTI </a:t>
            </a:r>
            <a:r>
              <a:rPr lang="fr-FR" sz="1000" dirty="0" smtClean="0"/>
              <a:t>(2015)</a:t>
            </a:r>
            <a:endParaRPr lang="fr-FR" sz="10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79197" y="5038223"/>
            <a:ext cx="1229862" cy="55565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979197" y="5577026"/>
            <a:ext cx="12632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/>
              <a:t>Boeing (2016</a:t>
            </a:r>
            <a:r>
              <a:rPr lang="fr-FR" sz="1000" dirty="0"/>
              <a:t>)</a:t>
            </a: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29</a:t>
            </a:fld>
            <a:endParaRPr lang="fr-FR" dirty="0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12"/>
          <a:srcRect t="42996"/>
          <a:stretch/>
        </p:blipFill>
        <p:spPr>
          <a:xfrm>
            <a:off x="1740253" y="1361876"/>
            <a:ext cx="1790545" cy="73126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974143" y="2093136"/>
            <a:ext cx="13227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 smtClean="0"/>
              <a:t>Helium</a:t>
            </a:r>
            <a:r>
              <a:rPr lang="fr-FR" sz="1000" dirty="0" smtClean="0"/>
              <a:t> (2016</a:t>
            </a:r>
            <a:r>
              <a:rPr lang="fr-FR" sz="1000" dirty="0"/>
              <a:t>)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01237" y="2435481"/>
            <a:ext cx="1221765" cy="70022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9447652" y="3181196"/>
            <a:ext cx="10284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 smtClean="0"/>
              <a:t>Joby</a:t>
            </a:r>
            <a:r>
              <a:rPr lang="fr-FR" sz="1000" dirty="0" smtClean="0"/>
              <a:t> (2016)</a:t>
            </a:r>
            <a:endParaRPr lang="fr-FR" sz="10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792" y="4934982"/>
            <a:ext cx="1118903" cy="829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4061963" y="5738618"/>
            <a:ext cx="211340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/>
              <a:t>Macro industrie (2016</a:t>
            </a:r>
            <a:r>
              <a:rPr lang="fr-FR" sz="1000" dirty="0"/>
              <a:t>)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60" y="3799704"/>
            <a:ext cx="1211672" cy="72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311017" y="4460862"/>
            <a:ext cx="9687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 smtClean="0"/>
              <a:t>Moler</a:t>
            </a:r>
            <a:r>
              <a:rPr lang="fr-FR" sz="1000" dirty="0" smtClean="0"/>
              <a:t> </a:t>
            </a:r>
            <a:r>
              <a:rPr lang="fr-FR" sz="1000" dirty="0" err="1" smtClean="0"/>
              <a:t>skycar</a:t>
            </a:r>
            <a:r>
              <a:rPr lang="fr-FR" sz="1000" dirty="0" smtClean="0"/>
              <a:t> (&lt;2016</a:t>
            </a:r>
            <a:r>
              <a:rPr lang="fr-FR" sz="1000" dirty="0"/>
              <a:t>)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550" y="3693186"/>
            <a:ext cx="1376363" cy="83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1624049" y="4534872"/>
            <a:ext cx="1674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 smtClean="0"/>
              <a:t>Urban</a:t>
            </a:r>
            <a:r>
              <a:rPr lang="fr-FR" sz="1000" dirty="0" smtClean="0"/>
              <a:t> </a:t>
            </a:r>
            <a:r>
              <a:rPr lang="fr-FR" sz="1000" dirty="0" err="1" smtClean="0"/>
              <a:t>aeronautics</a:t>
            </a:r>
            <a:endParaRPr lang="fr-FR" sz="1000" dirty="0"/>
          </a:p>
          <a:p>
            <a:r>
              <a:rPr lang="fr-FR" sz="1000" dirty="0" smtClean="0"/>
              <a:t>(&lt;2016</a:t>
            </a:r>
            <a:r>
              <a:rPr lang="fr-FR" sz="1000" dirty="0"/>
              <a:t>)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860" y="3666736"/>
            <a:ext cx="1221644" cy="75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9436085" y="4398559"/>
            <a:ext cx="127681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 smtClean="0"/>
              <a:t>Lilium</a:t>
            </a:r>
            <a:r>
              <a:rPr lang="fr-FR" sz="1000" dirty="0" smtClean="0"/>
              <a:t> (2016)</a:t>
            </a:r>
            <a:endParaRPr lang="fr-FR" sz="10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83" y="2381752"/>
            <a:ext cx="1043879" cy="802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7911652" y="3187311"/>
            <a:ext cx="15420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/>
              <a:t>zee.aero (2016)</a:t>
            </a:r>
            <a:endParaRPr lang="fr-FR" sz="1000" dirty="0"/>
          </a:p>
        </p:txBody>
      </p:sp>
      <p:sp>
        <p:nvSpPr>
          <p:cNvPr id="23" name="Rectangle 22"/>
          <p:cNvSpPr/>
          <p:nvPr/>
        </p:nvSpPr>
        <p:spPr>
          <a:xfrm>
            <a:off x="4842494" y="3186497"/>
            <a:ext cx="12501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/>
              <a:t>Kitty Hawk (2016)</a:t>
            </a:r>
            <a:endParaRPr lang="fr-FR" sz="1000" dirty="0"/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375" y="5700136"/>
            <a:ext cx="1886657" cy="80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8966656" y="6507748"/>
            <a:ext cx="14531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1" dirty="0" smtClean="0"/>
              <a:t>Mini-Bee (2016)</a:t>
            </a:r>
            <a:endParaRPr lang="fr-FR" sz="1000" b="1" dirty="0"/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56" b="20928"/>
          <a:stretch/>
        </p:blipFill>
        <p:spPr bwMode="auto">
          <a:xfrm>
            <a:off x="3656740" y="1353585"/>
            <a:ext cx="1503280" cy="55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tangle 44"/>
          <p:cNvSpPr/>
          <p:nvPr/>
        </p:nvSpPr>
        <p:spPr>
          <a:xfrm>
            <a:off x="3599759" y="1910017"/>
            <a:ext cx="16620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dirty="0" smtClean="0"/>
              <a:t>Agusta Westland</a:t>
            </a:r>
          </a:p>
          <a:p>
            <a:pPr algn="ctr"/>
            <a:r>
              <a:rPr lang="fr-FR" sz="1000" dirty="0" err="1" smtClean="0"/>
              <a:t>Zero</a:t>
            </a:r>
            <a:r>
              <a:rPr lang="fr-FR" sz="1000" dirty="0" smtClean="0"/>
              <a:t> (2015)</a:t>
            </a:r>
            <a:endParaRPr lang="fr-FR" sz="10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59" y="2571791"/>
            <a:ext cx="1143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07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Agenda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smtClean="0"/>
              <a:t>Mini-Bee description</a:t>
            </a:r>
          </a:p>
          <a:p>
            <a:pPr lvl="1"/>
            <a:r>
              <a:rPr lang="fr-FR" dirty="0" smtClean="0"/>
              <a:t>Concept and </a:t>
            </a:r>
            <a:r>
              <a:rPr lang="fr-FR" dirty="0" err="1" smtClean="0"/>
              <a:t>technical</a:t>
            </a:r>
            <a:r>
              <a:rPr lang="fr-FR" dirty="0" smtClean="0"/>
              <a:t> description</a:t>
            </a:r>
          </a:p>
          <a:p>
            <a:pPr lvl="1"/>
            <a:r>
              <a:rPr lang="fr-FR" dirty="0" smtClean="0"/>
              <a:t>SWOT </a:t>
            </a:r>
            <a:r>
              <a:rPr lang="fr-FR" dirty="0" err="1" smtClean="0"/>
              <a:t>analysis</a:t>
            </a:r>
            <a:endParaRPr lang="fr-FR" dirty="0" smtClean="0"/>
          </a:p>
          <a:p>
            <a:r>
              <a:rPr lang="fr-FR" dirty="0" smtClean="0"/>
              <a:t>TRL1 </a:t>
            </a:r>
            <a:r>
              <a:rPr lang="fr-FR" dirty="0" err="1" smtClean="0"/>
              <a:t>project</a:t>
            </a:r>
            <a:endParaRPr lang="fr-FR" dirty="0"/>
          </a:p>
          <a:p>
            <a:pPr lvl="1"/>
            <a:r>
              <a:rPr lang="fr-FR" dirty="0" err="1" smtClean="0"/>
              <a:t>Partners</a:t>
            </a:r>
            <a:r>
              <a:rPr lang="fr-FR" dirty="0" smtClean="0"/>
              <a:t> and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history</a:t>
            </a:r>
            <a:endParaRPr lang="fr-FR" dirty="0" smtClean="0"/>
          </a:p>
          <a:p>
            <a:pPr lvl="1"/>
            <a:r>
              <a:rPr lang="fr-FR" dirty="0" smtClean="0"/>
              <a:t>TRL1 </a:t>
            </a:r>
            <a:r>
              <a:rPr lang="fr-FR" dirty="0" err="1" smtClean="0"/>
              <a:t>Tasks</a:t>
            </a:r>
            <a:endParaRPr lang="fr-FR" dirty="0" smtClean="0"/>
          </a:p>
          <a:p>
            <a:pPr lvl="1"/>
            <a:r>
              <a:rPr lang="fr-FR" dirty="0" err="1" smtClean="0"/>
              <a:t>Aerodynamic</a:t>
            </a:r>
            <a:r>
              <a:rPr lang="fr-FR" dirty="0" smtClean="0"/>
              <a:t> </a:t>
            </a:r>
            <a:r>
              <a:rPr lang="fr-FR" dirty="0" err="1" smtClean="0"/>
              <a:t>studies</a:t>
            </a:r>
            <a:endParaRPr lang="fr-FR" dirty="0" smtClean="0"/>
          </a:p>
          <a:p>
            <a:r>
              <a:rPr lang="fr-FR" dirty="0" smtClean="0"/>
              <a:t>TRL2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launch</a:t>
            </a:r>
            <a:endParaRPr lang="fr-FR" dirty="0" smtClean="0"/>
          </a:p>
          <a:p>
            <a:pPr marL="503971" lvl="1" indent="0">
              <a:buNone/>
            </a:pPr>
            <a:r>
              <a:rPr lang="en-US" dirty="0" smtClean="0"/>
              <a:t>(TRL2 = Technology </a:t>
            </a:r>
            <a:r>
              <a:rPr lang="en-US" dirty="0"/>
              <a:t>concept </a:t>
            </a:r>
            <a:r>
              <a:rPr lang="en-US" dirty="0" smtClean="0"/>
              <a:t>and application formulated)</a:t>
            </a:r>
            <a:endParaRPr lang="en-US" dirty="0"/>
          </a:p>
          <a:p>
            <a:pPr lvl="1"/>
            <a:endParaRPr lang="fr-FR" dirty="0" smtClean="0"/>
          </a:p>
          <a:p>
            <a:endParaRPr lang="fr-FR" dirty="0" smtClean="0"/>
          </a:p>
          <a:p>
            <a:pPr lvl="1"/>
            <a:r>
              <a:rPr lang="fr-FR" dirty="0" smtClean="0"/>
              <a:t>Annexes : State </a:t>
            </a:r>
            <a:r>
              <a:rPr lang="fr-FR" dirty="0"/>
              <a:t>of the </a:t>
            </a:r>
            <a:r>
              <a:rPr lang="fr-FR" dirty="0" smtClean="0"/>
              <a:t>art, </a:t>
            </a:r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/>
              <a:t>innovative</a:t>
            </a:r>
            <a:r>
              <a:rPr lang="fr-FR" dirty="0"/>
              <a:t> </a:t>
            </a:r>
            <a:r>
              <a:rPr lang="fr-FR" dirty="0" err="1"/>
              <a:t>projects</a:t>
            </a:r>
            <a:endParaRPr lang="fr-FR" dirty="0" smtClean="0"/>
          </a:p>
          <a:p>
            <a:pPr lvl="1"/>
            <a:endParaRPr 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162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Mini-Bee</a:t>
            </a:r>
            <a:endParaRPr lang="fr-FR" sz="3086" dirty="0"/>
          </a:p>
        </p:txBody>
      </p:sp>
      <p:pic>
        <p:nvPicPr>
          <p:cNvPr id="4098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619" y="3081105"/>
            <a:ext cx="2593389" cy="84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810945" y="1115275"/>
            <a:ext cx="2471767" cy="32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43" dirty="0" smtClean="0"/>
              <a:t>2 PAX </a:t>
            </a:r>
            <a:r>
              <a:rPr lang="fr-FR" sz="1543" dirty="0"/>
              <a:t>VIP </a:t>
            </a:r>
            <a:r>
              <a:rPr lang="fr-FR" sz="1543" dirty="0" err="1"/>
              <a:t>Hybrid</a:t>
            </a:r>
            <a:r>
              <a:rPr lang="fr-FR" sz="1543" dirty="0"/>
              <a:t> </a:t>
            </a:r>
            <a:r>
              <a:rPr lang="fr-FR" sz="1543" dirty="0" err="1"/>
              <a:t>Octocopter</a:t>
            </a:r>
            <a:endParaRPr lang="fr-FR" sz="1543" dirty="0"/>
          </a:p>
        </p:txBody>
      </p:sp>
      <p:pic>
        <p:nvPicPr>
          <p:cNvPr id="5" name="Picture 2" descr="\\BP01\mini-bee-projects\mb-2016-06-Hamza\MiniBee_rend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81" y="1992951"/>
            <a:ext cx="6430988" cy="321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30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259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Mini-Bee : 2PAX </a:t>
            </a:r>
            <a:r>
              <a:rPr lang="fr-FR" dirty="0"/>
              <a:t>VTOL </a:t>
            </a:r>
            <a:r>
              <a:rPr lang="fr-FR" dirty="0" err="1" smtClean="0"/>
              <a:t>Hybrid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16" y="1679927"/>
            <a:ext cx="9827578" cy="4913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824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75" y="4056771"/>
            <a:ext cx="885304" cy="805788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45" name="Picture 2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763" y="4747925"/>
            <a:ext cx="871848" cy="453188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46" name="Picture 1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2" y="5358800"/>
            <a:ext cx="938142" cy="315153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47" name="Picture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444" y="4559514"/>
            <a:ext cx="386857" cy="606091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8" name="Picture 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330" y="4651774"/>
            <a:ext cx="1443270" cy="54934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9" name="Picture 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92" y="5759658"/>
            <a:ext cx="1294606" cy="715199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0" name="Picture 1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037" y="6372091"/>
            <a:ext cx="1792928" cy="35384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1" name="Picture 2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03" y="6388529"/>
            <a:ext cx="637048" cy="38322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2" name="Picture 32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885" y="5401352"/>
            <a:ext cx="1111007" cy="239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19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335" y="5323008"/>
            <a:ext cx="892745" cy="396186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4" name="Picture 16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844" y="5869294"/>
            <a:ext cx="596185" cy="365652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5" name="Picture 14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491" y="5882359"/>
            <a:ext cx="758832" cy="39458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7" name="Picture 4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124" y="3101465"/>
            <a:ext cx="1251163" cy="815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" name="ZoneTexte 62"/>
          <p:cNvSpPr txBox="1"/>
          <p:nvPr/>
        </p:nvSpPr>
        <p:spPr>
          <a:xfrm>
            <a:off x="5472888" y="1074421"/>
            <a:ext cx="3778870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61" dirty="0" err="1">
                <a:solidFill>
                  <a:srgbClr val="FF0000"/>
                </a:solidFill>
              </a:rPr>
              <a:t>Lesser</a:t>
            </a:r>
            <a:r>
              <a:rPr lang="fr-FR" sz="2161" dirty="0">
                <a:solidFill>
                  <a:srgbClr val="FF0000"/>
                </a:solidFill>
              </a:rPr>
              <a:t> Open Bee License 1-3</a:t>
            </a:r>
          </a:p>
        </p:txBody>
      </p:sp>
      <p:pic>
        <p:nvPicPr>
          <p:cNvPr id="65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101" y="6155496"/>
            <a:ext cx="841294" cy="638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ZoneTexte 66"/>
          <p:cNvSpPr txBox="1"/>
          <p:nvPr/>
        </p:nvSpPr>
        <p:spPr>
          <a:xfrm>
            <a:off x="5074053" y="1840010"/>
            <a:ext cx="1671227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 err="1"/>
              <a:t>Coordinator</a:t>
            </a:r>
            <a:r>
              <a:rPr lang="fr-FR" sz="2161" dirty="0"/>
              <a:t> :</a:t>
            </a:r>
          </a:p>
        </p:txBody>
      </p:sp>
      <p:sp>
        <p:nvSpPr>
          <p:cNvPr id="68" name="Titre 18"/>
          <p:cNvSpPr>
            <a:spLocks noGrp="1"/>
          </p:cNvSpPr>
          <p:nvPr>
            <p:ph type="title"/>
          </p:nvPr>
        </p:nvSpPr>
        <p:spPr>
          <a:xfrm>
            <a:off x="432118" y="-69924"/>
            <a:ext cx="11007821" cy="1259946"/>
          </a:xfrm>
        </p:spPr>
        <p:txBody>
          <a:bodyPr>
            <a:normAutofit/>
          </a:bodyPr>
          <a:lstStyle/>
          <a:p>
            <a:r>
              <a:rPr lang="fr-FR" dirty="0" smtClean="0"/>
              <a:t>Mini-Bee Project </a:t>
            </a:r>
            <a:r>
              <a:rPr lang="fr-FR" dirty="0" err="1" smtClean="0"/>
              <a:t>partners</a:t>
            </a:r>
            <a:endParaRPr lang="fr-FR" dirty="0"/>
          </a:p>
        </p:txBody>
      </p:sp>
      <p:pic>
        <p:nvPicPr>
          <p:cNvPr id="69" name="Picture 38"/>
          <p:cNvPicPr/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6" r="20664"/>
          <a:stretch/>
        </p:blipFill>
        <p:spPr bwMode="auto">
          <a:xfrm>
            <a:off x="1313424" y="6370636"/>
            <a:ext cx="461980" cy="378762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70" name="ZoneTexte 69"/>
          <p:cNvSpPr txBox="1"/>
          <p:nvPr/>
        </p:nvSpPr>
        <p:spPr>
          <a:xfrm>
            <a:off x="5127048" y="3381044"/>
            <a:ext cx="1637564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 err="1"/>
              <a:t>Universities</a:t>
            </a:r>
            <a:r>
              <a:rPr lang="fr-FR" sz="2161" dirty="0"/>
              <a:t> :</a:t>
            </a:r>
          </a:p>
        </p:txBody>
      </p:sp>
      <p:sp>
        <p:nvSpPr>
          <p:cNvPr id="71" name="ZoneTexte 70"/>
          <p:cNvSpPr txBox="1"/>
          <p:nvPr/>
        </p:nvSpPr>
        <p:spPr>
          <a:xfrm>
            <a:off x="5378344" y="6192348"/>
            <a:ext cx="1015021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Design: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541003" y="3608050"/>
            <a:ext cx="3769109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Institution &amp; </a:t>
            </a:r>
            <a:r>
              <a:rPr lang="fr-FR" sz="2161" dirty="0" err="1"/>
              <a:t>financial</a:t>
            </a:r>
            <a:r>
              <a:rPr lang="fr-FR" sz="2161" dirty="0"/>
              <a:t> </a:t>
            </a:r>
            <a:r>
              <a:rPr lang="fr-FR" sz="2161" dirty="0" err="1"/>
              <a:t>partners</a:t>
            </a:r>
            <a:r>
              <a:rPr lang="fr-FR" sz="2161" dirty="0"/>
              <a:t> :</a:t>
            </a:r>
          </a:p>
        </p:txBody>
      </p:sp>
      <p:sp>
        <p:nvSpPr>
          <p:cNvPr id="32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2965671" y="7017553"/>
            <a:ext cx="977597" cy="276999"/>
          </a:xfrm>
          <a:prstGeom prst="rect">
            <a:avLst/>
          </a:prstGeom>
        </p:spPr>
        <p:txBody>
          <a:bodyPr/>
          <a:lstStyle/>
          <a:p>
            <a:fld id="{CF4668DC-857F-487D-BFFA-8C0CA5037977}" type="slidenum">
              <a:rPr lang="fr-BE" smtClean="0"/>
              <a:pPr/>
              <a:t>5</a:t>
            </a:fld>
            <a:endParaRPr lang="fr-B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125" y="4166362"/>
            <a:ext cx="1377718" cy="583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164" y="4215268"/>
            <a:ext cx="1356090" cy="60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246" y="1818841"/>
            <a:ext cx="2062002" cy="67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\\TECH01\présentation\Pictures Logos\Logos Partners\Ecoles\centrale supelec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214" y="3269356"/>
            <a:ext cx="1551989" cy="63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TECH01\présentation\Pictures Logos\Logos Partners\Ecoles\PLACIS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576" y="3964632"/>
            <a:ext cx="1412862" cy="58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71049" y="1163066"/>
            <a:ext cx="3702571" cy="2167093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707" y="4056771"/>
            <a:ext cx="1545218" cy="631524"/>
          </a:xfrm>
          <a:prstGeom prst="rect">
            <a:avLst/>
          </a:prstGeom>
        </p:spPr>
      </p:pic>
      <p:pic>
        <p:nvPicPr>
          <p:cNvPr id="35" name="Picture 2" descr="https://encrypted-tbn2.gstatic.com/images?q=tbn:ANd9GcRgVArS0mwrZNTM3XcWcEmOAl0TcSV6faiEL6bRMmIRN71YRcbPQSFRi7cn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094" y="4879793"/>
            <a:ext cx="781688" cy="78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644" y="4987608"/>
            <a:ext cx="1845129" cy="566057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663" y="4987608"/>
            <a:ext cx="849169" cy="84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4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Mini-Bee description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0255" y="1557323"/>
            <a:ext cx="9071610" cy="5375769"/>
          </a:xfrm>
        </p:spPr>
        <p:txBody>
          <a:bodyPr>
            <a:normAutofit/>
          </a:bodyPr>
          <a:lstStyle/>
          <a:p>
            <a:r>
              <a:rPr lang="fr-FR" dirty="0" smtClean="0"/>
              <a:t>Project state : </a:t>
            </a:r>
            <a:r>
              <a:rPr lang="fr-FR" dirty="0" err="1" smtClean="0"/>
              <a:t>beginning</a:t>
            </a:r>
            <a:r>
              <a:rPr lang="fr-FR" dirty="0" smtClean="0"/>
              <a:t> of TRL2</a:t>
            </a:r>
          </a:p>
          <a:p>
            <a:pPr lvl="1"/>
            <a:r>
              <a:rPr lang="fr-FR" dirty="0" smtClean="0"/>
              <a:t>Electric </a:t>
            </a:r>
            <a:r>
              <a:rPr lang="fr-FR" dirty="0" err="1" smtClean="0"/>
              <a:t>octocopter</a:t>
            </a:r>
            <a:r>
              <a:rPr lang="fr-FR" dirty="0" smtClean="0"/>
              <a:t> : 4 vertical + 4 tilt </a:t>
            </a:r>
          </a:p>
          <a:p>
            <a:pPr lvl="1"/>
            <a:r>
              <a:rPr lang="fr-FR" dirty="0" err="1"/>
              <a:t>H</a:t>
            </a:r>
            <a:r>
              <a:rPr lang="fr-FR" dirty="0" err="1" smtClean="0"/>
              <a:t>ybrid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r>
              <a:rPr lang="fr-FR" dirty="0" smtClean="0"/>
              <a:t> : fuel</a:t>
            </a:r>
            <a:r>
              <a:rPr lang="fr-FR" dirty="0"/>
              <a:t> </a:t>
            </a:r>
            <a:r>
              <a:rPr lang="fr-FR" dirty="0" smtClean="0"/>
              <a:t>+ batteries</a:t>
            </a:r>
          </a:p>
          <a:p>
            <a:pPr lvl="1"/>
            <a:r>
              <a:rPr lang="fr-FR" dirty="0" smtClean="0"/>
              <a:t>2 </a:t>
            </a:r>
            <a:r>
              <a:rPr lang="fr-FR" dirty="0" err="1" smtClean="0"/>
              <a:t>seats</a:t>
            </a:r>
            <a:r>
              <a:rPr lang="fr-FR" dirty="0" smtClean="0"/>
              <a:t>, VIP configuration</a:t>
            </a:r>
          </a:p>
          <a:p>
            <a:r>
              <a:rPr lang="fr-FR" dirty="0" err="1" smtClean="0"/>
              <a:t>Characteristics</a:t>
            </a:r>
            <a:r>
              <a:rPr lang="fr-FR" dirty="0" smtClean="0"/>
              <a:t> :</a:t>
            </a:r>
            <a:endParaRPr lang="fr-FR" dirty="0"/>
          </a:p>
          <a:p>
            <a:pPr lvl="1"/>
            <a:r>
              <a:rPr lang="fr-FR" dirty="0" smtClean="0"/>
              <a:t>VTOL </a:t>
            </a:r>
            <a:r>
              <a:rPr lang="fr-FR" dirty="0" err="1"/>
              <a:t>capacity</a:t>
            </a:r>
            <a:r>
              <a:rPr lang="fr-FR" dirty="0"/>
              <a:t>, </a:t>
            </a:r>
            <a:r>
              <a:rPr lang="fr-FR" dirty="0" smtClean="0"/>
              <a:t>short </a:t>
            </a:r>
            <a:r>
              <a:rPr lang="fr-FR" dirty="0" err="1" smtClean="0"/>
              <a:t>wings</a:t>
            </a:r>
            <a:r>
              <a:rPr lang="fr-FR" dirty="0" smtClean="0"/>
              <a:t>, 1.2 ton</a:t>
            </a:r>
          </a:p>
          <a:p>
            <a:pPr lvl="1"/>
            <a:r>
              <a:rPr lang="fr-FR" dirty="0"/>
              <a:t>Range 600km, max speed </a:t>
            </a:r>
            <a:r>
              <a:rPr lang="fr-FR" dirty="0" smtClean="0"/>
              <a:t>300km/h</a:t>
            </a:r>
            <a:endParaRPr lang="fr-FR" dirty="0"/>
          </a:p>
          <a:p>
            <a:pPr lvl="1"/>
            <a:r>
              <a:rPr lang="fr-FR" dirty="0" smtClean="0"/>
              <a:t>Electric </a:t>
            </a:r>
            <a:r>
              <a:rPr lang="fr-FR" dirty="0" err="1" smtClean="0"/>
              <a:t>controls</a:t>
            </a:r>
            <a:r>
              <a:rPr lang="fr-FR" dirty="0" smtClean="0"/>
              <a:t> and </a:t>
            </a:r>
            <a:r>
              <a:rPr lang="fr-FR" dirty="0" err="1" smtClean="0"/>
              <a:t>engines</a:t>
            </a:r>
            <a:endParaRPr lang="fr-FR" dirty="0" smtClean="0"/>
          </a:p>
          <a:p>
            <a:r>
              <a:rPr lang="fr-FR" dirty="0" smtClean="0"/>
              <a:t>Goals and </a:t>
            </a:r>
            <a:r>
              <a:rPr lang="fr-FR" dirty="0" err="1" smtClean="0"/>
              <a:t>market</a:t>
            </a:r>
            <a:endParaRPr lang="fr-FR" dirty="0" smtClean="0"/>
          </a:p>
          <a:p>
            <a:pPr lvl="1"/>
            <a:r>
              <a:rPr lang="fr-FR" dirty="0" smtClean="0"/>
              <a:t>VIP, Air Ambulance, </a:t>
            </a:r>
            <a:r>
              <a:rPr lang="fr-FR" dirty="0" err="1"/>
              <a:t>i</a:t>
            </a:r>
            <a:r>
              <a:rPr lang="fr-FR" dirty="0" err="1" smtClean="0"/>
              <a:t>ndividual</a:t>
            </a:r>
            <a:r>
              <a:rPr lang="fr-FR" dirty="0" smtClean="0"/>
              <a:t> </a:t>
            </a:r>
            <a:r>
              <a:rPr lang="fr-FR" dirty="0" err="1" smtClean="0"/>
              <a:t>aircraft</a:t>
            </a:r>
            <a:endParaRPr lang="fr-FR" dirty="0" smtClean="0"/>
          </a:p>
          <a:p>
            <a:pPr lvl="1"/>
            <a:r>
              <a:rPr lang="fr-FR" dirty="0" err="1" smtClean="0"/>
              <a:t>Estimated</a:t>
            </a:r>
            <a:r>
              <a:rPr lang="fr-FR" dirty="0" smtClean="0"/>
              <a:t> </a:t>
            </a:r>
            <a:r>
              <a:rPr lang="fr-FR" dirty="0" err="1" smtClean="0"/>
              <a:t>price</a:t>
            </a:r>
            <a:r>
              <a:rPr lang="fr-FR" dirty="0" smtClean="0"/>
              <a:t> 1m€ (for VIP)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3656" y="1557323"/>
            <a:ext cx="3402190" cy="226518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656" y="4282845"/>
            <a:ext cx="3402190" cy="2068757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327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Architecture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2835122" y="1616110"/>
            <a:ext cx="2346891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/>
              <a:t>Central vertical </a:t>
            </a:r>
            <a:r>
              <a:rPr lang="fr-FR" sz="2161" dirty="0" err="1"/>
              <a:t>quadcopter</a:t>
            </a:r>
            <a:endParaRPr lang="fr-FR" sz="2161" dirty="0"/>
          </a:p>
        </p:txBody>
      </p:sp>
      <p:sp>
        <p:nvSpPr>
          <p:cNvPr id="6" name="Rectangle 5"/>
          <p:cNvSpPr/>
          <p:nvPr/>
        </p:nvSpPr>
        <p:spPr>
          <a:xfrm>
            <a:off x="677358" y="1837725"/>
            <a:ext cx="2076046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External</a:t>
            </a:r>
            <a:r>
              <a:rPr lang="fr-FR" sz="2161" dirty="0"/>
              <a:t> tilt </a:t>
            </a:r>
            <a:r>
              <a:rPr lang="fr-FR" sz="2161" dirty="0" err="1"/>
              <a:t>quadcopter</a:t>
            </a:r>
            <a:endParaRPr lang="fr-FR" sz="2161" dirty="0"/>
          </a:p>
        </p:txBody>
      </p:sp>
      <p:sp>
        <p:nvSpPr>
          <p:cNvPr id="7" name="Rectangle 6"/>
          <p:cNvSpPr/>
          <p:nvPr/>
        </p:nvSpPr>
        <p:spPr>
          <a:xfrm>
            <a:off x="8292031" y="1822078"/>
            <a:ext cx="1414830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Gullwing</a:t>
            </a:r>
            <a:r>
              <a:rPr lang="fr-FR" sz="2161" dirty="0"/>
              <a:t> </a:t>
            </a:r>
            <a:r>
              <a:rPr lang="fr-FR" sz="2161" dirty="0" err="1"/>
              <a:t>doors</a:t>
            </a:r>
            <a:endParaRPr lang="fr-FR" sz="2161" dirty="0"/>
          </a:p>
        </p:txBody>
      </p:sp>
      <p:sp>
        <p:nvSpPr>
          <p:cNvPr id="8" name="Rectangle 7"/>
          <p:cNvSpPr/>
          <p:nvPr/>
        </p:nvSpPr>
        <p:spPr>
          <a:xfrm>
            <a:off x="8374312" y="3290803"/>
            <a:ext cx="1332549" cy="42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Biplane</a:t>
            </a:r>
            <a:endParaRPr lang="fr-FR" sz="2161" dirty="0"/>
          </a:p>
        </p:txBody>
      </p:sp>
      <p:sp>
        <p:nvSpPr>
          <p:cNvPr id="9" name="Rectangle 8"/>
          <p:cNvSpPr/>
          <p:nvPr/>
        </p:nvSpPr>
        <p:spPr>
          <a:xfrm>
            <a:off x="8173176" y="4521483"/>
            <a:ext cx="1887956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/>
              <a:t>Electric flight </a:t>
            </a:r>
            <a:r>
              <a:rPr lang="fr-FR" sz="2161" dirty="0" err="1"/>
              <a:t>controls</a:t>
            </a:r>
            <a:endParaRPr lang="fr-FR" sz="2161" dirty="0"/>
          </a:p>
        </p:txBody>
      </p:sp>
      <p:sp>
        <p:nvSpPr>
          <p:cNvPr id="10" name="Rectangle 9"/>
          <p:cNvSpPr/>
          <p:nvPr/>
        </p:nvSpPr>
        <p:spPr>
          <a:xfrm>
            <a:off x="570104" y="5004371"/>
            <a:ext cx="2125659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Tailwheel</a:t>
            </a:r>
            <a:r>
              <a:rPr lang="fr-FR" sz="2161" dirty="0"/>
              <a:t>-type landing </a:t>
            </a:r>
            <a:r>
              <a:rPr lang="fr-FR" sz="2161" dirty="0" err="1"/>
              <a:t>gear</a:t>
            </a:r>
            <a:endParaRPr lang="fr-FR" sz="2161" dirty="0"/>
          </a:p>
        </p:txBody>
      </p:sp>
      <p:sp>
        <p:nvSpPr>
          <p:cNvPr id="11" name="Rectangle 10"/>
          <p:cNvSpPr/>
          <p:nvPr/>
        </p:nvSpPr>
        <p:spPr>
          <a:xfrm>
            <a:off x="3903612" y="5771945"/>
            <a:ext cx="2125659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Retractable</a:t>
            </a:r>
            <a:r>
              <a:rPr lang="fr-FR" sz="2161" dirty="0"/>
              <a:t> front landing </a:t>
            </a:r>
            <a:r>
              <a:rPr lang="fr-FR" sz="2161" dirty="0" err="1"/>
              <a:t>gear</a:t>
            </a:r>
            <a:endParaRPr lang="fr-FR" sz="2161" dirty="0"/>
          </a:p>
        </p:txBody>
      </p:sp>
      <p:sp>
        <p:nvSpPr>
          <p:cNvPr id="12" name="Rectangle 11"/>
          <p:cNvSpPr/>
          <p:nvPr/>
        </p:nvSpPr>
        <p:spPr>
          <a:xfrm>
            <a:off x="619717" y="2985463"/>
            <a:ext cx="1862567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/>
              <a:t>Fuel </a:t>
            </a:r>
            <a:r>
              <a:rPr lang="fr-FR" sz="2161" dirty="0" err="1"/>
              <a:t>generators</a:t>
            </a:r>
            <a:endParaRPr lang="fr-FR" sz="2161" dirty="0"/>
          </a:p>
        </p:txBody>
      </p:sp>
      <p:sp>
        <p:nvSpPr>
          <p:cNvPr id="13" name="Rectangle 12"/>
          <p:cNvSpPr/>
          <p:nvPr/>
        </p:nvSpPr>
        <p:spPr>
          <a:xfrm>
            <a:off x="5389009" y="1589863"/>
            <a:ext cx="2076046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Rear</a:t>
            </a:r>
            <a:r>
              <a:rPr lang="fr-FR" sz="2161" dirty="0"/>
              <a:t> </a:t>
            </a:r>
            <a:r>
              <a:rPr lang="fr-FR" sz="2161" dirty="0" err="1"/>
              <a:t>electric</a:t>
            </a:r>
            <a:r>
              <a:rPr lang="fr-FR" sz="2161" dirty="0"/>
              <a:t> </a:t>
            </a:r>
            <a:r>
              <a:rPr lang="fr-FR" sz="2161" dirty="0" err="1"/>
              <a:t>generator</a:t>
            </a:r>
            <a:endParaRPr lang="fr-FR" sz="2161" dirty="0"/>
          </a:p>
        </p:txBody>
      </p:sp>
      <p:sp>
        <p:nvSpPr>
          <p:cNvPr id="14" name="Rectangle 13"/>
          <p:cNvSpPr/>
          <p:nvPr/>
        </p:nvSpPr>
        <p:spPr>
          <a:xfrm>
            <a:off x="619717" y="4132761"/>
            <a:ext cx="2076046" cy="42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Battery</a:t>
            </a:r>
            <a:r>
              <a:rPr lang="fr-FR" sz="2161" dirty="0"/>
              <a:t> kits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110348" y="5727687"/>
            <a:ext cx="2125659" cy="1089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/>
              <a:t>3D </a:t>
            </a:r>
            <a:r>
              <a:rPr lang="fr-FR" sz="2161" dirty="0" err="1"/>
              <a:t>printed</a:t>
            </a:r>
            <a:r>
              <a:rPr lang="fr-FR" sz="2161" dirty="0"/>
              <a:t> </a:t>
            </a:r>
            <a:r>
              <a:rPr lang="fr-FR" sz="2161" dirty="0" err="1"/>
              <a:t>metallic</a:t>
            </a:r>
            <a:r>
              <a:rPr lang="fr-FR" sz="2161" dirty="0"/>
              <a:t> structure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61732" y="6001067"/>
            <a:ext cx="2941881" cy="42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Low</a:t>
            </a:r>
            <a:r>
              <a:rPr lang="fr-FR" sz="2161" dirty="0"/>
              <a:t> noise nacelle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607" y="2751473"/>
            <a:ext cx="4388811" cy="2477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662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Technical</a:t>
            </a:r>
            <a:r>
              <a:rPr lang="fr-FR" dirty="0" smtClean="0"/>
              <a:t> description</a:t>
            </a:r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631879" y="1561724"/>
            <a:ext cx="2741391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/>
              <a:t>Aircraft </a:t>
            </a:r>
            <a:r>
              <a:rPr lang="fr-FR" sz="2161" b="1" dirty="0" err="1"/>
              <a:t>characteristics</a:t>
            </a:r>
            <a:endParaRPr lang="fr-FR" sz="2161" dirty="0"/>
          </a:p>
        </p:txBody>
      </p:sp>
      <p:sp>
        <p:nvSpPr>
          <p:cNvPr id="15" name="Rectangle 14"/>
          <p:cNvSpPr/>
          <p:nvPr/>
        </p:nvSpPr>
        <p:spPr>
          <a:xfrm>
            <a:off x="858830" y="1968844"/>
            <a:ext cx="6367128" cy="10899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2 </a:t>
            </a:r>
            <a:r>
              <a:rPr lang="fr-FR" sz="2161" dirty="0" err="1"/>
              <a:t>seats</a:t>
            </a:r>
            <a:r>
              <a:rPr lang="fr-FR" sz="2161" dirty="0"/>
              <a:t>, VTOL, Short </a:t>
            </a:r>
            <a:r>
              <a:rPr lang="fr-FR" sz="2161" dirty="0" err="1"/>
              <a:t>wing</a:t>
            </a:r>
            <a:r>
              <a:rPr lang="fr-FR" sz="2161" dirty="0"/>
              <a:t> for </a:t>
            </a:r>
            <a:r>
              <a:rPr lang="fr-FR" sz="2161" dirty="0" err="1"/>
              <a:t>cruise</a:t>
            </a:r>
            <a:r>
              <a:rPr lang="fr-FR" sz="2161" dirty="0"/>
              <a:t> flight</a:t>
            </a:r>
          </a:p>
          <a:p>
            <a:r>
              <a:rPr lang="fr-FR" sz="2161" dirty="0"/>
              <a:t>MTOW 1200 kg, Range 800km , Cruise speed 220 km/h</a:t>
            </a:r>
          </a:p>
          <a:p>
            <a:r>
              <a:rPr lang="fr-FR" sz="2161" dirty="0"/>
              <a:t>Wing surface 15m², no control surface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31879" y="3320498"/>
            <a:ext cx="1066318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 err="1"/>
              <a:t>Engines</a:t>
            </a:r>
            <a:endParaRPr lang="fr-FR" sz="2161" dirty="0"/>
          </a:p>
        </p:txBody>
      </p:sp>
      <p:sp>
        <p:nvSpPr>
          <p:cNvPr id="17" name="Rectangle 16"/>
          <p:cNvSpPr/>
          <p:nvPr/>
        </p:nvSpPr>
        <p:spPr>
          <a:xfrm>
            <a:off x="858830" y="3698990"/>
            <a:ext cx="6231706" cy="1422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Central vertical </a:t>
            </a:r>
            <a:r>
              <a:rPr lang="fr-FR" sz="2161" dirty="0" err="1"/>
              <a:t>quadcopter</a:t>
            </a:r>
            <a:r>
              <a:rPr lang="fr-FR" sz="2161" dirty="0"/>
              <a:t> +  </a:t>
            </a:r>
            <a:r>
              <a:rPr lang="fr-FR" sz="2161" dirty="0" err="1"/>
              <a:t>External</a:t>
            </a:r>
            <a:r>
              <a:rPr lang="fr-FR" sz="2161" dirty="0"/>
              <a:t> tilt </a:t>
            </a:r>
            <a:r>
              <a:rPr lang="fr-FR" sz="2161" dirty="0" err="1"/>
              <a:t>quadcopter</a:t>
            </a:r>
            <a:endParaRPr lang="fr-FR" sz="2161" dirty="0"/>
          </a:p>
          <a:p>
            <a:r>
              <a:rPr lang="fr-FR" sz="2161" dirty="0"/>
              <a:t>4 </a:t>
            </a:r>
            <a:r>
              <a:rPr lang="fr-FR" sz="2161" dirty="0" err="1"/>
              <a:t>hybrid</a:t>
            </a:r>
            <a:r>
              <a:rPr lang="fr-FR" sz="2161" dirty="0"/>
              <a:t> fuel </a:t>
            </a:r>
            <a:r>
              <a:rPr lang="fr-FR" sz="2161" dirty="0" err="1"/>
              <a:t>generator</a:t>
            </a:r>
            <a:r>
              <a:rPr lang="fr-FR" sz="2161" dirty="0"/>
              <a:t> for central quad copter</a:t>
            </a:r>
          </a:p>
          <a:p>
            <a:r>
              <a:rPr lang="fr-FR" sz="2161" dirty="0"/>
              <a:t>4 </a:t>
            </a:r>
            <a:r>
              <a:rPr lang="fr-FR" sz="2161" dirty="0" err="1"/>
              <a:t>electric</a:t>
            </a:r>
            <a:r>
              <a:rPr lang="fr-FR" sz="2161" dirty="0"/>
              <a:t> </a:t>
            </a:r>
            <a:r>
              <a:rPr lang="fr-FR" sz="2161" dirty="0" err="1"/>
              <a:t>engines</a:t>
            </a:r>
            <a:r>
              <a:rPr lang="fr-FR" sz="2161" dirty="0"/>
              <a:t> for </a:t>
            </a:r>
            <a:r>
              <a:rPr lang="fr-FR" sz="2161" dirty="0" err="1"/>
              <a:t>external</a:t>
            </a:r>
            <a:r>
              <a:rPr lang="fr-FR" sz="2161" dirty="0"/>
              <a:t> tilt </a:t>
            </a:r>
            <a:r>
              <a:rPr lang="fr-FR" sz="2161" dirty="0" err="1"/>
              <a:t>quadcopter</a:t>
            </a:r>
            <a:endParaRPr lang="fr-FR" sz="2161" dirty="0"/>
          </a:p>
          <a:p>
            <a:r>
              <a:rPr lang="fr-FR" sz="2161" dirty="0" err="1"/>
              <a:t>Electronic</a:t>
            </a:r>
            <a:r>
              <a:rPr lang="fr-FR" sz="2161" dirty="0"/>
              <a:t> control of </a:t>
            </a:r>
            <a:r>
              <a:rPr lang="fr-FR" sz="2161" dirty="0" err="1"/>
              <a:t>engines</a:t>
            </a:r>
            <a:r>
              <a:rPr lang="fr-FR" sz="2161" dirty="0"/>
              <a:t> power and tilt angles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31879" y="5450256"/>
            <a:ext cx="2123466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/>
              <a:t>Cockpit interface</a:t>
            </a:r>
            <a:endParaRPr lang="fr-FR" sz="2161" dirty="0"/>
          </a:p>
        </p:txBody>
      </p:sp>
      <p:sp>
        <p:nvSpPr>
          <p:cNvPr id="19" name="Rectangle 18"/>
          <p:cNvSpPr/>
          <p:nvPr/>
        </p:nvSpPr>
        <p:spPr>
          <a:xfrm>
            <a:off x="858831" y="5882197"/>
            <a:ext cx="8098243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« Car </a:t>
            </a:r>
            <a:r>
              <a:rPr lang="fr-FR" sz="2161" dirty="0" err="1"/>
              <a:t>like</a:t>
            </a:r>
            <a:r>
              <a:rPr lang="fr-FR" sz="2161" dirty="0"/>
              <a:t> » pilot interface  : </a:t>
            </a:r>
            <a:r>
              <a:rPr lang="fr-FR" sz="2161" dirty="0" err="1"/>
              <a:t>Steering</a:t>
            </a:r>
            <a:r>
              <a:rPr lang="fr-FR" sz="2161" dirty="0"/>
              <a:t> </a:t>
            </a:r>
            <a:r>
              <a:rPr lang="fr-FR" sz="2161" dirty="0" err="1"/>
              <a:t>wheel</a:t>
            </a:r>
            <a:r>
              <a:rPr lang="fr-FR" sz="2161" dirty="0"/>
              <a:t>, foot </a:t>
            </a:r>
            <a:r>
              <a:rPr lang="fr-FR" sz="2161" dirty="0" err="1"/>
              <a:t>pedals</a:t>
            </a:r>
            <a:r>
              <a:rPr lang="fr-FR" sz="2161" dirty="0"/>
              <a:t>, central </a:t>
            </a:r>
            <a:r>
              <a:rPr lang="fr-FR" sz="2161" dirty="0" err="1"/>
              <a:t>screen</a:t>
            </a:r>
            <a:endParaRPr lang="fr-FR" sz="216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057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Take-off and flight transition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241285" y="5127500"/>
            <a:ext cx="1260944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161" dirty="0"/>
              <a:t>Vertical take-off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3747" y="3597207"/>
            <a:ext cx="1503352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161" dirty="0"/>
              <a:t>Tilt transition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85964" y="1824484"/>
            <a:ext cx="1171624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161" dirty="0"/>
              <a:t>Cruise flight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950" y="5041484"/>
            <a:ext cx="2213932" cy="168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941" y="1391039"/>
            <a:ext cx="2872552" cy="153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945" y="3203812"/>
            <a:ext cx="3458778" cy="1544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049689" y="4754378"/>
            <a:ext cx="1071127" cy="2703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57" dirty="0"/>
              <a:t>Supméca 2016</a:t>
            </a:r>
          </a:p>
        </p:txBody>
      </p:sp>
      <p:pic>
        <p:nvPicPr>
          <p:cNvPr id="15" name="Picture 5" descr="\\TECHNOPLANE\mini-bee-open\01 Présentation\2016 04 23 Mini-Bee v6 octocopter hybride\Captures CATIA\Octocopter\1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146" y="1391039"/>
            <a:ext cx="2938084" cy="15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\\TECHNOPLANE\mini-bee-open\01 Présentation\2016 04 23 Mini-Bee v6 octocopter hybride\Captures CATIA\Octocopter\1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242" y="5097382"/>
            <a:ext cx="3183068" cy="167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\\TECHNOPLANE\mini-bee-open\01 Présentation\2016 04 23 Mini-Bee v6 octocopter hybride\Captures CATIA\Octocopter\1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980" y="3166078"/>
            <a:ext cx="2938084" cy="15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042335" y="4754378"/>
            <a:ext cx="902811" cy="2703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57" dirty="0" smtClean="0"/>
              <a:t>Estaca 2016</a:t>
            </a:r>
            <a:endParaRPr lang="fr-FR" sz="1157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417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apo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223</TotalTime>
  <Words>934</Words>
  <Application>Microsoft Office PowerPoint</Application>
  <PresentationFormat>Personnalisé</PresentationFormat>
  <Paragraphs>274</Paragraphs>
  <Slides>30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Diapo</vt:lpstr>
      <vt:lpstr>Présentation PowerPoint</vt:lpstr>
      <vt:lpstr>Mini-Bee</vt:lpstr>
      <vt:lpstr>Agenda</vt:lpstr>
      <vt:lpstr>Mini-Bee : 2PAX VTOL Hybrid</vt:lpstr>
      <vt:lpstr>Mini-Bee Project partners</vt:lpstr>
      <vt:lpstr>Mini-Bee description</vt:lpstr>
      <vt:lpstr>Architecture</vt:lpstr>
      <vt:lpstr>Technical description</vt:lpstr>
      <vt:lpstr>Take-off and flight transition</vt:lpstr>
      <vt:lpstr>Cruise flight</vt:lpstr>
      <vt:lpstr>Take-off and tilt transition</vt:lpstr>
      <vt:lpstr>Technical data</vt:lpstr>
      <vt:lpstr>Estimated costs</vt:lpstr>
      <vt:lpstr>Mission profile</vt:lpstr>
      <vt:lpstr>8 Electric Engines</vt:lpstr>
      <vt:lpstr>4 Electric fuel generator + Batteries</vt:lpstr>
      <vt:lpstr>SWOT analysis</vt:lpstr>
      <vt:lpstr>Partners for R&amp;D</vt:lpstr>
      <vt:lpstr>Project history</vt:lpstr>
      <vt:lpstr>TRL1 project tasks</vt:lpstr>
      <vt:lpstr>Aerodynamic studies</vt:lpstr>
      <vt:lpstr>Mini-Bee project for TRL2</vt:lpstr>
      <vt:lpstr>Actions for Mini-Bee TRL2 Project</vt:lpstr>
      <vt:lpstr>Partners to be defined</vt:lpstr>
      <vt:lpstr>Targeted Industrial Schem</vt:lpstr>
      <vt:lpstr>Financial project path</vt:lpstr>
      <vt:lpstr>Annexes</vt:lpstr>
      <vt:lpstr>State of the art</vt:lpstr>
      <vt:lpstr>Other innovative projects</vt:lpstr>
      <vt:lpstr>Mini-Bee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Olivier Cotte</dc:creator>
  <cp:lastModifiedBy>one crunchbox</cp:lastModifiedBy>
  <cp:revision>95</cp:revision>
  <dcterms:created xsi:type="dcterms:W3CDTF">2016-07-01T08:55:06Z</dcterms:created>
  <dcterms:modified xsi:type="dcterms:W3CDTF">2016-10-08T11:48:07Z</dcterms:modified>
</cp:coreProperties>
</file>