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25"/>
  </p:notesMasterIdLst>
  <p:sldIdLst>
    <p:sldId id="257" r:id="rId2"/>
    <p:sldId id="262" r:id="rId3"/>
    <p:sldId id="302" r:id="rId4"/>
    <p:sldId id="263" r:id="rId5"/>
    <p:sldId id="306" r:id="rId6"/>
    <p:sldId id="304" r:id="rId7"/>
    <p:sldId id="264" r:id="rId8"/>
    <p:sldId id="305" r:id="rId9"/>
    <p:sldId id="303" r:id="rId10"/>
    <p:sldId id="307" r:id="rId11"/>
    <p:sldId id="296" r:id="rId12"/>
    <p:sldId id="300" r:id="rId13"/>
    <p:sldId id="298" r:id="rId14"/>
    <p:sldId id="299" r:id="rId15"/>
    <p:sldId id="297" r:id="rId16"/>
    <p:sldId id="267" r:id="rId17"/>
    <p:sldId id="283" r:id="rId18"/>
    <p:sldId id="286" r:id="rId19"/>
    <p:sldId id="287" r:id="rId20"/>
    <p:sldId id="291" r:id="rId21"/>
    <p:sldId id="288" r:id="rId22"/>
    <p:sldId id="289" r:id="rId23"/>
    <p:sldId id="290" r:id="rId24"/>
  </p:sldIdLst>
  <p:sldSz cx="10691813" cy="7559675"/>
  <p:notesSz cx="6858000" cy="9144000"/>
  <p:defaultTextStyle>
    <a:defPPr>
      <a:defRPr lang="fr-FR"/>
    </a:defPPr>
    <a:lvl1pPr marL="0" algn="l" defTabSz="995507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1pPr>
    <a:lvl2pPr marL="497754" algn="l" defTabSz="995507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2pPr>
    <a:lvl3pPr marL="995507" algn="l" defTabSz="995507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3pPr>
    <a:lvl4pPr marL="1493261" algn="l" defTabSz="995507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4pPr>
    <a:lvl5pPr marL="1991015" algn="l" defTabSz="995507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5pPr>
    <a:lvl6pPr marL="2488768" algn="l" defTabSz="995507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6pPr>
    <a:lvl7pPr marL="2986522" algn="l" defTabSz="995507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7pPr>
    <a:lvl8pPr marL="3484275" algn="l" defTabSz="995507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8pPr>
    <a:lvl9pPr marL="3982029" algn="l" defTabSz="995507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404" userDrawn="1">
          <p15:clr>
            <a:srgbClr val="A4A3A4"/>
          </p15:clr>
        </p15:guide>
        <p15:guide id="2" pos="3367">
          <p15:clr>
            <a:srgbClr val="A4A3A4"/>
          </p15:clr>
        </p15:guide>
        <p15:guide id="3" orient="horz" pos="2358" userDrawn="1">
          <p15:clr>
            <a:srgbClr val="A4A3A4"/>
          </p15:clr>
        </p15:guide>
        <p15:guide id="4" orient="horz" pos="2699" userDrawn="1">
          <p15:clr>
            <a:srgbClr val="A4A3A4"/>
          </p15:clr>
        </p15:guide>
        <p15:guide id="5" pos="5167">
          <p15:clr>
            <a:srgbClr val="A4A3A4"/>
          </p15:clr>
        </p15:guide>
        <p15:guide id="6" orient="horz" pos="653">
          <p15:clr>
            <a:srgbClr val="A4A3A4"/>
          </p15:clr>
        </p15:guide>
        <p15:guide id="7" pos="3337">
          <p15:clr>
            <a:srgbClr val="A4A3A4"/>
          </p15:clr>
        </p15:guide>
        <p15:guide id="9" pos="514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E83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670" autoAdjust="0"/>
    <p:restoredTop sz="94674"/>
  </p:normalViewPr>
  <p:slideViewPr>
    <p:cSldViewPr snapToGrid="0" snapToObjects="1">
      <p:cViewPr varScale="1">
        <p:scale>
          <a:sx n="89" d="100"/>
          <a:sy n="89" d="100"/>
        </p:scale>
        <p:origin x="-834" y="-114"/>
      </p:cViewPr>
      <p:guideLst>
        <p:guide orient="horz" pos="2404"/>
        <p:guide orient="horz" pos="2358"/>
        <p:guide orient="horz" pos="2699"/>
        <p:guide orient="horz" pos="653"/>
        <p:guide pos="3367"/>
        <p:guide pos="5167"/>
        <p:guide pos="3337"/>
        <p:guide pos="5147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49" d="100"/>
          <a:sy n="49" d="100"/>
        </p:scale>
        <p:origin x="1731" y="55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6B9529-9190-CB48-8A06-6DDABD3567A8}" type="datetimeFigureOut">
              <a:rPr lang="fr-FR" smtClean="0"/>
              <a:t>15/11/2017</a:t>
            </a:fld>
            <a:endParaRPr lang="fr-FR"/>
          </a:p>
        </p:txBody>
      </p:sp>
      <p:sp>
        <p:nvSpPr>
          <p:cNvPr id="4" name="Espace réservé de l’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246188" y="1143000"/>
            <a:ext cx="43656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5425C6-1F41-534F-9248-3C22F63EA79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01759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95507" rtl="0" eaLnBrk="1" latinLnBrk="0" hangingPunct="1">
      <a:defRPr sz="1306" kern="1200">
        <a:solidFill>
          <a:schemeClr val="tx1"/>
        </a:solidFill>
        <a:latin typeface="+mn-lt"/>
        <a:ea typeface="+mn-ea"/>
        <a:cs typeface="+mn-cs"/>
      </a:defRPr>
    </a:lvl1pPr>
    <a:lvl2pPr marL="497754" algn="l" defTabSz="995507" rtl="0" eaLnBrk="1" latinLnBrk="0" hangingPunct="1">
      <a:defRPr sz="1306" kern="1200">
        <a:solidFill>
          <a:schemeClr val="tx1"/>
        </a:solidFill>
        <a:latin typeface="+mn-lt"/>
        <a:ea typeface="+mn-ea"/>
        <a:cs typeface="+mn-cs"/>
      </a:defRPr>
    </a:lvl2pPr>
    <a:lvl3pPr marL="995507" algn="l" defTabSz="995507" rtl="0" eaLnBrk="1" latinLnBrk="0" hangingPunct="1">
      <a:defRPr sz="1306" kern="1200">
        <a:solidFill>
          <a:schemeClr val="tx1"/>
        </a:solidFill>
        <a:latin typeface="+mn-lt"/>
        <a:ea typeface="+mn-ea"/>
        <a:cs typeface="+mn-cs"/>
      </a:defRPr>
    </a:lvl3pPr>
    <a:lvl4pPr marL="1493261" algn="l" defTabSz="995507" rtl="0" eaLnBrk="1" latinLnBrk="0" hangingPunct="1">
      <a:defRPr sz="1306" kern="1200">
        <a:solidFill>
          <a:schemeClr val="tx1"/>
        </a:solidFill>
        <a:latin typeface="+mn-lt"/>
        <a:ea typeface="+mn-ea"/>
        <a:cs typeface="+mn-cs"/>
      </a:defRPr>
    </a:lvl4pPr>
    <a:lvl5pPr marL="1991015" algn="l" defTabSz="995507" rtl="0" eaLnBrk="1" latinLnBrk="0" hangingPunct="1">
      <a:defRPr sz="1306" kern="1200">
        <a:solidFill>
          <a:schemeClr val="tx1"/>
        </a:solidFill>
        <a:latin typeface="+mn-lt"/>
        <a:ea typeface="+mn-ea"/>
        <a:cs typeface="+mn-cs"/>
      </a:defRPr>
    </a:lvl5pPr>
    <a:lvl6pPr marL="2488768" algn="l" defTabSz="995507" rtl="0" eaLnBrk="1" latinLnBrk="0" hangingPunct="1">
      <a:defRPr sz="1306" kern="1200">
        <a:solidFill>
          <a:schemeClr val="tx1"/>
        </a:solidFill>
        <a:latin typeface="+mn-lt"/>
        <a:ea typeface="+mn-ea"/>
        <a:cs typeface="+mn-cs"/>
      </a:defRPr>
    </a:lvl6pPr>
    <a:lvl7pPr marL="2986522" algn="l" defTabSz="995507" rtl="0" eaLnBrk="1" latinLnBrk="0" hangingPunct="1">
      <a:defRPr sz="1306" kern="1200">
        <a:solidFill>
          <a:schemeClr val="tx1"/>
        </a:solidFill>
        <a:latin typeface="+mn-lt"/>
        <a:ea typeface="+mn-ea"/>
        <a:cs typeface="+mn-cs"/>
      </a:defRPr>
    </a:lvl7pPr>
    <a:lvl8pPr marL="3484275" algn="l" defTabSz="995507" rtl="0" eaLnBrk="1" latinLnBrk="0" hangingPunct="1">
      <a:defRPr sz="1306" kern="1200">
        <a:solidFill>
          <a:schemeClr val="tx1"/>
        </a:solidFill>
        <a:latin typeface="+mn-lt"/>
        <a:ea typeface="+mn-ea"/>
        <a:cs typeface="+mn-cs"/>
      </a:defRPr>
    </a:lvl8pPr>
    <a:lvl9pPr marL="3982029" algn="l" defTabSz="995507" rtl="0" eaLnBrk="1" latinLnBrk="0" hangingPunct="1">
      <a:defRPr sz="1306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5425C6-1F41-534F-9248-3C22F63EA799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196477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emière de couver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ZoneTexte 20"/>
          <p:cNvSpPr txBox="1"/>
          <p:nvPr userDrawn="1"/>
        </p:nvSpPr>
        <p:spPr>
          <a:xfrm>
            <a:off x="537210" y="5494444"/>
            <a:ext cx="7692390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800" dirty="0" smtClean="0">
                <a:solidFill>
                  <a:schemeClr val="bg1"/>
                </a:solidFill>
              </a:rPr>
              <a:t>NOM CLIENT</a:t>
            </a:r>
          </a:p>
          <a:p>
            <a:r>
              <a:rPr lang="fr-FR" sz="2500" dirty="0" smtClean="0">
                <a:solidFill>
                  <a:schemeClr val="bg1"/>
                </a:solidFill>
              </a:rPr>
              <a:t>NOM PROJET</a:t>
            </a:r>
            <a:endParaRPr lang="fr-FR" sz="2500" dirty="0">
              <a:solidFill>
                <a:schemeClr val="bg1"/>
              </a:solidFill>
            </a:endParaRPr>
          </a:p>
        </p:txBody>
      </p:sp>
      <p:pic>
        <p:nvPicPr>
          <p:cNvPr id="7" name="Imag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4" b="83187"/>
          <a:stretch/>
        </p:blipFill>
        <p:spPr>
          <a:xfrm>
            <a:off x="-1" y="1"/>
            <a:ext cx="10691814" cy="7559674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95" t="63620" r="8198" b="28626"/>
          <a:stretch/>
        </p:blipFill>
        <p:spPr>
          <a:xfrm>
            <a:off x="4199258" y="5841417"/>
            <a:ext cx="5486401" cy="586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6788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735062" y="402484"/>
            <a:ext cx="9221689" cy="8776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 smtClean="0"/>
              <a:t>Cliquez et modifiez le titre</a:t>
            </a:r>
            <a:endParaRPr lang="en-US" dirty="0"/>
          </a:p>
        </p:txBody>
      </p:sp>
      <p:sp>
        <p:nvSpPr>
          <p:cNvPr id="5" name="Text Placeholder 2"/>
          <p:cNvSpPr>
            <a:spLocks noGrp="1"/>
          </p:cNvSpPr>
          <p:nvPr>
            <p:ph idx="1"/>
          </p:nvPr>
        </p:nvSpPr>
        <p:spPr>
          <a:xfrm>
            <a:off x="735062" y="1463774"/>
            <a:ext cx="9221689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err="1" smtClean="0"/>
              <a:t>Deuxièmve</a:t>
            </a:r>
            <a:r>
              <a:rPr lang="fr-FR" dirty="0" smtClean="0"/>
              <a:t>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00358BD-8424-384F-809F-95A4D502BF26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010192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1886" y="1511935"/>
            <a:ext cx="9177139" cy="2124409"/>
          </a:xfrm>
        </p:spPr>
        <p:txBody>
          <a:bodyPr anchor="b">
            <a:noAutofit/>
          </a:bodyPr>
          <a:lstStyle>
            <a:lvl1pPr>
              <a:defRPr sz="5952" cap="all" baseline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01886" y="3863834"/>
            <a:ext cx="7484269" cy="1931917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5039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07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119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15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198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238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278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317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801886" y="3746239"/>
            <a:ext cx="9177139" cy="175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Espace réservé du numéro de diapositive 2"/>
          <p:cNvSpPr>
            <a:spLocks noGrp="1"/>
          </p:cNvSpPr>
          <p:nvPr>
            <p:ph type="sldNum" sz="quarter" idx="10"/>
          </p:nvPr>
        </p:nvSpPr>
        <p:spPr>
          <a:xfrm>
            <a:off x="4979244" y="7006700"/>
            <a:ext cx="728387" cy="27699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00358BD-8424-384F-809F-95A4D502BF26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110147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numéro de diapositive 2"/>
          <p:cNvSpPr>
            <a:spLocks noGrp="1"/>
          </p:cNvSpPr>
          <p:nvPr>
            <p:ph type="sldNum" sz="quarter" idx="10"/>
          </p:nvPr>
        </p:nvSpPr>
        <p:spPr>
          <a:xfrm>
            <a:off x="4979244" y="7006700"/>
            <a:ext cx="728387" cy="27699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00358BD-8424-384F-809F-95A4D502BF26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72124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748" y="6902742"/>
            <a:ext cx="9717024" cy="530352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224" y="6896646"/>
            <a:ext cx="1450848" cy="536448"/>
          </a:xfrm>
          <a:prstGeom prst="rect">
            <a:avLst/>
          </a:prstGeom>
        </p:spPr>
      </p:pic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735062" y="402484"/>
            <a:ext cx="9221689" cy="8776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 smtClean="0"/>
              <a:t>Cliquez et modifiez le titre</a:t>
            </a:r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idx="1"/>
          </p:nvPr>
        </p:nvSpPr>
        <p:spPr>
          <a:xfrm>
            <a:off x="735062" y="1536926"/>
            <a:ext cx="9221689" cy="51290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err="1" smtClean="0"/>
              <a:t>Deuxièmve</a:t>
            </a:r>
            <a:r>
              <a:rPr lang="fr-FR" dirty="0" smtClean="0"/>
              <a:t>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10" name="Footer Placeholder 4"/>
          <p:cNvSpPr txBox="1">
            <a:spLocks/>
          </p:cNvSpPr>
          <p:nvPr userDrawn="1"/>
        </p:nvSpPr>
        <p:spPr>
          <a:xfrm>
            <a:off x="8083603" y="6914366"/>
            <a:ext cx="2460663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marL="0" algn="r" defTabSz="995507" rtl="0" eaLnBrk="1" latinLnBrk="0" hangingPunct="1">
              <a:defRPr lang="fr-FR"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97754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5507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93261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91015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88768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86522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84275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82029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v9.15 </a:t>
            </a:r>
            <a:r>
              <a:rPr lang="en-US" dirty="0" smtClean="0"/>
              <a:t>– </a:t>
            </a:r>
            <a:r>
              <a:rPr lang="en-US" dirty="0" smtClean="0"/>
              <a:t>15 Nov. </a:t>
            </a:r>
            <a:r>
              <a:rPr lang="en-US" dirty="0" smtClean="0"/>
              <a:t>2017</a:t>
            </a:r>
          </a:p>
          <a:p>
            <a:r>
              <a:rPr lang="en-US" dirty="0" smtClean="0"/>
              <a:t>Copyrights Technoplane SAS</a:t>
            </a:r>
          </a:p>
        </p:txBody>
      </p:sp>
      <p:pic>
        <p:nvPicPr>
          <p:cNvPr id="4" name="Image 3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0177" y="7028573"/>
            <a:ext cx="2544993" cy="284669"/>
          </a:xfrm>
          <a:prstGeom prst="rect">
            <a:avLst/>
          </a:prstGeom>
        </p:spPr>
      </p:pic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79243" y="7005561"/>
            <a:ext cx="7283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ctr">
              <a:defRPr lang="fr-FR" sz="1200" smtClean="0">
                <a:solidFill>
                  <a:schemeClr val="bg1"/>
                </a:solidFill>
              </a:defRPr>
            </a:lvl1pPr>
          </a:lstStyle>
          <a:p>
            <a:fld id="{100358BD-8424-384F-809F-95A4D502BF26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2" name="Footer Placeholder 4"/>
          <p:cNvSpPr txBox="1">
            <a:spLocks/>
          </p:cNvSpPr>
          <p:nvPr userDrawn="1"/>
        </p:nvSpPr>
        <p:spPr>
          <a:xfrm>
            <a:off x="5965797" y="6913227"/>
            <a:ext cx="2262864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marL="0" algn="r" defTabSz="995507" rtl="0" eaLnBrk="1" latinLnBrk="0" hangingPunct="1">
              <a:defRPr lang="fr-FR"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97754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5507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93261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91015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88768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86522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84275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82029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/>
              <a:t>www.mini-bee.com</a:t>
            </a:r>
          </a:p>
          <a:p>
            <a:pPr algn="ctr"/>
            <a:r>
              <a:rPr lang="en-US" dirty="0" smtClean="0"/>
              <a:t>Lesser Open Bee License 1.3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7621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1" r:id="rId2"/>
    <p:sldLayoutId id="2147483682" r:id="rId3"/>
    <p:sldLayoutId id="2147483683" r:id="rId4"/>
  </p:sldLayoutIdLst>
  <p:hf hdr="0" ftr="0" dt="0"/>
  <p:txStyles>
    <p:titleStyle>
      <a:lvl1pPr algn="l" defTabSz="1007943" rtl="0" eaLnBrk="1" latinLnBrk="0" hangingPunct="1">
        <a:lnSpc>
          <a:spcPct val="90000"/>
        </a:lnSpc>
        <a:spcBef>
          <a:spcPct val="0"/>
        </a:spcBef>
        <a:buNone/>
        <a:defRPr sz="48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986" indent="-251986" algn="l" defTabSz="1007943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sz="3086" kern="1200">
          <a:solidFill>
            <a:schemeClr val="tx1"/>
          </a:solidFill>
          <a:latin typeface="+mn-lt"/>
          <a:ea typeface="+mn-ea"/>
          <a:cs typeface="+mn-cs"/>
        </a:defRPr>
      </a:lvl1pPr>
      <a:lvl2pPr marL="75595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259929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3900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267872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771844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gif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gif"/><Relationship Id="rId2" Type="http://schemas.openxmlformats.org/officeDocument/2006/relationships/image" Target="../media/image84.gi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8.gif"/><Relationship Id="rId5" Type="http://schemas.openxmlformats.org/officeDocument/2006/relationships/image" Target="../media/image87.gif"/><Relationship Id="rId4" Type="http://schemas.openxmlformats.org/officeDocument/2006/relationships/image" Target="../media/image86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gif"/><Relationship Id="rId2" Type="http://schemas.openxmlformats.org/officeDocument/2006/relationships/image" Target="../media/image89.gi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2.gif"/><Relationship Id="rId4" Type="http://schemas.openxmlformats.org/officeDocument/2006/relationships/image" Target="../media/image91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76.gif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93.gi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6.png"/><Relationship Id="rId5" Type="http://schemas.openxmlformats.org/officeDocument/2006/relationships/image" Target="../media/image95.gif"/><Relationship Id="rId4" Type="http://schemas.openxmlformats.org/officeDocument/2006/relationships/image" Target="../media/image94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gif"/><Relationship Id="rId2" Type="http://schemas.openxmlformats.org/officeDocument/2006/relationships/image" Target="../media/image97.gif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emf"/><Relationship Id="rId7" Type="http://schemas.openxmlformats.org/officeDocument/2006/relationships/image" Target="../media/image104.gif"/><Relationship Id="rId2" Type="http://schemas.openxmlformats.org/officeDocument/2006/relationships/image" Target="../media/image99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3.gif"/><Relationship Id="rId5" Type="http://schemas.openxmlformats.org/officeDocument/2006/relationships/image" Target="../media/image102.gif"/><Relationship Id="rId4" Type="http://schemas.openxmlformats.org/officeDocument/2006/relationships/image" Target="../media/image101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emf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9.gif"/><Relationship Id="rId4" Type="http://schemas.openxmlformats.org/officeDocument/2006/relationships/image" Target="../media/image108.gi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13" Type="http://schemas.openxmlformats.org/officeDocument/2006/relationships/image" Target="../media/image119.png"/><Relationship Id="rId3" Type="http://schemas.openxmlformats.org/officeDocument/2006/relationships/image" Target="../media/image111.png"/><Relationship Id="rId7" Type="http://schemas.openxmlformats.org/officeDocument/2006/relationships/image" Target="../media/image7.png"/><Relationship Id="rId12" Type="http://schemas.openxmlformats.org/officeDocument/2006/relationships/image" Target="../media/image118.png"/><Relationship Id="rId2" Type="http://schemas.openxmlformats.org/officeDocument/2006/relationships/image" Target="../media/image110.png"/><Relationship Id="rId16" Type="http://schemas.openxmlformats.org/officeDocument/2006/relationships/image" Target="../media/image12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4.png"/><Relationship Id="rId11" Type="http://schemas.openxmlformats.org/officeDocument/2006/relationships/image" Target="../media/image117.png"/><Relationship Id="rId5" Type="http://schemas.openxmlformats.org/officeDocument/2006/relationships/image" Target="../media/image113.png"/><Relationship Id="rId15" Type="http://schemas.openxmlformats.org/officeDocument/2006/relationships/image" Target="../media/image121.gif"/><Relationship Id="rId10" Type="http://schemas.openxmlformats.org/officeDocument/2006/relationships/image" Target="../media/image8.png"/><Relationship Id="rId4" Type="http://schemas.openxmlformats.org/officeDocument/2006/relationships/image" Target="../media/image112.gif"/><Relationship Id="rId9" Type="http://schemas.openxmlformats.org/officeDocument/2006/relationships/image" Target="../media/image116.png"/><Relationship Id="rId14" Type="http://schemas.openxmlformats.org/officeDocument/2006/relationships/image" Target="../media/image120.gi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png"/><Relationship Id="rId13" Type="http://schemas.openxmlformats.org/officeDocument/2006/relationships/image" Target="../media/image133.png"/><Relationship Id="rId18" Type="http://schemas.openxmlformats.org/officeDocument/2006/relationships/image" Target="../media/image138.png"/><Relationship Id="rId26" Type="http://schemas.openxmlformats.org/officeDocument/2006/relationships/image" Target="../media/image146.png"/><Relationship Id="rId3" Type="http://schemas.openxmlformats.org/officeDocument/2006/relationships/image" Target="../media/image124.png"/><Relationship Id="rId21" Type="http://schemas.openxmlformats.org/officeDocument/2006/relationships/image" Target="../media/image141.gif"/><Relationship Id="rId7" Type="http://schemas.openxmlformats.org/officeDocument/2006/relationships/image" Target="../media/image127.png"/><Relationship Id="rId12" Type="http://schemas.openxmlformats.org/officeDocument/2006/relationships/image" Target="../media/image132.png"/><Relationship Id="rId17" Type="http://schemas.openxmlformats.org/officeDocument/2006/relationships/image" Target="../media/image137.gif"/><Relationship Id="rId25" Type="http://schemas.openxmlformats.org/officeDocument/2006/relationships/image" Target="../media/image145.gif"/><Relationship Id="rId2" Type="http://schemas.openxmlformats.org/officeDocument/2006/relationships/image" Target="../media/image123.png"/><Relationship Id="rId16" Type="http://schemas.openxmlformats.org/officeDocument/2006/relationships/image" Target="../media/image136.png"/><Relationship Id="rId20" Type="http://schemas.openxmlformats.org/officeDocument/2006/relationships/image" Target="../media/image14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jpeg"/><Relationship Id="rId11" Type="http://schemas.openxmlformats.org/officeDocument/2006/relationships/image" Target="../media/image131.png"/><Relationship Id="rId24" Type="http://schemas.openxmlformats.org/officeDocument/2006/relationships/image" Target="../media/image144.gif"/><Relationship Id="rId5" Type="http://schemas.openxmlformats.org/officeDocument/2006/relationships/image" Target="../media/image126.png"/><Relationship Id="rId15" Type="http://schemas.openxmlformats.org/officeDocument/2006/relationships/image" Target="../media/image135.png"/><Relationship Id="rId23" Type="http://schemas.openxmlformats.org/officeDocument/2006/relationships/image" Target="../media/image143.gif"/><Relationship Id="rId10" Type="http://schemas.openxmlformats.org/officeDocument/2006/relationships/image" Target="../media/image130.png"/><Relationship Id="rId19" Type="http://schemas.openxmlformats.org/officeDocument/2006/relationships/image" Target="../media/image139.png"/><Relationship Id="rId4" Type="http://schemas.openxmlformats.org/officeDocument/2006/relationships/image" Target="../media/image125.png"/><Relationship Id="rId9" Type="http://schemas.openxmlformats.org/officeDocument/2006/relationships/image" Target="../media/image129.png"/><Relationship Id="rId14" Type="http://schemas.openxmlformats.org/officeDocument/2006/relationships/image" Target="../media/image134.png"/><Relationship Id="rId22" Type="http://schemas.openxmlformats.org/officeDocument/2006/relationships/image" Target="../media/image142.gi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gif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gif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openxmlformats.org/officeDocument/2006/relationships/image" Target="../media/image8.png"/><Relationship Id="rId7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image" Target="../media/image12.gif"/><Relationship Id="rId10" Type="http://schemas.openxmlformats.org/officeDocument/2006/relationships/image" Target="../media/image18.gif"/><Relationship Id="rId4" Type="http://schemas.openxmlformats.org/officeDocument/2006/relationships/image" Target="../media/image9.jpeg"/><Relationship Id="rId9" Type="http://schemas.openxmlformats.org/officeDocument/2006/relationships/image" Target="../media/image17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18" Type="http://schemas.openxmlformats.org/officeDocument/2006/relationships/image" Target="../media/image44.png"/><Relationship Id="rId26" Type="http://schemas.openxmlformats.org/officeDocument/2006/relationships/image" Target="../media/image52.png"/><Relationship Id="rId39" Type="http://schemas.openxmlformats.org/officeDocument/2006/relationships/image" Target="../media/image65.png"/><Relationship Id="rId3" Type="http://schemas.openxmlformats.org/officeDocument/2006/relationships/image" Target="../media/image29.png"/><Relationship Id="rId21" Type="http://schemas.openxmlformats.org/officeDocument/2006/relationships/image" Target="../media/image47.JPG"/><Relationship Id="rId34" Type="http://schemas.openxmlformats.org/officeDocument/2006/relationships/image" Target="../media/image60.gif"/><Relationship Id="rId42" Type="http://schemas.openxmlformats.org/officeDocument/2006/relationships/image" Target="../media/image68.pn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17" Type="http://schemas.openxmlformats.org/officeDocument/2006/relationships/image" Target="../media/image43.png"/><Relationship Id="rId25" Type="http://schemas.openxmlformats.org/officeDocument/2006/relationships/image" Target="../media/image51.jpg"/><Relationship Id="rId33" Type="http://schemas.openxmlformats.org/officeDocument/2006/relationships/image" Target="../media/image59.gif"/><Relationship Id="rId38" Type="http://schemas.openxmlformats.org/officeDocument/2006/relationships/image" Target="../media/image64.jpeg"/><Relationship Id="rId2" Type="http://schemas.openxmlformats.org/officeDocument/2006/relationships/image" Target="../media/image28.png"/><Relationship Id="rId16" Type="http://schemas.openxmlformats.org/officeDocument/2006/relationships/image" Target="../media/image42.gif"/><Relationship Id="rId20" Type="http://schemas.openxmlformats.org/officeDocument/2006/relationships/image" Target="../media/image46.jpg"/><Relationship Id="rId29" Type="http://schemas.openxmlformats.org/officeDocument/2006/relationships/image" Target="../media/image55.png"/><Relationship Id="rId41" Type="http://schemas.openxmlformats.org/officeDocument/2006/relationships/image" Target="../media/image6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24" Type="http://schemas.openxmlformats.org/officeDocument/2006/relationships/image" Target="../media/image50.png"/><Relationship Id="rId32" Type="http://schemas.openxmlformats.org/officeDocument/2006/relationships/image" Target="../media/image58.png"/><Relationship Id="rId37" Type="http://schemas.openxmlformats.org/officeDocument/2006/relationships/image" Target="../media/image63.gif"/><Relationship Id="rId40" Type="http://schemas.openxmlformats.org/officeDocument/2006/relationships/image" Target="../media/image66.png"/><Relationship Id="rId5" Type="http://schemas.openxmlformats.org/officeDocument/2006/relationships/image" Target="../media/image31.png"/><Relationship Id="rId15" Type="http://schemas.openxmlformats.org/officeDocument/2006/relationships/image" Target="../media/image41.jpeg"/><Relationship Id="rId23" Type="http://schemas.openxmlformats.org/officeDocument/2006/relationships/image" Target="../media/image49.png"/><Relationship Id="rId28" Type="http://schemas.openxmlformats.org/officeDocument/2006/relationships/image" Target="../media/image54.png"/><Relationship Id="rId36" Type="http://schemas.openxmlformats.org/officeDocument/2006/relationships/image" Target="../media/image62.gif"/><Relationship Id="rId10" Type="http://schemas.openxmlformats.org/officeDocument/2006/relationships/image" Target="../media/image36.png"/><Relationship Id="rId19" Type="http://schemas.openxmlformats.org/officeDocument/2006/relationships/image" Target="../media/image45.png"/><Relationship Id="rId31" Type="http://schemas.openxmlformats.org/officeDocument/2006/relationships/image" Target="../media/image57.jpeg"/><Relationship Id="rId44" Type="http://schemas.openxmlformats.org/officeDocument/2006/relationships/image" Target="../media/image70.gif"/><Relationship Id="rId4" Type="http://schemas.openxmlformats.org/officeDocument/2006/relationships/image" Target="../media/image30.png"/><Relationship Id="rId9" Type="http://schemas.openxmlformats.org/officeDocument/2006/relationships/image" Target="../media/image35.png"/><Relationship Id="rId14" Type="http://schemas.openxmlformats.org/officeDocument/2006/relationships/image" Target="../media/image40.jpeg"/><Relationship Id="rId22" Type="http://schemas.openxmlformats.org/officeDocument/2006/relationships/image" Target="../media/image48.png"/><Relationship Id="rId27" Type="http://schemas.openxmlformats.org/officeDocument/2006/relationships/image" Target="../media/image53.png"/><Relationship Id="rId30" Type="http://schemas.openxmlformats.org/officeDocument/2006/relationships/image" Target="../media/image56.png"/><Relationship Id="rId35" Type="http://schemas.openxmlformats.org/officeDocument/2006/relationships/image" Target="../media/image61.gif"/><Relationship Id="rId43" Type="http://schemas.openxmlformats.org/officeDocument/2006/relationships/image" Target="../media/image69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13" Type="http://schemas.openxmlformats.org/officeDocument/2006/relationships/image" Target="../media/image45.png"/><Relationship Id="rId18" Type="http://schemas.openxmlformats.org/officeDocument/2006/relationships/image" Target="../media/image51.jpg"/><Relationship Id="rId26" Type="http://schemas.openxmlformats.org/officeDocument/2006/relationships/image" Target="../media/image80.gif"/><Relationship Id="rId3" Type="http://schemas.openxmlformats.org/officeDocument/2006/relationships/image" Target="../media/image72.gif"/><Relationship Id="rId21" Type="http://schemas.openxmlformats.org/officeDocument/2006/relationships/image" Target="../media/image54.png"/><Relationship Id="rId34" Type="http://schemas.openxmlformats.org/officeDocument/2006/relationships/image" Target="../media/image69.gif"/><Relationship Id="rId7" Type="http://schemas.openxmlformats.org/officeDocument/2006/relationships/image" Target="../media/image76.gif"/><Relationship Id="rId12" Type="http://schemas.openxmlformats.org/officeDocument/2006/relationships/image" Target="../media/image44.png"/><Relationship Id="rId17" Type="http://schemas.openxmlformats.org/officeDocument/2006/relationships/image" Target="../media/image50.png"/><Relationship Id="rId25" Type="http://schemas.openxmlformats.org/officeDocument/2006/relationships/image" Target="../media/image57.jpeg"/><Relationship Id="rId33" Type="http://schemas.openxmlformats.org/officeDocument/2006/relationships/image" Target="../media/image58.png"/><Relationship Id="rId2" Type="http://schemas.openxmlformats.org/officeDocument/2006/relationships/image" Target="../media/image71.gif"/><Relationship Id="rId16" Type="http://schemas.openxmlformats.org/officeDocument/2006/relationships/image" Target="../media/image48.png"/><Relationship Id="rId20" Type="http://schemas.openxmlformats.org/officeDocument/2006/relationships/image" Target="../media/image53.png"/><Relationship Id="rId29" Type="http://schemas.openxmlformats.org/officeDocument/2006/relationships/image" Target="../media/image61.gi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5.png"/><Relationship Id="rId11" Type="http://schemas.openxmlformats.org/officeDocument/2006/relationships/image" Target="../media/image43.png"/><Relationship Id="rId24" Type="http://schemas.openxmlformats.org/officeDocument/2006/relationships/image" Target="../media/image56.png"/><Relationship Id="rId32" Type="http://schemas.openxmlformats.org/officeDocument/2006/relationships/image" Target="../media/image81.gif"/><Relationship Id="rId5" Type="http://schemas.openxmlformats.org/officeDocument/2006/relationships/image" Target="../media/image74.png"/><Relationship Id="rId15" Type="http://schemas.openxmlformats.org/officeDocument/2006/relationships/image" Target="../media/image47.JPG"/><Relationship Id="rId23" Type="http://schemas.openxmlformats.org/officeDocument/2006/relationships/image" Target="../media/image49.png"/><Relationship Id="rId28" Type="http://schemas.openxmlformats.org/officeDocument/2006/relationships/image" Target="../media/image62.gif"/><Relationship Id="rId10" Type="http://schemas.openxmlformats.org/officeDocument/2006/relationships/image" Target="../media/image78.png"/><Relationship Id="rId19" Type="http://schemas.openxmlformats.org/officeDocument/2006/relationships/image" Target="../media/image52.png"/><Relationship Id="rId31" Type="http://schemas.openxmlformats.org/officeDocument/2006/relationships/image" Target="../media/image65.png"/><Relationship Id="rId4" Type="http://schemas.openxmlformats.org/officeDocument/2006/relationships/image" Target="../media/image73.gif"/><Relationship Id="rId9" Type="http://schemas.openxmlformats.org/officeDocument/2006/relationships/image" Target="../media/image77.png"/><Relationship Id="rId14" Type="http://schemas.openxmlformats.org/officeDocument/2006/relationships/image" Target="../media/image46.jpg"/><Relationship Id="rId22" Type="http://schemas.openxmlformats.org/officeDocument/2006/relationships/image" Target="../media/image79.gif"/><Relationship Id="rId27" Type="http://schemas.openxmlformats.org/officeDocument/2006/relationships/image" Target="../media/image38.png"/><Relationship Id="rId30" Type="http://schemas.openxmlformats.org/officeDocument/2006/relationships/image" Target="../media/image6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2"/>
          <p:cNvSpPr txBox="1">
            <a:spLocks/>
          </p:cNvSpPr>
          <p:nvPr/>
        </p:nvSpPr>
        <p:spPr>
          <a:xfrm rot="21243992">
            <a:off x="2377229" y="957604"/>
            <a:ext cx="4755862" cy="508001"/>
          </a:xfrm>
          <a:prstGeom prst="rect">
            <a:avLst/>
          </a:prstGeom>
        </p:spPr>
        <p:txBody>
          <a:bodyPr>
            <a:noAutofit/>
          </a:bodyPr>
          <a:lstStyle>
            <a:lvl1pPr marL="251986" indent="-251986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Char char="•"/>
              <a:defRPr sz="30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595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sz="4000" dirty="0" smtClean="0">
                <a:solidFill>
                  <a:schemeClr val="bg1"/>
                </a:solidFill>
              </a:rPr>
              <a:t>Drive </a:t>
            </a:r>
            <a:r>
              <a:rPr lang="fr-FR" sz="4000" dirty="0" err="1" smtClean="0">
                <a:solidFill>
                  <a:schemeClr val="bg1"/>
                </a:solidFill>
              </a:rPr>
              <a:t>your</a:t>
            </a:r>
            <a:r>
              <a:rPr lang="fr-FR" sz="4000" dirty="0" smtClean="0">
                <a:solidFill>
                  <a:schemeClr val="bg1"/>
                </a:solidFill>
              </a:rPr>
              <a:t> Aircraft !</a:t>
            </a:r>
            <a:endParaRPr lang="fr-FR" sz="4000" dirty="0">
              <a:solidFill>
                <a:schemeClr val="bg1"/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4493" y="1817687"/>
            <a:ext cx="7362825" cy="392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899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Mini-Bee Plane – Key </a:t>
            </a:r>
            <a:r>
              <a:rPr lang="fr-FR" dirty="0" err="1" smtClean="0"/>
              <a:t>success</a:t>
            </a:r>
            <a:r>
              <a:rPr lang="fr-FR" dirty="0" smtClean="0"/>
              <a:t> drivers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35063" y="1280160"/>
            <a:ext cx="7079867" cy="5129050"/>
          </a:xfrm>
        </p:spPr>
        <p:txBody>
          <a:bodyPr>
            <a:noAutofit/>
          </a:bodyPr>
          <a:lstStyle/>
          <a:p>
            <a:r>
              <a:rPr lang="fr-FR" sz="2000" b="1" dirty="0" err="1" smtClean="0">
                <a:solidFill>
                  <a:schemeClr val="accent6">
                    <a:lumMod val="75000"/>
                  </a:schemeClr>
                </a:solidFill>
              </a:rPr>
              <a:t>Lesser</a:t>
            </a:r>
            <a:r>
              <a:rPr lang="fr-FR" sz="2000" b="1" dirty="0" smtClean="0">
                <a:solidFill>
                  <a:schemeClr val="accent6">
                    <a:lumMod val="75000"/>
                  </a:schemeClr>
                </a:solidFill>
              </a:rPr>
              <a:t> open source </a:t>
            </a:r>
            <a:r>
              <a:rPr lang="fr-FR" sz="2000" dirty="0" err="1" smtClean="0"/>
              <a:t>license</a:t>
            </a:r>
            <a:r>
              <a:rPr lang="fr-FR" sz="2000" dirty="0" smtClean="0"/>
              <a:t> </a:t>
            </a:r>
            <a:r>
              <a:rPr lang="fr-FR" sz="2000" dirty="0" err="1" smtClean="0"/>
              <a:t>is</a:t>
            </a:r>
            <a:r>
              <a:rPr lang="fr-FR" sz="2000" dirty="0" smtClean="0"/>
              <a:t> key to :</a:t>
            </a:r>
          </a:p>
          <a:p>
            <a:pPr lvl="1"/>
            <a:r>
              <a:rPr lang="fr-FR" sz="1800" dirty="0" smtClean="0"/>
              <a:t>A </a:t>
            </a:r>
            <a:r>
              <a:rPr lang="fr-FR" sz="1800" b="1" dirty="0" err="1" smtClean="0"/>
              <a:t>low</a:t>
            </a:r>
            <a:r>
              <a:rPr lang="fr-FR" sz="1800" b="1" dirty="0" smtClean="0"/>
              <a:t> </a:t>
            </a:r>
            <a:r>
              <a:rPr lang="fr-FR" sz="1800" b="1" dirty="0" err="1" smtClean="0"/>
              <a:t>cost</a:t>
            </a:r>
            <a:r>
              <a:rPr lang="fr-FR" sz="1800" b="1" dirty="0" smtClean="0"/>
              <a:t> </a:t>
            </a:r>
            <a:r>
              <a:rPr lang="fr-FR" sz="1800" dirty="0" smtClean="0"/>
              <a:t>structure </a:t>
            </a:r>
            <a:r>
              <a:rPr lang="fr-FR" sz="1800" dirty="0" err="1" smtClean="0"/>
              <a:t>that</a:t>
            </a:r>
            <a:r>
              <a:rPr lang="fr-FR" sz="1800" dirty="0" smtClean="0"/>
              <a:t> </a:t>
            </a:r>
            <a:r>
              <a:rPr lang="fr-FR" sz="1800" dirty="0" err="1" smtClean="0"/>
              <a:t>will</a:t>
            </a:r>
            <a:r>
              <a:rPr lang="fr-FR" sz="1800" dirty="0" smtClean="0"/>
              <a:t> drive </a:t>
            </a:r>
            <a:r>
              <a:rPr lang="fr-FR" sz="1800" dirty="0" err="1" smtClean="0"/>
              <a:t>project</a:t>
            </a:r>
            <a:r>
              <a:rPr lang="fr-FR" sz="1800" dirty="0" smtClean="0"/>
              <a:t> and </a:t>
            </a:r>
            <a:r>
              <a:rPr lang="fr-FR" sz="1800" dirty="0" err="1" smtClean="0"/>
              <a:t>product</a:t>
            </a:r>
            <a:r>
              <a:rPr lang="fr-FR" sz="1800" dirty="0" smtClean="0"/>
              <a:t> </a:t>
            </a:r>
            <a:r>
              <a:rPr lang="fr-FR" sz="1800" dirty="0" err="1" smtClean="0"/>
              <a:t>cost</a:t>
            </a:r>
            <a:r>
              <a:rPr lang="fr-FR" sz="1800" dirty="0" smtClean="0"/>
              <a:t> down</a:t>
            </a:r>
          </a:p>
          <a:p>
            <a:pPr lvl="1"/>
            <a:r>
              <a:rPr lang="fr-FR" sz="1800" dirty="0" smtClean="0"/>
              <a:t>An </a:t>
            </a:r>
            <a:r>
              <a:rPr lang="fr-FR" sz="1800" b="1" dirty="0" smtClean="0"/>
              <a:t>agile</a:t>
            </a:r>
            <a:r>
              <a:rPr lang="fr-FR" sz="1800" dirty="0" smtClean="0"/>
              <a:t> </a:t>
            </a:r>
            <a:r>
              <a:rPr lang="fr-FR" sz="1800" dirty="0" err="1" smtClean="0"/>
              <a:t>project</a:t>
            </a:r>
            <a:r>
              <a:rPr lang="fr-FR" sz="1800" dirty="0" smtClean="0"/>
              <a:t> </a:t>
            </a:r>
            <a:r>
              <a:rPr lang="fr-FR" sz="1800" dirty="0" err="1" smtClean="0"/>
              <a:t>methodology</a:t>
            </a:r>
            <a:r>
              <a:rPr lang="fr-FR" sz="1800" dirty="0" smtClean="0"/>
              <a:t> </a:t>
            </a:r>
            <a:r>
              <a:rPr lang="fr-FR" sz="1800" dirty="0" err="1" smtClean="0"/>
              <a:t>that</a:t>
            </a:r>
            <a:r>
              <a:rPr lang="fr-FR" sz="1800" dirty="0" smtClean="0"/>
              <a:t> </a:t>
            </a:r>
            <a:r>
              <a:rPr lang="fr-FR" sz="1800" dirty="0" err="1" smtClean="0"/>
              <a:t>will</a:t>
            </a:r>
            <a:r>
              <a:rPr lang="fr-FR" sz="1800" dirty="0" smtClean="0"/>
              <a:t> </a:t>
            </a:r>
            <a:r>
              <a:rPr lang="fr-FR" sz="1800" dirty="0" err="1" smtClean="0"/>
              <a:t>achieve</a:t>
            </a:r>
            <a:r>
              <a:rPr lang="fr-FR" sz="1800" dirty="0" smtClean="0"/>
              <a:t> disruptive innovation and </a:t>
            </a:r>
            <a:r>
              <a:rPr lang="fr-FR" sz="1800" b="1" dirty="0" smtClean="0"/>
              <a:t>quick</a:t>
            </a:r>
            <a:r>
              <a:rPr lang="fr-FR" sz="1800" dirty="0" smtClean="0"/>
              <a:t> </a:t>
            </a:r>
            <a:r>
              <a:rPr lang="fr-FR" sz="1800" dirty="0" err="1" smtClean="0"/>
              <a:t>project</a:t>
            </a:r>
            <a:r>
              <a:rPr lang="fr-FR" sz="1800" dirty="0" smtClean="0"/>
              <a:t> </a:t>
            </a:r>
            <a:r>
              <a:rPr lang="fr-FR" sz="1800" dirty="0" err="1" smtClean="0"/>
              <a:t>implementation</a:t>
            </a:r>
            <a:endParaRPr lang="fr-FR" sz="1800" dirty="0" smtClean="0"/>
          </a:p>
          <a:p>
            <a:r>
              <a:rPr lang="fr-FR" sz="2000" dirty="0" err="1" smtClean="0"/>
              <a:t>Highly</a:t>
            </a:r>
            <a:r>
              <a:rPr lang="fr-FR" sz="2000" dirty="0" smtClean="0"/>
              <a:t> </a:t>
            </a:r>
            <a:r>
              <a:rPr lang="fr-FR" sz="2000" b="1" dirty="0" smtClean="0">
                <a:solidFill>
                  <a:schemeClr val="accent6">
                    <a:lumMod val="75000"/>
                  </a:schemeClr>
                </a:solidFill>
              </a:rPr>
              <a:t>collaborative </a:t>
            </a:r>
            <a:r>
              <a:rPr lang="fr-FR" sz="2000" b="1" dirty="0" err="1" smtClean="0">
                <a:solidFill>
                  <a:schemeClr val="accent6">
                    <a:lumMod val="75000"/>
                  </a:schemeClr>
                </a:solidFill>
              </a:rPr>
              <a:t>project</a:t>
            </a:r>
            <a:r>
              <a:rPr lang="fr-FR" sz="20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fr-FR" sz="2000" dirty="0" err="1" smtClean="0"/>
              <a:t>allows</a:t>
            </a:r>
            <a:r>
              <a:rPr lang="fr-FR" sz="2000" dirty="0"/>
              <a:t> </a:t>
            </a:r>
            <a:r>
              <a:rPr lang="fr-FR" sz="2000" dirty="0" smtClean="0"/>
              <a:t>:</a:t>
            </a:r>
          </a:p>
          <a:p>
            <a:pPr lvl="1"/>
            <a:r>
              <a:rPr lang="fr-FR" sz="1800" b="1" dirty="0" smtClean="0"/>
              <a:t>Long </a:t>
            </a:r>
            <a:r>
              <a:rPr lang="fr-FR" sz="1800" b="1" dirty="0" err="1" smtClean="0"/>
              <a:t>term</a:t>
            </a:r>
            <a:r>
              <a:rPr lang="fr-FR" sz="1800" b="1" dirty="0" smtClean="0"/>
              <a:t> </a:t>
            </a:r>
            <a:r>
              <a:rPr lang="fr-FR" sz="1800" b="1" dirty="0" err="1" smtClean="0"/>
              <a:t>relationship</a:t>
            </a:r>
            <a:r>
              <a:rPr lang="fr-FR" sz="1800" b="1" dirty="0" smtClean="0"/>
              <a:t> </a:t>
            </a:r>
            <a:r>
              <a:rPr lang="fr-FR" sz="1800" dirty="0" err="1" smtClean="0"/>
              <a:t>between</a:t>
            </a:r>
            <a:r>
              <a:rPr lang="fr-FR" sz="1800" dirty="0" smtClean="0"/>
              <a:t> SME, </a:t>
            </a:r>
            <a:r>
              <a:rPr lang="fr-FR" sz="1800" dirty="0" err="1" smtClean="0"/>
              <a:t>academics</a:t>
            </a:r>
            <a:r>
              <a:rPr lang="fr-FR" sz="1800" dirty="0" smtClean="0"/>
              <a:t> and large </a:t>
            </a:r>
            <a:r>
              <a:rPr lang="fr-FR" sz="1800" dirty="0" err="1" smtClean="0"/>
              <a:t>industrial</a:t>
            </a:r>
            <a:r>
              <a:rPr lang="fr-FR" sz="1800" dirty="0" smtClean="0"/>
              <a:t> groups </a:t>
            </a:r>
            <a:r>
              <a:rPr lang="fr-FR" sz="1800" dirty="0" err="1" smtClean="0"/>
              <a:t>that</a:t>
            </a:r>
            <a:r>
              <a:rPr lang="fr-FR" sz="1800" dirty="0" smtClean="0"/>
              <a:t> </a:t>
            </a:r>
            <a:r>
              <a:rPr lang="fr-FR" sz="1800" dirty="0" err="1" smtClean="0"/>
              <a:t>is</a:t>
            </a:r>
            <a:r>
              <a:rPr lang="fr-FR" sz="1800" dirty="0" smtClean="0"/>
              <a:t> </a:t>
            </a:r>
            <a:r>
              <a:rPr lang="fr-FR" sz="1800" dirty="0" err="1" smtClean="0"/>
              <a:t>necessary</a:t>
            </a:r>
            <a:r>
              <a:rPr lang="fr-FR" sz="1800" dirty="0" smtClean="0"/>
              <a:t> for a new air transportation design and network</a:t>
            </a:r>
          </a:p>
          <a:p>
            <a:pPr lvl="1"/>
            <a:r>
              <a:rPr lang="fr-FR" sz="1800" b="1" dirty="0" smtClean="0"/>
              <a:t>Disruption</a:t>
            </a:r>
            <a:r>
              <a:rPr lang="fr-FR" sz="1800" dirty="0" smtClean="0"/>
              <a:t> of air transportation </a:t>
            </a:r>
            <a:r>
              <a:rPr lang="fr-FR" sz="1800" dirty="0" err="1" smtClean="0"/>
              <a:t>with</a:t>
            </a:r>
            <a:r>
              <a:rPr lang="fr-FR" sz="1800" dirty="0" smtClean="0"/>
              <a:t> </a:t>
            </a:r>
            <a:r>
              <a:rPr lang="fr-FR" sz="1800" dirty="0" err="1" smtClean="0"/>
              <a:t>existing</a:t>
            </a:r>
            <a:r>
              <a:rPr lang="fr-FR" sz="1800" dirty="0" smtClean="0"/>
              <a:t> </a:t>
            </a:r>
            <a:r>
              <a:rPr lang="fr-FR" sz="1800" dirty="0" err="1" smtClean="0"/>
              <a:t>players</a:t>
            </a:r>
            <a:endParaRPr lang="fr-FR" sz="1800" dirty="0" smtClean="0"/>
          </a:p>
          <a:p>
            <a:pPr lvl="1"/>
            <a:r>
              <a:rPr lang="fr-FR" sz="1800" dirty="0" smtClean="0"/>
              <a:t>To </a:t>
            </a:r>
            <a:r>
              <a:rPr lang="fr-FR" sz="1800" dirty="0" err="1" smtClean="0"/>
              <a:t>build</a:t>
            </a:r>
            <a:r>
              <a:rPr lang="fr-FR" sz="1800" dirty="0" smtClean="0"/>
              <a:t> the </a:t>
            </a:r>
            <a:r>
              <a:rPr lang="fr-FR" sz="1800" b="1" dirty="0" smtClean="0"/>
              <a:t>first</a:t>
            </a:r>
            <a:r>
              <a:rPr lang="fr-FR" sz="1800" dirty="0" smtClean="0"/>
              <a:t> </a:t>
            </a:r>
            <a:r>
              <a:rPr lang="fr-FR" sz="1800" dirty="0" err="1" smtClean="0"/>
              <a:t>hybrid</a:t>
            </a:r>
            <a:r>
              <a:rPr lang="fr-FR" sz="1800" dirty="0" smtClean="0"/>
              <a:t> </a:t>
            </a:r>
            <a:r>
              <a:rPr lang="fr-FR" sz="1800" dirty="0"/>
              <a:t>VTOL </a:t>
            </a:r>
            <a:r>
              <a:rPr lang="fr-FR" sz="1800" dirty="0" err="1"/>
              <a:t>multicopter</a:t>
            </a:r>
            <a:r>
              <a:rPr lang="fr-FR" sz="1800" dirty="0"/>
              <a:t> </a:t>
            </a:r>
            <a:r>
              <a:rPr lang="fr-FR" sz="1800" dirty="0" err="1"/>
              <a:t>project</a:t>
            </a:r>
            <a:r>
              <a:rPr lang="fr-FR" sz="1800" dirty="0"/>
              <a:t> in </a:t>
            </a:r>
            <a:r>
              <a:rPr lang="fr-FR" sz="1800" dirty="0" smtClean="0"/>
              <a:t>France</a:t>
            </a:r>
          </a:p>
          <a:p>
            <a:r>
              <a:rPr lang="fr-FR" sz="2000" dirty="0" smtClean="0"/>
              <a:t>Project </a:t>
            </a:r>
            <a:r>
              <a:rPr lang="fr-FR" sz="2000" dirty="0" err="1" smtClean="0"/>
              <a:t>based</a:t>
            </a:r>
            <a:r>
              <a:rPr lang="fr-FR" sz="2000" dirty="0" smtClean="0"/>
              <a:t> </a:t>
            </a:r>
            <a:r>
              <a:rPr lang="fr-FR" sz="2000" b="1" dirty="0" smtClean="0">
                <a:solidFill>
                  <a:schemeClr val="accent6">
                    <a:lumMod val="75000"/>
                  </a:schemeClr>
                </a:solidFill>
              </a:rPr>
              <a:t>in </a:t>
            </a:r>
            <a:r>
              <a:rPr lang="fr-FR" sz="2000" b="1" dirty="0" err="1" smtClean="0">
                <a:solidFill>
                  <a:schemeClr val="accent6">
                    <a:lumMod val="75000"/>
                  </a:schemeClr>
                </a:solidFill>
              </a:rPr>
              <a:t>Normandy</a:t>
            </a:r>
            <a:r>
              <a:rPr lang="fr-FR" sz="2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fr-FR" sz="2000" dirty="0" err="1" smtClean="0"/>
              <a:t>will</a:t>
            </a:r>
            <a:r>
              <a:rPr lang="fr-FR" sz="2000" dirty="0" smtClean="0"/>
              <a:t> </a:t>
            </a:r>
            <a:r>
              <a:rPr lang="fr-FR" sz="2000" dirty="0" err="1" smtClean="0"/>
              <a:t>benefit</a:t>
            </a:r>
            <a:r>
              <a:rPr lang="fr-FR" sz="2000" dirty="0" smtClean="0"/>
              <a:t> </a:t>
            </a:r>
            <a:r>
              <a:rPr lang="fr-FR" sz="2000" dirty="0" err="1" smtClean="0"/>
              <a:t>from</a:t>
            </a:r>
            <a:r>
              <a:rPr lang="fr-FR" sz="2000" dirty="0"/>
              <a:t> </a:t>
            </a:r>
            <a:r>
              <a:rPr lang="fr-FR" sz="2000" dirty="0" smtClean="0"/>
              <a:t>:</a:t>
            </a:r>
          </a:p>
          <a:p>
            <a:pPr lvl="1"/>
            <a:r>
              <a:rPr lang="fr-FR" sz="1800" dirty="0" smtClean="0"/>
              <a:t>A large </a:t>
            </a:r>
            <a:r>
              <a:rPr lang="fr-FR" sz="1800" dirty="0" err="1" smtClean="0"/>
              <a:t>industrial</a:t>
            </a:r>
            <a:r>
              <a:rPr lang="fr-FR" sz="1800" dirty="0" smtClean="0"/>
              <a:t> </a:t>
            </a:r>
            <a:r>
              <a:rPr lang="fr-FR" sz="1800" dirty="0" err="1" smtClean="0"/>
              <a:t>aeronautical</a:t>
            </a:r>
            <a:r>
              <a:rPr lang="fr-FR" sz="1800" dirty="0" smtClean="0"/>
              <a:t> network </a:t>
            </a:r>
            <a:r>
              <a:rPr lang="fr-FR" sz="1800" dirty="0" err="1" smtClean="0"/>
              <a:t>with</a:t>
            </a:r>
            <a:r>
              <a:rPr lang="fr-FR" sz="1800" dirty="0" smtClean="0"/>
              <a:t> all </a:t>
            </a:r>
            <a:r>
              <a:rPr lang="fr-FR" sz="1800" dirty="0" err="1" smtClean="0"/>
              <a:t>core</a:t>
            </a:r>
            <a:r>
              <a:rPr lang="fr-FR" sz="1800" dirty="0" smtClean="0"/>
              <a:t> </a:t>
            </a:r>
            <a:r>
              <a:rPr lang="fr-FR" sz="1800" b="1" dirty="0" err="1" smtClean="0"/>
              <a:t>competences</a:t>
            </a:r>
            <a:r>
              <a:rPr lang="fr-FR" sz="1800" dirty="0" smtClean="0"/>
              <a:t> for the </a:t>
            </a:r>
            <a:r>
              <a:rPr lang="fr-FR" sz="1800" dirty="0" err="1" smtClean="0"/>
              <a:t>project</a:t>
            </a:r>
            <a:endParaRPr lang="fr-FR" sz="1800" dirty="0"/>
          </a:p>
          <a:p>
            <a:pPr lvl="1"/>
            <a:r>
              <a:rPr lang="fr-FR" sz="1800" dirty="0" smtClean="0"/>
              <a:t>The </a:t>
            </a:r>
            <a:r>
              <a:rPr lang="fr-FR" sz="1800" dirty="0" err="1" smtClean="0"/>
              <a:t>developpement</a:t>
            </a:r>
            <a:r>
              <a:rPr lang="fr-FR" sz="1800" dirty="0" smtClean="0"/>
              <a:t> of </a:t>
            </a:r>
            <a:r>
              <a:rPr lang="fr-FR" sz="1800" dirty="0" err="1" smtClean="0"/>
              <a:t>regional</a:t>
            </a:r>
            <a:r>
              <a:rPr lang="fr-FR" sz="1800" dirty="0" smtClean="0"/>
              <a:t> </a:t>
            </a:r>
            <a:r>
              <a:rPr lang="fr-FR" sz="1800" b="1" dirty="0" smtClean="0"/>
              <a:t>air </a:t>
            </a:r>
            <a:r>
              <a:rPr lang="fr-FR" sz="1800" b="1" dirty="0" err="1" smtClean="0"/>
              <a:t>traffic</a:t>
            </a:r>
            <a:r>
              <a:rPr lang="fr-FR" sz="1800" b="1" dirty="0"/>
              <a:t> </a:t>
            </a:r>
            <a:r>
              <a:rPr lang="fr-FR" sz="1800" dirty="0" smtClean="0"/>
              <a:t>(</a:t>
            </a:r>
            <a:r>
              <a:rPr lang="fr-FR" sz="1800" dirty="0" err="1" smtClean="0"/>
              <a:t>professionnal</a:t>
            </a:r>
            <a:r>
              <a:rPr lang="fr-FR" sz="1800" dirty="0" smtClean="0"/>
              <a:t> and </a:t>
            </a:r>
            <a:r>
              <a:rPr lang="fr-FR" sz="1800" dirty="0" err="1" smtClean="0"/>
              <a:t>tourist</a:t>
            </a:r>
            <a:r>
              <a:rPr lang="fr-FR" sz="1800" dirty="0" smtClean="0"/>
              <a:t>) </a:t>
            </a:r>
            <a:r>
              <a:rPr lang="fr-FR" sz="1800" dirty="0" err="1" smtClean="0"/>
              <a:t>with</a:t>
            </a:r>
            <a:r>
              <a:rPr lang="fr-FR" sz="1800" dirty="0" smtClean="0"/>
              <a:t> a high </a:t>
            </a:r>
            <a:r>
              <a:rPr lang="fr-FR" sz="1800" dirty="0" err="1" smtClean="0"/>
              <a:t>number</a:t>
            </a:r>
            <a:r>
              <a:rPr lang="fr-FR" sz="1800" dirty="0" smtClean="0"/>
              <a:t> of </a:t>
            </a:r>
            <a:r>
              <a:rPr lang="fr-FR" sz="1800" dirty="0" err="1" smtClean="0"/>
              <a:t>private</a:t>
            </a:r>
            <a:r>
              <a:rPr lang="fr-FR" sz="1800" dirty="0" smtClean="0"/>
              <a:t> landing </a:t>
            </a:r>
            <a:r>
              <a:rPr lang="fr-FR" sz="1800" dirty="0" err="1" smtClean="0"/>
              <a:t>fields</a:t>
            </a:r>
            <a:endParaRPr lang="fr-FR" sz="1800" dirty="0" smtClean="0"/>
          </a:p>
          <a:p>
            <a:pPr lvl="1"/>
            <a:r>
              <a:rPr lang="fr-FR" sz="1800" dirty="0" err="1" smtClean="0"/>
              <a:t>Airports</a:t>
            </a:r>
            <a:r>
              <a:rPr lang="fr-FR" sz="1800" dirty="0" smtClean="0"/>
              <a:t> close to an international maritime port </a:t>
            </a:r>
            <a:r>
              <a:rPr lang="fr-FR" sz="1800" dirty="0" err="1" smtClean="0"/>
              <a:t>with</a:t>
            </a:r>
            <a:r>
              <a:rPr lang="fr-FR" sz="1800" dirty="0" smtClean="0"/>
              <a:t> a </a:t>
            </a:r>
            <a:r>
              <a:rPr lang="fr-FR" sz="1800" dirty="0" err="1" smtClean="0"/>
              <a:t>low</a:t>
            </a:r>
            <a:r>
              <a:rPr lang="fr-FR" sz="1800" dirty="0" smtClean="0"/>
              <a:t> </a:t>
            </a:r>
            <a:r>
              <a:rPr lang="fr-FR" sz="1800" dirty="0" err="1" smtClean="0"/>
              <a:t>cost</a:t>
            </a:r>
            <a:r>
              <a:rPr lang="fr-FR" sz="1800" dirty="0" smtClean="0"/>
              <a:t> and </a:t>
            </a:r>
            <a:r>
              <a:rPr lang="fr-FR" sz="1800" dirty="0" err="1" smtClean="0"/>
              <a:t>worldwide</a:t>
            </a:r>
            <a:r>
              <a:rPr lang="fr-FR" sz="1800" dirty="0" smtClean="0"/>
              <a:t> efficient </a:t>
            </a:r>
            <a:r>
              <a:rPr lang="fr-FR" sz="1800" b="1" dirty="0" smtClean="0"/>
              <a:t>supply chain</a:t>
            </a:r>
            <a:endParaRPr lang="fr-FR" sz="1800" dirty="0" smtClean="0"/>
          </a:p>
          <a:p>
            <a:pPr lvl="1"/>
            <a:endParaRPr lang="fr-FR" sz="1800" dirty="0" smtClean="0"/>
          </a:p>
          <a:p>
            <a:endParaRPr lang="fr-FR" sz="2000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358BD-8424-384F-809F-95A4D502BF26}" type="slidenum">
              <a:rPr lang="fr-FR" smtClean="0"/>
              <a:pPr/>
              <a:t>10</a:t>
            </a:fld>
            <a:endParaRPr lang="fr-F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8869" y="2049504"/>
            <a:ext cx="1737242" cy="13078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1973" y="4046528"/>
            <a:ext cx="1754138" cy="1936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0182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Mini-Bee </a:t>
            </a:r>
            <a:r>
              <a:rPr lang="fr-FR" dirty="0"/>
              <a:t>Plane - C</a:t>
            </a:r>
            <a:r>
              <a:rPr lang="fr-FR" dirty="0" smtClean="0"/>
              <a:t>onfigurations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358BD-8424-384F-809F-95A4D502BF26}" type="slidenum">
              <a:rPr lang="fr-FR" smtClean="0"/>
              <a:pPr/>
              <a:t>11</a:t>
            </a:fld>
            <a:endParaRPr lang="fr-FR" dirty="0"/>
          </a:p>
        </p:txBody>
      </p:sp>
      <p:sp>
        <p:nvSpPr>
          <p:cNvPr id="5" name="Rectangle 4"/>
          <p:cNvSpPr/>
          <p:nvPr/>
        </p:nvSpPr>
        <p:spPr>
          <a:xfrm>
            <a:off x="934840" y="5973563"/>
            <a:ext cx="1171624" cy="757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161" b="1" dirty="0" smtClean="0"/>
              <a:t>1 PAX </a:t>
            </a:r>
            <a:r>
              <a:rPr lang="fr-FR" sz="2161" dirty="0" smtClean="0"/>
              <a:t>Power</a:t>
            </a:r>
            <a:endParaRPr lang="fr-FR" sz="2161" dirty="0"/>
          </a:p>
        </p:txBody>
      </p:sp>
      <p:sp>
        <p:nvSpPr>
          <p:cNvPr id="6" name="Rectangle 5"/>
          <p:cNvSpPr/>
          <p:nvPr/>
        </p:nvSpPr>
        <p:spPr>
          <a:xfrm>
            <a:off x="3638560" y="5973563"/>
            <a:ext cx="1171624" cy="757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161" b="1" dirty="0" smtClean="0"/>
              <a:t>2 PAX</a:t>
            </a:r>
            <a:r>
              <a:rPr lang="fr-FR" sz="2161" dirty="0" smtClean="0"/>
              <a:t>*</a:t>
            </a:r>
          </a:p>
          <a:p>
            <a:pPr algn="ctr"/>
            <a:r>
              <a:rPr lang="fr-FR" sz="2161" dirty="0" err="1" smtClean="0"/>
              <a:t>Weight</a:t>
            </a:r>
            <a:endParaRPr lang="fr-FR" sz="2161" dirty="0"/>
          </a:p>
        </p:txBody>
      </p:sp>
      <p:sp>
        <p:nvSpPr>
          <p:cNvPr id="7" name="Rectangle 6"/>
          <p:cNvSpPr/>
          <p:nvPr/>
        </p:nvSpPr>
        <p:spPr>
          <a:xfrm>
            <a:off x="6320735" y="5973563"/>
            <a:ext cx="1171624" cy="757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161" b="1" dirty="0" smtClean="0">
                <a:solidFill>
                  <a:schemeClr val="accent6">
                    <a:lumMod val="75000"/>
                  </a:schemeClr>
                </a:solidFill>
              </a:rPr>
              <a:t>3 PAX</a:t>
            </a:r>
          </a:p>
          <a:p>
            <a:pPr algn="ctr"/>
            <a:r>
              <a:rPr lang="fr-FR" sz="2161" dirty="0" err="1" smtClean="0">
                <a:solidFill>
                  <a:schemeClr val="accent6">
                    <a:lumMod val="75000"/>
                  </a:schemeClr>
                </a:solidFill>
              </a:rPr>
              <a:t>Volum</a:t>
            </a:r>
            <a:endParaRPr lang="fr-FR" sz="216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34840" y="1598845"/>
            <a:ext cx="11716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3200" dirty="0" smtClean="0"/>
              <a:t>Sport</a:t>
            </a:r>
            <a:endParaRPr lang="fr-FR" sz="3200" dirty="0"/>
          </a:p>
        </p:txBody>
      </p:sp>
      <p:sp>
        <p:nvSpPr>
          <p:cNvPr id="9" name="Rectangle 8"/>
          <p:cNvSpPr/>
          <p:nvPr/>
        </p:nvSpPr>
        <p:spPr>
          <a:xfrm>
            <a:off x="3668556" y="1598845"/>
            <a:ext cx="11716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3200" dirty="0" smtClean="0"/>
              <a:t>VIP</a:t>
            </a:r>
            <a:endParaRPr lang="fr-FR" sz="3200" dirty="0"/>
          </a:p>
        </p:txBody>
      </p:sp>
      <p:sp>
        <p:nvSpPr>
          <p:cNvPr id="10" name="Rectangle 9"/>
          <p:cNvSpPr/>
          <p:nvPr/>
        </p:nvSpPr>
        <p:spPr>
          <a:xfrm>
            <a:off x="8798182" y="1598845"/>
            <a:ext cx="11716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3200" dirty="0" smtClean="0"/>
              <a:t>Taxi</a:t>
            </a:r>
            <a:endParaRPr lang="fr-FR" sz="3200" dirty="0"/>
          </a:p>
        </p:txBody>
      </p:sp>
      <p:sp>
        <p:nvSpPr>
          <p:cNvPr id="12" name="Rectangle 11"/>
          <p:cNvSpPr/>
          <p:nvPr/>
        </p:nvSpPr>
        <p:spPr>
          <a:xfrm>
            <a:off x="5769051" y="1598845"/>
            <a:ext cx="22749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3200" dirty="0" smtClean="0">
                <a:solidFill>
                  <a:schemeClr val="accent6">
                    <a:lumMod val="75000"/>
                  </a:schemeClr>
                </a:solidFill>
              </a:rPr>
              <a:t>Ambulance</a:t>
            </a:r>
            <a:endParaRPr lang="fr-FR" sz="32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53752" y="3401101"/>
            <a:ext cx="193380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3200" dirty="0"/>
              <a:t>Utilities</a:t>
            </a:r>
          </a:p>
        </p:txBody>
      </p:sp>
      <p:cxnSp>
        <p:nvCxnSpPr>
          <p:cNvPr id="34" name="Connecteur droit 33"/>
          <p:cNvCxnSpPr/>
          <p:nvPr/>
        </p:nvCxnSpPr>
        <p:spPr>
          <a:xfrm>
            <a:off x="3042263" y="1290959"/>
            <a:ext cx="17798" cy="524319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Rectangle 47"/>
          <p:cNvSpPr/>
          <p:nvPr/>
        </p:nvSpPr>
        <p:spPr>
          <a:xfrm>
            <a:off x="8722177" y="5973563"/>
            <a:ext cx="1323634" cy="757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161" b="1" dirty="0" smtClean="0"/>
              <a:t>4 PAX</a:t>
            </a:r>
          </a:p>
          <a:p>
            <a:pPr algn="ctr"/>
            <a:r>
              <a:rPr lang="fr-FR" sz="2161" dirty="0" err="1" smtClean="0"/>
              <a:t>Seats</a:t>
            </a:r>
            <a:endParaRPr lang="fr-FR" sz="2161" dirty="0"/>
          </a:p>
        </p:txBody>
      </p:sp>
      <p:cxnSp>
        <p:nvCxnSpPr>
          <p:cNvPr id="62" name="Connecteur droit 61"/>
          <p:cNvCxnSpPr/>
          <p:nvPr/>
        </p:nvCxnSpPr>
        <p:spPr>
          <a:xfrm flipH="1">
            <a:off x="8183563" y="2878644"/>
            <a:ext cx="1" cy="350310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oupe 15"/>
          <p:cNvGrpSpPr/>
          <p:nvPr/>
        </p:nvGrpSpPr>
        <p:grpSpPr>
          <a:xfrm flipH="1">
            <a:off x="8389565" y="2324164"/>
            <a:ext cx="1988858" cy="742950"/>
            <a:chOff x="8355131" y="2330962"/>
            <a:chExt cx="1962150" cy="742950"/>
          </a:xfrm>
        </p:grpSpPr>
        <p:pic>
          <p:nvPicPr>
            <p:cNvPr id="60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55131" y="2330962"/>
              <a:ext cx="1962150" cy="7429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3" name="Rectangle 102"/>
            <p:cNvSpPr/>
            <p:nvPr/>
          </p:nvSpPr>
          <p:spPr>
            <a:xfrm>
              <a:off x="8951293" y="2450585"/>
              <a:ext cx="233069" cy="17348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4" name="Rectangle 103"/>
            <p:cNvSpPr/>
            <p:nvPr/>
          </p:nvSpPr>
          <p:spPr>
            <a:xfrm>
              <a:off x="8951292" y="2702437"/>
              <a:ext cx="233069" cy="17348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5" name="Rectangle 104"/>
            <p:cNvSpPr/>
            <p:nvPr/>
          </p:nvSpPr>
          <p:spPr>
            <a:xfrm>
              <a:off x="9292952" y="2695050"/>
              <a:ext cx="233069" cy="17348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6" name="Rectangle 105"/>
            <p:cNvSpPr/>
            <p:nvPr/>
          </p:nvSpPr>
          <p:spPr>
            <a:xfrm>
              <a:off x="9292951" y="2469268"/>
              <a:ext cx="233069" cy="17348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5" name="Groupe 14"/>
          <p:cNvGrpSpPr/>
          <p:nvPr/>
        </p:nvGrpSpPr>
        <p:grpSpPr>
          <a:xfrm flipH="1">
            <a:off x="5912118" y="2324164"/>
            <a:ext cx="1988858" cy="742950"/>
            <a:chOff x="5948646" y="2324164"/>
            <a:chExt cx="1962150" cy="742950"/>
          </a:xfrm>
        </p:grpSpPr>
        <p:pic>
          <p:nvPicPr>
            <p:cNvPr id="59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48646" y="2324164"/>
              <a:ext cx="1962150" cy="7429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7" name="Rectangle 106"/>
            <p:cNvSpPr/>
            <p:nvPr/>
          </p:nvSpPr>
          <p:spPr>
            <a:xfrm>
              <a:off x="6651090" y="2424607"/>
              <a:ext cx="233069" cy="17348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8" name="Rectangle 107"/>
            <p:cNvSpPr/>
            <p:nvPr/>
          </p:nvSpPr>
          <p:spPr>
            <a:xfrm>
              <a:off x="6642654" y="2700673"/>
              <a:ext cx="233069" cy="17348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9" name="Rectangle 108"/>
            <p:cNvSpPr/>
            <p:nvPr/>
          </p:nvSpPr>
          <p:spPr>
            <a:xfrm>
              <a:off x="6965925" y="2405719"/>
              <a:ext cx="163105" cy="498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4" name="Groupe 13"/>
          <p:cNvGrpSpPr/>
          <p:nvPr/>
        </p:nvGrpSpPr>
        <p:grpSpPr>
          <a:xfrm flipH="1">
            <a:off x="3259939" y="2324164"/>
            <a:ext cx="1988858" cy="742950"/>
            <a:chOff x="3299637" y="2324164"/>
            <a:chExt cx="1962150" cy="742950"/>
          </a:xfrm>
        </p:grpSpPr>
        <p:pic>
          <p:nvPicPr>
            <p:cNvPr id="58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99637" y="2324164"/>
              <a:ext cx="1962150" cy="7429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0" name="Rectangle 109"/>
            <p:cNvSpPr/>
            <p:nvPr/>
          </p:nvSpPr>
          <p:spPr>
            <a:xfrm>
              <a:off x="4010306" y="2435858"/>
              <a:ext cx="233069" cy="17348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1" name="Rectangle 110"/>
            <p:cNvSpPr/>
            <p:nvPr/>
          </p:nvSpPr>
          <p:spPr>
            <a:xfrm>
              <a:off x="3997094" y="2707632"/>
              <a:ext cx="233069" cy="17348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3" name="Groupe 2"/>
          <p:cNvGrpSpPr/>
          <p:nvPr/>
        </p:nvGrpSpPr>
        <p:grpSpPr>
          <a:xfrm flipH="1">
            <a:off x="539577" y="2324164"/>
            <a:ext cx="1962150" cy="742950"/>
            <a:chOff x="511280" y="2333689"/>
            <a:chExt cx="1962150" cy="742950"/>
          </a:xfrm>
        </p:grpSpPr>
        <p:pic>
          <p:nvPicPr>
            <p:cNvPr id="3077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1280" y="2333689"/>
              <a:ext cx="1962150" cy="7429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2" name="Rectangle 111"/>
            <p:cNvSpPr/>
            <p:nvPr/>
          </p:nvSpPr>
          <p:spPr>
            <a:xfrm>
              <a:off x="1122825" y="2438540"/>
              <a:ext cx="233069" cy="17348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1" name="Groupe 10"/>
          <p:cNvGrpSpPr/>
          <p:nvPr/>
        </p:nvGrpSpPr>
        <p:grpSpPr>
          <a:xfrm flipH="1">
            <a:off x="526223" y="3936203"/>
            <a:ext cx="1988858" cy="742950"/>
            <a:chOff x="493755" y="3671027"/>
            <a:chExt cx="1962150" cy="742950"/>
          </a:xfrm>
        </p:grpSpPr>
        <p:pic>
          <p:nvPicPr>
            <p:cNvPr id="57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3755" y="3671027"/>
              <a:ext cx="1962150" cy="7429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3" name="Rectangle 112"/>
            <p:cNvSpPr/>
            <p:nvPr/>
          </p:nvSpPr>
          <p:spPr>
            <a:xfrm>
              <a:off x="1160464" y="3804049"/>
              <a:ext cx="233069" cy="17348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cxnSp>
        <p:nvCxnSpPr>
          <p:cNvPr id="40" name="Connecteur droit 39"/>
          <p:cNvCxnSpPr/>
          <p:nvPr/>
        </p:nvCxnSpPr>
        <p:spPr>
          <a:xfrm>
            <a:off x="5531463" y="1269194"/>
            <a:ext cx="17798" cy="524319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3247960" y="3229962"/>
            <a:ext cx="195989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dirty="0" smtClean="0"/>
              <a:t>* Driver </a:t>
            </a:r>
            <a:r>
              <a:rPr lang="fr-FR" sz="2000" dirty="0" err="1" smtClean="0"/>
              <a:t>included</a:t>
            </a:r>
            <a:endParaRPr lang="fr-FR" dirty="0"/>
          </a:p>
        </p:txBody>
      </p:sp>
      <p:sp>
        <p:nvSpPr>
          <p:cNvPr id="42" name="Rectangle 41"/>
          <p:cNvSpPr/>
          <p:nvPr/>
        </p:nvSpPr>
        <p:spPr>
          <a:xfrm>
            <a:off x="5785046" y="3593545"/>
            <a:ext cx="212247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3200" dirty="0" smtClean="0">
                <a:solidFill>
                  <a:schemeClr val="accent6">
                    <a:lumMod val="75000"/>
                  </a:schemeClr>
                </a:solidFill>
              </a:rPr>
              <a:t>1srt </a:t>
            </a:r>
            <a:r>
              <a:rPr lang="fr-FR" sz="3200" dirty="0" err="1" smtClean="0">
                <a:solidFill>
                  <a:schemeClr val="accent6">
                    <a:lumMod val="75000"/>
                  </a:schemeClr>
                </a:solidFill>
              </a:rPr>
              <a:t>market</a:t>
            </a:r>
            <a:endParaRPr lang="fr-FR" sz="32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1573" y="3794430"/>
            <a:ext cx="1990725" cy="2038350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1989" y="4679153"/>
            <a:ext cx="2105025" cy="1123950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68833" y="3429329"/>
            <a:ext cx="1924050" cy="2400300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2931" y="4991161"/>
            <a:ext cx="1962150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342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Mini Bee Plane - Taxi configuration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358BD-8424-384F-809F-95A4D502BF26}" type="slidenum">
              <a:rPr lang="fr-FR" smtClean="0"/>
              <a:pPr/>
              <a:t>12</a:t>
            </a:fld>
            <a:endParaRPr lang="fr-FR" dirty="0"/>
          </a:p>
        </p:txBody>
      </p:sp>
      <p:sp>
        <p:nvSpPr>
          <p:cNvPr id="8" name="Rectangle 7"/>
          <p:cNvSpPr/>
          <p:nvPr/>
        </p:nvSpPr>
        <p:spPr>
          <a:xfrm>
            <a:off x="2527977" y="6195345"/>
            <a:ext cx="6244548" cy="4248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161" dirty="0" smtClean="0"/>
              <a:t>4 PAX (light), shorts </a:t>
            </a:r>
            <a:r>
              <a:rPr lang="fr-FR" sz="2161" dirty="0" err="1" smtClean="0"/>
              <a:t>wings</a:t>
            </a:r>
            <a:r>
              <a:rPr lang="fr-FR" sz="2161" dirty="0" smtClean="0"/>
              <a:t>, </a:t>
            </a:r>
            <a:r>
              <a:rPr lang="fr-FR" sz="2161" dirty="0" err="1" smtClean="0"/>
              <a:t>fixed</a:t>
            </a:r>
            <a:r>
              <a:rPr lang="fr-FR" sz="2161" dirty="0" smtClean="0"/>
              <a:t> landing </a:t>
            </a:r>
            <a:r>
              <a:rPr lang="fr-FR" sz="2161" dirty="0" err="1" smtClean="0"/>
              <a:t>gear</a:t>
            </a:r>
            <a:endParaRPr lang="fr-FR" sz="2161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4585" y="1419261"/>
            <a:ext cx="3867150" cy="455295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999" y="1503294"/>
            <a:ext cx="5429250" cy="260985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999" y="4219611"/>
            <a:ext cx="2628900" cy="1752600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30349" y="4219611"/>
            <a:ext cx="2628900" cy="175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968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Mini Bee Plane - VIP </a:t>
            </a:r>
            <a:r>
              <a:rPr lang="fr-FR" dirty="0" smtClean="0"/>
              <a:t>Configuration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358BD-8424-384F-809F-95A4D502BF26}" type="slidenum">
              <a:rPr lang="fr-FR" smtClean="0"/>
              <a:pPr/>
              <a:t>13</a:t>
            </a:fld>
            <a:endParaRPr lang="fr-FR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4025" y="4162960"/>
            <a:ext cx="3695700" cy="254845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4027" y="1411111"/>
            <a:ext cx="3695698" cy="25908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30960" r="21110" b="34520"/>
          <a:stretch/>
        </p:blipFill>
        <p:spPr bwMode="auto">
          <a:xfrm flipH="1">
            <a:off x="6276976" y="1451519"/>
            <a:ext cx="3076530" cy="253489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6625489" y="4831247"/>
            <a:ext cx="199616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dirty="0" smtClean="0"/>
              <a:t>2 PAX (</a:t>
            </a:r>
            <a:r>
              <a:rPr lang="fr-FR" sz="1400" dirty="0" err="1" smtClean="0"/>
              <a:t>heavy</a:t>
            </a:r>
            <a:r>
              <a:rPr lang="fr-FR" sz="1400" dirty="0" smtClean="0"/>
              <a:t>)</a:t>
            </a:r>
          </a:p>
          <a:p>
            <a:r>
              <a:rPr lang="fr-FR" sz="1400" dirty="0" smtClean="0"/>
              <a:t>Long </a:t>
            </a:r>
            <a:r>
              <a:rPr lang="fr-FR" sz="1400" dirty="0" err="1" smtClean="0"/>
              <a:t>wings</a:t>
            </a:r>
            <a:endParaRPr lang="fr-FR" sz="1400" dirty="0" smtClean="0"/>
          </a:p>
          <a:p>
            <a:r>
              <a:rPr lang="fr-FR" sz="1400" dirty="0" err="1" smtClean="0"/>
              <a:t>Retractable</a:t>
            </a:r>
            <a:r>
              <a:rPr lang="fr-FR" sz="1400" dirty="0" smtClean="0"/>
              <a:t> landing </a:t>
            </a:r>
            <a:r>
              <a:rPr lang="fr-FR" sz="1400" dirty="0" err="1" smtClean="0"/>
              <a:t>gear</a:t>
            </a:r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778765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Mini Bee Plane - Structural </a:t>
            </a:r>
            <a:r>
              <a:rPr lang="fr-FR" dirty="0" smtClean="0"/>
              <a:t>architecture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358BD-8424-384F-809F-95A4D502BF26}" type="slidenum">
              <a:rPr lang="fr-FR" smtClean="0"/>
              <a:pPr/>
              <a:t>14</a:t>
            </a:fld>
            <a:endParaRPr lang="fr-FR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078070" y="1437572"/>
            <a:ext cx="2391979" cy="9138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15" descr="\\BP01\estaca\2016 10 4A SQY MiniBee Structure\Images et vidéos Catia\Structure 2.0\3 versions mini be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50418" y="1498535"/>
            <a:ext cx="3632962" cy="2325318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6237" y="1437572"/>
            <a:ext cx="1586141" cy="893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650418" y="3816350"/>
            <a:ext cx="10526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400"/>
            </a:lvl1pPr>
          </a:lstStyle>
          <a:p>
            <a:r>
              <a:rPr lang="fr-FR" dirty="0" err="1"/>
              <a:t>Estaca</a:t>
            </a:r>
            <a:r>
              <a:rPr lang="fr-FR" dirty="0"/>
              <a:t> 2017</a:t>
            </a:r>
            <a:endParaRPr lang="fr-FR" dirty="0"/>
          </a:p>
        </p:txBody>
      </p:sp>
      <p:sp>
        <p:nvSpPr>
          <p:cNvPr id="10" name="ZoneTexte 9"/>
          <p:cNvSpPr txBox="1"/>
          <p:nvPr/>
        </p:nvSpPr>
        <p:spPr>
          <a:xfrm>
            <a:off x="6078070" y="2364201"/>
            <a:ext cx="12539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400"/>
            </a:lvl1pPr>
          </a:lstStyle>
          <a:p>
            <a:r>
              <a:rPr lang="fr-FR" dirty="0" err="1"/>
              <a:t>Supmeca</a:t>
            </a:r>
            <a:r>
              <a:rPr lang="fr-FR" dirty="0"/>
              <a:t> 2017</a:t>
            </a:r>
            <a:endParaRPr lang="fr-FR" dirty="0"/>
          </a:p>
        </p:txBody>
      </p:sp>
      <p:sp>
        <p:nvSpPr>
          <p:cNvPr id="11" name="ZoneTexte 10"/>
          <p:cNvSpPr txBox="1"/>
          <p:nvPr/>
        </p:nvSpPr>
        <p:spPr>
          <a:xfrm>
            <a:off x="8615197" y="2378380"/>
            <a:ext cx="16882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 smtClean="0"/>
              <a:t>Ensta</a:t>
            </a:r>
            <a:r>
              <a:rPr lang="fr-FR" sz="1400" dirty="0" smtClean="0"/>
              <a:t> Bretagne 2017</a:t>
            </a:r>
            <a:endParaRPr lang="fr-FR" sz="140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17538" y="4284663"/>
            <a:ext cx="5090093" cy="2117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9015" y="2866148"/>
            <a:ext cx="3283695" cy="3771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ZoneTexte 14"/>
          <p:cNvSpPr txBox="1"/>
          <p:nvPr/>
        </p:nvSpPr>
        <p:spPr>
          <a:xfrm>
            <a:off x="1007213" y="6401692"/>
            <a:ext cx="12539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400"/>
            </a:lvl1pPr>
          </a:lstStyle>
          <a:p>
            <a:r>
              <a:rPr lang="fr-FR" dirty="0" smtClean="0"/>
              <a:t>Supmeca 2017</a:t>
            </a:r>
            <a:endParaRPr lang="fr-FR" dirty="0"/>
          </a:p>
        </p:txBody>
      </p:sp>
      <p:sp>
        <p:nvSpPr>
          <p:cNvPr id="16" name="ZoneTexte 15"/>
          <p:cNvSpPr txBox="1"/>
          <p:nvPr/>
        </p:nvSpPr>
        <p:spPr>
          <a:xfrm>
            <a:off x="8388752" y="6329692"/>
            <a:ext cx="12539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400"/>
            </a:lvl1pPr>
          </a:lstStyle>
          <a:p>
            <a:r>
              <a:rPr lang="fr-FR" dirty="0" smtClean="0"/>
              <a:t>Supmeca 2017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35396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Mini Bee Plane - </a:t>
            </a:r>
            <a:r>
              <a:rPr lang="fr-FR" dirty="0" err="1"/>
              <a:t>Modular</a:t>
            </a:r>
            <a:r>
              <a:rPr lang="fr-FR" dirty="0"/>
              <a:t> </a:t>
            </a:r>
            <a:r>
              <a:rPr lang="fr-FR" dirty="0" smtClean="0"/>
              <a:t>structure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358BD-8424-384F-809F-95A4D502BF26}" type="slidenum">
              <a:rPr lang="fr-FR" smtClean="0"/>
              <a:pPr/>
              <a:t>15</a:t>
            </a:fld>
            <a:endParaRPr lang="fr-FR" dirty="0"/>
          </a:p>
        </p:txBody>
      </p:sp>
      <p:sp>
        <p:nvSpPr>
          <p:cNvPr id="18" name="Rectangle 17"/>
          <p:cNvSpPr/>
          <p:nvPr/>
        </p:nvSpPr>
        <p:spPr>
          <a:xfrm>
            <a:off x="5808525" y="2474974"/>
            <a:ext cx="197629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400" dirty="0" smtClean="0"/>
              <a:t>Delivery in 20’ Container</a:t>
            </a:r>
            <a:endParaRPr lang="fr-FR" sz="1400" dirty="0"/>
          </a:p>
        </p:txBody>
      </p:sp>
      <p:cxnSp>
        <p:nvCxnSpPr>
          <p:cNvPr id="6" name="Connecteur droit avec flèche 5"/>
          <p:cNvCxnSpPr/>
          <p:nvPr/>
        </p:nvCxnSpPr>
        <p:spPr>
          <a:xfrm>
            <a:off x="5538669" y="4097631"/>
            <a:ext cx="1998483" cy="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avec flèche 29"/>
          <p:cNvCxnSpPr/>
          <p:nvPr/>
        </p:nvCxnSpPr>
        <p:spPr>
          <a:xfrm>
            <a:off x="5538669" y="4157615"/>
            <a:ext cx="1998483" cy="1298623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avec flèche 32"/>
          <p:cNvCxnSpPr/>
          <p:nvPr/>
        </p:nvCxnSpPr>
        <p:spPr>
          <a:xfrm>
            <a:off x="5888270" y="2356451"/>
            <a:ext cx="1816805" cy="1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/>
          <p:cNvSpPr/>
          <p:nvPr/>
        </p:nvSpPr>
        <p:spPr>
          <a:xfrm>
            <a:off x="5878725" y="1706819"/>
            <a:ext cx="182635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400" dirty="0" smtClean="0"/>
              <a:t>Production, </a:t>
            </a:r>
            <a:r>
              <a:rPr lang="fr-FR" sz="1400" dirty="0" err="1" smtClean="0"/>
              <a:t>delivery</a:t>
            </a:r>
            <a:r>
              <a:rPr lang="fr-FR" sz="1400" dirty="0" smtClean="0"/>
              <a:t> and MRO </a:t>
            </a:r>
            <a:r>
              <a:rPr lang="fr-FR" sz="1400" dirty="0" err="1" smtClean="0"/>
              <a:t>optimization</a:t>
            </a:r>
            <a:endParaRPr lang="fr-FR" sz="1400" dirty="0"/>
          </a:p>
        </p:txBody>
      </p:sp>
      <p:sp>
        <p:nvSpPr>
          <p:cNvPr id="37" name="Rectangle 36"/>
          <p:cNvSpPr/>
          <p:nvPr/>
        </p:nvSpPr>
        <p:spPr>
          <a:xfrm>
            <a:off x="5366571" y="4767385"/>
            <a:ext cx="13176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400" dirty="0"/>
              <a:t>F</a:t>
            </a:r>
            <a:r>
              <a:rPr lang="fr-FR" sz="1400" dirty="0" smtClean="0"/>
              <a:t>light configurations</a:t>
            </a:r>
            <a:endParaRPr lang="fr-FR" sz="1400" dirty="0"/>
          </a:p>
        </p:txBody>
      </p:sp>
      <p:sp>
        <p:nvSpPr>
          <p:cNvPr id="38" name="Rectangle 37"/>
          <p:cNvSpPr/>
          <p:nvPr/>
        </p:nvSpPr>
        <p:spPr>
          <a:xfrm>
            <a:off x="7709250" y="3943742"/>
            <a:ext cx="244975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b="1" dirty="0" smtClean="0"/>
              <a:t>Taxi</a:t>
            </a:r>
            <a:r>
              <a:rPr lang="fr-FR" sz="1400" dirty="0" smtClean="0"/>
              <a:t> 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 smtClean="0"/>
              <a:t>VTOL Short intra city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 smtClean="0"/>
              <a:t>Short </a:t>
            </a:r>
            <a:r>
              <a:rPr lang="fr-FR" sz="1400" dirty="0" err="1" smtClean="0"/>
              <a:t>wings</a:t>
            </a:r>
            <a:r>
              <a:rPr lang="fr-FR" sz="1400" dirty="0" smtClean="0"/>
              <a:t>, high NACA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 smtClean="0"/>
              <a:t>Vertical central </a:t>
            </a:r>
            <a:r>
              <a:rPr lang="fr-FR" sz="1400" dirty="0" err="1" smtClean="0"/>
              <a:t>engines</a:t>
            </a:r>
            <a:endParaRPr lang="fr-FR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 err="1" smtClean="0"/>
              <a:t>Fixed</a:t>
            </a:r>
            <a:r>
              <a:rPr lang="fr-FR" sz="1400" dirty="0" smtClean="0"/>
              <a:t> landing </a:t>
            </a:r>
            <a:r>
              <a:rPr lang="fr-FR" sz="1400" dirty="0" err="1" smtClean="0"/>
              <a:t>gear</a:t>
            </a:r>
            <a:endParaRPr lang="fr-FR" sz="1400" dirty="0"/>
          </a:p>
        </p:txBody>
      </p:sp>
      <p:sp>
        <p:nvSpPr>
          <p:cNvPr id="39" name="Rectangle 38"/>
          <p:cNvSpPr/>
          <p:nvPr/>
        </p:nvSpPr>
        <p:spPr>
          <a:xfrm>
            <a:off x="7709250" y="5302349"/>
            <a:ext cx="244975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b="1" dirty="0" smtClean="0"/>
              <a:t>VIP</a:t>
            </a:r>
            <a:r>
              <a:rPr lang="fr-FR" sz="1400" dirty="0" smtClean="0"/>
              <a:t> 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 smtClean="0"/>
              <a:t>VTOL + </a:t>
            </a:r>
            <a:r>
              <a:rPr lang="fr-FR" sz="1400" dirty="0" err="1" smtClean="0"/>
              <a:t>cruise</a:t>
            </a:r>
            <a:r>
              <a:rPr lang="fr-FR" sz="1400" dirty="0" smtClean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 err="1" smtClean="0"/>
              <a:t>Longuer</a:t>
            </a:r>
            <a:r>
              <a:rPr lang="fr-FR" sz="1400" dirty="0" smtClean="0"/>
              <a:t> </a:t>
            </a:r>
            <a:r>
              <a:rPr lang="fr-FR" sz="1400" dirty="0" err="1" smtClean="0"/>
              <a:t>wings</a:t>
            </a:r>
            <a:endParaRPr lang="fr-FR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 smtClean="0"/>
              <a:t>Fuel </a:t>
            </a:r>
            <a:r>
              <a:rPr lang="fr-FR" sz="1400" dirty="0" err="1" smtClean="0"/>
              <a:t>capacities</a:t>
            </a:r>
            <a:endParaRPr lang="fr-FR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 err="1" smtClean="0"/>
              <a:t>Retractable</a:t>
            </a:r>
            <a:r>
              <a:rPr lang="fr-FR" sz="1400" dirty="0" smtClean="0"/>
              <a:t> landing </a:t>
            </a:r>
            <a:r>
              <a:rPr lang="fr-FR" sz="1400" dirty="0" err="1" smtClean="0"/>
              <a:t>gear</a:t>
            </a:r>
            <a:endParaRPr lang="fr-FR" sz="1400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1259" y="1425176"/>
            <a:ext cx="1800225" cy="160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500" y="2034751"/>
            <a:ext cx="4360813" cy="2384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Rectangle 23"/>
          <p:cNvSpPr/>
          <p:nvPr/>
        </p:nvSpPr>
        <p:spPr>
          <a:xfrm>
            <a:off x="1173614" y="2317459"/>
            <a:ext cx="1248863" cy="456964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Rectangle 24"/>
          <p:cNvSpPr/>
          <p:nvPr/>
        </p:nvSpPr>
        <p:spPr>
          <a:xfrm>
            <a:off x="1294718" y="3700651"/>
            <a:ext cx="1043939" cy="456964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Rectangle 25"/>
          <p:cNvSpPr/>
          <p:nvPr/>
        </p:nvSpPr>
        <p:spPr>
          <a:xfrm>
            <a:off x="3816938" y="3700651"/>
            <a:ext cx="1043939" cy="456964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Rectangle 26"/>
          <p:cNvSpPr/>
          <p:nvPr/>
        </p:nvSpPr>
        <p:spPr>
          <a:xfrm>
            <a:off x="3714475" y="2317459"/>
            <a:ext cx="1248863" cy="456964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Forme libre 6"/>
          <p:cNvSpPr/>
          <p:nvPr/>
        </p:nvSpPr>
        <p:spPr>
          <a:xfrm>
            <a:off x="2422477" y="2301983"/>
            <a:ext cx="1291997" cy="791119"/>
          </a:xfrm>
          <a:custGeom>
            <a:avLst/>
            <a:gdLst>
              <a:gd name="connsiteX0" fmla="*/ 0 w 1264920"/>
              <a:gd name="connsiteY0" fmla="*/ 0 h 777240"/>
              <a:gd name="connsiteX1" fmla="*/ 15240 w 1264920"/>
              <a:gd name="connsiteY1" fmla="*/ 601980 h 777240"/>
              <a:gd name="connsiteX2" fmla="*/ 114300 w 1264920"/>
              <a:gd name="connsiteY2" fmla="*/ 769620 h 777240"/>
              <a:gd name="connsiteX3" fmla="*/ 236220 w 1264920"/>
              <a:gd name="connsiteY3" fmla="*/ 777240 h 777240"/>
              <a:gd name="connsiteX4" fmla="*/ 358140 w 1264920"/>
              <a:gd name="connsiteY4" fmla="*/ 723900 h 777240"/>
              <a:gd name="connsiteX5" fmla="*/ 419100 w 1264920"/>
              <a:gd name="connsiteY5" fmla="*/ 381000 h 777240"/>
              <a:gd name="connsiteX6" fmla="*/ 876300 w 1264920"/>
              <a:gd name="connsiteY6" fmla="*/ 373380 h 777240"/>
              <a:gd name="connsiteX7" fmla="*/ 929640 w 1264920"/>
              <a:gd name="connsiteY7" fmla="*/ 670560 h 777240"/>
              <a:gd name="connsiteX8" fmla="*/ 1028700 w 1264920"/>
              <a:gd name="connsiteY8" fmla="*/ 762000 h 777240"/>
              <a:gd name="connsiteX9" fmla="*/ 1135380 w 1264920"/>
              <a:gd name="connsiteY9" fmla="*/ 762000 h 777240"/>
              <a:gd name="connsiteX10" fmla="*/ 1264920 w 1264920"/>
              <a:gd name="connsiteY10" fmla="*/ 662940 h 777240"/>
              <a:gd name="connsiteX11" fmla="*/ 1257300 w 1264920"/>
              <a:gd name="connsiteY11" fmla="*/ 502920 h 777240"/>
              <a:gd name="connsiteX12" fmla="*/ 1257300 w 1264920"/>
              <a:gd name="connsiteY12" fmla="*/ 45720 h 777240"/>
              <a:gd name="connsiteX13" fmla="*/ 15240 w 1264920"/>
              <a:gd name="connsiteY13" fmla="*/ 53340 h 777240"/>
              <a:gd name="connsiteX0" fmla="*/ 0 w 1264920"/>
              <a:gd name="connsiteY0" fmla="*/ 0 h 789214"/>
              <a:gd name="connsiteX1" fmla="*/ 15240 w 1264920"/>
              <a:gd name="connsiteY1" fmla="*/ 601980 h 789214"/>
              <a:gd name="connsiteX2" fmla="*/ 114300 w 1264920"/>
              <a:gd name="connsiteY2" fmla="*/ 769620 h 789214"/>
              <a:gd name="connsiteX3" fmla="*/ 236220 w 1264920"/>
              <a:gd name="connsiteY3" fmla="*/ 777240 h 789214"/>
              <a:gd name="connsiteX4" fmla="*/ 358140 w 1264920"/>
              <a:gd name="connsiteY4" fmla="*/ 723900 h 789214"/>
              <a:gd name="connsiteX5" fmla="*/ 383131 w 1264920"/>
              <a:gd name="connsiteY5" fmla="*/ 789214 h 789214"/>
              <a:gd name="connsiteX6" fmla="*/ 876300 w 1264920"/>
              <a:gd name="connsiteY6" fmla="*/ 373380 h 789214"/>
              <a:gd name="connsiteX7" fmla="*/ 929640 w 1264920"/>
              <a:gd name="connsiteY7" fmla="*/ 670560 h 789214"/>
              <a:gd name="connsiteX8" fmla="*/ 1028700 w 1264920"/>
              <a:gd name="connsiteY8" fmla="*/ 762000 h 789214"/>
              <a:gd name="connsiteX9" fmla="*/ 1135380 w 1264920"/>
              <a:gd name="connsiteY9" fmla="*/ 762000 h 789214"/>
              <a:gd name="connsiteX10" fmla="*/ 1264920 w 1264920"/>
              <a:gd name="connsiteY10" fmla="*/ 662940 h 789214"/>
              <a:gd name="connsiteX11" fmla="*/ 1257300 w 1264920"/>
              <a:gd name="connsiteY11" fmla="*/ 502920 h 789214"/>
              <a:gd name="connsiteX12" fmla="*/ 1257300 w 1264920"/>
              <a:gd name="connsiteY12" fmla="*/ 45720 h 789214"/>
              <a:gd name="connsiteX13" fmla="*/ 15240 w 1264920"/>
              <a:gd name="connsiteY13" fmla="*/ 53340 h 789214"/>
              <a:gd name="connsiteX0" fmla="*/ 0 w 1264920"/>
              <a:gd name="connsiteY0" fmla="*/ 0 h 791119"/>
              <a:gd name="connsiteX1" fmla="*/ 15240 w 1264920"/>
              <a:gd name="connsiteY1" fmla="*/ 601980 h 791119"/>
              <a:gd name="connsiteX2" fmla="*/ 114300 w 1264920"/>
              <a:gd name="connsiteY2" fmla="*/ 769620 h 791119"/>
              <a:gd name="connsiteX3" fmla="*/ 236220 w 1264920"/>
              <a:gd name="connsiteY3" fmla="*/ 777240 h 791119"/>
              <a:gd name="connsiteX4" fmla="*/ 358140 w 1264920"/>
              <a:gd name="connsiteY4" fmla="*/ 723900 h 791119"/>
              <a:gd name="connsiteX5" fmla="*/ 383131 w 1264920"/>
              <a:gd name="connsiteY5" fmla="*/ 789214 h 791119"/>
              <a:gd name="connsiteX6" fmla="*/ 894951 w 1264920"/>
              <a:gd name="connsiteY6" fmla="*/ 791119 h 791119"/>
              <a:gd name="connsiteX7" fmla="*/ 929640 w 1264920"/>
              <a:gd name="connsiteY7" fmla="*/ 670560 h 791119"/>
              <a:gd name="connsiteX8" fmla="*/ 1028700 w 1264920"/>
              <a:gd name="connsiteY8" fmla="*/ 762000 h 791119"/>
              <a:gd name="connsiteX9" fmla="*/ 1135380 w 1264920"/>
              <a:gd name="connsiteY9" fmla="*/ 762000 h 791119"/>
              <a:gd name="connsiteX10" fmla="*/ 1264920 w 1264920"/>
              <a:gd name="connsiteY10" fmla="*/ 662940 h 791119"/>
              <a:gd name="connsiteX11" fmla="*/ 1257300 w 1264920"/>
              <a:gd name="connsiteY11" fmla="*/ 502920 h 791119"/>
              <a:gd name="connsiteX12" fmla="*/ 1257300 w 1264920"/>
              <a:gd name="connsiteY12" fmla="*/ 45720 h 791119"/>
              <a:gd name="connsiteX13" fmla="*/ 15240 w 1264920"/>
              <a:gd name="connsiteY13" fmla="*/ 53340 h 791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64920" h="791119">
                <a:moveTo>
                  <a:pt x="0" y="0"/>
                </a:moveTo>
                <a:lnTo>
                  <a:pt x="15240" y="601980"/>
                </a:lnTo>
                <a:lnTo>
                  <a:pt x="114300" y="769620"/>
                </a:lnTo>
                <a:lnTo>
                  <a:pt x="236220" y="777240"/>
                </a:lnTo>
                <a:lnTo>
                  <a:pt x="358140" y="723900"/>
                </a:lnTo>
                <a:lnTo>
                  <a:pt x="383131" y="789214"/>
                </a:lnTo>
                <a:lnTo>
                  <a:pt x="894951" y="791119"/>
                </a:lnTo>
                <a:lnTo>
                  <a:pt x="929640" y="670560"/>
                </a:lnTo>
                <a:lnTo>
                  <a:pt x="1028700" y="762000"/>
                </a:lnTo>
                <a:lnTo>
                  <a:pt x="1135380" y="762000"/>
                </a:lnTo>
                <a:lnTo>
                  <a:pt x="1264920" y="662940"/>
                </a:lnTo>
                <a:lnTo>
                  <a:pt x="1257300" y="502920"/>
                </a:lnTo>
                <a:lnTo>
                  <a:pt x="1257300" y="45720"/>
                </a:lnTo>
                <a:lnTo>
                  <a:pt x="15240" y="53340"/>
                </a:lnTo>
              </a:path>
            </a:pathLst>
          </a:cu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Forme libre 28"/>
          <p:cNvSpPr/>
          <p:nvPr/>
        </p:nvSpPr>
        <p:spPr>
          <a:xfrm flipV="1">
            <a:off x="2338656" y="3437363"/>
            <a:ext cx="1478281" cy="720252"/>
          </a:xfrm>
          <a:custGeom>
            <a:avLst/>
            <a:gdLst>
              <a:gd name="connsiteX0" fmla="*/ 0 w 1264920"/>
              <a:gd name="connsiteY0" fmla="*/ 0 h 777240"/>
              <a:gd name="connsiteX1" fmla="*/ 15240 w 1264920"/>
              <a:gd name="connsiteY1" fmla="*/ 601980 h 777240"/>
              <a:gd name="connsiteX2" fmla="*/ 114300 w 1264920"/>
              <a:gd name="connsiteY2" fmla="*/ 769620 h 777240"/>
              <a:gd name="connsiteX3" fmla="*/ 236220 w 1264920"/>
              <a:gd name="connsiteY3" fmla="*/ 777240 h 777240"/>
              <a:gd name="connsiteX4" fmla="*/ 358140 w 1264920"/>
              <a:gd name="connsiteY4" fmla="*/ 723900 h 777240"/>
              <a:gd name="connsiteX5" fmla="*/ 419100 w 1264920"/>
              <a:gd name="connsiteY5" fmla="*/ 381000 h 777240"/>
              <a:gd name="connsiteX6" fmla="*/ 876300 w 1264920"/>
              <a:gd name="connsiteY6" fmla="*/ 373380 h 777240"/>
              <a:gd name="connsiteX7" fmla="*/ 929640 w 1264920"/>
              <a:gd name="connsiteY7" fmla="*/ 670560 h 777240"/>
              <a:gd name="connsiteX8" fmla="*/ 1028700 w 1264920"/>
              <a:gd name="connsiteY8" fmla="*/ 762000 h 777240"/>
              <a:gd name="connsiteX9" fmla="*/ 1135380 w 1264920"/>
              <a:gd name="connsiteY9" fmla="*/ 762000 h 777240"/>
              <a:gd name="connsiteX10" fmla="*/ 1264920 w 1264920"/>
              <a:gd name="connsiteY10" fmla="*/ 662940 h 777240"/>
              <a:gd name="connsiteX11" fmla="*/ 1257300 w 1264920"/>
              <a:gd name="connsiteY11" fmla="*/ 502920 h 777240"/>
              <a:gd name="connsiteX12" fmla="*/ 1257300 w 1264920"/>
              <a:gd name="connsiteY12" fmla="*/ 45720 h 777240"/>
              <a:gd name="connsiteX13" fmla="*/ 15240 w 1264920"/>
              <a:gd name="connsiteY13" fmla="*/ 53340 h 777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64920" h="777240">
                <a:moveTo>
                  <a:pt x="0" y="0"/>
                </a:moveTo>
                <a:lnTo>
                  <a:pt x="15240" y="601980"/>
                </a:lnTo>
                <a:lnTo>
                  <a:pt x="114300" y="769620"/>
                </a:lnTo>
                <a:lnTo>
                  <a:pt x="236220" y="777240"/>
                </a:lnTo>
                <a:lnTo>
                  <a:pt x="358140" y="723900"/>
                </a:lnTo>
                <a:lnTo>
                  <a:pt x="419100" y="381000"/>
                </a:lnTo>
                <a:lnTo>
                  <a:pt x="876300" y="373380"/>
                </a:lnTo>
                <a:lnTo>
                  <a:pt x="929640" y="670560"/>
                </a:lnTo>
                <a:lnTo>
                  <a:pt x="1028700" y="762000"/>
                </a:lnTo>
                <a:lnTo>
                  <a:pt x="1135380" y="762000"/>
                </a:lnTo>
                <a:lnTo>
                  <a:pt x="1264920" y="662940"/>
                </a:lnTo>
                <a:lnTo>
                  <a:pt x="1257300" y="502920"/>
                </a:lnTo>
                <a:lnTo>
                  <a:pt x="1257300" y="45720"/>
                </a:lnTo>
                <a:lnTo>
                  <a:pt x="15240" y="53340"/>
                </a:lnTo>
              </a:path>
            </a:pathLst>
          </a:custGeom>
          <a:noFill/>
          <a:ln w="571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Rectangle 31"/>
          <p:cNvSpPr/>
          <p:nvPr/>
        </p:nvSpPr>
        <p:spPr>
          <a:xfrm>
            <a:off x="2812051" y="3117683"/>
            <a:ext cx="571500" cy="63630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ZoneTexte 21"/>
          <p:cNvSpPr txBox="1"/>
          <p:nvPr/>
        </p:nvSpPr>
        <p:spPr>
          <a:xfrm>
            <a:off x="8611779" y="2942082"/>
            <a:ext cx="1391728" cy="3939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Estaca</a:t>
            </a:r>
            <a:r>
              <a:rPr lang="fr-FR" dirty="0" smtClean="0"/>
              <a:t> 2017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01429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Take-off and flight transition</a:t>
            </a:r>
            <a:endParaRPr lang="fr-FR" dirty="0"/>
          </a:p>
        </p:txBody>
      </p:sp>
      <p:sp>
        <p:nvSpPr>
          <p:cNvPr id="9" name="Rectangle 8"/>
          <p:cNvSpPr/>
          <p:nvPr/>
        </p:nvSpPr>
        <p:spPr>
          <a:xfrm>
            <a:off x="241285" y="5127500"/>
            <a:ext cx="1260944" cy="757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sz="2161" dirty="0"/>
              <a:t>Vertical take-off</a:t>
            </a:r>
          </a:p>
        </p:txBody>
      </p:sp>
      <p:sp>
        <p:nvSpPr>
          <p:cNvPr id="10" name="Rectangle 9"/>
          <p:cNvSpPr/>
          <p:nvPr/>
        </p:nvSpPr>
        <p:spPr>
          <a:xfrm>
            <a:off x="478842" y="3597207"/>
            <a:ext cx="1503352" cy="757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sz="2161" dirty="0"/>
              <a:t>Tilt transition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906171" y="1824484"/>
            <a:ext cx="1171624" cy="757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sz="2161" dirty="0"/>
              <a:t>Cruise flight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2194" y="5024773"/>
            <a:ext cx="2213932" cy="1686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6348" y="1434813"/>
            <a:ext cx="2872552" cy="1536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Groupe 3"/>
          <p:cNvGrpSpPr/>
          <p:nvPr/>
        </p:nvGrpSpPr>
        <p:grpSpPr>
          <a:xfrm>
            <a:off x="2266006" y="3203811"/>
            <a:ext cx="3459460" cy="1544178"/>
            <a:chOff x="2590911" y="3203811"/>
            <a:chExt cx="3459460" cy="1544178"/>
          </a:xfrm>
        </p:grpSpPr>
        <p:pic>
          <p:nvPicPr>
            <p:cNvPr id="9220" name="Picture 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0911" y="3203811"/>
              <a:ext cx="3458778" cy="15441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" name="Rectangle 13"/>
            <p:cNvSpPr/>
            <p:nvPr/>
          </p:nvSpPr>
          <p:spPr>
            <a:xfrm>
              <a:off x="4979244" y="4477594"/>
              <a:ext cx="1071127" cy="27039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1157" dirty="0"/>
                <a:t>Supméca 2016</a:t>
              </a:r>
            </a:p>
          </p:txBody>
        </p:sp>
      </p:grp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358BD-8424-384F-809F-95A4D502BF26}" type="slidenum">
              <a:rPr lang="fr-FR" smtClean="0"/>
              <a:pPr/>
              <a:t>16</a:t>
            </a:fld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99213" y="1447368"/>
            <a:ext cx="3543300" cy="150495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03309" y="3211104"/>
            <a:ext cx="3219450" cy="1552575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79913" y="5022465"/>
            <a:ext cx="4038600" cy="1724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178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Actions for Mini-Bee TRL3 Project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Mini Bee Plane TRL3 </a:t>
            </a:r>
          </a:p>
          <a:p>
            <a:pPr lvl="1"/>
            <a:r>
              <a:rPr lang="fr-FR" dirty="0" smtClean="0"/>
              <a:t>Fly a </a:t>
            </a:r>
            <a:r>
              <a:rPr lang="fr-FR" dirty="0" err="1" smtClean="0"/>
              <a:t>scale</a:t>
            </a:r>
            <a:r>
              <a:rPr lang="fr-FR" dirty="0" smtClean="0"/>
              <a:t> model </a:t>
            </a:r>
            <a:r>
              <a:rPr lang="fr-FR" dirty="0" err="1" smtClean="0"/>
              <a:t>with</a:t>
            </a:r>
            <a:r>
              <a:rPr lang="fr-FR" dirty="0" smtClean="0"/>
              <a:t> </a:t>
            </a:r>
            <a:r>
              <a:rPr lang="fr-FR" dirty="0" err="1" smtClean="0"/>
              <a:t>engine’s</a:t>
            </a:r>
            <a:r>
              <a:rPr lang="fr-FR" dirty="0" smtClean="0"/>
              <a:t> configuration (tilt in flight)</a:t>
            </a:r>
          </a:p>
          <a:p>
            <a:pPr lvl="1"/>
            <a:r>
              <a:rPr lang="fr-FR" dirty="0" err="1" smtClean="0"/>
              <a:t>Achieve</a:t>
            </a:r>
            <a:r>
              <a:rPr lang="fr-FR" dirty="0" smtClean="0"/>
              <a:t> a </a:t>
            </a:r>
            <a:r>
              <a:rPr lang="fr-FR" dirty="0" err="1" smtClean="0"/>
              <a:t>scale</a:t>
            </a:r>
            <a:r>
              <a:rPr lang="fr-FR" dirty="0" smtClean="0"/>
              <a:t> 1:1 prototype for Le Bourget Air Show 2019</a:t>
            </a:r>
          </a:p>
          <a:p>
            <a:pPr lvl="1"/>
            <a:r>
              <a:rPr lang="fr-FR" dirty="0" err="1" smtClean="0"/>
              <a:t>Refine</a:t>
            </a:r>
            <a:r>
              <a:rPr lang="fr-FR" dirty="0" smtClean="0"/>
              <a:t> </a:t>
            </a:r>
            <a:r>
              <a:rPr lang="fr-FR" dirty="0" err="1" smtClean="0"/>
              <a:t>detailled</a:t>
            </a:r>
            <a:r>
              <a:rPr lang="fr-FR" dirty="0" smtClean="0"/>
              <a:t> </a:t>
            </a:r>
            <a:r>
              <a:rPr lang="fr-FR" dirty="0" err="1" smtClean="0"/>
              <a:t>technical</a:t>
            </a:r>
            <a:r>
              <a:rPr lang="fr-FR" dirty="0" smtClean="0"/>
              <a:t> and </a:t>
            </a:r>
            <a:r>
              <a:rPr lang="fr-FR" dirty="0" err="1" smtClean="0"/>
              <a:t>equipement</a:t>
            </a:r>
            <a:r>
              <a:rPr lang="fr-FR" dirty="0" smtClean="0"/>
              <a:t> configuration</a:t>
            </a:r>
          </a:p>
          <a:p>
            <a:pPr lvl="1"/>
            <a:r>
              <a:rPr lang="fr-FR" dirty="0" err="1" smtClean="0"/>
              <a:t>Evaluate</a:t>
            </a:r>
            <a:r>
              <a:rPr lang="fr-FR" dirty="0" smtClean="0"/>
              <a:t> </a:t>
            </a:r>
            <a:r>
              <a:rPr lang="fr-FR" dirty="0" err="1" smtClean="0"/>
              <a:t>market</a:t>
            </a:r>
            <a:r>
              <a:rPr lang="fr-FR" dirty="0" smtClean="0"/>
              <a:t> </a:t>
            </a:r>
            <a:r>
              <a:rPr lang="fr-FR" dirty="0" err="1" smtClean="0"/>
              <a:t>opportunities</a:t>
            </a:r>
            <a:r>
              <a:rPr lang="fr-FR" dirty="0" smtClean="0"/>
              <a:t>, production and flight </a:t>
            </a:r>
            <a:r>
              <a:rPr lang="fr-FR" dirty="0" err="1" smtClean="0"/>
              <a:t>costs</a:t>
            </a:r>
            <a:endParaRPr lang="fr-FR" dirty="0" smtClean="0"/>
          </a:p>
          <a:p>
            <a:pPr lvl="1"/>
            <a:r>
              <a:rPr lang="fr-FR" dirty="0" err="1" smtClean="0"/>
              <a:t>Define</a:t>
            </a:r>
            <a:r>
              <a:rPr lang="fr-FR" dirty="0" smtClean="0"/>
              <a:t> </a:t>
            </a:r>
            <a:r>
              <a:rPr lang="fr-FR" dirty="0" err="1" smtClean="0"/>
              <a:t>partnership</a:t>
            </a:r>
            <a:r>
              <a:rPr lang="fr-FR" dirty="0" smtClean="0"/>
              <a:t> for TRL4</a:t>
            </a:r>
          </a:p>
          <a:p>
            <a:pPr lvl="1"/>
            <a:r>
              <a:rPr lang="fr-FR" dirty="0" err="1" smtClean="0"/>
              <a:t>Draw</a:t>
            </a:r>
            <a:r>
              <a:rPr lang="fr-FR" dirty="0" smtClean="0"/>
              <a:t> </a:t>
            </a:r>
            <a:r>
              <a:rPr lang="fr-FR" dirty="0" err="1" smtClean="0"/>
              <a:t>project</a:t>
            </a:r>
            <a:r>
              <a:rPr lang="fr-FR" dirty="0" smtClean="0"/>
              <a:t> </a:t>
            </a:r>
            <a:r>
              <a:rPr lang="fr-FR" dirty="0" err="1" smtClean="0"/>
              <a:t>financial</a:t>
            </a:r>
            <a:r>
              <a:rPr lang="fr-FR" dirty="0" smtClean="0"/>
              <a:t> </a:t>
            </a:r>
            <a:r>
              <a:rPr lang="fr-FR" dirty="0" err="1" smtClean="0"/>
              <a:t>path</a:t>
            </a:r>
            <a:endParaRPr lang="fr-FR" dirty="0" smtClean="0"/>
          </a:p>
          <a:p>
            <a:pPr lvl="1"/>
            <a:r>
              <a:rPr lang="fr-FR" dirty="0" err="1" smtClean="0"/>
              <a:t>Investigate</a:t>
            </a:r>
            <a:r>
              <a:rPr lang="fr-FR" dirty="0" smtClean="0"/>
              <a:t> for VC </a:t>
            </a:r>
            <a:r>
              <a:rPr lang="fr-FR" dirty="0" err="1" smtClean="0"/>
              <a:t>funding</a:t>
            </a:r>
            <a:endParaRPr lang="fr-FR" dirty="0"/>
          </a:p>
          <a:p>
            <a:r>
              <a:rPr lang="fr-FR" dirty="0" smtClean="0"/>
              <a:t>Mini Bee Plane TRL4</a:t>
            </a:r>
          </a:p>
          <a:p>
            <a:pPr lvl="1"/>
            <a:r>
              <a:rPr lang="fr-FR" dirty="0" err="1" smtClean="0"/>
              <a:t>Launch</a:t>
            </a:r>
            <a:r>
              <a:rPr lang="fr-FR" dirty="0" smtClean="0"/>
              <a:t> at Le Bourget Air Show in </a:t>
            </a:r>
            <a:r>
              <a:rPr lang="fr-FR" dirty="0" err="1" smtClean="0"/>
              <a:t>june</a:t>
            </a:r>
            <a:r>
              <a:rPr lang="fr-FR" dirty="0" smtClean="0"/>
              <a:t> 2019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358BD-8424-384F-809F-95A4D502BF26}" type="slidenum">
              <a:rPr lang="fr-FR" smtClean="0"/>
              <a:pPr/>
              <a:t>17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45224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Financial </a:t>
            </a:r>
            <a:r>
              <a:rPr lang="fr-FR" dirty="0" err="1" smtClean="0"/>
              <a:t>project</a:t>
            </a:r>
            <a:r>
              <a:rPr lang="fr-FR" dirty="0" smtClean="0"/>
              <a:t> </a:t>
            </a:r>
            <a:r>
              <a:rPr lang="fr-FR" dirty="0" err="1" smtClean="0"/>
              <a:t>path</a:t>
            </a:r>
            <a:endParaRPr lang="fr-FR" dirty="0"/>
          </a:p>
        </p:txBody>
      </p:sp>
      <p:sp>
        <p:nvSpPr>
          <p:cNvPr id="3" name="ZoneTexte 2"/>
          <p:cNvSpPr txBox="1"/>
          <p:nvPr/>
        </p:nvSpPr>
        <p:spPr>
          <a:xfrm>
            <a:off x="1929008" y="6054111"/>
            <a:ext cx="4354032" cy="424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161" dirty="0" err="1"/>
              <a:t>Estimated</a:t>
            </a:r>
            <a:r>
              <a:rPr lang="fr-FR" sz="2161" dirty="0"/>
              <a:t> </a:t>
            </a:r>
            <a:r>
              <a:rPr lang="fr-FR" sz="2161" dirty="0" err="1"/>
              <a:t>overall</a:t>
            </a:r>
            <a:r>
              <a:rPr lang="fr-FR" sz="2161" dirty="0"/>
              <a:t> </a:t>
            </a:r>
            <a:r>
              <a:rPr lang="fr-FR" sz="2161" dirty="0" err="1"/>
              <a:t>project</a:t>
            </a:r>
            <a:r>
              <a:rPr lang="fr-FR" sz="2161" dirty="0"/>
              <a:t> 100m€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358BD-8424-384F-809F-95A4D502BF26}" type="slidenum">
              <a:rPr lang="fr-FR" smtClean="0"/>
              <a:pPr/>
              <a:t>18</a:t>
            </a:fld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1971919" y="6440666"/>
            <a:ext cx="6520351" cy="424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161" dirty="0" err="1" smtClean="0"/>
              <a:t>Actual</a:t>
            </a:r>
            <a:r>
              <a:rPr lang="fr-FR" sz="2161" dirty="0" smtClean="0"/>
              <a:t> </a:t>
            </a:r>
            <a:r>
              <a:rPr lang="fr-FR" sz="2161" dirty="0" err="1" smtClean="0"/>
              <a:t>funding</a:t>
            </a:r>
            <a:r>
              <a:rPr lang="fr-FR" sz="2161" dirty="0" smtClean="0"/>
              <a:t> </a:t>
            </a:r>
            <a:r>
              <a:rPr lang="fr-FR" sz="2161" dirty="0" err="1" smtClean="0"/>
              <a:t>step</a:t>
            </a:r>
            <a:r>
              <a:rPr lang="fr-FR" sz="2161" dirty="0" smtClean="0"/>
              <a:t> : </a:t>
            </a:r>
            <a:r>
              <a:rPr lang="fr-FR" sz="2161" b="1" dirty="0" err="1" smtClean="0"/>
              <a:t>Seed</a:t>
            </a:r>
            <a:r>
              <a:rPr lang="fr-FR" sz="2161" b="1" dirty="0" smtClean="0"/>
              <a:t> Capital </a:t>
            </a:r>
            <a:r>
              <a:rPr lang="fr-FR" sz="2161" dirty="0" smtClean="0"/>
              <a:t>2m€ to 4 m€</a:t>
            </a:r>
            <a:endParaRPr lang="fr-FR" sz="216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273" y="1419963"/>
            <a:ext cx="9861018" cy="4289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00112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sz="4850" cap="none" dirty="0">
                <a:latin typeface="+mn-lt"/>
                <a:ea typeface="+mn-ea"/>
                <a:cs typeface="+mn-cs"/>
              </a:rPr>
              <a:t>Annexes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062090" y="3863833"/>
            <a:ext cx="8882218" cy="1265387"/>
          </a:xfrm>
        </p:spPr>
        <p:txBody>
          <a:bodyPr>
            <a:normAutofit/>
          </a:bodyPr>
          <a:lstStyle/>
          <a:p>
            <a:r>
              <a:rPr lang="fr-FR" dirty="0" err="1" smtClean="0"/>
              <a:t>Individual</a:t>
            </a:r>
            <a:r>
              <a:rPr lang="fr-FR" dirty="0" smtClean="0"/>
              <a:t> Air </a:t>
            </a:r>
            <a:r>
              <a:rPr lang="fr-FR" dirty="0" err="1" smtClean="0"/>
              <a:t>Vehicules</a:t>
            </a:r>
            <a:endParaRPr lang="fr-FR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358BD-8424-384F-809F-95A4D502BF26}" type="slidenum">
              <a:rPr lang="fr-FR" smtClean="0"/>
              <a:pPr/>
              <a:t>19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09313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Mini-Bee Plane - Agenda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909233" y="1536926"/>
            <a:ext cx="9221689" cy="5129050"/>
          </a:xfrm>
        </p:spPr>
        <p:txBody>
          <a:bodyPr>
            <a:normAutofit fontScale="92500" lnSpcReduction="20000"/>
          </a:bodyPr>
          <a:lstStyle/>
          <a:p>
            <a:pPr lvl="1"/>
            <a:r>
              <a:rPr lang="fr-FR" dirty="0" err="1" smtClean="0"/>
              <a:t>Problem</a:t>
            </a:r>
            <a:endParaRPr lang="fr-FR" dirty="0"/>
          </a:p>
          <a:p>
            <a:pPr lvl="1"/>
            <a:r>
              <a:rPr lang="fr-FR" dirty="0" smtClean="0"/>
              <a:t>Solution</a:t>
            </a:r>
          </a:p>
          <a:p>
            <a:pPr lvl="1"/>
            <a:r>
              <a:rPr lang="fr-FR" dirty="0" err="1" smtClean="0"/>
              <a:t>Market</a:t>
            </a:r>
            <a:endParaRPr lang="fr-FR" dirty="0"/>
          </a:p>
          <a:p>
            <a:pPr lvl="1"/>
            <a:r>
              <a:rPr lang="fr-FR" dirty="0" smtClean="0"/>
              <a:t>Description</a:t>
            </a:r>
          </a:p>
          <a:p>
            <a:pPr lvl="1"/>
            <a:r>
              <a:rPr lang="fr-FR" dirty="0" smtClean="0"/>
              <a:t>Team / </a:t>
            </a:r>
            <a:r>
              <a:rPr lang="fr-FR" dirty="0" err="1" smtClean="0"/>
              <a:t>Partners</a:t>
            </a:r>
            <a:endParaRPr lang="fr-FR" dirty="0" smtClean="0"/>
          </a:p>
          <a:p>
            <a:pPr lvl="1"/>
            <a:r>
              <a:rPr lang="fr-FR" dirty="0" smtClean="0"/>
              <a:t>Key </a:t>
            </a:r>
            <a:r>
              <a:rPr lang="fr-FR" dirty="0" err="1" smtClean="0"/>
              <a:t>Success</a:t>
            </a:r>
            <a:r>
              <a:rPr lang="fr-FR" dirty="0" smtClean="0"/>
              <a:t> drivers</a:t>
            </a:r>
          </a:p>
          <a:p>
            <a:pPr marL="503971" lvl="1" indent="0">
              <a:buNone/>
            </a:pPr>
            <a:endParaRPr lang="fr-FR" dirty="0" smtClean="0"/>
          </a:p>
          <a:p>
            <a:pPr lvl="1"/>
            <a:r>
              <a:rPr lang="fr-FR" dirty="0"/>
              <a:t>C</a:t>
            </a:r>
            <a:r>
              <a:rPr lang="fr-FR" dirty="0" smtClean="0"/>
              <a:t>onfigurations</a:t>
            </a:r>
          </a:p>
          <a:p>
            <a:pPr lvl="1"/>
            <a:r>
              <a:rPr lang="fr-FR" dirty="0" err="1" smtClean="0"/>
              <a:t>Modular</a:t>
            </a:r>
            <a:r>
              <a:rPr lang="fr-FR" dirty="0" smtClean="0"/>
              <a:t> structure</a:t>
            </a:r>
          </a:p>
          <a:p>
            <a:pPr lvl="1"/>
            <a:r>
              <a:rPr lang="fr-FR" dirty="0" smtClean="0"/>
              <a:t>Project state and actions</a:t>
            </a:r>
          </a:p>
          <a:p>
            <a:pPr marL="503971" lvl="1" indent="0">
              <a:buNone/>
            </a:pPr>
            <a:endParaRPr lang="fr-FR" dirty="0" smtClean="0"/>
          </a:p>
          <a:p>
            <a:pPr marL="503971" lvl="1" indent="0">
              <a:buNone/>
            </a:pPr>
            <a:r>
              <a:rPr lang="fr-FR" dirty="0" smtClean="0"/>
              <a:t>Annexes : </a:t>
            </a:r>
          </a:p>
          <a:p>
            <a:pPr lvl="1"/>
            <a:r>
              <a:rPr lang="fr-FR" dirty="0" smtClean="0"/>
              <a:t>State </a:t>
            </a:r>
            <a:r>
              <a:rPr lang="fr-FR" dirty="0"/>
              <a:t>of the </a:t>
            </a:r>
            <a:r>
              <a:rPr lang="fr-FR" dirty="0" smtClean="0"/>
              <a:t>art</a:t>
            </a:r>
          </a:p>
          <a:p>
            <a:pPr lvl="1"/>
            <a:r>
              <a:rPr lang="fr-FR" dirty="0" err="1" smtClean="0"/>
              <a:t>Other</a:t>
            </a:r>
            <a:r>
              <a:rPr lang="fr-FR" dirty="0" smtClean="0"/>
              <a:t> </a:t>
            </a:r>
            <a:r>
              <a:rPr lang="fr-FR" dirty="0" err="1"/>
              <a:t>innovative</a:t>
            </a:r>
            <a:r>
              <a:rPr lang="fr-FR" dirty="0"/>
              <a:t> </a:t>
            </a:r>
            <a:r>
              <a:rPr lang="fr-FR" dirty="0" err="1" smtClean="0"/>
              <a:t>projects</a:t>
            </a:r>
            <a:endParaRPr lang="fr-FR" dirty="0" smtClean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358BD-8424-384F-809F-95A4D502BF26}" type="slidenum">
              <a:rPr lang="fr-FR" smtClean="0"/>
              <a:pPr/>
              <a:t>2</a:t>
            </a:fld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3052" y="1536926"/>
            <a:ext cx="3619500" cy="154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626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Uber</a:t>
            </a:r>
            <a:r>
              <a:rPr lang="fr-FR" dirty="0" smtClean="0"/>
              <a:t> </a:t>
            </a:r>
            <a:r>
              <a:rPr lang="fr-FR" dirty="0" err="1" smtClean="0"/>
              <a:t>Elevate</a:t>
            </a:r>
            <a:r>
              <a:rPr lang="fr-FR" dirty="0" smtClean="0"/>
              <a:t> planning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358BD-8424-384F-809F-95A4D502BF26}" type="slidenum">
              <a:rPr lang="fr-FR" smtClean="0"/>
              <a:pPr/>
              <a:t>20</a:t>
            </a:fld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699" y="1499004"/>
            <a:ext cx="4252175" cy="304983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5650" y="3633522"/>
            <a:ext cx="5324503" cy="297682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5931" y="1499004"/>
            <a:ext cx="2800350" cy="1838325"/>
          </a:xfrm>
          <a:prstGeom prst="rect">
            <a:avLst/>
          </a:prstGeom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090" y="4924761"/>
            <a:ext cx="2962275" cy="154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2772481" y="4947330"/>
            <a:ext cx="1253869" cy="3939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Uber</a:t>
            </a:r>
            <a:r>
              <a:rPr lang="fr-FR" dirty="0" smtClean="0"/>
              <a:t> 2017</a:t>
            </a:r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7627901" y="2418166"/>
            <a:ext cx="811468" cy="6955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Uber</a:t>
            </a:r>
            <a:r>
              <a:rPr lang="fr-FR" dirty="0" smtClean="0"/>
              <a:t> 2016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84628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State of the art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358BD-8424-384F-809F-95A4D502BF26}" type="slidenum">
              <a:rPr lang="fr-FR" smtClean="0"/>
              <a:pPr/>
              <a:t>21</a:t>
            </a:fld>
            <a:endParaRPr lang="fr-FR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546"/>
          <a:stretch/>
        </p:blipFill>
        <p:spPr bwMode="auto">
          <a:xfrm>
            <a:off x="8729861" y="3944182"/>
            <a:ext cx="1758011" cy="856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ZoneTexte 9"/>
          <p:cNvSpPr txBox="1"/>
          <p:nvPr/>
        </p:nvSpPr>
        <p:spPr>
          <a:xfrm>
            <a:off x="9262000" y="3635211"/>
            <a:ext cx="726481" cy="26161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fr-FR"/>
            </a:defPPr>
            <a:lvl1pPr>
              <a:defRPr sz="1400"/>
            </a:lvl1pPr>
          </a:lstStyle>
          <a:p>
            <a:r>
              <a:rPr lang="fr-FR" sz="1100" dirty="0"/>
              <a:t>X3 airbus</a:t>
            </a: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7576" y="2595531"/>
            <a:ext cx="1765775" cy="87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ZoneTexte 11"/>
          <p:cNvSpPr txBox="1"/>
          <p:nvPr/>
        </p:nvSpPr>
        <p:spPr>
          <a:xfrm>
            <a:off x="9082509" y="2309631"/>
            <a:ext cx="846707" cy="26161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fr-FR"/>
            </a:defPPr>
            <a:lvl1pPr>
              <a:defRPr sz="1400"/>
            </a:lvl1pPr>
          </a:lstStyle>
          <a:p>
            <a:r>
              <a:rPr lang="fr-FR" sz="1100" dirty="0" err="1" smtClean="0"/>
              <a:t>Osprey</a:t>
            </a:r>
            <a:r>
              <a:rPr lang="fr-FR" sz="1100" dirty="0" smtClean="0"/>
              <a:t> V22</a:t>
            </a:r>
            <a:endParaRPr lang="fr-FR" sz="1100" dirty="0"/>
          </a:p>
        </p:txBody>
      </p:sp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1461" y="1435609"/>
            <a:ext cx="1765775" cy="775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ZoneTexte 14"/>
          <p:cNvSpPr txBox="1"/>
          <p:nvPr/>
        </p:nvSpPr>
        <p:spPr>
          <a:xfrm>
            <a:off x="9107824" y="1211099"/>
            <a:ext cx="886781" cy="26161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fr-FR"/>
            </a:defPPr>
            <a:lvl1pPr>
              <a:defRPr sz="1400"/>
            </a:lvl1pPr>
          </a:lstStyle>
          <a:p>
            <a:r>
              <a:rPr lang="fr-FR" sz="1100" dirty="0" smtClean="0"/>
              <a:t>Airbus H160</a:t>
            </a:r>
            <a:endParaRPr lang="fr-FR" sz="11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85" t="13971" r="4222" b="32619"/>
          <a:stretch/>
        </p:blipFill>
        <p:spPr bwMode="auto">
          <a:xfrm>
            <a:off x="6532650" y="1419569"/>
            <a:ext cx="1763470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ZoneTexte 16"/>
          <p:cNvSpPr txBox="1"/>
          <p:nvPr/>
        </p:nvSpPr>
        <p:spPr>
          <a:xfrm>
            <a:off x="7064789" y="1157029"/>
            <a:ext cx="644728" cy="26161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fr-FR"/>
            </a:defPPr>
            <a:lvl1pPr>
              <a:defRPr sz="1400"/>
            </a:lvl1pPr>
          </a:lstStyle>
          <a:p>
            <a:r>
              <a:rPr lang="fr-FR" sz="1100" dirty="0" smtClean="0"/>
              <a:t>Ecureuil</a:t>
            </a:r>
            <a:endParaRPr lang="fr-FR" sz="110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91" b="44046"/>
          <a:stretch/>
        </p:blipFill>
        <p:spPr bwMode="auto">
          <a:xfrm>
            <a:off x="8767902" y="5191601"/>
            <a:ext cx="1719970" cy="764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ZoneTexte 18"/>
          <p:cNvSpPr txBox="1"/>
          <p:nvPr/>
        </p:nvSpPr>
        <p:spPr>
          <a:xfrm>
            <a:off x="9514528" y="4901233"/>
            <a:ext cx="330540" cy="26161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fr-FR"/>
            </a:defPPr>
            <a:lvl1pPr>
              <a:defRPr sz="1400"/>
            </a:lvl1pPr>
          </a:lstStyle>
          <a:p>
            <a:r>
              <a:rPr lang="fr-FR" sz="1100" dirty="0" smtClean="0"/>
              <a:t>X2</a:t>
            </a:r>
            <a:endParaRPr lang="fr-FR" sz="1100" dirty="0"/>
          </a:p>
        </p:txBody>
      </p:sp>
      <p:grpSp>
        <p:nvGrpSpPr>
          <p:cNvPr id="4" name="Groupe 3"/>
          <p:cNvGrpSpPr/>
          <p:nvPr/>
        </p:nvGrpSpPr>
        <p:grpSpPr>
          <a:xfrm>
            <a:off x="567227" y="1107016"/>
            <a:ext cx="4952231" cy="4211357"/>
            <a:chOff x="567227" y="1172208"/>
            <a:chExt cx="7690649" cy="6022386"/>
          </a:xfrm>
        </p:grpSpPr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7227" y="1272156"/>
              <a:ext cx="3691068" cy="17700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6" name="Picture 4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7227" y="3141901"/>
              <a:ext cx="3654267" cy="1781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7" name="Picture 5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7227" y="5199950"/>
              <a:ext cx="3599067" cy="17222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8" name="Picture 6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52089" y="1172208"/>
              <a:ext cx="3705787" cy="18326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9" name="Picture 7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63064" y="5218420"/>
              <a:ext cx="3639548" cy="1976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65221" y="3315719"/>
              <a:ext cx="1908474" cy="14718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0" name="Picture 6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227" y="5633614"/>
            <a:ext cx="1381125" cy="773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ZoneTexte 21"/>
          <p:cNvSpPr txBox="1"/>
          <p:nvPr/>
        </p:nvSpPr>
        <p:spPr>
          <a:xfrm>
            <a:off x="894548" y="5343820"/>
            <a:ext cx="647934" cy="26161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fr-FR"/>
            </a:defPPr>
            <a:lvl1pPr>
              <a:defRPr sz="1400"/>
            </a:lvl1pPr>
          </a:lstStyle>
          <a:p>
            <a:r>
              <a:rPr lang="fr-FR" sz="1100" dirty="0" err="1" smtClean="0"/>
              <a:t>Pipistrel</a:t>
            </a:r>
            <a:endParaRPr lang="fr-FR" sz="1100" dirty="0"/>
          </a:p>
        </p:txBody>
      </p:sp>
      <p:sp>
        <p:nvSpPr>
          <p:cNvPr id="5" name="Rectangle 4"/>
          <p:cNvSpPr/>
          <p:nvPr/>
        </p:nvSpPr>
        <p:spPr>
          <a:xfrm>
            <a:off x="3569362" y="5337745"/>
            <a:ext cx="66075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100" dirty="0" err="1"/>
              <a:t>Mooney</a:t>
            </a:r>
            <a:endParaRPr lang="fr-FR" sz="1100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7197" y="5648741"/>
            <a:ext cx="1314804" cy="792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7122" y="5573441"/>
            <a:ext cx="1604951" cy="9027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Rectangle 27"/>
          <p:cNvSpPr/>
          <p:nvPr/>
        </p:nvSpPr>
        <p:spPr>
          <a:xfrm>
            <a:off x="5939218" y="5337745"/>
            <a:ext cx="59343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100" dirty="0" err="1" smtClean="0"/>
              <a:t>Elytron</a:t>
            </a:r>
            <a:endParaRPr lang="fr-FR" sz="1100" dirty="0"/>
          </a:p>
        </p:txBody>
      </p:sp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9089" y="2605939"/>
            <a:ext cx="1391323" cy="925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6646719" y="2344329"/>
            <a:ext cx="157607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100" dirty="0"/>
              <a:t>Advanced </a:t>
            </a:r>
            <a:r>
              <a:rPr lang="fr-FR" sz="1100" dirty="0" err="1" smtClean="0"/>
              <a:t>Tactics</a:t>
            </a:r>
            <a:r>
              <a:rPr lang="fr-FR" sz="1100" dirty="0" smtClean="0"/>
              <a:t> (2016)</a:t>
            </a:r>
            <a:endParaRPr lang="fr-FR" sz="1100" dirty="0"/>
          </a:p>
        </p:txBody>
      </p:sp>
    </p:spTree>
    <p:extLst>
      <p:ext uri="{BB962C8B-B14F-4D97-AF65-F5344CB8AC3E}">
        <p14:creationId xmlns:p14="http://schemas.microsoft.com/office/powerpoint/2010/main" val="976929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Other</a:t>
            </a:r>
            <a:r>
              <a:rPr lang="fr-FR" dirty="0" smtClean="0"/>
              <a:t> </a:t>
            </a:r>
            <a:r>
              <a:rPr lang="fr-FR" dirty="0" err="1" smtClean="0"/>
              <a:t>innovative</a:t>
            </a:r>
            <a:r>
              <a:rPr lang="fr-FR" dirty="0" smtClean="0"/>
              <a:t> </a:t>
            </a:r>
            <a:r>
              <a:rPr lang="fr-FR" dirty="0" err="1" smtClean="0"/>
              <a:t>projects</a:t>
            </a:r>
            <a:endParaRPr lang="fr-F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716" y="5006584"/>
            <a:ext cx="1100863" cy="618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204436" y="5698324"/>
            <a:ext cx="115608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dirty="0" err="1" smtClean="0"/>
              <a:t>SoloTrek</a:t>
            </a:r>
            <a:r>
              <a:rPr lang="fr-FR" sz="1000" dirty="0"/>
              <a:t> </a:t>
            </a:r>
            <a:r>
              <a:rPr lang="fr-FR" sz="1000" dirty="0" err="1" smtClean="0"/>
              <a:t>Springtail</a:t>
            </a:r>
            <a:endParaRPr lang="fr-FR" sz="10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017" y="6053223"/>
            <a:ext cx="1734533" cy="698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615827" y="6729851"/>
            <a:ext cx="90762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dirty="0" smtClean="0"/>
              <a:t>Trekaero.com</a:t>
            </a:r>
            <a:endParaRPr lang="fr-FR" sz="1000" dirty="0"/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7461" y="1337745"/>
            <a:ext cx="985755" cy="630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9448814" y="1964237"/>
            <a:ext cx="117469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000" dirty="0"/>
              <a:t>Airbus </a:t>
            </a:r>
            <a:r>
              <a:rPr lang="fr-FR" sz="1000" dirty="0" smtClean="0"/>
              <a:t>E-fan (2015)</a:t>
            </a:r>
            <a:endParaRPr lang="fr-FR" sz="1000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352" y="2604785"/>
            <a:ext cx="1048089" cy="694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271351" y="3280178"/>
            <a:ext cx="104809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000" dirty="0" smtClean="0"/>
              <a:t>E-volo (&lt;2014)</a:t>
            </a:r>
            <a:endParaRPr lang="fr-FR" sz="1000" dirty="0"/>
          </a:p>
        </p:txBody>
      </p:sp>
      <p:pic>
        <p:nvPicPr>
          <p:cNvPr id="13" name="Image 12" descr="ehang-drone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5633" y="2591326"/>
            <a:ext cx="1089211" cy="67539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3016901" y="3269228"/>
            <a:ext cx="145319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000" dirty="0" err="1"/>
              <a:t>eHang</a:t>
            </a:r>
            <a:r>
              <a:rPr lang="fr-FR" sz="1000" dirty="0"/>
              <a:t> (fin 2015)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401" y="1365284"/>
            <a:ext cx="1153325" cy="794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3888" y="2610070"/>
            <a:ext cx="1225601" cy="642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6632" y="3703993"/>
            <a:ext cx="753436" cy="714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8139324" y="4456395"/>
            <a:ext cx="132276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000" dirty="0" err="1"/>
              <a:t>Xplorair</a:t>
            </a:r>
            <a:r>
              <a:rPr lang="fr-FR" sz="1000" dirty="0"/>
              <a:t> (2016)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78087" y="5059749"/>
            <a:ext cx="958944" cy="538805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1541761" y="5598554"/>
            <a:ext cx="123159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000" dirty="0"/>
              <a:t>Airbus (2016)</a:t>
            </a:r>
          </a:p>
        </p:txBody>
      </p:sp>
      <p:sp>
        <p:nvSpPr>
          <p:cNvPr id="7" name="Rectangle 6"/>
          <p:cNvSpPr/>
          <p:nvPr/>
        </p:nvSpPr>
        <p:spPr>
          <a:xfrm>
            <a:off x="306401" y="2130159"/>
            <a:ext cx="138263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000" dirty="0" err="1"/>
              <a:t>Trifan</a:t>
            </a:r>
            <a:r>
              <a:rPr lang="fr-FR" sz="1000" dirty="0"/>
              <a:t> 600 XTI </a:t>
            </a:r>
            <a:r>
              <a:rPr lang="fr-FR" sz="1000" dirty="0" smtClean="0"/>
              <a:t>(2015)</a:t>
            </a:r>
            <a:endParaRPr lang="fr-FR" sz="1000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09576" y="4972728"/>
            <a:ext cx="1229862" cy="555652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2809576" y="5511531"/>
            <a:ext cx="126325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000" dirty="0" smtClean="0"/>
              <a:t>Boeing (2016</a:t>
            </a:r>
            <a:r>
              <a:rPr lang="fr-FR" sz="1000" dirty="0"/>
              <a:t>)</a:t>
            </a:r>
          </a:p>
        </p:txBody>
      </p:sp>
      <p:sp>
        <p:nvSpPr>
          <p:cNvPr id="14" name="Espace réservé du numéro de diapositive 1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358BD-8424-384F-809F-95A4D502BF26}" type="slidenum">
              <a:rPr lang="fr-FR" smtClean="0"/>
              <a:pPr/>
              <a:t>22</a:t>
            </a:fld>
            <a:endParaRPr lang="fr-FR" dirty="0"/>
          </a:p>
        </p:txBody>
      </p:sp>
      <p:pic>
        <p:nvPicPr>
          <p:cNvPr id="24" name="Image 23"/>
          <p:cNvPicPr>
            <a:picLocks noChangeAspect="1"/>
          </p:cNvPicPr>
          <p:nvPr/>
        </p:nvPicPr>
        <p:blipFill rotWithShape="1">
          <a:blip r:embed="rId12"/>
          <a:srcRect t="42996"/>
          <a:stretch/>
        </p:blipFill>
        <p:spPr>
          <a:xfrm>
            <a:off x="1740253" y="1361876"/>
            <a:ext cx="1790545" cy="731260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1974143" y="2093136"/>
            <a:ext cx="132276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000" dirty="0" err="1" smtClean="0"/>
              <a:t>Helium</a:t>
            </a:r>
            <a:r>
              <a:rPr lang="fr-FR" sz="1000" dirty="0" smtClean="0"/>
              <a:t> (2016</a:t>
            </a:r>
            <a:r>
              <a:rPr lang="fr-FR" sz="1000" dirty="0"/>
              <a:t>)</a:t>
            </a:r>
          </a:p>
        </p:txBody>
      </p:sp>
      <p:pic>
        <p:nvPicPr>
          <p:cNvPr id="26" name="Image 2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301237" y="2473581"/>
            <a:ext cx="1221765" cy="700229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9269795" y="3173576"/>
            <a:ext cx="132323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000" dirty="0" err="1" smtClean="0"/>
              <a:t>Joby</a:t>
            </a:r>
            <a:r>
              <a:rPr lang="fr-FR" sz="1000" dirty="0" smtClean="0"/>
              <a:t> (2016) ~ 100m€</a:t>
            </a:r>
            <a:endParaRPr lang="fr-FR" sz="1000" dirty="0"/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0171" y="4869487"/>
            <a:ext cx="1118903" cy="829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Rectangle 28"/>
          <p:cNvSpPr/>
          <p:nvPr/>
        </p:nvSpPr>
        <p:spPr>
          <a:xfrm>
            <a:off x="3892342" y="5673123"/>
            <a:ext cx="211340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000" dirty="0" smtClean="0"/>
              <a:t>Macro industrie (2016</a:t>
            </a:r>
            <a:r>
              <a:rPr lang="fr-FR" sz="1000" dirty="0"/>
              <a:t>)</a:t>
            </a:r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560" y="3799704"/>
            <a:ext cx="1211672" cy="723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" name="Rectangle 30"/>
          <p:cNvSpPr/>
          <p:nvPr/>
        </p:nvSpPr>
        <p:spPr>
          <a:xfrm>
            <a:off x="311017" y="4460862"/>
            <a:ext cx="96875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000" dirty="0" err="1" smtClean="0"/>
              <a:t>Moler</a:t>
            </a:r>
            <a:r>
              <a:rPr lang="fr-FR" sz="1000" dirty="0" smtClean="0"/>
              <a:t> </a:t>
            </a:r>
            <a:r>
              <a:rPr lang="fr-FR" sz="1000" dirty="0" err="1" smtClean="0"/>
              <a:t>skycar</a:t>
            </a:r>
            <a:r>
              <a:rPr lang="fr-FR" sz="1000" dirty="0" smtClean="0"/>
              <a:t> (&lt;2016</a:t>
            </a:r>
            <a:r>
              <a:rPr lang="fr-FR" sz="1000" dirty="0"/>
              <a:t>)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550" y="3693186"/>
            <a:ext cx="1376363" cy="830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" name="Rectangle 32"/>
          <p:cNvSpPr/>
          <p:nvPr/>
        </p:nvSpPr>
        <p:spPr>
          <a:xfrm>
            <a:off x="1624049" y="4534872"/>
            <a:ext cx="167407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000" dirty="0" err="1" smtClean="0"/>
              <a:t>Urban</a:t>
            </a:r>
            <a:r>
              <a:rPr lang="fr-FR" sz="1000" dirty="0" smtClean="0"/>
              <a:t> </a:t>
            </a:r>
            <a:r>
              <a:rPr lang="fr-FR" sz="1000" dirty="0" err="1" smtClean="0"/>
              <a:t>aeronautics</a:t>
            </a:r>
            <a:endParaRPr lang="fr-FR" sz="1000" dirty="0"/>
          </a:p>
          <a:p>
            <a:r>
              <a:rPr lang="fr-FR" sz="1000" dirty="0" smtClean="0"/>
              <a:t>(&lt;2016</a:t>
            </a:r>
            <a:r>
              <a:rPr lang="fr-FR" sz="1000" dirty="0"/>
              <a:t>)</a:t>
            </a:r>
          </a:p>
        </p:txBody>
      </p:sp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5180" y="3666736"/>
            <a:ext cx="1221644" cy="7564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" name="Rectangle 35"/>
          <p:cNvSpPr/>
          <p:nvPr/>
        </p:nvSpPr>
        <p:spPr>
          <a:xfrm>
            <a:off x="9329405" y="4398559"/>
            <a:ext cx="136240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000" dirty="0" err="1" smtClean="0"/>
              <a:t>Lilium</a:t>
            </a:r>
            <a:r>
              <a:rPr lang="fr-FR" sz="1000" dirty="0" smtClean="0"/>
              <a:t> (2016) ~100m€</a:t>
            </a:r>
            <a:endParaRPr lang="fr-FR" sz="1000" dirty="0"/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7683" y="2381752"/>
            <a:ext cx="1043879" cy="802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 20"/>
          <p:cNvSpPr/>
          <p:nvPr/>
        </p:nvSpPr>
        <p:spPr>
          <a:xfrm>
            <a:off x="7911652" y="3187311"/>
            <a:ext cx="154205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000" dirty="0" smtClean="0"/>
              <a:t>zee.aero (2016)</a:t>
            </a:r>
            <a:endParaRPr lang="fr-FR" sz="1000" dirty="0"/>
          </a:p>
        </p:txBody>
      </p:sp>
      <p:sp>
        <p:nvSpPr>
          <p:cNvPr id="23" name="Rectangle 22"/>
          <p:cNvSpPr/>
          <p:nvPr/>
        </p:nvSpPr>
        <p:spPr>
          <a:xfrm>
            <a:off x="4842494" y="3186497"/>
            <a:ext cx="125014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000" dirty="0" smtClean="0"/>
              <a:t>Kitty Hawk (2016)</a:t>
            </a:r>
            <a:endParaRPr lang="fr-FR" sz="1000" dirty="0"/>
          </a:p>
        </p:txBody>
      </p:sp>
      <p:sp>
        <p:nvSpPr>
          <p:cNvPr id="40" name="Rectangle 39"/>
          <p:cNvSpPr/>
          <p:nvPr/>
        </p:nvSpPr>
        <p:spPr>
          <a:xfrm>
            <a:off x="8966656" y="6507748"/>
            <a:ext cx="145319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000" b="1" dirty="0" smtClean="0"/>
              <a:t>Mini-Bee (2016)</a:t>
            </a:r>
            <a:endParaRPr lang="fr-FR" sz="1000" b="1" dirty="0"/>
          </a:p>
        </p:txBody>
      </p:sp>
      <p:pic>
        <p:nvPicPr>
          <p:cNvPr id="32" name="Picture 3"/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56" b="20928"/>
          <a:stretch/>
        </p:blipFill>
        <p:spPr bwMode="auto">
          <a:xfrm>
            <a:off x="3656740" y="1353585"/>
            <a:ext cx="1503280" cy="556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Rectangle 44"/>
          <p:cNvSpPr/>
          <p:nvPr/>
        </p:nvSpPr>
        <p:spPr>
          <a:xfrm>
            <a:off x="3599759" y="1910017"/>
            <a:ext cx="166209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000" dirty="0" smtClean="0"/>
              <a:t>Agusta Westland</a:t>
            </a:r>
          </a:p>
          <a:p>
            <a:pPr algn="ctr"/>
            <a:r>
              <a:rPr lang="fr-FR" sz="1000" dirty="0" err="1" smtClean="0"/>
              <a:t>Zero</a:t>
            </a:r>
            <a:r>
              <a:rPr lang="fr-FR" sz="1000" dirty="0" smtClean="0"/>
              <a:t> (2015)</a:t>
            </a:r>
            <a:endParaRPr lang="fr-FR" sz="1000" dirty="0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5559" y="2571791"/>
            <a:ext cx="11430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Rectangle 43"/>
          <p:cNvSpPr/>
          <p:nvPr/>
        </p:nvSpPr>
        <p:spPr>
          <a:xfrm>
            <a:off x="5759253" y="5709440"/>
            <a:ext cx="130013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000" dirty="0"/>
              <a:t>Airbus </a:t>
            </a:r>
            <a:r>
              <a:rPr lang="fr-FR" sz="1000" dirty="0" err="1" smtClean="0"/>
              <a:t>Vahana</a:t>
            </a:r>
            <a:r>
              <a:rPr lang="fr-FR" sz="1000" dirty="0" smtClean="0"/>
              <a:t> (2016</a:t>
            </a:r>
            <a:r>
              <a:rPr lang="fr-FR" sz="1000" dirty="0"/>
              <a:t>)</a:t>
            </a:r>
          </a:p>
        </p:txBody>
      </p:sp>
      <p:sp>
        <p:nvSpPr>
          <p:cNvPr id="47" name="Rectangle 46"/>
          <p:cNvSpPr/>
          <p:nvPr/>
        </p:nvSpPr>
        <p:spPr>
          <a:xfrm>
            <a:off x="2477620" y="6531285"/>
            <a:ext cx="219579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000" dirty="0" smtClean="0"/>
              <a:t>Olympus</a:t>
            </a:r>
            <a:r>
              <a:rPr lang="fr-FR" sz="1000" dirty="0"/>
              <a:t> </a:t>
            </a:r>
            <a:r>
              <a:rPr lang="fr-FR" sz="1000" dirty="0" smtClean="0"/>
              <a:t>(2016</a:t>
            </a:r>
            <a:r>
              <a:rPr lang="fr-FR" sz="1000" dirty="0"/>
              <a:t>)</a:t>
            </a: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0163" y="5972862"/>
            <a:ext cx="1819275" cy="62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0656" y="4860972"/>
            <a:ext cx="1457325" cy="81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Picture 3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7683" y="1311562"/>
            <a:ext cx="823213" cy="733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" name="Rectangle 34"/>
          <p:cNvSpPr/>
          <p:nvPr/>
        </p:nvSpPr>
        <p:spPr>
          <a:xfrm>
            <a:off x="7908569" y="2025654"/>
            <a:ext cx="105808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000" dirty="0" smtClean="0"/>
              <a:t>Pal-V (2015)</a:t>
            </a:r>
            <a:endParaRPr lang="fr-FR" sz="1000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7567" y="1321557"/>
            <a:ext cx="822976" cy="765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2" name="Rectangle 51"/>
          <p:cNvSpPr/>
          <p:nvPr/>
        </p:nvSpPr>
        <p:spPr>
          <a:xfrm>
            <a:off x="5466354" y="2103484"/>
            <a:ext cx="112793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000" dirty="0"/>
              <a:t>Airbus (</a:t>
            </a:r>
            <a:r>
              <a:rPr lang="fr-FR" sz="1000" dirty="0" smtClean="0"/>
              <a:t>2017)</a:t>
            </a:r>
            <a:endParaRPr lang="fr-FR" sz="1000" dirty="0"/>
          </a:p>
        </p:txBody>
      </p:sp>
      <p:pic>
        <p:nvPicPr>
          <p:cNvPr id="28" name="Image 27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8437612" y="5698123"/>
            <a:ext cx="1895475" cy="809625"/>
          </a:xfrm>
          <a:prstGeom prst="rect">
            <a:avLst/>
          </a:prstGeom>
        </p:spPr>
      </p:pic>
      <p:sp>
        <p:nvSpPr>
          <p:cNvPr id="37" name="AutoShape 2" descr="Résultat de recherche d'images pour &quot;terrafugia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3706" y="1365765"/>
            <a:ext cx="1072360" cy="623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" name="Rectangle 52"/>
          <p:cNvSpPr/>
          <p:nvPr/>
        </p:nvSpPr>
        <p:spPr>
          <a:xfrm>
            <a:off x="6631246" y="1986961"/>
            <a:ext cx="120476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000" dirty="0" err="1" smtClean="0"/>
              <a:t>Terrafugia</a:t>
            </a:r>
            <a:r>
              <a:rPr lang="fr-FR" sz="1000" dirty="0" smtClean="0"/>
              <a:t> (&lt;2015)</a:t>
            </a:r>
            <a:endParaRPr lang="fr-FR" sz="1000" dirty="0"/>
          </a:p>
        </p:txBody>
      </p:sp>
    </p:spTree>
    <p:extLst>
      <p:ext uri="{BB962C8B-B14F-4D97-AF65-F5344CB8AC3E}">
        <p14:creationId xmlns:p14="http://schemas.microsoft.com/office/powerpoint/2010/main" val="1959075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Mini-Bee</a:t>
            </a:r>
            <a:endParaRPr lang="fr-FR" sz="3086" dirty="0"/>
          </a:p>
        </p:txBody>
      </p:sp>
      <p:sp>
        <p:nvSpPr>
          <p:cNvPr id="7" name="ZoneTexte 6"/>
          <p:cNvSpPr txBox="1"/>
          <p:nvPr/>
        </p:nvSpPr>
        <p:spPr>
          <a:xfrm>
            <a:off x="810945" y="1115275"/>
            <a:ext cx="1667251" cy="3297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543" dirty="0" err="1" smtClean="0"/>
              <a:t>Hybrid</a:t>
            </a:r>
            <a:r>
              <a:rPr lang="fr-FR" sz="1543" dirty="0" smtClean="0"/>
              <a:t> </a:t>
            </a:r>
            <a:r>
              <a:rPr lang="fr-FR" sz="1543" dirty="0" err="1"/>
              <a:t>Octocopter</a:t>
            </a:r>
            <a:endParaRPr lang="fr-FR" sz="1543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358BD-8424-384F-809F-95A4D502BF26}" type="slidenum">
              <a:rPr lang="fr-FR" smtClean="0"/>
              <a:pPr/>
              <a:t>23</a:t>
            </a:fld>
            <a:endParaRPr lang="fr-FR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813"/>
          <a:stretch/>
        </p:blipFill>
        <p:spPr bwMode="auto">
          <a:xfrm>
            <a:off x="307789" y="1609492"/>
            <a:ext cx="10229076" cy="4881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" name="Espace réservé du contenu 2"/>
          <p:cNvSpPr txBox="1">
            <a:spLocks/>
          </p:cNvSpPr>
          <p:nvPr/>
        </p:nvSpPr>
        <p:spPr>
          <a:xfrm rot="20801905">
            <a:off x="7919560" y="2148229"/>
            <a:ext cx="1997829" cy="575134"/>
          </a:xfrm>
          <a:prstGeom prst="rect">
            <a:avLst/>
          </a:prstGeom>
        </p:spPr>
        <p:txBody>
          <a:bodyPr>
            <a:noAutofit/>
          </a:bodyPr>
          <a:lstStyle>
            <a:lvl1pPr marL="251986" indent="-251986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Char char="•"/>
              <a:defRPr sz="30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595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Drive </a:t>
            </a:r>
            <a:r>
              <a:rPr lang="fr-FR" sz="24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your</a:t>
            </a:r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Aircraft !</a:t>
            </a:r>
            <a:endParaRPr lang="fr-FR" sz="24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2596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err="1" smtClean="0"/>
              <a:t>Problem</a:t>
            </a:r>
            <a:r>
              <a:rPr lang="fr-FR" dirty="0" smtClean="0"/>
              <a:t> of air transportation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>
          <a:xfrm>
            <a:off x="5095356" y="7006700"/>
            <a:ext cx="728387" cy="276999"/>
          </a:xfrm>
        </p:spPr>
        <p:txBody>
          <a:bodyPr/>
          <a:lstStyle/>
          <a:p>
            <a:fld id="{100358BD-8424-384F-809F-95A4D502BF26}" type="slidenum">
              <a:rPr lang="fr-FR" smtClean="0"/>
              <a:pPr/>
              <a:t>3</a:t>
            </a:fld>
            <a:endParaRPr lang="fr-FR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7" t="21911" r="50000" b="20601"/>
          <a:stretch/>
        </p:blipFill>
        <p:spPr bwMode="auto">
          <a:xfrm>
            <a:off x="1651077" y="2331322"/>
            <a:ext cx="1677699" cy="10175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7" t="26617" r="50000" b="11521"/>
          <a:stretch/>
        </p:blipFill>
        <p:spPr bwMode="auto">
          <a:xfrm>
            <a:off x="3824375" y="2273264"/>
            <a:ext cx="1745896" cy="1133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 7" descr="ehang-drone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1556" y="2261169"/>
            <a:ext cx="1920333" cy="115789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ZoneTexte 8"/>
          <p:cNvSpPr txBox="1"/>
          <p:nvPr/>
        </p:nvSpPr>
        <p:spPr>
          <a:xfrm>
            <a:off x="1804297" y="1476202"/>
            <a:ext cx="1371259" cy="6955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err="1" smtClean="0">
                <a:solidFill>
                  <a:srgbClr val="FF0000"/>
                </a:solidFill>
              </a:rPr>
              <a:t>Length</a:t>
            </a:r>
            <a:r>
              <a:rPr lang="fr-FR" dirty="0" smtClean="0">
                <a:solidFill>
                  <a:srgbClr val="FF0000"/>
                </a:solidFill>
              </a:rPr>
              <a:t> of </a:t>
            </a:r>
            <a:r>
              <a:rPr lang="fr-FR" b="1" dirty="0" err="1" smtClean="0">
                <a:solidFill>
                  <a:srgbClr val="FF0000"/>
                </a:solidFill>
              </a:rPr>
              <a:t>runways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3721866" y="1476202"/>
            <a:ext cx="1950914" cy="6955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rgbClr val="FF0000"/>
                </a:solidFill>
              </a:rPr>
              <a:t>High </a:t>
            </a:r>
            <a:r>
              <a:rPr lang="fr-FR" b="1" dirty="0" err="1" smtClean="0">
                <a:solidFill>
                  <a:srgbClr val="FF0000"/>
                </a:solidFill>
              </a:rPr>
              <a:t>cost</a:t>
            </a:r>
            <a:r>
              <a:rPr lang="fr-FR" dirty="0" smtClean="0">
                <a:solidFill>
                  <a:srgbClr val="FF0000"/>
                </a:solidFill>
              </a:rPr>
              <a:t> per </a:t>
            </a:r>
            <a:r>
              <a:rPr lang="fr-FR" dirty="0" err="1" smtClean="0">
                <a:solidFill>
                  <a:srgbClr val="FF0000"/>
                </a:solidFill>
              </a:rPr>
              <a:t>hour</a:t>
            </a:r>
            <a:r>
              <a:rPr lang="fr-FR" dirty="0" smtClean="0">
                <a:solidFill>
                  <a:srgbClr val="FF0000"/>
                </a:solidFill>
              </a:rPr>
              <a:t> (&gt;300$/h)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6344740" y="1476202"/>
            <a:ext cx="1293964" cy="6955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err="1" smtClean="0">
                <a:solidFill>
                  <a:srgbClr val="FF0000"/>
                </a:solidFill>
              </a:rPr>
              <a:t>Lack</a:t>
            </a:r>
            <a:r>
              <a:rPr lang="fr-FR" dirty="0" smtClean="0">
                <a:solidFill>
                  <a:srgbClr val="FF0000"/>
                </a:solidFill>
              </a:rPr>
              <a:t> of </a:t>
            </a:r>
            <a:r>
              <a:rPr lang="fr-FR" b="1" dirty="0" err="1" smtClean="0">
                <a:solidFill>
                  <a:srgbClr val="FF0000"/>
                </a:solidFill>
              </a:rPr>
              <a:t>autonomy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1600719" y="3537396"/>
            <a:ext cx="1778414" cy="6955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Speed over 200km/h </a:t>
            </a:r>
            <a:endParaRPr lang="fr-FR" dirty="0"/>
          </a:p>
        </p:txBody>
      </p:sp>
      <p:sp>
        <p:nvSpPr>
          <p:cNvPr id="13" name="ZoneTexte 12"/>
          <p:cNvSpPr txBox="1"/>
          <p:nvPr/>
        </p:nvSpPr>
        <p:spPr>
          <a:xfrm>
            <a:off x="3603407" y="3537396"/>
            <a:ext cx="2187833" cy="6955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Vertical Take-Off and Landing (VTOL)</a:t>
            </a:r>
            <a:endParaRPr lang="fr-FR" dirty="0"/>
          </a:p>
        </p:txBody>
      </p:sp>
      <p:sp>
        <p:nvSpPr>
          <p:cNvPr id="14" name="ZoneTexte 13"/>
          <p:cNvSpPr txBox="1"/>
          <p:nvPr/>
        </p:nvSpPr>
        <p:spPr>
          <a:xfrm>
            <a:off x="8407000" y="3537396"/>
            <a:ext cx="1475473" cy="6955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err="1" smtClean="0"/>
              <a:t>Easy</a:t>
            </a:r>
            <a:r>
              <a:rPr lang="fr-FR" dirty="0" smtClean="0"/>
              <a:t> to drive as a car</a:t>
            </a:r>
            <a:endParaRPr lang="fr-FR" dirty="0"/>
          </a:p>
        </p:txBody>
      </p:sp>
      <p:sp>
        <p:nvSpPr>
          <p:cNvPr id="15" name="ZoneTexte 14"/>
          <p:cNvSpPr txBox="1"/>
          <p:nvPr/>
        </p:nvSpPr>
        <p:spPr>
          <a:xfrm>
            <a:off x="5766317" y="3537396"/>
            <a:ext cx="2450810" cy="6955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err="1" smtClean="0"/>
              <a:t>Low</a:t>
            </a:r>
            <a:r>
              <a:rPr lang="fr-FR" dirty="0" smtClean="0"/>
              <a:t> </a:t>
            </a:r>
            <a:r>
              <a:rPr lang="fr-FR" dirty="0" err="1" smtClean="0"/>
              <a:t>cost</a:t>
            </a:r>
            <a:r>
              <a:rPr lang="fr-FR" dirty="0" smtClean="0"/>
              <a:t> of</a:t>
            </a:r>
            <a:endParaRPr lang="fr-FR" dirty="0"/>
          </a:p>
          <a:p>
            <a:pPr algn="ctr"/>
            <a:r>
              <a:rPr lang="fr-FR" dirty="0" smtClean="0"/>
              <a:t> </a:t>
            </a:r>
            <a:r>
              <a:rPr lang="fr-FR" dirty="0" err="1" smtClean="0"/>
              <a:t>operation</a:t>
            </a:r>
            <a:endParaRPr lang="fr-FR" dirty="0"/>
          </a:p>
        </p:txBody>
      </p:sp>
      <p:sp>
        <p:nvSpPr>
          <p:cNvPr id="17" name="ZoneTexte 16"/>
          <p:cNvSpPr txBox="1"/>
          <p:nvPr/>
        </p:nvSpPr>
        <p:spPr>
          <a:xfrm>
            <a:off x="8529036" y="1476202"/>
            <a:ext cx="1231400" cy="6955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err="1" smtClean="0">
                <a:solidFill>
                  <a:srgbClr val="FF0000"/>
                </a:solidFill>
              </a:rPr>
              <a:t>Complex</a:t>
            </a:r>
            <a:r>
              <a:rPr lang="fr-FR" dirty="0" smtClean="0">
                <a:solidFill>
                  <a:srgbClr val="FF0000"/>
                </a:solidFill>
              </a:rPr>
              <a:t> interface</a:t>
            </a:r>
            <a:endParaRPr lang="fr-FR" dirty="0">
              <a:solidFill>
                <a:srgbClr val="FF0000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5783" y="2178233"/>
            <a:ext cx="1557906" cy="1247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ZoneTexte 15"/>
          <p:cNvSpPr txBox="1"/>
          <p:nvPr/>
        </p:nvSpPr>
        <p:spPr>
          <a:xfrm>
            <a:off x="150543" y="3688206"/>
            <a:ext cx="838691" cy="3939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 smtClean="0"/>
              <a:t>Needs</a:t>
            </a:r>
            <a:endParaRPr lang="fr-FR" b="1" dirty="0"/>
          </a:p>
        </p:txBody>
      </p:sp>
      <p:sp>
        <p:nvSpPr>
          <p:cNvPr id="20" name="ZoneTexte 19"/>
          <p:cNvSpPr txBox="1"/>
          <p:nvPr/>
        </p:nvSpPr>
        <p:spPr>
          <a:xfrm>
            <a:off x="150543" y="2461961"/>
            <a:ext cx="1257197" cy="6955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 smtClean="0"/>
              <a:t>Existing</a:t>
            </a:r>
            <a:r>
              <a:rPr lang="fr-FR" b="1" dirty="0" smtClean="0"/>
              <a:t> </a:t>
            </a:r>
            <a:r>
              <a:rPr lang="fr-FR" b="1" dirty="0" err="1" smtClean="0"/>
              <a:t>vehicules</a:t>
            </a:r>
            <a:endParaRPr lang="fr-FR" b="1" dirty="0"/>
          </a:p>
        </p:txBody>
      </p:sp>
      <p:sp>
        <p:nvSpPr>
          <p:cNvPr id="21" name="ZoneTexte 20"/>
          <p:cNvSpPr txBox="1"/>
          <p:nvPr/>
        </p:nvSpPr>
        <p:spPr>
          <a:xfrm>
            <a:off x="150543" y="4826088"/>
            <a:ext cx="1257197" cy="3939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Solutions</a:t>
            </a:r>
            <a:endParaRPr lang="fr-FR" b="1" dirty="0"/>
          </a:p>
        </p:txBody>
      </p:sp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8214" y="5501414"/>
            <a:ext cx="2810402" cy="1195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ZoneTexte 23"/>
          <p:cNvSpPr txBox="1"/>
          <p:nvPr/>
        </p:nvSpPr>
        <p:spPr>
          <a:xfrm>
            <a:off x="5449128" y="4675278"/>
            <a:ext cx="1556371" cy="6955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err="1" smtClean="0">
                <a:solidFill>
                  <a:srgbClr val="00B050"/>
                </a:solidFill>
              </a:rPr>
              <a:t>Hybrid</a:t>
            </a:r>
            <a:r>
              <a:rPr lang="fr-FR" dirty="0" smtClean="0">
                <a:solidFill>
                  <a:srgbClr val="00B050"/>
                </a:solidFill>
              </a:rPr>
              <a:t> propulsion</a:t>
            </a:r>
            <a:endParaRPr lang="fr-FR" dirty="0">
              <a:solidFill>
                <a:srgbClr val="00B050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612339" y="4826088"/>
            <a:ext cx="1662152" cy="3939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smtClean="0">
                <a:solidFill>
                  <a:srgbClr val="00B050"/>
                </a:solidFill>
              </a:rPr>
              <a:t>VTOL </a:t>
            </a:r>
            <a:r>
              <a:rPr lang="fr-FR" dirty="0" err="1">
                <a:solidFill>
                  <a:srgbClr val="00B050"/>
                </a:solidFill>
              </a:rPr>
              <a:t>aircraft</a:t>
            </a:r>
            <a:r>
              <a:rPr lang="fr-FR" dirty="0">
                <a:solidFill>
                  <a:srgbClr val="00B050"/>
                </a:solidFill>
              </a:rPr>
              <a:t> </a:t>
            </a:r>
          </a:p>
        </p:txBody>
      </p:sp>
      <p:sp>
        <p:nvSpPr>
          <p:cNvPr id="26" name="ZoneTexte 25"/>
          <p:cNvSpPr txBox="1"/>
          <p:nvPr/>
        </p:nvSpPr>
        <p:spPr>
          <a:xfrm>
            <a:off x="7790703" y="4675278"/>
            <a:ext cx="1730464" cy="6955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rgbClr val="00B050"/>
                </a:solidFill>
              </a:rPr>
              <a:t>« Car-</a:t>
            </a:r>
            <a:r>
              <a:rPr lang="fr-FR" dirty="0" err="1" smtClean="0">
                <a:solidFill>
                  <a:srgbClr val="00B050"/>
                </a:solidFill>
              </a:rPr>
              <a:t>Like</a:t>
            </a:r>
            <a:r>
              <a:rPr lang="fr-FR" dirty="0" smtClean="0">
                <a:solidFill>
                  <a:srgbClr val="00B050"/>
                </a:solidFill>
              </a:rPr>
              <a:t> » interface</a:t>
            </a:r>
            <a:endParaRPr lang="fr-FR" dirty="0">
              <a:solidFill>
                <a:srgbClr val="00B050"/>
              </a:solidFill>
            </a:endParaRPr>
          </a:p>
        </p:txBody>
      </p:sp>
      <p:pic>
        <p:nvPicPr>
          <p:cNvPr id="27" name="Picture 5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40" t="11846" r="41858" b="44967"/>
          <a:stretch/>
        </p:blipFill>
        <p:spPr bwMode="auto">
          <a:xfrm>
            <a:off x="7901573" y="5515328"/>
            <a:ext cx="1526039" cy="122549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2564" y="5515328"/>
            <a:ext cx="2274166" cy="121928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9" name="ZoneTexte 28"/>
          <p:cNvSpPr txBox="1"/>
          <p:nvPr/>
        </p:nvSpPr>
        <p:spPr>
          <a:xfrm>
            <a:off x="150543" y="1627012"/>
            <a:ext cx="1169038" cy="3939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 smtClean="0"/>
              <a:t>Problems</a:t>
            </a:r>
            <a:endParaRPr lang="fr-FR" b="1" dirty="0"/>
          </a:p>
        </p:txBody>
      </p:sp>
      <p:sp>
        <p:nvSpPr>
          <p:cNvPr id="25" name="ZoneTexte 24"/>
          <p:cNvSpPr txBox="1"/>
          <p:nvPr/>
        </p:nvSpPr>
        <p:spPr>
          <a:xfrm>
            <a:off x="2889459" y="3123223"/>
            <a:ext cx="58060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50" dirty="0" err="1" smtClean="0"/>
              <a:t>Cessna</a:t>
            </a:r>
            <a:endParaRPr lang="fr-FR" sz="1050" dirty="0"/>
          </a:p>
        </p:txBody>
      </p:sp>
      <p:sp>
        <p:nvSpPr>
          <p:cNvPr id="33" name="ZoneTexte 32"/>
          <p:cNvSpPr txBox="1"/>
          <p:nvPr/>
        </p:nvSpPr>
        <p:spPr>
          <a:xfrm>
            <a:off x="4987309" y="3142900"/>
            <a:ext cx="39626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50" dirty="0" smtClean="0"/>
              <a:t>R44</a:t>
            </a:r>
            <a:endParaRPr lang="fr-FR" sz="1050" dirty="0"/>
          </a:p>
        </p:txBody>
      </p:sp>
      <p:sp>
        <p:nvSpPr>
          <p:cNvPr id="34" name="ZoneTexte 33"/>
          <p:cNvSpPr txBox="1"/>
          <p:nvPr/>
        </p:nvSpPr>
        <p:spPr>
          <a:xfrm>
            <a:off x="6809189" y="3159219"/>
            <a:ext cx="53412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50" dirty="0" err="1" smtClean="0"/>
              <a:t>eHang</a:t>
            </a:r>
            <a:endParaRPr lang="fr-FR" sz="1050" dirty="0"/>
          </a:p>
        </p:txBody>
      </p:sp>
      <p:cxnSp>
        <p:nvCxnSpPr>
          <p:cNvPr id="7" name="Connecteur droit 6"/>
          <p:cNvCxnSpPr/>
          <p:nvPr/>
        </p:nvCxnSpPr>
        <p:spPr>
          <a:xfrm>
            <a:off x="896112" y="4498848"/>
            <a:ext cx="924458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92695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Mini-Bee Plane </a:t>
            </a:r>
            <a:r>
              <a:rPr lang="fr-FR" dirty="0"/>
              <a:t>– </a:t>
            </a:r>
            <a:r>
              <a:rPr lang="fr-FR" dirty="0" err="1" smtClean="0"/>
              <a:t>Hybrid</a:t>
            </a:r>
            <a:r>
              <a:rPr lang="fr-FR" dirty="0" smtClean="0"/>
              <a:t> VTOL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358BD-8424-384F-809F-95A4D502BF26}" type="slidenum">
              <a:rPr lang="fr-FR" smtClean="0"/>
              <a:pPr/>
              <a:t>4</a:t>
            </a:fld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431" y="1370012"/>
            <a:ext cx="9124950" cy="4819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249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Mini-Bee Plane – At a </a:t>
            </a:r>
            <a:r>
              <a:rPr lang="fr-FR" dirty="0" err="1" smtClean="0"/>
              <a:t>glance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358BD-8424-384F-809F-95A4D502BF26}" type="slidenum">
              <a:rPr lang="fr-FR" smtClean="0"/>
              <a:pPr/>
              <a:t>5</a:t>
            </a:fld>
            <a:endParaRPr lang="fr-FR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7" t="21911" r="50000" b="20601"/>
          <a:stretch/>
        </p:blipFill>
        <p:spPr bwMode="auto">
          <a:xfrm>
            <a:off x="1426969" y="1837165"/>
            <a:ext cx="1480940" cy="898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7" t="26617" r="50000" b="11521"/>
          <a:stretch/>
        </p:blipFill>
        <p:spPr bwMode="auto">
          <a:xfrm>
            <a:off x="4492419" y="1837165"/>
            <a:ext cx="1362488" cy="884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 7" descr="ehang-drone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9899" y="5413410"/>
            <a:ext cx="1498614" cy="903612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40" t="11846" r="41858" b="44967"/>
          <a:stretch/>
        </p:blipFill>
        <p:spPr bwMode="auto">
          <a:xfrm>
            <a:off x="7694809" y="5430550"/>
            <a:ext cx="1190910" cy="95636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2419" y="5392562"/>
            <a:ext cx="1774744" cy="9515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0470" y="1837165"/>
            <a:ext cx="1938586" cy="807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AutoShape 5" descr="Résultat de recherche d'images pour &quot;lesser open bee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2" name="ZoneTexte 11"/>
          <p:cNvSpPr txBox="1"/>
          <p:nvPr/>
        </p:nvSpPr>
        <p:spPr>
          <a:xfrm>
            <a:off x="1777461" y="1421258"/>
            <a:ext cx="814134" cy="3939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Range</a:t>
            </a:r>
            <a:endParaRPr lang="fr-FR" dirty="0"/>
          </a:p>
        </p:txBody>
      </p:sp>
      <p:sp>
        <p:nvSpPr>
          <p:cNvPr id="16" name="ZoneTexte 15"/>
          <p:cNvSpPr txBox="1"/>
          <p:nvPr/>
        </p:nvSpPr>
        <p:spPr>
          <a:xfrm>
            <a:off x="4585810" y="1421258"/>
            <a:ext cx="1172629" cy="3939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Low</a:t>
            </a:r>
            <a:r>
              <a:rPr lang="fr-FR" dirty="0" smtClean="0"/>
              <a:t> </a:t>
            </a:r>
            <a:r>
              <a:rPr lang="fr-FR" dirty="0" err="1" smtClean="0"/>
              <a:t>costs</a:t>
            </a:r>
            <a:endParaRPr lang="fr-FR" dirty="0"/>
          </a:p>
        </p:txBody>
      </p:sp>
      <p:sp>
        <p:nvSpPr>
          <p:cNvPr id="17" name="ZoneTexte 16"/>
          <p:cNvSpPr txBox="1"/>
          <p:nvPr/>
        </p:nvSpPr>
        <p:spPr>
          <a:xfrm>
            <a:off x="7130470" y="1421258"/>
            <a:ext cx="1866217" cy="3939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Security &amp; Noise</a:t>
            </a:r>
            <a:endParaRPr lang="fr-FR" dirty="0"/>
          </a:p>
        </p:txBody>
      </p:sp>
      <p:sp>
        <p:nvSpPr>
          <p:cNvPr id="18" name="ZoneTexte 17"/>
          <p:cNvSpPr txBox="1"/>
          <p:nvPr/>
        </p:nvSpPr>
        <p:spPr>
          <a:xfrm>
            <a:off x="1126128" y="6332217"/>
            <a:ext cx="2016001" cy="3939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Easy</a:t>
            </a:r>
            <a:r>
              <a:rPr lang="fr-FR" dirty="0" smtClean="0"/>
              <a:t> maintenance</a:t>
            </a:r>
            <a:endParaRPr lang="fr-FR" dirty="0"/>
          </a:p>
        </p:txBody>
      </p:sp>
      <p:sp>
        <p:nvSpPr>
          <p:cNvPr id="19" name="ZoneTexte 18"/>
          <p:cNvSpPr txBox="1"/>
          <p:nvPr/>
        </p:nvSpPr>
        <p:spPr>
          <a:xfrm>
            <a:off x="4719332" y="6332217"/>
            <a:ext cx="1251561" cy="3939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Autonomy</a:t>
            </a:r>
            <a:endParaRPr lang="fr-FR" dirty="0"/>
          </a:p>
        </p:txBody>
      </p:sp>
      <p:sp>
        <p:nvSpPr>
          <p:cNvPr id="20" name="ZoneTexte 19"/>
          <p:cNvSpPr txBox="1"/>
          <p:nvPr/>
        </p:nvSpPr>
        <p:spPr>
          <a:xfrm>
            <a:off x="7249241" y="6332217"/>
            <a:ext cx="2082045" cy="3939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Driving</a:t>
            </a:r>
            <a:r>
              <a:rPr lang="fr-FR" dirty="0" smtClean="0"/>
              <a:t> </a:t>
            </a:r>
            <a:r>
              <a:rPr lang="fr-FR" dirty="0" err="1" smtClean="0"/>
              <a:t>experience</a:t>
            </a:r>
            <a:endParaRPr lang="fr-FR" dirty="0"/>
          </a:p>
        </p:txBody>
      </p:sp>
      <p:cxnSp>
        <p:nvCxnSpPr>
          <p:cNvPr id="14" name="Connecteur droit avec flèche 13"/>
          <p:cNvCxnSpPr/>
          <p:nvPr/>
        </p:nvCxnSpPr>
        <p:spPr>
          <a:xfrm>
            <a:off x="3043237" y="2755967"/>
            <a:ext cx="1019175" cy="51252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avec flèche 22"/>
          <p:cNvCxnSpPr/>
          <p:nvPr/>
        </p:nvCxnSpPr>
        <p:spPr>
          <a:xfrm>
            <a:off x="5233987" y="2830337"/>
            <a:ext cx="0" cy="442184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avec flèche 24"/>
          <p:cNvCxnSpPr/>
          <p:nvPr/>
        </p:nvCxnSpPr>
        <p:spPr>
          <a:xfrm flipH="1">
            <a:off x="6929437" y="2875357"/>
            <a:ext cx="661988" cy="442184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avec flèche 26"/>
          <p:cNvCxnSpPr/>
          <p:nvPr/>
        </p:nvCxnSpPr>
        <p:spPr>
          <a:xfrm flipH="1" flipV="1">
            <a:off x="6757987" y="4830313"/>
            <a:ext cx="833438" cy="459061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avec flèche 28"/>
          <p:cNvCxnSpPr/>
          <p:nvPr/>
        </p:nvCxnSpPr>
        <p:spPr>
          <a:xfrm flipV="1">
            <a:off x="5297487" y="4773818"/>
            <a:ext cx="0" cy="459062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avec flèche 30"/>
          <p:cNvCxnSpPr/>
          <p:nvPr/>
        </p:nvCxnSpPr>
        <p:spPr>
          <a:xfrm flipV="1">
            <a:off x="2944947" y="4678187"/>
            <a:ext cx="874578" cy="52743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4630" y="3420299"/>
            <a:ext cx="1564225" cy="9970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" name="ZoneTexte 34"/>
          <p:cNvSpPr txBox="1"/>
          <p:nvPr/>
        </p:nvSpPr>
        <p:spPr>
          <a:xfrm>
            <a:off x="8158318" y="4426051"/>
            <a:ext cx="2313967" cy="3939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Collaborative </a:t>
            </a:r>
            <a:r>
              <a:rPr lang="fr-FR" dirty="0" err="1" smtClean="0"/>
              <a:t>project</a:t>
            </a:r>
            <a:endParaRPr lang="fr-FR" dirty="0"/>
          </a:p>
        </p:txBody>
      </p:sp>
      <p:cxnSp>
        <p:nvCxnSpPr>
          <p:cNvPr id="36" name="Connecteur droit avec flèche 35"/>
          <p:cNvCxnSpPr/>
          <p:nvPr/>
        </p:nvCxnSpPr>
        <p:spPr>
          <a:xfrm flipH="1">
            <a:off x="7130470" y="4039125"/>
            <a:ext cx="1109011" cy="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ZoneTexte 38"/>
          <p:cNvSpPr txBox="1"/>
          <p:nvPr/>
        </p:nvSpPr>
        <p:spPr>
          <a:xfrm>
            <a:off x="307975" y="4426051"/>
            <a:ext cx="2679516" cy="3939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Flight </a:t>
            </a:r>
            <a:r>
              <a:rPr lang="fr-FR" dirty="0" err="1" smtClean="0"/>
              <a:t>path</a:t>
            </a:r>
            <a:r>
              <a:rPr lang="fr-FR" dirty="0" smtClean="0"/>
              <a:t> management</a:t>
            </a:r>
            <a:endParaRPr lang="fr-FR" dirty="0"/>
          </a:p>
        </p:txBody>
      </p:sp>
      <p:cxnSp>
        <p:nvCxnSpPr>
          <p:cNvPr id="40" name="Connecteur droit avec flèche 39"/>
          <p:cNvCxnSpPr/>
          <p:nvPr/>
        </p:nvCxnSpPr>
        <p:spPr>
          <a:xfrm>
            <a:off x="2477440" y="4014760"/>
            <a:ext cx="1144720" cy="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31270" y="3423511"/>
            <a:ext cx="2800350" cy="1190625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9417" y="3480688"/>
            <a:ext cx="1314450" cy="87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472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Helicopter</a:t>
            </a:r>
            <a:r>
              <a:rPr lang="fr-FR" dirty="0" smtClean="0"/>
              <a:t> </a:t>
            </a:r>
            <a:r>
              <a:rPr lang="fr-FR" dirty="0" err="1" smtClean="0"/>
              <a:t>Market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358BD-8424-384F-809F-95A4D502BF26}" type="slidenum">
              <a:rPr lang="fr-FR" smtClean="0"/>
              <a:pPr/>
              <a:t>6</a:t>
            </a:fld>
            <a:endParaRPr lang="fr-FR" dirty="0"/>
          </a:p>
        </p:txBody>
      </p:sp>
      <p:sp>
        <p:nvSpPr>
          <p:cNvPr id="17" name="ZoneTexte 16"/>
          <p:cNvSpPr txBox="1"/>
          <p:nvPr/>
        </p:nvSpPr>
        <p:spPr>
          <a:xfrm>
            <a:off x="277851" y="1284470"/>
            <a:ext cx="3743141" cy="3939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Helicopter</a:t>
            </a:r>
            <a:r>
              <a:rPr lang="fr-FR" dirty="0" smtClean="0"/>
              <a:t> </a:t>
            </a:r>
            <a:r>
              <a:rPr lang="fr-FR" dirty="0" err="1" smtClean="0"/>
              <a:t>deliveries</a:t>
            </a:r>
            <a:r>
              <a:rPr lang="fr-FR" dirty="0" smtClean="0"/>
              <a:t> : ~500 / </a:t>
            </a:r>
            <a:r>
              <a:rPr lang="fr-FR" dirty="0" err="1" smtClean="0"/>
              <a:t>year</a:t>
            </a:r>
            <a:endParaRPr lang="fr-FR" dirty="0" smtClean="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44"/>
          <a:stretch/>
        </p:blipFill>
        <p:spPr bwMode="auto">
          <a:xfrm>
            <a:off x="441326" y="4362450"/>
            <a:ext cx="2012950" cy="1921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6851" y="4453107"/>
            <a:ext cx="2377201" cy="183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63" b="-1"/>
          <a:stretch/>
        </p:blipFill>
        <p:spPr bwMode="auto">
          <a:xfrm>
            <a:off x="6688137" y="4659752"/>
            <a:ext cx="3839183" cy="1326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ZoneTexte 17"/>
          <p:cNvSpPr txBox="1"/>
          <p:nvPr/>
        </p:nvSpPr>
        <p:spPr>
          <a:xfrm>
            <a:off x="7471990" y="3841202"/>
            <a:ext cx="2404826" cy="3939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Training </a:t>
            </a:r>
            <a:r>
              <a:rPr lang="fr-FR" dirty="0" err="1" smtClean="0"/>
              <a:t>cost</a:t>
            </a:r>
            <a:r>
              <a:rPr lang="fr-FR" dirty="0" smtClean="0"/>
              <a:t> per </a:t>
            </a:r>
            <a:r>
              <a:rPr lang="fr-FR" dirty="0" err="1" smtClean="0"/>
              <a:t>hour</a:t>
            </a:r>
            <a:endParaRPr lang="fr-FR" dirty="0"/>
          </a:p>
        </p:txBody>
      </p:sp>
      <p:sp>
        <p:nvSpPr>
          <p:cNvPr id="25" name="ZoneTexte 24"/>
          <p:cNvSpPr txBox="1"/>
          <p:nvPr/>
        </p:nvSpPr>
        <p:spPr>
          <a:xfrm>
            <a:off x="3706851" y="3841202"/>
            <a:ext cx="2127442" cy="3939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Fleet per continent</a:t>
            </a:r>
            <a:endParaRPr lang="fr-FR" dirty="0"/>
          </a:p>
        </p:txBody>
      </p:sp>
      <p:sp>
        <p:nvSpPr>
          <p:cNvPr id="26" name="ZoneTexte 25"/>
          <p:cNvSpPr txBox="1"/>
          <p:nvPr/>
        </p:nvSpPr>
        <p:spPr>
          <a:xfrm>
            <a:off x="277851" y="3841202"/>
            <a:ext cx="2688493" cy="3939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Deliveries</a:t>
            </a:r>
            <a:r>
              <a:rPr lang="fr-FR" dirty="0" smtClean="0"/>
              <a:t> per </a:t>
            </a:r>
            <a:r>
              <a:rPr lang="fr-FR" dirty="0" err="1" smtClean="0"/>
              <a:t>categories</a:t>
            </a:r>
            <a:endParaRPr lang="fr-FR" dirty="0"/>
          </a:p>
        </p:txBody>
      </p:sp>
      <p:sp>
        <p:nvSpPr>
          <p:cNvPr id="19" name="Rectangle 18"/>
          <p:cNvSpPr/>
          <p:nvPr/>
        </p:nvSpPr>
        <p:spPr>
          <a:xfrm>
            <a:off x="3550920" y="5232082"/>
            <a:ext cx="2716530" cy="525706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Rectangle 27"/>
          <p:cNvSpPr/>
          <p:nvPr/>
        </p:nvSpPr>
        <p:spPr>
          <a:xfrm>
            <a:off x="8032352" y="4556564"/>
            <a:ext cx="764778" cy="1253685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Secteurs 19"/>
          <p:cNvSpPr/>
          <p:nvPr/>
        </p:nvSpPr>
        <p:spPr>
          <a:xfrm>
            <a:off x="463624" y="4402862"/>
            <a:ext cx="2081076" cy="2049892"/>
          </a:xfrm>
          <a:prstGeom prst="pie">
            <a:avLst>
              <a:gd name="adj1" fmla="val 6391523"/>
              <a:gd name="adj2" fmla="val 9327431"/>
            </a:avLst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1276" y="1855269"/>
            <a:ext cx="2171700" cy="168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97" y="1855269"/>
            <a:ext cx="1674812" cy="1646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Rectangle 33"/>
          <p:cNvSpPr/>
          <p:nvPr/>
        </p:nvSpPr>
        <p:spPr>
          <a:xfrm>
            <a:off x="3188853" y="1992512"/>
            <a:ext cx="478274" cy="1360048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4184" y="1671571"/>
            <a:ext cx="2322512" cy="1869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Rectangle 35"/>
          <p:cNvSpPr/>
          <p:nvPr/>
        </p:nvSpPr>
        <p:spPr>
          <a:xfrm>
            <a:off x="6650037" y="2384865"/>
            <a:ext cx="598488" cy="268622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Rectangle 21"/>
          <p:cNvSpPr/>
          <p:nvPr/>
        </p:nvSpPr>
        <p:spPr>
          <a:xfrm>
            <a:off x="7267575" y="2237988"/>
            <a:ext cx="84073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000" dirty="0"/>
              <a:t>Emergency </a:t>
            </a:r>
            <a:r>
              <a:rPr lang="fr-FR" sz="1000" dirty="0" err="1" smtClean="0"/>
              <a:t>Medical</a:t>
            </a:r>
            <a:r>
              <a:rPr lang="fr-FR" sz="1000" dirty="0" smtClean="0"/>
              <a:t> Services</a:t>
            </a:r>
            <a:endParaRPr lang="fr-FR" sz="1000" dirty="0"/>
          </a:p>
        </p:txBody>
      </p:sp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0563" y="1481446"/>
            <a:ext cx="2134245" cy="2106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Rectangle 40"/>
          <p:cNvSpPr/>
          <p:nvPr/>
        </p:nvSpPr>
        <p:spPr>
          <a:xfrm>
            <a:off x="8351837" y="3139440"/>
            <a:ext cx="890587" cy="292734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ZoneTexte 2"/>
          <p:cNvSpPr txBox="1"/>
          <p:nvPr/>
        </p:nvSpPr>
        <p:spPr>
          <a:xfrm>
            <a:off x="3188853" y="6442690"/>
            <a:ext cx="3558090" cy="3939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First </a:t>
            </a:r>
            <a:r>
              <a:rPr lang="fr-FR" b="1" dirty="0" err="1" smtClean="0"/>
              <a:t>market</a:t>
            </a:r>
            <a:r>
              <a:rPr lang="fr-FR" b="1" dirty="0" smtClean="0"/>
              <a:t> </a:t>
            </a:r>
            <a:r>
              <a:rPr lang="fr-FR" b="1" dirty="0" err="1" smtClean="0"/>
              <a:t>target</a:t>
            </a:r>
            <a:r>
              <a:rPr lang="fr-FR" b="1" dirty="0" smtClean="0"/>
              <a:t> : EMS in Asia</a:t>
            </a:r>
            <a:endParaRPr lang="fr-FR" b="1" dirty="0"/>
          </a:p>
        </p:txBody>
      </p:sp>
      <p:sp>
        <p:nvSpPr>
          <p:cNvPr id="23" name="Rectangle 22"/>
          <p:cNvSpPr/>
          <p:nvPr/>
        </p:nvSpPr>
        <p:spPr>
          <a:xfrm>
            <a:off x="8351837" y="2091621"/>
            <a:ext cx="890587" cy="292734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8065126" y="5810249"/>
            <a:ext cx="699230" cy="3939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&lt;R66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99977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Mini Bee Plane - Description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43439" y="1529891"/>
            <a:ext cx="9071610" cy="5375769"/>
          </a:xfrm>
        </p:spPr>
        <p:txBody>
          <a:bodyPr>
            <a:normAutofit lnSpcReduction="10000"/>
          </a:bodyPr>
          <a:lstStyle/>
          <a:p>
            <a:r>
              <a:rPr lang="fr-FR" sz="2800" dirty="0" smtClean="0"/>
              <a:t>Project state : TRL3</a:t>
            </a:r>
          </a:p>
          <a:p>
            <a:pPr lvl="1"/>
            <a:r>
              <a:rPr lang="fr-FR" sz="2400" dirty="0" smtClean="0"/>
              <a:t>Electric </a:t>
            </a:r>
            <a:r>
              <a:rPr lang="fr-FR" sz="2400" dirty="0" err="1" smtClean="0"/>
              <a:t>octocopter</a:t>
            </a:r>
            <a:r>
              <a:rPr lang="fr-FR" sz="2400" dirty="0" smtClean="0"/>
              <a:t> : 4 vertical + 4 tilt </a:t>
            </a:r>
          </a:p>
          <a:p>
            <a:pPr lvl="1"/>
            <a:r>
              <a:rPr lang="fr-FR" sz="2400" dirty="0" err="1"/>
              <a:t>H</a:t>
            </a:r>
            <a:r>
              <a:rPr lang="fr-FR" sz="2400" dirty="0" err="1" smtClean="0"/>
              <a:t>ybrid</a:t>
            </a:r>
            <a:r>
              <a:rPr lang="fr-FR" sz="2400" dirty="0" smtClean="0"/>
              <a:t> </a:t>
            </a:r>
            <a:r>
              <a:rPr lang="fr-FR" sz="2400" dirty="0" err="1" smtClean="0"/>
              <a:t>energy</a:t>
            </a:r>
            <a:r>
              <a:rPr lang="fr-FR" sz="2400" dirty="0" smtClean="0"/>
              <a:t> : fuel</a:t>
            </a:r>
            <a:r>
              <a:rPr lang="fr-FR" sz="2400" dirty="0"/>
              <a:t> </a:t>
            </a:r>
            <a:r>
              <a:rPr lang="fr-FR" sz="2400" dirty="0" smtClean="0"/>
              <a:t>+ batteries</a:t>
            </a:r>
          </a:p>
          <a:p>
            <a:pPr lvl="1"/>
            <a:r>
              <a:rPr lang="fr-FR" sz="2400" dirty="0" smtClean="0"/>
              <a:t>2 to 4 </a:t>
            </a:r>
            <a:r>
              <a:rPr lang="fr-FR" sz="2400" dirty="0" err="1" smtClean="0"/>
              <a:t>seats</a:t>
            </a:r>
            <a:r>
              <a:rPr lang="fr-FR" sz="2400" dirty="0" smtClean="0"/>
              <a:t> (driver </a:t>
            </a:r>
            <a:r>
              <a:rPr lang="fr-FR" sz="2400" dirty="0" err="1" smtClean="0"/>
              <a:t>included</a:t>
            </a:r>
            <a:r>
              <a:rPr lang="fr-FR" sz="2400" dirty="0" smtClean="0"/>
              <a:t>)</a:t>
            </a:r>
          </a:p>
          <a:p>
            <a:pPr lvl="1"/>
            <a:r>
              <a:rPr lang="fr-FR" sz="2400" dirty="0" smtClean="0"/>
              <a:t>CS 27 </a:t>
            </a:r>
            <a:r>
              <a:rPr lang="fr-FR" sz="2400" dirty="0"/>
              <a:t>m</a:t>
            </a:r>
            <a:r>
              <a:rPr lang="fr-FR" sz="2400" dirty="0" smtClean="0"/>
              <a:t>ulti-rotors certification</a:t>
            </a:r>
          </a:p>
          <a:p>
            <a:r>
              <a:rPr lang="fr-FR" sz="2800" dirty="0" err="1" smtClean="0"/>
              <a:t>Characteristics</a:t>
            </a:r>
            <a:r>
              <a:rPr lang="fr-FR" sz="2800" dirty="0" smtClean="0"/>
              <a:t> :</a:t>
            </a:r>
            <a:endParaRPr lang="fr-FR" sz="2800" dirty="0"/>
          </a:p>
          <a:p>
            <a:pPr lvl="1"/>
            <a:r>
              <a:rPr lang="fr-FR" sz="2400" dirty="0" smtClean="0"/>
              <a:t>VTOL, short </a:t>
            </a:r>
            <a:r>
              <a:rPr lang="fr-FR" sz="2400" dirty="0" err="1" smtClean="0"/>
              <a:t>wings</a:t>
            </a:r>
            <a:r>
              <a:rPr lang="fr-FR" sz="2400" dirty="0" smtClean="0"/>
              <a:t>, 1.2 ton</a:t>
            </a:r>
          </a:p>
          <a:p>
            <a:pPr lvl="1"/>
            <a:r>
              <a:rPr lang="fr-FR" sz="2400" dirty="0"/>
              <a:t>Range </a:t>
            </a:r>
            <a:r>
              <a:rPr lang="fr-FR" sz="2400" dirty="0" smtClean="0"/>
              <a:t>500km</a:t>
            </a:r>
            <a:r>
              <a:rPr lang="fr-FR" sz="2400" dirty="0"/>
              <a:t>, </a:t>
            </a:r>
            <a:r>
              <a:rPr lang="fr-FR" sz="2400" dirty="0" err="1" smtClean="0"/>
              <a:t>cruise</a:t>
            </a:r>
            <a:r>
              <a:rPr lang="fr-FR" sz="2400" dirty="0" smtClean="0"/>
              <a:t> speed 250 km/h</a:t>
            </a:r>
            <a:endParaRPr lang="fr-FR" sz="2400" dirty="0"/>
          </a:p>
          <a:p>
            <a:pPr lvl="1"/>
            <a:r>
              <a:rPr lang="fr-FR" sz="2400" dirty="0" smtClean="0"/>
              <a:t>Electric </a:t>
            </a:r>
            <a:r>
              <a:rPr lang="fr-FR" sz="2400" dirty="0" err="1" smtClean="0"/>
              <a:t>controls</a:t>
            </a:r>
            <a:r>
              <a:rPr lang="fr-FR" sz="2400" dirty="0" smtClean="0"/>
              <a:t> and </a:t>
            </a:r>
            <a:r>
              <a:rPr lang="fr-FR" sz="2400" dirty="0" err="1" smtClean="0"/>
              <a:t>engines</a:t>
            </a:r>
            <a:endParaRPr lang="fr-FR" sz="2400" dirty="0" smtClean="0"/>
          </a:p>
          <a:p>
            <a:pPr lvl="1"/>
            <a:r>
              <a:rPr lang="fr-FR" sz="2400" dirty="0" smtClean="0"/>
              <a:t>« Car </a:t>
            </a:r>
            <a:r>
              <a:rPr lang="fr-FR" sz="2400" dirty="0" err="1" smtClean="0"/>
              <a:t>like</a:t>
            </a:r>
            <a:r>
              <a:rPr lang="fr-FR" sz="2400" dirty="0" smtClean="0"/>
              <a:t> » interface</a:t>
            </a:r>
          </a:p>
          <a:p>
            <a:r>
              <a:rPr lang="fr-FR" sz="2800" dirty="0" smtClean="0"/>
              <a:t>Goals and </a:t>
            </a:r>
            <a:r>
              <a:rPr lang="fr-FR" sz="2800" dirty="0" err="1" smtClean="0"/>
              <a:t>market</a:t>
            </a:r>
            <a:endParaRPr lang="fr-FR" sz="2800" dirty="0" smtClean="0"/>
          </a:p>
          <a:p>
            <a:pPr lvl="1"/>
            <a:r>
              <a:rPr lang="fr-FR" sz="2400" dirty="0"/>
              <a:t>Air </a:t>
            </a:r>
            <a:r>
              <a:rPr lang="fr-FR" sz="2400" dirty="0" smtClean="0"/>
              <a:t>Ambulance ; </a:t>
            </a:r>
            <a:r>
              <a:rPr lang="fr-FR" sz="2400" dirty="0" err="1" smtClean="0"/>
              <a:t>then</a:t>
            </a:r>
            <a:r>
              <a:rPr lang="fr-FR" sz="2400" dirty="0" smtClean="0"/>
              <a:t> VIP, Taxi, Sport</a:t>
            </a:r>
          </a:p>
          <a:p>
            <a:pPr lvl="1"/>
            <a:r>
              <a:rPr lang="fr-FR" sz="2400" dirty="0" err="1" smtClean="0"/>
              <a:t>Estimated</a:t>
            </a:r>
            <a:r>
              <a:rPr lang="fr-FR" sz="2400" dirty="0" smtClean="0"/>
              <a:t> </a:t>
            </a:r>
            <a:r>
              <a:rPr lang="fr-FR" sz="2400" dirty="0" err="1" smtClean="0"/>
              <a:t>price</a:t>
            </a:r>
            <a:r>
              <a:rPr lang="fr-FR" sz="2400" dirty="0" smtClean="0"/>
              <a:t> 1m€ (0,7 to 2m€)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358BD-8424-384F-809F-95A4D502BF26}" type="slidenum">
              <a:rPr lang="fr-FR" smtClean="0"/>
              <a:pPr/>
              <a:t>7</a:t>
            </a:fld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5993" y="4390976"/>
            <a:ext cx="4352925" cy="1971675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5993" y="1827000"/>
            <a:ext cx="4362450" cy="2390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279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Mini Bee Plane - Team </a:t>
            </a:r>
            <a:r>
              <a:rPr lang="fr-FR" dirty="0"/>
              <a:t>/ </a:t>
            </a:r>
            <a:r>
              <a:rPr lang="fr-FR" dirty="0" err="1" smtClean="0"/>
              <a:t>Partners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358BD-8424-384F-809F-95A4D502BF26}" type="slidenum">
              <a:rPr lang="fr-FR" smtClean="0"/>
              <a:pPr/>
              <a:t>8</a:t>
            </a:fld>
            <a:endParaRPr lang="fr-FR" dirty="0"/>
          </a:p>
        </p:txBody>
      </p:sp>
      <p:pic>
        <p:nvPicPr>
          <p:cNvPr id="6" name="Picture 2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5240" y="6032209"/>
            <a:ext cx="740100" cy="445481"/>
          </a:xfrm>
          <a:prstGeom prst="rect">
            <a:avLst/>
          </a:prstGeom>
          <a:noFill/>
          <a:ln>
            <a:noFill/>
          </a:ln>
          <a:effectLst/>
          <a:extLst/>
        </p:spPr>
      </p:pic>
      <p:pic>
        <p:nvPicPr>
          <p:cNvPr id="7" name="Picture 18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8729" y="5732690"/>
            <a:ext cx="730841" cy="245514"/>
          </a:xfrm>
          <a:prstGeom prst="rect">
            <a:avLst/>
          </a:prstGeom>
          <a:noFill/>
          <a:ln>
            <a:noFill/>
          </a:ln>
          <a:effectLst/>
          <a:extLst/>
        </p:spPr>
      </p:pic>
      <p:pic>
        <p:nvPicPr>
          <p:cNvPr id="8" name="Picture 6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4296" y="4937078"/>
            <a:ext cx="542702" cy="680884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9" name="Picture 2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5726" y="6243557"/>
            <a:ext cx="781063" cy="297290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10" name="Picture 2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336" y="5487946"/>
            <a:ext cx="1294606" cy="715199"/>
          </a:xfrm>
          <a:prstGeom prst="rect">
            <a:avLst/>
          </a:prstGeom>
          <a:noFill/>
          <a:ln>
            <a:noFill/>
          </a:ln>
          <a:effectLst/>
          <a:extLst/>
        </p:spPr>
      </p:pic>
      <p:pic>
        <p:nvPicPr>
          <p:cNvPr id="11" name="Picture 11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9525" y="5342458"/>
            <a:ext cx="1474373" cy="290976"/>
          </a:xfrm>
          <a:prstGeom prst="rect">
            <a:avLst/>
          </a:prstGeom>
          <a:noFill/>
          <a:ln>
            <a:noFill/>
          </a:ln>
          <a:effectLst/>
          <a:extLst/>
        </p:spPr>
      </p:pic>
      <p:pic>
        <p:nvPicPr>
          <p:cNvPr id="12" name="Picture 2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281" y="6186685"/>
            <a:ext cx="637048" cy="383220"/>
          </a:xfrm>
          <a:prstGeom prst="rect">
            <a:avLst/>
          </a:prstGeom>
          <a:noFill/>
          <a:ln>
            <a:noFill/>
          </a:ln>
          <a:effectLst/>
          <a:extLst/>
        </p:spPr>
      </p:pic>
      <p:pic>
        <p:nvPicPr>
          <p:cNvPr id="14" name="Picture 19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9525" y="5732690"/>
            <a:ext cx="695475" cy="308641"/>
          </a:xfrm>
          <a:prstGeom prst="rect">
            <a:avLst/>
          </a:prstGeom>
          <a:noFill/>
          <a:ln>
            <a:noFill/>
          </a:ln>
          <a:effectLst/>
          <a:extLst/>
        </p:spPr>
      </p:pic>
      <p:pic>
        <p:nvPicPr>
          <p:cNvPr id="15" name="Picture 16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2613" y="6234072"/>
            <a:ext cx="432387" cy="265191"/>
          </a:xfrm>
          <a:prstGeom prst="rect">
            <a:avLst/>
          </a:prstGeom>
          <a:noFill/>
          <a:ln>
            <a:noFill/>
          </a:ln>
          <a:effectLst/>
          <a:extLst/>
        </p:spPr>
      </p:pic>
      <p:pic>
        <p:nvPicPr>
          <p:cNvPr id="16" name="Picture 14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1736" y="6235207"/>
            <a:ext cx="550348" cy="286175"/>
          </a:xfrm>
          <a:prstGeom prst="rect">
            <a:avLst/>
          </a:prstGeom>
          <a:noFill/>
          <a:ln>
            <a:noFill/>
          </a:ln>
          <a:effectLst/>
          <a:extLst/>
        </p:spPr>
      </p:pic>
      <p:sp>
        <p:nvSpPr>
          <p:cNvPr id="17" name="ZoneTexte 16"/>
          <p:cNvSpPr txBox="1"/>
          <p:nvPr/>
        </p:nvSpPr>
        <p:spPr>
          <a:xfrm rot="20752185">
            <a:off x="8697377" y="894283"/>
            <a:ext cx="17067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 err="1">
                <a:solidFill>
                  <a:srgbClr val="FF0000"/>
                </a:solidFill>
              </a:rPr>
              <a:t>Lesser</a:t>
            </a:r>
            <a:r>
              <a:rPr lang="fr-FR" sz="1600" dirty="0">
                <a:solidFill>
                  <a:srgbClr val="FF0000"/>
                </a:solidFill>
              </a:rPr>
              <a:t> Open Bee License 1-3</a:t>
            </a:r>
          </a:p>
        </p:txBody>
      </p:sp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3497" y="6188131"/>
            <a:ext cx="755324" cy="5734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ZoneTexte 18"/>
          <p:cNvSpPr txBox="1"/>
          <p:nvPr/>
        </p:nvSpPr>
        <p:spPr>
          <a:xfrm>
            <a:off x="79876" y="1515766"/>
            <a:ext cx="1671227" cy="4248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161" dirty="0" err="1"/>
              <a:t>Coordinator</a:t>
            </a:r>
            <a:r>
              <a:rPr lang="fr-FR" sz="2161" dirty="0"/>
              <a:t> :</a:t>
            </a:r>
          </a:p>
        </p:txBody>
      </p:sp>
      <p:pic>
        <p:nvPicPr>
          <p:cNvPr id="20" name="Picture 38"/>
          <p:cNvPicPr/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46" r="20664"/>
          <a:stretch/>
        </p:blipFill>
        <p:spPr bwMode="auto">
          <a:xfrm>
            <a:off x="845757" y="6165806"/>
            <a:ext cx="461980" cy="378762"/>
          </a:xfrm>
          <a:prstGeom prst="rect">
            <a:avLst/>
          </a:prstGeom>
          <a:noFill/>
          <a:ln>
            <a:noFill/>
          </a:ln>
          <a:effectLst/>
          <a:extLst/>
        </p:spPr>
      </p:pic>
      <p:sp>
        <p:nvSpPr>
          <p:cNvPr id="21" name="ZoneTexte 20"/>
          <p:cNvSpPr txBox="1"/>
          <p:nvPr/>
        </p:nvSpPr>
        <p:spPr>
          <a:xfrm>
            <a:off x="3871371" y="1318637"/>
            <a:ext cx="2429832" cy="4248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161" dirty="0" err="1" smtClean="0"/>
              <a:t>Academic</a:t>
            </a:r>
            <a:r>
              <a:rPr lang="fr-FR" sz="2161" dirty="0" smtClean="0"/>
              <a:t> </a:t>
            </a:r>
            <a:r>
              <a:rPr lang="fr-FR" sz="2161" dirty="0" err="1" smtClean="0"/>
              <a:t>partners</a:t>
            </a:r>
            <a:r>
              <a:rPr lang="fr-FR" sz="2161" dirty="0" smtClean="0"/>
              <a:t> :</a:t>
            </a:r>
            <a:endParaRPr lang="fr-FR" sz="2161" dirty="0"/>
          </a:p>
        </p:txBody>
      </p:sp>
      <p:sp>
        <p:nvSpPr>
          <p:cNvPr id="22" name="ZoneTexte 21"/>
          <p:cNvSpPr txBox="1"/>
          <p:nvPr/>
        </p:nvSpPr>
        <p:spPr>
          <a:xfrm>
            <a:off x="4908983" y="6182182"/>
            <a:ext cx="1015021" cy="4248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161" dirty="0"/>
              <a:t>Design:</a:t>
            </a:r>
          </a:p>
        </p:txBody>
      </p:sp>
      <p:sp>
        <p:nvSpPr>
          <p:cNvPr id="23" name="ZoneTexte 22"/>
          <p:cNvSpPr txBox="1"/>
          <p:nvPr/>
        </p:nvSpPr>
        <p:spPr>
          <a:xfrm>
            <a:off x="174914" y="4306318"/>
            <a:ext cx="3769109" cy="4248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161" dirty="0"/>
              <a:t>Institution &amp; </a:t>
            </a:r>
            <a:r>
              <a:rPr lang="fr-FR" sz="2161" dirty="0" err="1"/>
              <a:t>financial</a:t>
            </a:r>
            <a:r>
              <a:rPr lang="fr-FR" sz="2161" dirty="0"/>
              <a:t> </a:t>
            </a:r>
            <a:r>
              <a:rPr lang="fr-FR" sz="2161" dirty="0" err="1"/>
              <a:t>partners</a:t>
            </a:r>
            <a:r>
              <a:rPr lang="fr-FR" sz="2161" dirty="0"/>
              <a:t> :</a:t>
            </a:r>
          </a:p>
        </p:txBody>
      </p:sp>
      <p:pic>
        <p:nvPicPr>
          <p:cNvPr id="24" name="Picture 2" descr="\\TECH01\c-toucom\2016 06 17 Fonds de planche\Technoplane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3609" y="1499033"/>
            <a:ext cx="1491161" cy="485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 descr="\\TECH01\présentation\Pictures Logos\Logos Partners\Ecoles\PLACIS.JP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5741" y="4893900"/>
            <a:ext cx="981604" cy="404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Image 2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95571" y="2080831"/>
            <a:ext cx="3067339" cy="1795295"/>
          </a:xfrm>
          <a:prstGeom prst="rect">
            <a:avLst/>
          </a:prstGeom>
        </p:spPr>
      </p:pic>
      <p:pic>
        <p:nvPicPr>
          <p:cNvPr id="27" name="Picture 10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2023" y="1829007"/>
            <a:ext cx="1480242" cy="648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7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9790" y="1767374"/>
            <a:ext cx="1085360" cy="76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8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2674" y="1850025"/>
            <a:ext cx="1453022" cy="648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Image 29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2280" y="1883600"/>
            <a:ext cx="1369455" cy="554205"/>
          </a:xfrm>
          <a:prstGeom prst="rect">
            <a:avLst/>
          </a:prstGeom>
        </p:spPr>
      </p:pic>
      <p:pic>
        <p:nvPicPr>
          <p:cNvPr id="32" name="Image 31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9691" y="2625945"/>
            <a:ext cx="1451181" cy="443491"/>
          </a:xfrm>
          <a:prstGeom prst="rect">
            <a:avLst/>
          </a:prstGeom>
        </p:spPr>
      </p:pic>
      <p:pic>
        <p:nvPicPr>
          <p:cNvPr id="33" name="Image 32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8738" y="2564293"/>
            <a:ext cx="667865" cy="665302"/>
          </a:xfrm>
          <a:prstGeom prst="rect">
            <a:avLst/>
          </a:prstGeom>
        </p:spPr>
      </p:pic>
      <p:pic>
        <p:nvPicPr>
          <p:cNvPr id="34" name="Image 33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2020" y="2766192"/>
            <a:ext cx="1196035" cy="258193"/>
          </a:xfrm>
          <a:prstGeom prst="rect">
            <a:avLst/>
          </a:prstGeom>
        </p:spPr>
      </p:pic>
      <p:pic>
        <p:nvPicPr>
          <p:cNvPr id="35" name="Image 34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9569" y="2593675"/>
            <a:ext cx="635970" cy="603229"/>
          </a:xfrm>
          <a:prstGeom prst="rect">
            <a:avLst/>
          </a:prstGeom>
        </p:spPr>
      </p:pic>
      <p:pic>
        <p:nvPicPr>
          <p:cNvPr id="36" name="Image 35"/>
          <p:cNvPicPr>
            <a:picLocks noChangeAspect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167"/>
          <a:stretch/>
        </p:blipFill>
        <p:spPr>
          <a:xfrm>
            <a:off x="5574146" y="2565599"/>
            <a:ext cx="603075" cy="607320"/>
          </a:xfrm>
          <a:prstGeom prst="rect">
            <a:avLst/>
          </a:prstGeom>
        </p:spPr>
      </p:pic>
      <p:pic>
        <p:nvPicPr>
          <p:cNvPr id="37" name="Image 36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7155932" y="2520396"/>
            <a:ext cx="687148" cy="609264"/>
          </a:xfrm>
          <a:prstGeom prst="rect">
            <a:avLst/>
          </a:prstGeom>
        </p:spPr>
      </p:pic>
      <p:pic>
        <p:nvPicPr>
          <p:cNvPr id="38" name="Image 37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9288738" y="1840819"/>
            <a:ext cx="524073" cy="628888"/>
          </a:xfrm>
          <a:prstGeom prst="rect">
            <a:avLst/>
          </a:prstGeom>
        </p:spPr>
      </p:pic>
      <p:sp>
        <p:nvSpPr>
          <p:cNvPr id="39" name="ZoneTexte 38"/>
          <p:cNvSpPr txBox="1"/>
          <p:nvPr/>
        </p:nvSpPr>
        <p:spPr>
          <a:xfrm>
            <a:off x="4940450" y="5222753"/>
            <a:ext cx="2107839" cy="424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161" dirty="0" smtClean="0"/>
              <a:t>LOI </a:t>
            </a:r>
            <a:r>
              <a:rPr lang="fr-FR" sz="2161" dirty="0" err="1" smtClean="0"/>
              <a:t>Industrial</a:t>
            </a:r>
            <a:r>
              <a:rPr lang="fr-FR" sz="2161" dirty="0" smtClean="0"/>
              <a:t> :</a:t>
            </a:r>
            <a:endParaRPr lang="fr-FR" sz="2161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4807" y="5746159"/>
            <a:ext cx="1556578" cy="258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2" descr="\\BP01\cpm_industries\2017 04 11 LOI\LOGO CPM INDUSTRIES 2010 08-12-2011.bmp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268" y="4631773"/>
            <a:ext cx="971856" cy="341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1215" y="4605269"/>
            <a:ext cx="1112922" cy="384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\\BP01\technoplane\LOI\AEN\Logo AEN.JPG"/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7598" y="5747899"/>
            <a:ext cx="851806" cy="431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ZoneTexte 40"/>
          <p:cNvSpPr txBox="1"/>
          <p:nvPr/>
        </p:nvSpPr>
        <p:spPr>
          <a:xfrm>
            <a:off x="5012950" y="4564979"/>
            <a:ext cx="2107839" cy="424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161" dirty="0" err="1" smtClean="0"/>
              <a:t>Industrials</a:t>
            </a:r>
            <a:r>
              <a:rPr lang="fr-FR" sz="2161" dirty="0" smtClean="0"/>
              <a:t> :</a:t>
            </a:r>
            <a:endParaRPr lang="fr-FR" sz="2161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4862" y="3170160"/>
            <a:ext cx="964290" cy="41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3"/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832" y="4768051"/>
            <a:ext cx="62865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852" y="4690198"/>
            <a:ext cx="829156" cy="923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7155" y="5201776"/>
            <a:ext cx="1200504" cy="457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591105" y="5285461"/>
            <a:ext cx="300282" cy="11802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0420" y="3196904"/>
            <a:ext cx="854135" cy="4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 descr="\\BP01\technoplane\LOI\GCA-CM Vallet\logo vallet.jpg"/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0260" y="5091789"/>
            <a:ext cx="382858" cy="589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4137" y="5164416"/>
            <a:ext cx="366972" cy="489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5793183" y="3306385"/>
            <a:ext cx="1064817" cy="191224"/>
          </a:xfrm>
          <a:prstGeom prst="rect">
            <a:avLst/>
          </a:prstGeom>
        </p:spPr>
      </p:pic>
      <p:pic>
        <p:nvPicPr>
          <p:cNvPr id="42" name="Image 41"/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6997243" y="3146329"/>
            <a:ext cx="702833" cy="514268"/>
          </a:xfrm>
          <a:prstGeom prst="rect">
            <a:avLst/>
          </a:prstGeom>
        </p:spPr>
      </p:pic>
      <p:pic>
        <p:nvPicPr>
          <p:cNvPr id="43" name="Image 42"/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>
            <a:off x="7825136" y="3128202"/>
            <a:ext cx="704901" cy="704901"/>
          </a:xfrm>
          <a:prstGeom prst="rect">
            <a:avLst/>
          </a:prstGeom>
        </p:spPr>
      </p:pic>
      <p:sp>
        <p:nvSpPr>
          <p:cNvPr id="53" name="ZoneTexte 52"/>
          <p:cNvSpPr txBox="1"/>
          <p:nvPr/>
        </p:nvSpPr>
        <p:spPr>
          <a:xfrm>
            <a:off x="8600940" y="3302314"/>
            <a:ext cx="20651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/>
              <a:t>Project </a:t>
            </a:r>
            <a:r>
              <a:rPr lang="fr-FR" sz="1400" dirty="0" err="1" smtClean="0"/>
              <a:t>started</a:t>
            </a:r>
            <a:r>
              <a:rPr lang="fr-FR" sz="1400" dirty="0" smtClean="0"/>
              <a:t> in 2015 </a:t>
            </a:r>
            <a:r>
              <a:rPr lang="fr-FR" sz="1400" dirty="0" err="1" smtClean="0"/>
              <a:t>with</a:t>
            </a:r>
            <a:r>
              <a:rPr lang="fr-FR" sz="1400" dirty="0" smtClean="0"/>
              <a:t> 4 </a:t>
            </a:r>
            <a:r>
              <a:rPr lang="fr-FR" sz="1400" dirty="0" err="1" smtClean="0"/>
              <a:t>universities</a:t>
            </a:r>
            <a:endParaRPr lang="fr-FR" sz="1400" dirty="0"/>
          </a:p>
        </p:txBody>
      </p:sp>
      <p:sp>
        <p:nvSpPr>
          <p:cNvPr id="31" name="AutoShape 2" descr="Résultat de recherche d'images pour &quot;centrale lille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7586" y="3663854"/>
            <a:ext cx="632834" cy="6328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6" name="AutoShape 6" descr="Résultat de recherche d'images pour &quot;lycée marcel sembat&quot;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47" name="AutoShape 8" descr="Résultat de recherche d'images pour &quot;lycée marcel sembat&quot;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6254" y="3666435"/>
            <a:ext cx="647700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8695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Mini-Bee Plane - Project </a:t>
            </a:r>
            <a:r>
              <a:rPr lang="fr-FR" dirty="0" err="1" smtClean="0"/>
              <a:t>Tasks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358BD-8424-384F-809F-95A4D502BF26}" type="slidenum">
              <a:rPr lang="fr-FR" smtClean="0"/>
              <a:pPr/>
              <a:t>9</a:t>
            </a:fld>
            <a:endParaRPr lang="fr-FR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979245" y="3284265"/>
            <a:ext cx="1946692" cy="97077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79927" y="5490121"/>
            <a:ext cx="2387678" cy="125997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93464" y="5505678"/>
            <a:ext cx="1046530" cy="123723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6810" y="5468281"/>
            <a:ext cx="1221538" cy="125024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83" name="Picture 11" descr="\\BP01\photo\Mini-Bee TRL2\minibee calculs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2876" y="1811452"/>
            <a:ext cx="1611616" cy="798388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30960" r="21110" b="34520"/>
          <a:stretch/>
        </p:blipFill>
        <p:spPr bwMode="auto">
          <a:xfrm flipH="1">
            <a:off x="2401627" y="3297614"/>
            <a:ext cx="1026836" cy="92628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 descr="\\TECH01\c-toucom\2016 06 17 Fonds de planche\Technoplane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2623" y="1860077"/>
            <a:ext cx="1118544" cy="364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965" y="3297614"/>
            <a:ext cx="893029" cy="92628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87" name="Picture 15" descr="\\BP01\estaca\2016 10 4A SQY MiniBee Structure\Images et vidéos Catia\Structure 2.0\3 versions mini b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901797" y="3321317"/>
            <a:ext cx="1416078" cy="906377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84" y="3349892"/>
            <a:ext cx="1029141" cy="45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7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4512" y="3297614"/>
            <a:ext cx="754599" cy="53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8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110" y="5518478"/>
            <a:ext cx="1010216" cy="45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Image 2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875" y="1884184"/>
            <a:ext cx="1142115" cy="462203"/>
          </a:xfrm>
          <a:prstGeom prst="rect">
            <a:avLst/>
          </a:prstGeom>
        </p:spPr>
      </p:pic>
      <p:pic>
        <p:nvPicPr>
          <p:cNvPr id="27" name="Image 2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4472" y="3335959"/>
            <a:ext cx="1008936" cy="308338"/>
          </a:xfrm>
          <a:prstGeom prst="rect">
            <a:avLst/>
          </a:prstGeom>
        </p:spPr>
      </p:pic>
      <p:pic>
        <p:nvPicPr>
          <p:cNvPr id="28" name="Image 2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578" y="4430575"/>
            <a:ext cx="464334" cy="462552"/>
          </a:xfrm>
          <a:prstGeom prst="rect">
            <a:avLst/>
          </a:prstGeom>
        </p:spPr>
      </p:pic>
      <p:pic>
        <p:nvPicPr>
          <p:cNvPr id="30" name="Image 29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7138" y="4500847"/>
            <a:ext cx="442159" cy="419396"/>
          </a:xfrm>
          <a:prstGeom prst="rect">
            <a:avLst/>
          </a:prstGeom>
        </p:spPr>
      </p:pic>
      <p:pic>
        <p:nvPicPr>
          <p:cNvPr id="31" name="Image 30"/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167"/>
          <a:stretch/>
        </p:blipFill>
        <p:spPr>
          <a:xfrm>
            <a:off x="7451784" y="5493807"/>
            <a:ext cx="419289" cy="422240"/>
          </a:xfrm>
          <a:prstGeom prst="rect">
            <a:avLst/>
          </a:prstGeom>
        </p:spPr>
      </p:pic>
      <p:pic>
        <p:nvPicPr>
          <p:cNvPr id="32" name="Image 31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089540" y="4498749"/>
            <a:ext cx="477741" cy="423592"/>
          </a:xfrm>
          <a:prstGeom prst="rect">
            <a:avLst/>
          </a:prstGeom>
        </p:spPr>
      </p:pic>
      <p:pic>
        <p:nvPicPr>
          <p:cNvPr id="33" name="Image 32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944178" y="1805097"/>
            <a:ext cx="516870" cy="620244"/>
          </a:xfrm>
          <a:prstGeom prst="rect">
            <a:avLst/>
          </a:prstGeom>
        </p:spPr>
      </p:pic>
      <p:pic>
        <p:nvPicPr>
          <p:cNvPr id="34" name="Picture 1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1477" y="3353142"/>
            <a:ext cx="1029141" cy="45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814805" y="4394286"/>
            <a:ext cx="11193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Landing </a:t>
            </a:r>
            <a:r>
              <a:rPr lang="fr-FR" sz="1400" dirty="0" err="1" smtClean="0"/>
              <a:t>gear</a:t>
            </a:r>
            <a:endParaRPr lang="fr-FR" sz="1400" dirty="0"/>
          </a:p>
        </p:txBody>
      </p:sp>
      <p:sp>
        <p:nvSpPr>
          <p:cNvPr id="36" name="ZoneTexte 35"/>
          <p:cNvSpPr txBox="1"/>
          <p:nvPr/>
        </p:nvSpPr>
        <p:spPr>
          <a:xfrm>
            <a:off x="5288690" y="4556657"/>
            <a:ext cx="4171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Tilt</a:t>
            </a:r>
            <a:endParaRPr lang="fr-FR" sz="1400" dirty="0"/>
          </a:p>
        </p:txBody>
      </p:sp>
      <p:sp>
        <p:nvSpPr>
          <p:cNvPr id="37" name="ZoneTexte 36"/>
          <p:cNvSpPr txBox="1"/>
          <p:nvPr/>
        </p:nvSpPr>
        <p:spPr>
          <a:xfrm>
            <a:off x="3556428" y="4556657"/>
            <a:ext cx="6571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Rotors</a:t>
            </a:r>
            <a:endParaRPr lang="fr-FR" sz="1400" dirty="0"/>
          </a:p>
        </p:txBody>
      </p:sp>
      <p:sp>
        <p:nvSpPr>
          <p:cNvPr id="38" name="ZoneTexte 37"/>
          <p:cNvSpPr txBox="1"/>
          <p:nvPr/>
        </p:nvSpPr>
        <p:spPr>
          <a:xfrm>
            <a:off x="589217" y="1479756"/>
            <a:ext cx="12832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Aircraft Design</a:t>
            </a:r>
            <a:endParaRPr lang="fr-FR" sz="1400" dirty="0"/>
          </a:p>
        </p:txBody>
      </p:sp>
      <p:sp>
        <p:nvSpPr>
          <p:cNvPr id="39" name="ZoneTexte 38"/>
          <p:cNvSpPr txBox="1"/>
          <p:nvPr/>
        </p:nvSpPr>
        <p:spPr>
          <a:xfrm>
            <a:off x="3515113" y="1479756"/>
            <a:ext cx="19671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 smtClean="0"/>
              <a:t>Aeronautical</a:t>
            </a:r>
            <a:r>
              <a:rPr lang="fr-FR" sz="1400" dirty="0" smtClean="0"/>
              <a:t> simulation</a:t>
            </a:r>
            <a:endParaRPr lang="fr-FR" sz="1400" dirty="0"/>
          </a:p>
        </p:txBody>
      </p:sp>
      <p:sp>
        <p:nvSpPr>
          <p:cNvPr id="40" name="ZoneTexte 39"/>
          <p:cNvSpPr txBox="1"/>
          <p:nvPr/>
        </p:nvSpPr>
        <p:spPr>
          <a:xfrm>
            <a:off x="6760760" y="1448979"/>
            <a:ext cx="12688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 smtClean="0"/>
              <a:t>Scale</a:t>
            </a:r>
            <a:r>
              <a:rPr lang="fr-FR" sz="1400" dirty="0" smtClean="0"/>
              <a:t> </a:t>
            </a:r>
            <a:r>
              <a:rPr lang="fr-FR" sz="1400" dirty="0" err="1" smtClean="0"/>
              <a:t>Mock</a:t>
            </a:r>
            <a:r>
              <a:rPr lang="fr-FR" sz="1400" dirty="0" smtClean="0"/>
              <a:t>-up</a:t>
            </a:r>
            <a:endParaRPr lang="fr-FR" sz="1400" dirty="0"/>
          </a:p>
        </p:txBody>
      </p:sp>
      <p:sp>
        <p:nvSpPr>
          <p:cNvPr id="41" name="ZoneTexte 40"/>
          <p:cNvSpPr txBox="1"/>
          <p:nvPr/>
        </p:nvSpPr>
        <p:spPr>
          <a:xfrm>
            <a:off x="296461" y="2956552"/>
            <a:ext cx="11425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HM Interface</a:t>
            </a:r>
            <a:endParaRPr lang="fr-FR" sz="1400" dirty="0"/>
          </a:p>
        </p:txBody>
      </p:sp>
      <p:sp>
        <p:nvSpPr>
          <p:cNvPr id="42" name="ZoneTexte 41"/>
          <p:cNvSpPr txBox="1"/>
          <p:nvPr/>
        </p:nvSpPr>
        <p:spPr>
          <a:xfrm>
            <a:off x="2602529" y="2965967"/>
            <a:ext cx="7009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Usages</a:t>
            </a:r>
            <a:endParaRPr lang="fr-FR" sz="1400" dirty="0"/>
          </a:p>
        </p:txBody>
      </p:sp>
      <p:sp>
        <p:nvSpPr>
          <p:cNvPr id="43" name="ZoneTexte 42"/>
          <p:cNvSpPr txBox="1"/>
          <p:nvPr/>
        </p:nvSpPr>
        <p:spPr>
          <a:xfrm>
            <a:off x="5471273" y="2984462"/>
            <a:ext cx="8651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Structure</a:t>
            </a:r>
            <a:endParaRPr lang="fr-FR" sz="1400" dirty="0"/>
          </a:p>
        </p:txBody>
      </p:sp>
      <p:sp>
        <p:nvSpPr>
          <p:cNvPr id="44" name="ZoneTexte 43"/>
          <p:cNvSpPr txBox="1"/>
          <p:nvPr/>
        </p:nvSpPr>
        <p:spPr>
          <a:xfrm>
            <a:off x="7846025" y="2997405"/>
            <a:ext cx="16668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 smtClean="0"/>
              <a:t>Modular</a:t>
            </a:r>
            <a:r>
              <a:rPr lang="fr-FR" sz="1400" dirty="0"/>
              <a:t> </a:t>
            </a:r>
            <a:r>
              <a:rPr lang="fr-FR" sz="1400" dirty="0" smtClean="0"/>
              <a:t>conception</a:t>
            </a:r>
            <a:endParaRPr lang="fr-FR" sz="1400" dirty="0"/>
          </a:p>
        </p:txBody>
      </p:sp>
      <p:sp>
        <p:nvSpPr>
          <p:cNvPr id="45" name="ZoneTexte 44"/>
          <p:cNvSpPr txBox="1"/>
          <p:nvPr/>
        </p:nvSpPr>
        <p:spPr>
          <a:xfrm>
            <a:off x="147252" y="5179924"/>
            <a:ext cx="9636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Simulation</a:t>
            </a:r>
            <a:endParaRPr lang="fr-FR" sz="1400" dirty="0"/>
          </a:p>
        </p:txBody>
      </p:sp>
      <p:pic>
        <p:nvPicPr>
          <p:cNvPr id="46" name="Picture 7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7092" y="5628999"/>
            <a:ext cx="814150" cy="574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" name="ZoneTexte 46"/>
          <p:cNvSpPr txBox="1"/>
          <p:nvPr/>
        </p:nvSpPr>
        <p:spPr>
          <a:xfrm>
            <a:off x="2560113" y="5151567"/>
            <a:ext cx="11421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Equipements</a:t>
            </a:r>
            <a:endParaRPr lang="fr-FR" sz="1400" dirty="0"/>
          </a:p>
        </p:txBody>
      </p:sp>
      <p:sp>
        <p:nvSpPr>
          <p:cNvPr id="48" name="ZoneTexte 47"/>
          <p:cNvSpPr txBox="1"/>
          <p:nvPr/>
        </p:nvSpPr>
        <p:spPr>
          <a:xfrm>
            <a:off x="5921795" y="5170843"/>
            <a:ext cx="15254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 smtClean="0"/>
              <a:t>Sensor</a:t>
            </a:r>
            <a:r>
              <a:rPr lang="fr-FR" sz="1400" dirty="0" smtClean="0"/>
              <a:t> </a:t>
            </a:r>
            <a:r>
              <a:rPr lang="fr-FR" sz="1400" dirty="0" err="1" smtClean="0"/>
              <a:t>Integration</a:t>
            </a:r>
            <a:endParaRPr lang="fr-FR" sz="1400" dirty="0"/>
          </a:p>
        </p:txBody>
      </p:sp>
      <p:pic>
        <p:nvPicPr>
          <p:cNvPr id="49" name="Picture 2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1896" y="5369374"/>
            <a:ext cx="1313751" cy="218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ZoneTexte 49"/>
          <p:cNvSpPr txBox="1"/>
          <p:nvPr/>
        </p:nvSpPr>
        <p:spPr>
          <a:xfrm>
            <a:off x="8099435" y="5337877"/>
            <a:ext cx="7713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 smtClean="0"/>
              <a:t>Harness</a:t>
            </a:r>
            <a:endParaRPr lang="fr-FR" sz="14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0180" y="3921088"/>
            <a:ext cx="802934" cy="283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" name="Image 50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539" y="4581449"/>
            <a:ext cx="1196035" cy="258193"/>
          </a:xfrm>
          <a:prstGeom prst="rect">
            <a:avLst/>
          </a:prstGeom>
        </p:spPr>
      </p:pic>
      <p:sp>
        <p:nvSpPr>
          <p:cNvPr id="52" name="ZoneTexte 51"/>
          <p:cNvSpPr txBox="1"/>
          <p:nvPr/>
        </p:nvSpPr>
        <p:spPr>
          <a:xfrm>
            <a:off x="7447277" y="4556657"/>
            <a:ext cx="5725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 smtClean="0"/>
              <a:t>Seats</a:t>
            </a:r>
            <a:endParaRPr lang="fr-FR" sz="1400" dirty="0"/>
          </a:p>
        </p:txBody>
      </p:sp>
      <p:pic>
        <p:nvPicPr>
          <p:cNvPr id="53" name="Picture 2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5300" y="5722645"/>
            <a:ext cx="830699" cy="287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ZoneTexte 53"/>
          <p:cNvSpPr txBox="1"/>
          <p:nvPr/>
        </p:nvSpPr>
        <p:spPr>
          <a:xfrm>
            <a:off x="8099435" y="5712281"/>
            <a:ext cx="14702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3D </a:t>
            </a:r>
            <a:r>
              <a:rPr lang="fr-FR" sz="1400" dirty="0" err="1" smtClean="0"/>
              <a:t>Metal</a:t>
            </a:r>
            <a:r>
              <a:rPr lang="fr-FR" sz="1400" dirty="0" smtClean="0"/>
              <a:t> printing</a:t>
            </a:r>
            <a:endParaRPr lang="fr-FR" sz="1400" dirty="0"/>
          </a:p>
        </p:txBody>
      </p:sp>
      <p:sp>
        <p:nvSpPr>
          <p:cNvPr id="55" name="ZoneTexte 54"/>
          <p:cNvSpPr txBox="1"/>
          <p:nvPr/>
        </p:nvSpPr>
        <p:spPr>
          <a:xfrm>
            <a:off x="8099435" y="6061908"/>
            <a:ext cx="9768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Electronics</a:t>
            </a:r>
            <a:endParaRPr lang="fr-FR" sz="1400" dirty="0"/>
          </a:p>
        </p:txBody>
      </p:sp>
      <p:pic>
        <p:nvPicPr>
          <p:cNvPr id="56" name="Picture 3" descr="\\BP01\technoplane\LOI\AEN\Logo AEN.JPG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2050" y="6120106"/>
            <a:ext cx="578355" cy="292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9373" y="1747302"/>
            <a:ext cx="992298" cy="9108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7" name="Picture 3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1627" y="2281319"/>
            <a:ext cx="423896" cy="321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8" name="ZoneTexte 57"/>
          <p:cNvSpPr txBox="1"/>
          <p:nvPr/>
        </p:nvSpPr>
        <p:spPr>
          <a:xfrm rot="20752185">
            <a:off x="8697377" y="894283"/>
            <a:ext cx="17067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 err="1">
                <a:solidFill>
                  <a:srgbClr val="FF0000"/>
                </a:solidFill>
              </a:rPr>
              <a:t>Lesser</a:t>
            </a:r>
            <a:r>
              <a:rPr lang="fr-FR" sz="1600" dirty="0">
                <a:solidFill>
                  <a:srgbClr val="FF0000"/>
                </a:solidFill>
              </a:rPr>
              <a:t> Open Bee License 1-3</a:t>
            </a:r>
          </a:p>
        </p:txBody>
      </p:sp>
      <p:pic>
        <p:nvPicPr>
          <p:cNvPr id="60" name="Picture 4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224496" y="4304378"/>
            <a:ext cx="262833" cy="1033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9" name="Picture 3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4472" y="6307703"/>
            <a:ext cx="911203" cy="347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" name="Picture 4" descr="\\BP01\technoplane\LOI\GCA-CM Vallet\logo vallet.jpg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3141" y="6075179"/>
            <a:ext cx="382858" cy="589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6"/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82" y="6125037"/>
            <a:ext cx="366972" cy="489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366247" y="1855819"/>
            <a:ext cx="1914525" cy="819150"/>
          </a:xfrm>
          <a:prstGeom prst="rect">
            <a:avLst/>
          </a:prstGeom>
        </p:spPr>
      </p:pic>
      <p:pic>
        <p:nvPicPr>
          <p:cNvPr id="63" name="Picture 5"/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8024" y="1824766"/>
            <a:ext cx="964290" cy="41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" name="ZoneTexte 63"/>
          <p:cNvSpPr txBox="1"/>
          <p:nvPr/>
        </p:nvSpPr>
        <p:spPr>
          <a:xfrm>
            <a:off x="9148024" y="1534236"/>
            <a:ext cx="9345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Marketing</a:t>
            </a:r>
            <a:endParaRPr lang="fr-FR" sz="1400" dirty="0"/>
          </a:p>
        </p:txBody>
      </p:sp>
      <p:pic>
        <p:nvPicPr>
          <p:cNvPr id="65" name="Picture 4"/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5838" y="5981499"/>
            <a:ext cx="632834" cy="6328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46641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iapo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1403</TotalTime>
  <Words>816</Words>
  <Application>Microsoft Office PowerPoint</Application>
  <PresentationFormat>Personnalisé</PresentationFormat>
  <Paragraphs>238</Paragraphs>
  <Slides>23</Slides>
  <Notes>1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23</vt:i4>
      </vt:variant>
    </vt:vector>
  </HeadingPairs>
  <TitlesOfParts>
    <vt:vector size="24" baseType="lpstr">
      <vt:lpstr>Diapo</vt:lpstr>
      <vt:lpstr>Présentation PowerPoint</vt:lpstr>
      <vt:lpstr>Mini-Bee Plane - Agenda</vt:lpstr>
      <vt:lpstr>Problem of air transportation</vt:lpstr>
      <vt:lpstr>Mini-Bee Plane – Hybrid VTOL</vt:lpstr>
      <vt:lpstr>Mini-Bee Plane – At a glance</vt:lpstr>
      <vt:lpstr>Helicopter Market</vt:lpstr>
      <vt:lpstr>Mini Bee Plane - Description</vt:lpstr>
      <vt:lpstr>Mini Bee Plane - Team / Partners</vt:lpstr>
      <vt:lpstr>Mini-Bee Plane - Project Tasks</vt:lpstr>
      <vt:lpstr>Mini-Bee Plane – Key success drivers</vt:lpstr>
      <vt:lpstr>Mini-Bee Plane - Configurations</vt:lpstr>
      <vt:lpstr>Mini Bee Plane - Taxi configuration</vt:lpstr>
      <vt:lpstr>Mini Bee Plane - VIP Configuration</vt:lpstr>
      <vt:lpstr>Mini Bee Plane - Structural architecture</vt:lpstr>
      <vt:lpstr>Mini Bee Plane - Modular structure</vt:lpstr>
      <vt:lpstr>Take-off and flight transition</vt:lpstr>
      <vt:lpstr>Actions for Mini-Bee TRL3 Project</vt:lpstr>
      <vt:lpstr>Financial project path</vt:lpstr>
      <vt:lpstr>Annexes</vt:lpstr>
      <vt:lpstr>Uber Elevate planning</vt:lpstr>
      <vt:lpstr>State of the art</vt:lpstr>
      <vt:lpstr>Other innovative projects</vt:lpstr>
      <vt:lpstr>Mini-Bee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Olivier Cotte</dc:creator>
  <cp:lastModifiedBy>Xavier</cp:lastModifiedBy>
  <cp:revision>303</cp:revision>
  <dcterms:created xsi:type="dcterms:W3CDTF">2016-07-01T08:55:06Z</dcterms:created>
  <dcterms:modified xsi:type="dcterms:W3CDTF">2017-11-15T17:26:31Z</dcterms:modified>
</cp:coreProperties>
</file>