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</p:sldMasterIdLst>
  <p:notesMasterIdLst>
    <p:notesMasterId r:id="rId12"/>
  </p:notesMasterIdLst>
  <p:handoutMasterIdLst>
    <p:handoutMasterId r:id="rId13"/>
  </p:handoutMasterIdLst>
  <p:sldIdLst>
    <p:sldId id="262" r:id="rId2"/>
    <p:sldId id="278" r:id="rId3"/>
    <p:sldId id="327" r:id="rId4"/>
    <p:sldId id="326" r:id="rId5"/>
    <p:sldId id="300" r:id="rId6"/>
    <p:sldId id="317" r:id="rId7"/>
    <p:sldId id="314" r:id="rId8"/>
    <p:sldId id="315" r:id="rId9"/>
    <p:sldId id="322" r:id="rId10"/>
    <p:sldId id="328" r:id="rId11"/>
  </p:sldIdLst>
  <p:sldSz cx="10691813" cy="7559675"/>
  <p:notesSz cx="6858000" cy="9144000"/>
  <p:defaultTextStyle>
    <a:defPPr>
      <a:defRPr lang="fr-FR"/>
    </a:defPPr>
    <a:lvl1pPr marL="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205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41" userDrawn="1">
          <p15:clr>
            <a:srgbClr val="A4A3A4"/>
          </p15:clr>
        </p15:guide>
        <p15:guide id="2" pos="33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292C"/>
    <a:srgbClr val="9A2F3A"/>
    <a:srgbClr val="12487C"/>
    <a:srgbClr val="5F9FD4"/>
    <a:srgbClr val="6F563B"/>
    <a:srgbClr val="523943"/>
    <a:srgbClr val="523A44"/>
    <a:srgbClr val="609ED5"/>
    <a:srgbClr val="024787"/>
    <a:srgbClr val="5F9F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30" autoAdjust="0"/>
    <p:restoredTop sz="86419"/>
  </p:normalViewPr>
  <p:slideViewPr>
    <p:cSldViewPr snapToGrid="0" snapToObjects="1">
      <p:cViewPr varScale="1">
        <p:scale>
          <a:sx n="89" d="100"/>
          <a:sy n="89" d="100"/>
        </p:scale>
        <p:origin x="2046" y="96"/>
      </p:cViewPr>
      <p:guideLst>
        <p:guide orient="horz" pos="4241"/>
        <p:guide pos="33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A7724F16-B1E1-CE11-E83A-A85933CCE1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BAE9C82-8AAD-7F80-E501-5E65FE0F6BD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7F5C18-54E7-40E1-BC3E-D63D71C8965C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0962AD-124A-4235-0CC5-100FB2AEC8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89F9E6-52D8-7E5C-D1B2-DDEF7C6657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904D66-83BC-4F43-B05A-9D8188393A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86325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C99A69-B3F9-4445-8A0A-636E45ED8617}" type="datetimeFigureOut">
              <a:rPr lang="fr-FR" smtClean="0"/>
              <a:t>13/09/2023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73EF0-874A-264D-B8E3-3C906E3418E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386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1pPr>
    <a:lvl2pPr marL="521437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2pPr>
    <a:lvl3pPr marL="104287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3pPr>
    <a:lvl4pPr marL="156431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4pPr>
    <a:lvl5pPr marL="208574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5pPr>
    <a:lvl6pPr marL="260718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6pPr>
    <a:lvl7pPr marL="3128620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7pPr>
    <a:lvl8pPr marL="3650056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8pPr>
    <a:lvl9pPr marL="4171493" algn="l" defTabSz="1042873" rtl="0" eaLnBrk="1" latinLnBrk="0" hangingPunct="1">
      <a:defRPr sz="1369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2060" r="3510" b="5252"/>
          <a:stretch/>
        </p:blipFill>
        <p:spPr>
          <a:xfrm>
            <a:off x="5058" y="4887310"/>
            <a:ext cx="10686756" cy="267236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2907047" y="3395548"/>
            <a:ext cx="4891946" cy="450508"/>
          </a:xfrm>
        </p:spPr>
        <p:txBody>
          <a:bodyPr/>
          <a:lstStyle>
            <a:lvl1pPr algn="ctr">
              <a:defRPr lang="fr-FR" sz="1800" kern="1200" spc="300" smtClean="0">
                <a:solidFill>
                  <a:srgbClr val="ED964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PRESENTATION FILE</a:t>
            </a:r>
          </a:p>
        </p:txBody>
      </p:sp>
      <p:pic>
        <p:nvPicPr>
          <p:cNvPr id="4" name="Image 3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59B53EF4-0009-117B-E2D7-49B65F1A55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417" y="275099"/>
            <a:ext cx="2028448" cy="8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24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62060" r="3510" b="5252"/>
          <a:stretch/>
        </p:blipFill>
        <p:spPr>
          <a:xfrm>
            <a:off x="0" y="4897821"/>
            <a:ext cx="10691814" cy="2661854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7390214" y="4276323"/>
            <a:ext cx="2844278" cy="1975404"/>
          </a:xfrm>
          <a:prstGeom prst="rect">
            <a:avLst/>
          </a:prstGeom>
          <a:solidFill>
            <a:schemeClr val="bg1"/>
          </a:solidFill>
          <a:ln w="1270">
            <a:solidFill>
              <a:srgbClr val="7E83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/>
            <a:endParaRPr lang="fr-FR"/>
          </a:p>
        </p:txBody>
      </p:sp>
      <p:sp>
        <p:nvSpPr>
          <p:cNvPr id="13" name="Titre 1"/>
          <p:cNvSpPr>
            <a:spLocks noGrp="1"/>
          </p:cNvSpPr>
          <p:nvPr userDrawn="1">
            <p:ph type="title" hasCustomPrompt="1"/>
          </p:nvPr>
        </p:nvSpPr>
        <p:spPr>
          <a:xfrm>
            <a:off x="1215903" y="5561025"/>
            <a:ext cx="4141738" cy="406574"/>
          </a:xfrm>
        </p:spPr>
        <p:txBody>
          <a:bodyPr/>
          <a:lstStyle>
            <a:lvl1pPr algn="ctr">
              <a:defRPr lang="fr-FR" sz="1800" kern="1200" spc="300" dirty="0" smtClean="0">
                <a:solidFill>
                  <a:srgbClr val="ED9643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fr-FR" dirty="0"/>
              <a:t>PRESENTATION FILE</a:t>
            </a:r>
          </a:p>
        </p:txBody>
      </p:sp>
      <p:pic>
        <p:nvPicPr>
          <p:cNvPr id="5" name="Image 4" descr="Une image contenant texte, signe&#10;&#10;Description générée automatiquement">
            <a:extLst>
              <a:ext uri="{FF2B5EF4-FFF2-40B4-BE49-F238E27FC236}">
                <a16:creationId xmlns:a16="http://schemas.microsoft.com/office/drawing/2014/main" id="{053DFA91-1216-63F7-03BF-A34B91B55AC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417" y="275099"/>
            <a:ext cx="2028448" cy="80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90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us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801886" y="1511935"/>
            <a:ext cx="9177139" cy="2124409"/>
          </a:xfrm>
        </p:spPr>
        <p:txBody>
          <a:bodyPr anchor="b">
            <a:noAutofit/>
          </a:bodyPr>
          <a:lstStyle>
            <a:lvl1pPr>
              <a:defRPr sz="5952" cap="all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01886" y="3863834"/>
            <a:ext cx="7484269" cy="193191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801886" y="3746239"/>
            <a:ext cx="9177139" cy="175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5814109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3955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35062" y="1536926"/>
            <a:ext cx="9221689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5814109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255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E1AA454-2B93-3B4D-8123-EEF75EA113F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7BE9FD-5C9B-185B-1DB4-EBAD6456F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87767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D0C467-1081-9A2E-BD44-9D3CE1203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3" y="1536926"/>
            <a:ext cx="4141738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7457447-EF6A-A5A7-D552-AD8387C77DA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3353" y="1536926"/>
            <a:ext cx="4141738" cy="5129050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5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27185"/>
            <a:ext cx="10691813" cy="432490"/>
          </a:xfrm>
          <a:prstGeom prst="rect">
            <a:avLst/>
          </a:prstGeom>
        </p:spPr>
      </p:pic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Cliquez et modifiez le titre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6" name="Footer Placeholder 4"/>
          <p:cNvSpPr txBox="1">
            <a:spLocks/>
          </p:cNvSpPr>
          <p:nvPr userDrawn="1"/>
        </p:nvSpPr>
        <p:spPr>
          <a:xfrm>
            <a:off x="6935779" y="7113300"/>
            <a:ext cx="3608487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marL="0" algn="r" defTabSz="995507" rtl="0" eaLnBrk="1" latinLnBrk="0" hangingPunct="1">
              <a:defRPr lang="fr-FR"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v10.2 – September, 12 2023</a:t>
            </a:r>
          </a:p>
          <a:p>
            <a:r>
              <a:rPr lang="en-US" sz="1050" dirty="0"/>
              <a:t>Copyrights Technoplane SAS</a:t>
            </a:r>
          </a:p>
        </p:txBody>
      </p:sp>
      <p:sp>
        <p:nvSpPr>
          <p:cNvPr id="20" name="Espace réservé du numéro de diapositive 2"/>
          <p:cNvSpPr>
            <a:spLocks noGrp="1"/>
          </p:cNvSpPr>
          <p:nvPr>
            <p:ph type="sldNum" sz="quarter" idx="4"/>
          </p:nvPr>
        </p:nvSpPr>
        <p:spPr>
          <a:xfrm>
            <a:off x="5814109" y="7202200"/>
            <a:ext cx="7283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defRPr lang="fr-FR" sz="1200" smtClean="0">
                <a:solidFill>
                  <a:schemeClr val="bg1"/>
                </a:solidFill>
              </a:defRPr>
            </a:lvl1pPr>
          </a:lstStyle>
          <a:p>
            <a:pPr algn="ctr"/>
            <a:fld id="{100358BD-8424-384F-809F-95A4D502BF26}" type="slidenum">
              <a:rPr lang="fr-FR" smtClean="0"/>
              <a:pPr algn="ctr"/>
              <a:t>‹N°›</a:t>
            </a:fld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566579E-C629-64AB-83AE-3D31701685F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36208" y="7160167"/>
            <a:ext cx="1989757" cy="4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29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1" r:id="rId2"/>
    <p:sldLayoutId id="2147483675" r:id="rId3"/>
    <p:sldLayoutId id="2147483676" r:id="rId4"/>
    <p:sldLayoutId id="2147483679" r:id="rId5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rgbClr val="12487C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rgbClr val="12487C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rgbClr val="12487C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rgbClr val="12487C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12487C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rgbClr val="12487C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" Type="http://schemas.openxmlformats.org/officeDocument/2006/relationships/image" Target="../media/image13.png"/><Relationship Id="rId16" Type="http://schemas.openxmlformats.org/officeDocument/2006/relationships/image" Target="../media/image27.jp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hyperlink" Target="http://www.google.fr/imgres?q=Cockpit+easy&amp;um=1&amp;hl=fr&amp;rls=com.microsoft:fr:IE-Address&amp;rlz=1I7GCNV_fr&amp;biw=1200&amp;bih=792&amp;tbm=isch&amp;tbnid=D1b-rUvxNtKN2M:&amp;imgrefurl=http://www.aerospace-technology.com/projects/dassault-7x/dassault-7x3.html&amp;docid=_tvo8-Mw5FIQSM&amp;imgurl=http://www.aerospace-technology.com/projects/dassault-7x/images/3-cockpit.jpg&amp;w=500&amp;h=232&amp;ei=FFCcTrXTIc_2sgan6djxAw&amp;zoom=1&amp;iact=hc&amp;vpx=452&amp;vpy=169&amp;dur=1073&amp;hovh=153&amp;hovw=330&amp;tx=344&amp;ty=80&amp;sig=113386822349020202121&amp;page=1&amp;tbnh=84&amp;tbnw=182&amp;start=0&amp;ndsp=20&amp;ved=1t:429,r:2,s:0" TargetMode="External"/><Relationship Id="rId9" Type="http://schemas.openxmlformats.org/officeDocument/2006/relationships/image" Target="../media/image4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image" Target="../media/image54.png"/><Relationship Id="rId18" Type="http://schemas.openxmlformats.org/officeDocument/2006/relationships/image" Target="../media/image58.png"/><Relationship Id="rId3" Type="http://schemas.openxmlformats.org/officeDocument/2006/relationships/image" Target="../media/image45.png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7.png"/><Relationship Id="rId2" Type="http://schemas.openxmlformats.org/officeDocument/2006/relationships/image" Target="../media/image44.gif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11" Type="http://schemas.openxmlformats.org/officeDocument/2006/relationships/image" Target="../media/image52.gif"/><Relationship Id="rId5" Type="http://schemas.openxmlformats.org/officeDocument/2006/relationships/image" Target="../media/image47.emf"/><Relationship Id="rId15" Type="http://schemas.openxmlformats.org/officeDocument/2006/relationships/image" Target="../media/image56.png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46.png"/><Relationship Id="rId9" Type="http://schemas.openxmlformats.org/officeDocument/2006/relationships/image" Target="../media/image51.gif"/><Relationship Id="rId14" Type="http://schemas.openxmlformats.org/officeDocument/2006/relationships/image" Target="../media/image5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07047" y="2930389"/>
            <a:ext cx="4891946" cy="450508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rgbClr val="024787"/>
                </a:solidFill>
              </a:rPr>
              <a:t>TRL3 – July 2023</a:t>
            </a:r>
          </a:p>
        </p:txBody>
      </p:sp>
      <p:sp>
        <p:nvSpPr>
          <p:cNvPr id="9" name="Rectangle 8"/>
          <p:cNvSpPr/>
          <p:nvPr/>
        </p:nvSpPr>
        <p:spPr>
          <a:xfrm>
            <a:off x="1688952" y="1765904"/>
            <a:ext cx="7284944" cy="125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1007943">
              <a:lnSpc>
                <a:spcPct val="90000"/>
              </a:lnSpc>
              <a:spcBef>
                <a:spcPct val="0"/>
              </a:spcBef>
            </a:pPr>
            <a:r>
              <a:rPr lang="fr-FR" sz="2800" spc="300" dirty="0">
                <a:solidFill>
                  <a:srgbClr val="024787"/>
                </a:solidFill>
              </a:rPr>
              <a:t>Bee-Plane collaborative </a:t>
            </a:r>
            <a:r>
              <a:rPr lang="fr-FR" sz="2800" spc="300" dirty="0" err="1">
                <a:solidFill>
                  <a:srgbClr val="024787"/>
                </a:solidFill>
              </a:rPr>
              <a:t>project</a:t>
            </a:r>
            <a:endParaRPr lang="fr-FR" sz="2800" spc="300" dirty="0">
              <a:solidFill>
                <a:srgbClr val="024787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5C1CF4-B285-E24A-B3D3-FF9D568765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89" t="16989" r="10413" b="17203"/>
          <a:stretch/>
        </p:blipFill>
        <p:spPr>
          <a:xfrm>
            <a:off x="5400339" y="4012603"/>
            <a:ext cx="4744123" cy="20506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07035B-06CB-C88B-8EE2-0A47BC90BAA5}"/>
              </a:ext>
            </a:extLst>
          </p:cNvPr>
          <p:cNvSpPr/>
          <p:nvPr/>
        </p:nvSpPr>
        <p:spPr>
          <a:xfrm>
            <a:off x="5127230" y="5892146"/>
            <a:ext cx="5343525" cy="125572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1007943">
              <a:lnSpc>
                <a:spcPct val="90000"/>
              </a:lnSpc>
              <a:spcBef>
                <a:spcPct val="0"/>
              </a:spcBef>
            </a:pPr>
            <a:r>
              <a:rPr lang="fr-FR" sz="2000" spc="300" dirty="0">
                <a:solidFill>
                  <a:schemeClr val="bg1"/>
                </a:solidFill>
              </a:rPr>
              <a:t>Medium range </a:t>
            </a:r>
            <a:r>
              <a:rPr lang="fr-FR" sz="2000" spc="300" dirty="0" err="1">
                <a:solidFill>
                  <a:schemeClr val="bg1"/>
                </a:solidFill>
              </a:rPr>
              <a:t>aircraft</a:t>
            </a:r>
            <a:r>
              <a:rPr lang="fr-FR" sz="2000" spc="300" dirty="0">
                <a:solidFill>
                  <a:schemeClr val="bg1"/>
                </a:solidFill>
              </a:rPr>
              <a:t> </a:t>
            </a:r>
            <a:r>
              <a:rPr lang="fr-FR" sz="2000" spc="300" dirty="0" err="1">
                <a:solidFill>
                  <a:schemeClr val="bg1"/>
                </a:solidFill>
              </a:rPr>
              <a:t>with</a:t>
            </a:r>
            <a:r>
              <a:rPr lang="fr-FR" sz="2000" spc="300" dirty="0">
                <a:solidFill>
                  <a:schemeClr val="bg1"/>
                </a:solidFill>
              </a:rPr>
              <a:t> </a:t>
            </a:r>
            <a:r>
              <a:rPr lang="fr-FR" sz="2000" spc="300" dirty="0" err="1">
                <a:solidFill>
                  <a:schemeClr val="bg1"/>
                </a:solidFill>
              </a:rPr>
              <a:t>detachable</a:t>
            </a:r>
            <a:r>
              <a:rPr lang="fr-FR" sz="2000" spc="300" dirty="0">
                <a:solidFill>
                  <a:schemeClr val="bg1"/>
                </a:solidFill>
              </a:rPr>
              <a:t> fuselage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2350A65C-C90F-9F6E-5ED7-FCBB25E6C572}"/>
              </a:ext>
            </a:extLst>
          </p:cNvPr>
          <p:cNvSpPr txBox="1"/>
          <p:nvPr/>
        </p:nvSpPr>
        <p:spPr>
          <a:xfrm rot="20657031">
            <a:off x="8108470" y="469339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BC292C"/>
                </a:solidFill>
              </a:rPr>
              <a:t>Lesser</a:t>
            </a:r>
            <a:r>
              <a:rPr lang="fr-FR" sz="2263" b="1" dirty="0">
                <a:solidFill>
                  <a:srgbClr val="BC292C"/>
                </a:solidFill>
              </a:rPr>
              <a:t> Open Bee License 1-3</a:t>
            </a:r>
          </a:p>
        </p:txBody>
      </p:sp>
    </p:spTree>
    <p:extLst>
      <p:ext uri="{BB962C8B-B14F-4D97-AF65-F5344CB8AC3E}">
        <p14:creationId xmlns:p14="http://schemas.microsoft.com/office/powerpoint/2010/main" val="717896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C8CE35-B2EE-BBD7-9045-DB0E68069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Join</a:t>
            </a:r>
            <a:r>
              <a:rPr lang="fr-FR" dirty="0"/>
              <a:t> us !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87E959C-DD6F-B2B4-89A8-55F185EEF5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10</a:t>
            </a:fld>
            <a:endParaRPr lang="fr-FR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6CE7891-126D-BB99-F3EF-5D1330CC6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4" r="9837" b="13054"/>
          <a:stretch/>
        </p:blipFill>
        <p:spPr bwMode="auto">
          <a:xfrm>
            <a:off x="1947134" y="1857749"/>
            <a:ext cx="6637468" cy="4326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372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527" dirty="0"/>
              <a:t>A medium range </a:t>
            </a:r>
            <a:r>
              <a:rPr lang="fr-FR" sz="3527" dirty="0" err="1"/>
              <a:t>aircraft</a:t>
            </a:r>
            <a:r>
              <a:rPr lang="fr-FR" sz="3527" dirty="0"/>
              <a:t> </a:t>
            </a:r>
            <a:r>
              <a:rPr lang="fr-FR" sz="3527" dirty="0" err="1"/>
              <a:t>with</a:t>
            </a:r>
            <a:r>
              <a:rPr lang="fr-FR" sz="3527" dirty="0"/>
              <a:t> </a:t>
            </a:r>
            <a:r>
              <a:rPr lang="fr-FR" sz="3527" dirty="0" err="1"/>
              <a:t>detachable</a:t>
            </a:r>
            <a:r>
              <a:rPr lang="fr-FR" sz="3527" dirty="0"/>
              <a:t> fuselage</a:t>
            </a:r>
          </a:p>
        </p:txBody>
      </p:sp>
      <p:sp>
        <p:nvSpPr>
          <p:cNvPr id="10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 dirty="0"/>
          </a:p>
        </p:txBody>
      </p:sp>
      <p:grpSp>
        <p:nvGrpSpPr>
          <p:cNvPr id="6" name="Groupe 5"/>
          <p:cNvGrpSpPr/>
          <p:nvPr/>
        </p:nvGrpSpPr>
        <p:grpSpPr>
          <a:xfrm>
            <a:off x="1996722" y="1767236"/>
            <a:ext cx="1510350" cy="1343096"/>
            <a:chOff x="1429787" y="1749885"/>
            <a:chExt cx="1528730" cy="1255476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4" r="12257" b="5693"/>
            <a:stretch/>
          </p:blipFill>
          <p:spPr bwMode="auto">
            <a:xfrm flipH="1">
              <a:off x="1486937" y="1749885"/>
              <a:ext cx="1330865" cy="1221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429787" y="2807988"/>
              <a:ext cx="1528730" cy="19737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772" dirty="0"/>
                <a:t> Copyrights </a:t>
              </a:r>
              <a:r>
                <a:rPr lang="fr-FR" sz="772" dirty="0" err="1"/>
                <a:t>Wikipedia</a:t>
              </a:r>
              <a:r>
                <a:rPr lang="fr-FR" sz="772" dirty="0"/>
                <a:t> MM Karim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1294370" y="5905947"/>
            <a:ext cx="8080223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b="1" dirty="0"/>
              <a:t>Goal : </a:t>
            </a:r>
            <a:r>
              <a:rPr lang="fr-FR" sz="1764" b="1" dirty="0" err="1"/>
              <a:t>reduce</a:t>
            </a:r>
            <a:r>
              <a:rPr lang="fr-FR" sz="1764" b="1" dirty="0"/>
              <a:t> by 50% flight </a:t>
            </a:r>
            <a:r>
              <a:rPr lang="fr-FR" sz="1764" b="1" dirty="0" err="1"/>
              <a:t>costs</a:t>
            </a:r>
            <a:endParaRPr lang="fr-FR" sz="1764" b="1" dirty="0"/>
          </a:p>
          <a:p>
            <a:pPr algn="ctr"/>
            <a:r>
              <a:rPr lang="fr-FR" sz="1764" dirty="0"/>
              <a:t>by </a:t>
            </a:r>
            <a:r>
              <a:rPr lang="fr-FR" sz="1764" dirty="0" err="1"/>
              <a:t>improving</a:t>
            </a:r>
            <a:r>
              <a:rPr lang="fr-FR" sz="1764" dirty="0"/>
              <a:t> operating </a:t>
            </a:r>
            <a:r>
              <a:rPr lang="fr-FR" sz="1764" dirty="0" err="1"/>
              <a:t>logistic</a:t>
            </a:r>
            <a:r>
              <a:rPr lang="fr-FR" sz="1764" dirty="0"/>
              <a:t> </a:t>
            </a:r>
            <a:r>
              <a:rPr lang="fr-FR" sz="1764" dirty="0" err="1"/>
              <a:t>costs</a:t>
            </a:r>
            <a:r>
              <a:rPr lang="fr-FR" sz="1764" dirty="0"/>
              <a:t> and fuel </a:t>
            </a:r>
            <a:r>
              <a:rPr lang="fr-FR" sz="1764" dirty="0" err="1"/>
              <a:t>burn</a:t>
            </a:r>
            <a:r>
              <a:rPr lang="fr-FR" sz="1764" dirty="0"/>
              <a:t>, </a:t>
            </a:r>
            <a:r>
              <a:rPr lang="fr-FR" sz="1764" dirty="0" err="1"/>
              <a:t>with</a:t>
            </a:r>
            <a:r>
              <a:rPr lang="fr-FR" sz="1764" dirty="0"/>
              <a:t> </a:t>
            </a:r>
            <a:r>
              <a:rPr lang="fr-FR" sz="1764" dirty="0" err="1"/>
              <a:t>today’s</a:t>
            </a:r>
            <a:r>
              <a:rPr lang="fr-FR" sz="1764" dirty="0"/>
              <a:t> </a:t>
            </a:r>
            <a:r>
              <a:rPr lang="fr-FR" sz="1764" dirty="0" err="1"/>
              <a:t>engines</a:t>
            </a:r>
            <a:endParaRPr lang="fr-FR" sz="1764" dirty="0"/>
          </a:p>
        </p:txBody>
      </p:sp>
      <p:sp>
        <p:nvSpPr>
          <p:cNvPr id="8" name="ZoneTexte 7"/>
          <p:cNvSpPr txBox="1"/>
          <p:nvPr/>
        </p:nvSpPr>
        <p:spPr>
          <a:xfrm>
            <a:off x="1669958" y="3191483"/>
            <a:ext cx="266915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dirty="0"/>
              <a:t>A </a:t>
            </a:r>
            <a:r>
              <a:rPr lang="fr-FR" sz="1764" dirty="0" err="1"/>
              <a:t>bee</a:t>
            </a:r>
            <a:r>
              <a:rPr lang="fr-FR" sz="1764" dirty="0"/>
              <a:t> and </a:t>
            </a:r>
            <a:r>
              <a:rPr lang="fr-FR" sz="1764" dirty="0" err="1"/>
              <a:t>its</a:t>
            </a:r>
            <a:r>
              <a:rPr lang="fr-FR" sz="1764" dirty="0"/>
              <a:t> pollen basket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31" y="1767235"/>
            <a:ext cx="2560641" cy="1392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5832617" y="3191060"/>
            <a:ext cx="2669155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764" dirty="0"/>
              <a:t>Bee-Plane on an </a:t>
            </a:r>
            <a:r>
              <a:rPr lang="fr-FR" sz="1764" dirty="0" err="1"/>
              <a:t>airport</a:t>
            </a:r>
            <a:endParaRPr lang="fr-FR" sz="1764" dirty="0"/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5412" r="5774" b="25927"/>
          <a:stretch>
            <a:fillRect/>
          </a:stretch>
        </p:blipFill>
        <p:spPr bwMode="auto">
          <a:xfrm>
            <a:off x="1092466" y="4000900"/>
            <a:ext cx="3690400" cy="909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roix 14"/>
          <p:cNvSpPr/>
          <p:nvPr/>
        </p:nvSpPr>
        <p:spPr>
          <a:xfrm>
            <a:off x="5334482" y="4397777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16" name="ZoneTexte 15"/>
          <p:cNvSpPr txBox="1"/>
          <p:nvPr/>
        </p:nvSpPr>
        <p:spPr>
          <a:xfrm>
            <a:off x="1669958" y="4863787"/>
            <a:ext cx="248587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Bee (</a:t>
            </a:r>
            <a:r>
              <a:rPr lang="fr-FR" sz="2263" dirty="0" err="1"/>
              <a:t>upper</a:t>
            </a:r>
            <a:r>
              <a:rPr lang="fr-FR" sz="2263" dirty="0"/>
              <a:t> </a:t>
            </a:r>
            <a:r>
              <a:rPr lang="fr-FR" sz="2263" dirty="0" err="1"/>
              <a:t>aircraft</a:t>
            </a:r>
            <a:r>
              <a:rPr lang="fr-FR" sz="2263" dirty="0"/>
              <a:t>)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6187379" y="4874030"/>
            <a:ext cx="3556615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Basket (</a:t>
            </a:r>
            <a:r>
              <a:rPr lang="fr-FR" sz="2263" dirty="0" err="1"/>
              <a:t>detachable</a:t>
            </a:r>
            <a:r>
              <a:rPr lang="fr-FR" sz="2263" dirty="0"/>
              <a:t> fuselage)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131" y="3940983"/>
            <a:ext cx="3655592" cy="1028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984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9871337-F6A5-A5E2-007A-164B6A531F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100358BD-8424-384F-809F-95A4D502BF26}" type="slidenum">
              <a:rPr lang="fr-FR" smtClean="0"/>
              <a:pPr algn="ctr"/>
              <a:t>3</a:t>
            </a:fld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F8D627F-9FD1-A513-B61C-8684B2D2B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Civil forces usages</a:t>
            </a:r>
          </a:p>
        </p:txBody>
      </p:sp>
      <p:sp>
        <p:nvSpPr>
          <p:cNvPr id="8" name="Espace réservé du contenu 7">
            <a:extLst>
              <a:ext uri="{FF2B5EF4-FFF2-40B4-BE49-F238E27FC236}">
                <a16:creationId xmlns:a16="http://schemas.microsoft.com/office/drawing/2014/main" id="{1AA6DE49-286A-F2C8-3F0A-FD8370D15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5063" y="1536926"/>
            <a:ext cx="4141738" cy="52854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Hospital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24707E0B-EEAA-C320-92B2-CE926F08C909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33353" y="1536926"/>
            <a:ext cx="4141738" cy="65763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Water Bomber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C27C85-6BED-FBCC-3CBC-5568E54E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08" y="2559259"/>
            <a:ext cx="3781082" cy="237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0BD541C-164D-0C00-346C-B6609313A70B}"/>
              </a:ext>
            </a:extLst>
          </p:cNvPr>
          <p:cNvPicPr/>
          <p:nvPr/>
        </p:nvPicPr>
        <p:blipFill rotWithShape="1">
          <a:blip r:embed="rId3" cstate="print"/>
          <a:srcRect l="1322" t="31746" r="4262" b="17990"/>
          <a:stretch/>
        </p:blipFill>
        <p:spPr bwMode="auto">
          <a:xfrm rot="10800000">
            <a:off x="735062" y="5205152"/>
            <a:ext cx="3803828" cy="104605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FC82D1E-4BC0-1060-0C63-11398AE565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88"/>
          <a:stretch/>
        </p:blipFill>
        <p:spPr>
          <a:xfrm>
            <a:off x="5814109" y="2709865"/>
            <a:ext cx="3734667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5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1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03" y="6195732"/>
            <a:ext cx="1530846" cy="514262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3" name="Picture 1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76" y="6311642"/>
            <a:ext cx="892745" cy="39618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6" name="Picture 3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592" y="4057093"/>
            <a:ext cx="538914" cy="28827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58" name="Picture 29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813" y="4071819"/>
            <a:ext cx="403401" cy="260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Picture 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0478" y="4057093"/>
            <a:ext cx="292331" cy="304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0" name="Picture 3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7268" y="3219818"/>
            <a:ext cx="1154781" cy="673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973" y="4844671"/>
            <a:ext cx="584779" cy="443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7" name="ZoneTexte 66"/>
          <p:cNvSpPr txBox="1"/>
          <p:nvPr/>
        </p:nvSpPr>
        <p:spPr>
          <a:xfrm>
            <a:off x="4715059" y="1420248"/>
            <a:ext cx="1850186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 err="1"/>
              <a:t>Coordinators</a:t>
            </a:r>
            <a:r>
              <a:rPr lang="fr-FR" sz="2263" dirty="0"/>
              <a:t> :</a:t>
            </a:r>
          </a:p>
        </p:txBody>
      </p:sp>
      <p:sp>
        <p:nvSpPr>
          <p:cNvPr id="68" name="Titre 1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Collaborative </a:t>
            </a:r>
            <a:r>
              <a:rPr lang="fr-FR" dirty="0" err="1"/>
              <a:t>project</a:t>
            </a:r>
            <a:r>
              <a:rPr lang="fr-FR" dirty="0"/>
              <a:t> </a:t>
            </a:r>
            <a:r>
              <a:rPr lang="fr-FR" dirty="0" err="1"/>
              <a:t>partners</a:t>
            </a:r>
            <a:endParaRPr lang="fr-FR" dirty="0"/>
          </a:p>
        </p:txBody>
      </p:sp>
      <p:sp>
        <p:nvSpPr>
          <p:cNvPr id="70" name="ZoneTexte 69"/>
          <p:cNvSpPr txBox="1"/>
          <p:nvPr/>
        </p:nvSpPr>
        <p:spPr>
          <a:xfrm>
            <a:off x="4729059" y="2287168"/>
            <a:ext cx="170617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 err="1"/>
              <a:t>Universities</a:t>
            </a:r>
            <a:r>
              <a:rPr lang="fr-FR" sz="2263" dirty="0"/>
              <a:t> :</a:t>
            </a:r>
          </a:p>
        </p:txBody>
      </p:sp>
      <p:sp>
        <p:nvSpPr>
          <p:cNvPr id="71" name="ZoneTexte 70"/>
          <p:cNvSpPr txBox="1"/>
          <p:nvPr/>
        </p:nvSpPr>
        <p:spPr>
          <a:xfrm>
            <a:off x="4962979" y="4807241"/>
            <a:ext cx="1053494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Design:</a:t>
            </a:r>
          </a:p>
        </p:txBody>
      </p:sp>
      <p:sp>
        <p:nvSpPr>
          <p:cNvPr id="72" name="ZoneTexte 71"/>
          <p:cNvSpPr txBox="1"/>
          <p:nvPr/>
        </p:nvSpPr>
        <p:spPr>
          <a:xfrm>
            <a:off x="493852" y="4739032"/>
            <a:ext cx="3937103" cy="4405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263" dirty="0"/>
              <a:t>Institution &amp; </a:t>
            </a:r>
            <a:r>
              <a:rPr lang="fr-FR" sz="2263" dirty="0" err="1"/>
              <a:t>financial</a:t>
            </a:r>
            <a:r>
              <a:rPr lang="fr-FR" sz="2263" dirty="0"/>
              <a:t> </a:t>
            </a:r>
            <a:r>
              <a:rPr lang="fr-FR" sz="2263" dirty="0" err="1"/>
              <a:t>partners</a:t>
            </a:r>
            <a:r>
              <a:rPr lang="fr-FR" sz="2263" dirty="0"/>
              <a:t> :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163" y="3213011"/>
            <a:ext cx="978886" cy="695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" descr="\\TECHNOPLANE\bee-plane-open-projects\bp-2014-Hamza\Images Finales\Xylocopa_fullre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64" y="1706012"/>
            <a:ext cx="3363936" cy="150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04" y="3298503"/>
            <a:ext cx="1356090" cy="607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179" y="4730270"/>
            <a:ext cx="650847" cy="650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ZoneTexte 35"/>
          <p:cNvSpPr txBox="1"/>
          <p:nvPr/>
        </p:nvSpPr>
        <p:spPr>
          <a:xfrm rot="20657031">
            <a:off x="2442600" y="3218057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BC292C"/>
                </a:solidFill>
              </a:rPr>
              <a:t>Lesser</a:t>
            </a:r>
            <a:r>
              <a:rPr lang="fr-FR" sz="2263" b="1" dirty="0">
                <a:solidFill>
                  <a:srgbClr val="BC292C"/>
                </a:solidFill>
              </a:rPr>
              <a:t> Open Bee License 1-3</a:t>
            </a:r>
          </a:p>
        </p:txBody>
      </p:sp>
      <p:pic>
        <p:nvPicPr>
          <p:cNvPr id="38" name="Picture 2" descr="\\TECH01\c-toucom\2016 06 17 Fonds de planche\Technoplane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147" y="1444655"/>
            <a:ext cx="1424360" cy="463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5134975" y="5724355"/>
            <a:ext cx="4776597" cy="11103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5" dirty="0" err="1"/>
              <a:t>Projects</a:t>
            </a:r>
            <a:r>
              <a:rPr lang="fr-FR" sz="2205" dirty="0"/>
              <a:t> </a:t>
            </a:r>
            <a:r>
              <a:rPr lang="fr-FR" sz="2205" dirty="0" err="1"/>
              <a:t>is</a:t>
            </a:r>
            <a:r>
              <a:rPr lang="fr-FR" sz="2205" dirty="0"/>
              <a:t> </a:t>
            </a:r>
            <a:r>
              <a:rPr lang="fr-FR" sz="2205" dirty="0" err="1"/>
              <a:t>looking</a:t>
            </a:r>
            <a:r>
              <a:rPr lang="fr-FR" sz="2205" dirty="0"/>
              <a:t> for :</a:t>
            </a:r>
          </a:p>
          <a:p>
            <a:pPr marL="377979" indent="-377979">
              <a:buFontTx/>
              <a:buChar char="-"/>
            </a:pPr>
            <a:r>
              <a:rPr lang="fr-FR" sz="2205" dirty="0"/>
              <a:t>New </a:t>
            </a:r>
            <a:r>
              <a:rPr lang="fr-FR" sz="2205" dirty="0" err="1"/>
              <a:t>partners</a:t>
            </a:r>
            <a:r>
              <a:rPr lang="fr-FR" sz="2205" dirty="0"/>
              <a:t> (</a:t>
            </a:r>
            <a:r>
              <a:rPr lang="fr-FR" sz="2205" dirty="0" err="1"/>
              <a:t>academic</a:t>
            </a:r>
            <a:r>
              <a:rPr lang="fr-FR" sz="2205" dirty="0"/>
              <a:t>, </a:t>
            </a:r>
            <a:r>
              <a:rPr lang="fr-FR" sz="2205" dirty="0" err="1"/>
              <a:t>industrials</a:t>
            </a:r>
            <a:r>
              <a:rPr lang="fr-FR" sz="2205" dirty="0"/>
              <a:t>)</a:t>
            </a:r>
          </a:p>
          <a:p>
            <a:pPr marL="377979" indent="-377979">
              <a:buFontTx/>
              <a:buChar char="-"/>
            </a:pPr>
            <a:r>
              <a:rPr lang="fr-FR" sz="2205" dirty="0" err="1"/>
              <a:t>Fundings</a:t>
            </a:r>
            <a:r>
              <a:rPr lang="fr-FR" sz="2205" dirty="0"/>
              <a:t> (</a:t>
            </a:r>
            <a:r>
              <a:rPr lang="fr-FR" sz="2205" dirty="0" err="1"/>
              <a:t>industrial</a:t>
            </a:r>
            <a:r>
              <a:rPr lang="fr-FR" sz="2205" dirty="0"/>
              <a:t> and public)</a:t>
            </a: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0057" r="11076" b="21276"/>
          <a:stretch/>
        </p:blipFill>
        <p:spPr bwMode="auto">
          <a:xfrm>
            <a:off x="523352" y="5577402"/>
            <a:ext cx="1295109" cy="361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7">
            <a:extLst>
              <a:ext uri="{FF2B5EF4-FFF2-40B4-BE49-F238E27FC236}">
                <a16:creationId xmlns:a16="http://schemas.microsoft.com/office/drawing/2014/main" id="{8294D24E-8608-2EE6-B37E-CCD5F7154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1138" y="2212240"/>
            <a:ext cx="1040867" cy="845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29CD6524-63FA-324F-54C0-D087F8AA5C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232" y="2298895"/>
            <a:ext cx="1313315" cy="612146"/>
          </a:xfrm>
          <a:prstGeom prst="rect">
            <a:avLst/>
          </a:prstGeom>
        </p:spPr>
      </p:pic>
      <p:pic>
        <p:nvPicPr>
          <p:cNvPr id="52" name="Picture 3" descr="D:\Professionnel\Partage BP01\technoplane\Partenaires\GOTTIS\Challenge\infos_posters\logos\estaca-logo.png">
            <a:extLst>
              <a:ext uri="{FF2B5EF4-FFF2-40B4-BE49-F238E27FC236}">
                <a16:creationId xmlns:a16="http://schemas.microsoft.com/office/drawing/2014/main" id="{7BA384EE-D45E-8007-7384-B9C6D504A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235" y="2212240"/>
            <a:ext cx="1633409" cy="82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78F29F-ED7C-06A9-576D-35D266F70AE0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6430" t="34493" r="11761" b="33467"/>
          <a:stretch/>
        </p:blipFill>
        <p:spPr>
          <a:xfrm>
            <a:off x="3098203" y="6258069"/>
            <a:ext cx="1463040" cy="398034"/>
          </a:xfrm>
          <a:prstGeom prst="rect">
            <a:avLst/>
          </a:prstGeom>
        </p:spPr>
      </p:pic>
      <p:pic>
        <p:nvPicPr>
          <p:cNvPr id="4" name="Picture 2" descr="AD Normandie : L'Agence de Développement Économique en Normandie">
            <a:extLst>
              <a:ext uri="{FF2B5EF4-FFF2-40B4-BE49-F238E27FC236}">
                <a16:creationId xmlns:a16="http://schemas.microsoft.com/office/drawing/2014/main" id="{50671B40-F810-8543-0771-DD29EEEFF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880" y="5381117"/>
            <a:ext cx="743323" cy="65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et charte | Région Normandie">
            <a:extLst>
              <a:ext uri="{FF2B5EF4-FFF2-40B4-BE49-F238E27FC236}">
                <a16:creationId xmlns:a16="http://schemas.microsoft.com/office/drawing/2014/main" id="{2F6204FB-9E5C-0C98-5813-76EA19B72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680" y="5476226"/>
            <a:ext cx="1432379" cy="496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6737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Bee-Plane Collaborative </a:t>
            </a:r>
            <a:r>
              <a:rPr lang="fr-FR" dirty="0" err="1"/>
              <a:t>project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  <p:sp>
        <p:nvSpPr>
          <p:cNvPr id="13" name="Rectangle 12"/>
          <p:cNvSpPr/>
          <p:nvPr/>
        </p:nvSpPr>
        <p:spPr>
          <a:xfrm>
            <a:off x="5720084" y="3006894"/>
            <a:ext cx="4257622" cy="465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213" dirty="0"/>
              <a:t>All </a:t>
            </a:r>
            <a:r>
              <a:rPr lang="fr-FR" sz="1213" dirty="0" err="1"/>
              <a:t>works</a:t>
            </a:r>
            <a:r>
              <a:rPr lang="fr-FR" sz="1213" dirty="0"/>
              <a:t> </a:t>
            </a:r>
            <a:r>
              <a:rPr lang="fr-FR" sz="1213" dirty="0" err="1"/>
              <a:t>from</a:t>
            </a:r>
            <a:r>
              <a:rPr lang="fr-FR" sz="1213" dirty="0"/>
              <a:t> </a:t>
            </a:r>
            <a:r>
              <a:rPr lang="fr-FR" sz="1213" dirty="0" err="1"/>
              <a:t>academic</a:t>
            </a:r>
            <a:r>
              <a:rPr lang="fr-FR" sz="1213" dirty="0"/>
              <a:t> </a:t>
            </a:r>
            <a:r>
              <a:rPr lang="fr-FR" sz="1213" dirty="0" err="1"/>
              <a:t>partners</a:t>
            </a:r>
            <a:r>
              <a:rPr lang="fr-FR" sz="1213" dirty="0"/>
              <a:t> </a:t>
            </a:r>
            <a:r>
              <a:rPr lang="fr-FR" sz="1213" dirty="0" err="1"/>
              <a:t>is</a:t>
            </a:r>
            <a:r>
              <a:rPr lang="fr-FR" sz="1213" dirty="0"/>
              <a:t> </a:t>
            </a:r>
            <a:r>
              <a:rPr lang="fr-FR" sz="1213" dirty="0" err="1"/>
              <a:t>available</a:t>
            </a:r>
            <a:r>
              <a:rPr lang="fr-FR" sz="1213" dirty="0"/>
              <a:t> on wiki</a:t>
            </a:r>
          </a:p>
          <a:p>
            <a:pPr algn="ctr"/>
            <a:r>
              <a:rPr lang="fr-FR" sz="1213" dirty="0"/>
              <a:t>Coordination made by Technoplane SAS</a:t>
            </a:r>
          </a:p>
        </p:txBody>
      </p:sp>
      <p:sp>
        <p:nvSpPr>
          <p:cNvPr id="9" name="Rectangle 8"/>
          <p:cNvSpPr/>
          <p:nvPr/>
        </p:nvSpPr>
        <p:spPr>
          <a:xfrm>
            <a:off x="5803999" y="3953382"/>
            <a:ext cx="4394250" cy="440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63" dirty="0"/>
              <a:t>https://wiki.collaborativebee.com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50090" y="5934879"/>
            <a:ext cx="8927616" cy="788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263" dirty="0"/>
              <a:t>Bee-Plane </a:t>
            </a:r>
            <a:r>
              <a:rPr lang="fr-FR" sz="2263" dirty="0" err="1"/>
              <a:t>is</a:t>
            </a:r>
            <a:r>
              <a:rPr lang="fr-FR" sz="2263" dirty="0"/>
              <a:t> a collaborative R&amp;D </a:t>
            </a:r>
            <a:r>
              <a:rPr lang="fr-FR" sz="2263" dirty="0" err="1"/>
              <a:t>project</a:t>
            </a:r>
            <a:endParaRPr lang="fr-FR" sz="2263" dirty="0"/>
          </a:p>
          <a:p>
            <a:pPr algn="ctr"/>
            <a:r>
              <a:rPr lang="fr-FR" sz="2263" dirty="0"/>
              <a:t>It </a:t>
            </a:r>
            <a:r>
              <a:rPr lang="fr-FR" sz="2263" dirty="0" err="1"/>
              <a:t>generates</a:t>
            </a:r>
            <a:r>
              <a:rPr lang="fr-FR" sz="2263" dirty="0"/>
              <a:t> open innovation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0E9972-7169-2B19-3733-0AFEC3004F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62" y="1808209"/>
            <a:ext cx="4218052" cy="332865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92C73D5C-C28C-412B-F1FC-B7C9B34946F1}"/>
              </a:ext>
            </a:extLst>
          </p:cNvPr>
          <p:cNvSpPr txBox="1"/>
          <p:nvPr/>
        </p:nvSpPr>
        <p:spPr>
          <a:xfrm rot="20657031">
            <a:off x="3375944" y="2612491"/>
            <a:ext cx="237574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b="1" dirty="0" err="1">
                <a:solidFill>
                  <a:srgbClr val="9A2F3A"/>
                </a:solidFill>
              </a:rPr>
              <a:t>Lesser</a:t>
            </a:r>
            <a:r>
              <a:rPr lang="fr-FR" sz="2263" b="1" dirty="0">
                <a:solidFill>
                  <a:srgbClr val="9A2F3A"/>
                </a:solidFill>
              </a:rPr>
              <a:t> Open Bee License 1-3</a:t>
            </a:r>
          </a:p>
        </p:txBody>
      </p:sp>
    </p:spTree>
    <p:extLst>
      <p:ext uri="{BB962C8B-B14F-4D97-AF65-F5344CB8AC3E}">
        <p14:creationId xmlns:p14="http://schemas.microsoft.com/office/powerpoint/2010/main" val="599301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Lesser</a:t>
            </a:r>
            <a:r>
              <a:rPr lang="fr-FR" dirty="0"/>
              <a:t> Open Bee License 1.3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8" t="50553" r="3235" b="2832"/>
          <a:stretch/>
        </p:blipFill>
        <p:spPr bwMode="auto">
          <a:xfrm>
            <a:off x="6522155" y="1734029"/>
            <a:ext cx="1382376" cy="963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1" r="2642"/>
          <a:stretch/>
        </p:blipFill>
        <p:spPr bwMode="auto">
          <a:xfrm>
            <a:off x="1189723" y="1770329"/>
            <a:ext cx="1451983" cy="802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64" r="2388"/>
          <a:stretch/>
        </p:blipFill>
        <p:spPr bwMode="auto">
          <a:xfrm>
            <a:off x="4059079" y="1793458"/>
            <a:ext cx="997575" cy="844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7413431" y="4490922"/>
            <a:ext cx="3073689" cy="1449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764" b="1" dirty="0"/>
              <a:t>Bee-Plane </a:t>
            </a:r>
            <a:r>
              <a:rPr lang="fr-FR" sz="1764" b="1" dirty="0" err="1"/>
              <a:t>project</a:t>
            </a:r>
            <a:endParaRPr lang="fr-FR" sz="1764" b="1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Aircraft of 2050, </a:t>
            </a:r>
            <a:r>
              <a:rPr lang="fr-FR" sz="1764" dirty="0" err="1"/>
              <a:t>ambitious</a:t>
            </a:r>
            <a:r>
              <a:rPr lang="fr-FR" sz="1764" dirty="0"/>
              <a:t> 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collaborative, innovant</a:t>
            </a:r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764" dirty="0"/>
              <a:t>Polyvalent usage of the </a:t>
            </a:r>
            <a:r>
              <a:rPr lang="fr-FR" sz="1764" dirty="0" err="1"/>
              <a:t>detachable</a:t>
            </a:r>
            <a:r>
              <a:rPr lang="fr-FR" sz="1764" dirty="0"/>
              <a:t> fuselage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81523" y="2700283"/>
            <a:ext cx="2526028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 err="1"/>
              <a:t>Proprietary</a:t>
            </a:r>
            <a:endParaRPr lang="fr-FR" sz="2263" dirty="0"/>
          </a:p>
          <a:p>
            <a:pPr algn="ctr"/>
            <a:r>
              <a:rPr lang="fr-FR" sz="2263" dirty="0" err="1"/>
              <a:t>licenses</a:t>
            </a:r>
            <a:endParaRPr lang="fr-FR" sz="2263" dirty="0"/>
          </a:p>
        </p:txBody>
      </p:sp>
      <p:sp>
        <p:nvSpPr>
          <p:cNvPr id="14" name="ZoneTexte 13"/>
          <p:cNvSpPr txBox="1"/>
          <p:nvPr/>
        </p:nvSpPr>
        <p:spPr>
          <a:xfrm>
            <a:off x="685002" y="2724284"/>
            <a:ext cx="2485424" cy="11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/>
              <a:t>Patents, </a:t>
            </a:r>
            <a:r>
              <a:rPr lang="fr-FR" sz="2263" dirty="0" err="1"/>
              <a:t>Trademarks</a:t>
            </a:r>
            <a:endParaRPr lang="fr-FR" sz="2263" dirty="0"/>
          </a:p>
          <a:p>
            <a:pPr algn="ctr"/>
            <a:r>
              <a:rPr lang="fr-FR" sz="2263" dirty="0"/>
              <a:t>Design &amp; </a:t>
            </a:r>
            <a:r>
              <a:rPr lang="fr-FR" sz="2263" dirty="0" err="1"/>
              <a:t>Models</a:t>
            </a:r>
            <a:endParaRPr lang="fr-FR" sz="2263" dirty="0"/>
          </a:p>
        </p:txBody>
      </p:sp>
      <p:sp>
        <p:nvSpPr>
          <p:cNvPr id="15" name="ZoneTexte 14"/>
          <p:cNvSpPr txBox="1"/>
          <p:nvPr/>
        </p:nvSpPr>
        <p:spPr>
          <a:xfrm>
            <a:off x="3810907" y="2700283"/>
            <a:ext cx="1733911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63" dirty="0"/>
              <a:t>Open</a:t>
            </a:r>
          </a:p>
          <a:p>
            <a:pPr algn="ctr"/>
            <a:r>
              <a:rPr lang="fr-FR" sz="2263" dirty="0"/>
              <a:t>source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963" y="4472103"/>
            <a:ext cx="2089810" cy="1266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Croix 17"/>
          <p:cNvSpPr/>
          <p:nvPr/>
        </p:nvSpPr>
        <p:spPr>
          <a:xfrm>
            <a:off x="5597794" y="2901090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19" name="Croix 18"/>
          <p:cNvSpPr/>
          <p:nvPr/>
        </p:nvSpPr>
        <p:spPr>
          <a:xfrm>
            <a:off x="3382784" y="2911924"/>
            <a:ext cx="317502" cy="317502"/>
          </a:xfrm>
          <a:prstGeom prst="plus">
            <a:avLst>
              <a:gd name="adj" fmla="val 44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5" name="Accolade fermante 4"/>
          <p:cNvSpPr/>
          <p:nvPr/>
        </p:nvSpPr>
        <p:spPr>
          <a:xfrm rot="5400000">
            <a:off x="4351197" y="285895"/>
            <a:ext cx="319585" cy="7470450"/>
          </a:xfrm>
          <a:prstGeom prst="rightBrace">
            <a:avLst>
              <a:gd name="adj1" fmla="val 8333"/>
              <a:gd name="adj2" fmla="val 78478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6" name="Flèche gauche 5"/>
          <p:cNvSpPr/>
          <p:nvPr/>
        </p:nvSpPr>
        <p:spPr>
          <a:xfrm rot="10800000">
            <a:off x="4153119" y="5098917"/>
            <a:ext cx="565837" cy="33803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263"/>
          </a:p>
        </p:txBody>
      </p:sp>
      <p:sp>
        <p:nvSpPr>
          <p:cNvPr id="7" name="Rectangle 6"/>
          <p:cNvSpPr/>
          <p:nvPr/>
        </p:nvSpPr>
        <p:spPr>
          <a:xfrm>
            <a:off x="837156" y="5822172"/>
            <a:ext cx="324877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 err="1"/>
              <a:t>Dedicated</a:t>
            </a:r>
            <a:r>
              <a:rPr lang="fr-FR" sz="1600" dirty="0"/>
              <a:t> </a:t>
            </a:r>
            <a:r>
              <a:rPr lang="fr-FR" sz="1600" dirty="0" err="1"/>
              <a:t>lesser</a:t>
            </a:r>
            <a:r>
              <a:rPr lang="fr-FR" sz="1600" dirty="0"/>
              <a:t> open source </a:t>
            </a:r>
            <a:r>
              <a:rPr lang="fr-FR" sz="1600" dirty="0" err="1"/>
              <a:t>license</a:t>
            </a:r>
            <a:endParaRPr lang="fr-FR" sz="1600" dirty="0"/>
          </a:p>
          <a:p>
            <a:pPr algn="ctr"/>
            <a:r>
              <a:rPr lang="fr-FR" sz="1600" dirty="0"/>
              <a:t>www.bee-license.com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95D6048-AF7C-FAEB-724F-4DE04399C6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7124" y="4402659"/>
            <a:ext cx="2167273" cy="1392516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28036211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Bee-Plane</a:t>
            </a:r>
            <a:r>
              <a:rPr lang="fr-FR" sz="3086" baseline="30000" dirty="0"/>
              <a:t> </a:t>
            </a:r>
            <a:r>
              <a:rPr lang="fr-FR" dirty="0" err="1"/>
              <a:t>Technology</a:t>
            </a:r>
            <a:r>
              <a:rPr lang="fr-FR" dirty="0"/>
              <a:t> </a:t>
            </a:r>
            <a:r>
              <a:rPr lang="fr-FR" dirty="0" err="1"/>
              <a:t>review</a:t>
            </a:r>
            <a:endParaRPr lang="fr-FR" dirty="0"/>
          </a:p>
        </p:txBody>
      </p:sp>
      <p:sp>
        <p:nvSpPr>
          <p:cNvPr id="21" name="Espace réservé du numéro de diapositive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15" y="1560586"/>
            <a:ext cx="1982242" cy="1309696"/>
          </a:xfrm>
          <a:prstGeom prst="rect">
            <a:avLst/>
          </a:prstGeom>
        </p:spPr>
      </p:pic>
      <p:sp>
        <p:nvSpPr>
          <p:cNvPr id="50" name="ZoneTexte 49"/>
          <p:cNvSpPr txBox="1"/>
          <p:nvPr/>
        </p:nvSpPr>
        <p:spPr>
          <a:xfrm>
            <a:off x="3012503" y="2504849"/>
            <a:ext cx="647934" cy="906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91" dirty="0"/>
              <a:t>&amp;</a:t>
            </a:r>
          </a:p>
        </p:txBody>
      </p:sp>
      <p:pic>
        <p:nvPicPr>
          <p:cNvPr id="19" name="Picture 12" descr="http://www.naavinc.com/images/dcp_2224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126" y="3058707"/>
            <a:ext cx="1713778" cy="94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http://t2.gstatic.com/images?q=tbn:ANd9GcTxBIVZzK_bx1woHtDNuV7YpOgojpd0TeqbrwkVezwCuM-Bs54kxQ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6728" y="2218947"/>
            <a:ext cx="1786688" cy="85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The H series on the right, and the D series on the left (Image: MIT/Aurora Flight )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1" t="25915" r="58420" b="35859"/>
          <a:stretch/>
        </p:blipFill>
        <p:spPr bwMode="auto">
          <a:xfrm>
            <a:off x="1802584" y="3992310"/>
            <a:ext cx="1592546" cy="100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ZoneTexte 43"/>
          <p:cNvSpPr txBox="1"/>
          <p:nvPr/>
        </p:nvSpPr>
        <p:spPr>
          <a:xfrm>
            <a:off x="1870381" y="4930012"/>
            <a:ext cx="1911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Triple </a:t>
            </a:r>
            <a:r>
              <a:rPr lang="fr-FR" sz="1800" dirty="0" err="1"/>
              <a:t>bubble</a:t>
            </a:r>
            <a:endParaRPr lang="fr-FR" sz="1800" dirty="0"/>
          </a:p>
        </p:txBody>
      </p:sp>
      <p:sp>
        <p:nvSpPr>
          <p:cNvPr id="47" name="ZoneTexte 46"/>
          <p:cNvSpPr txBox="1"/>
          <p:nvPr/>
        </p:nvSpPr>
        <p:spPr>
          <a:xfrm>
            <a:off x="1987594" y="6020062"/>
            <a:ext cx="234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Hybrid</a:t>
            </a:r>
            <a:r>
              <a:rPr lang="fr-FR" sz="1800" dirty="0"/>
              <a:t> </a:t>
            </a:r>
            <a:r>
              <a:rPr lang="fr-FR" sz="1800" dirty="0" err="1"/>
              <a:t>Turbofan</a:t>
            </a:r>
            <a:r>
              <a:rPr lang="fr-FR" sz="1800" dirty="0"/>
              <a:t> &amp; </a:t>
            </a:r>
            <a:r>
              <a:rPr lang="fr-FR" sz="1800" dirty="0" err="1"/>
              <a:t>Turboprop</a:t>
            </a:r>
            <a:r>
              <a:rPr lang="fr-FR" sz="1800" dirty="0"/>
              <a:t> PWC150A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998126" y="4005591"/>
            <a:ext cx="2181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Carbon</a:t>
            </a:r>
            <a:r>
              <a:rPr lang="fr-FR" sz="1800" dirty="0"/>
              <a:t> body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6376728" y="3091348"/>
            <a:ext cx="25236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Electronic</a:t>
            </a:r>
            <a:r>
              <a:rPr lang="fr-FR" sz="1800" dirty="0"/>
              <a:t> </a:t>
            </a:r>
            <a:r>
              <a:rPr lang="fr-FR" sz="1800" dirty="0" err="1"/>
              <a:t>wiring</a:t>
            </a:r>
            <a:endParaRPr lang="fr-FR" sz="1800" dirty="0"/>
          </a:p>
        </p:txBody>
      </p:sp>
      <p:pic>
        <p:nvPicPr>
          <p:cNvPr id="1026" name="Picture 2" descr="W:\02 Idées\2011 10 11 avions\01 Thèmes\Projets d'avions\A30X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086" y="1530038"/>
            <a:ext cx="1506685" cy="954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8487384" y="2500950"/>
            <a:ext cx="2496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/>
              <a:t>Noise </a:t>
            </a:r>
            <a:r>
              <a:rPr lang="fr-FR" sz="1800" dirty="0" err="1"/>
              <a:t>reduction</a:t>
            </a:r>
            <a:endParaRPr lang="fr-FR" sz="1800" dirty="0"/>
          </a:p>
        </p:txBody>
      </p:sp>
      <p:sp>
        <p:nvSpPr>
          <p:cNvPr id="22" name="ZoneTexte 21"/>
          <p:cNvSpPr txBox="1"/>
          <p:nvPr/>
        </p:nvSpPr>
        <p:spPr>
          <a:xfrm>
            <a:off x="2565668" y="1490677"/>
            <a:ext cx="2289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800" dirty="0" err="1"/>
              <a:t>Fairchild</a:t>
            </a:r>
            <a:r>
              <a:rPr lang="fr-FR" sz="1800" dirty="0"/>
              <a:t> XC-120 Pack Plane (1950)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BC0DCA94-7208-806F-C341-4AD29589F5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989" t="16989" r="10413" b="17203"/>
          <a:stretch/>
        </p:blipFill>
        <p:spPr>
          <a:xfrm>
            <a:off x="5212628" y="4798776"/>
            <a:ext cx="4744123" cy="2050613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8" name="ZoneTexte 17"/>
          <p:cNvSpPr txBox="1"/>
          <p:nvPr/>
        </p:nvSpPr>
        <p:spPr>
          <a:xfrm>
            <a:off x="6972078" y="3864600"/>
            <a:ext cx="522900" cy="9065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5291" dirty="0"/>
              <a:t>=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1E6E1AED-1A81-C4CB-939F-AE60B1E83D3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5086" t="46726" r="25366" b="38123"/>
          <a:stretch/>
        </p:blipFill>
        <p:spPr>
          <a:xfrm>
            <a:off x="481162" y="5492531"/>
            <a:ext cx="1506432" cy="1139894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E9BE98CC-7CB6-3AE1-DAB2-9C00E3BBAB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34836" y="3992310"/>
            <a:ext cx="1839470" cy="73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3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Project </a:t>
            </a:r>
            <a:r>
              <a:rPr lang="fr-FR" dirty="0" err="1"/>
              <a:t>overview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221" y="5891538"/>
            <a:ext cx="1352615" cy="77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9050929" y="6655757"/>
            <a:ext cx="760465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 err="1"/>
              <a:t>Supméca</a:t>
            </a:r>
            <a:endParaRPr lang="fr-FR" sz="1213" dirty="0"/>
          </a:p>
        </p:txBody>
      </p:sp>
      <p:sp>
        <p:nvSpPr>
          <p:cNvPr id="10" name="ZoneTexte 9"/>
          <p:cNvSpPr txBox="1"/>
          <p:nvPr/>
        </p:nvSpPr>
        <p:spPr>
          <a:xfrm>
            <a:off x="7561942" y="6655757"/>
            <a:ext cx="518091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/>
              <a:t>IFMA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598" y="5743050"/>
            <a:ext cx="1274545" cy="927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9" r="18032" b="41350"/>
          <a:stretch/>
        </p:blipFill>
        <p:spPr bwMode="auto">
          <a:xfrm>
            <a:off x="442623" y="4476805"/>
            <a:ext cx="1862444" cy="1050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00" y="5619886"/>
            <a:ext cx="1430225" cy="108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4175" y="6655757"/>
            <a:ext cx="1087157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Centrale Paris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73431" y="5315416"/>
            <a:ext cx="105189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Centrale Paris</a:t>
            </a:r>
          </a:p>
        </p:txBody>
      </p:sp>
      <p:pic>
        <p:nvPicPr>
          <p:cNvPr id="21" name="Picture 4" descr="\\TECHNOPLANE\bee-plane-open-projects\bp-2014-Supmeca\Projet aérodynamisme\images\Image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393" y="4476806"/>
            <a:ext cx="1983503" cy="959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3107523" y="5275604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Supmeca</a:t>
            </a:r>
            <a:endParaRPr lang="fr-FR" sz="1213" dirty="0"/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966" y="1708951"/>
            <a:ext cx="2388840" cy="101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4708368" y="2680061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Supméca</a:t>
            </a:r>
            <a:endParaRPr lang="fr-FR" sz="1213" dirty="0"/>
          </a:p>
        </p:txBody>
      </p:sp>
      <p:grpSp>
        <p:nvGrpSpPr>
          <p:cNvPr id="25" name="Groupe 24"/>
          <p:cNvGrpSpPr/>
          <p:nvPr/>
        </p:nvGrpSpPr>
        <p:grpSpPr>
          <a:xfrm>
            <a:off x="4937029" y="4476807"/>
            <a:ext cx="1376063" cy="1033196"/>
            <a:chOff x="2500342" y="4551696"/>
            <a:chExt cx="2139892" cy="1740776"/>
          </a:xfrm>
        </p:grpSpPr>
        <p:pic>
          <p:nvPicPr>
            <p:cNvPr id="26" name="Picture 1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0342" y="4551696"/>
              <a:ext cx="2139892" cy="1532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7" name="Rectangle 26"/>
            <p:cNvSpPr/>
            <p:nvPr/>
          </p:nvSpPr>
          <p:spPr>
            <a:xfrm>
              <a:off x="2544044" y="5822422"/>
              <a:ext cx="1182586" cy="470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1213" dirty="0" err="1"/>
                <a:t>Supméca</a:t>
              </a:r>
              <a:endParaRPr lang="fr-FR" sz="1213" dirty="0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817090" y="5253772"/>
            <a:ext cx="51809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IFMA</a:t>
            </a: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950" y="4476805"/>
            <a:ext cx="1417439" cy="77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Image 29"/>
          <p:cNvPicPr/>
          <p:nvPr/>
        </p:nvPicPr>
        <p:blipFill rotWithShape="1">
          <a:blip r:embed="rId10" cstate="print"/>
          <a:srcRect l="1322" t="31746" r="4262" b="17990"/>
          <a:stretch/>
        </p:blipFill>
        <p:spPr bwMode="auto">
          <a:xfrm>
            <a:off x="7297600" y="3149980"/>
            <a:ext cx="2728648" cy="7503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264820" y="3760758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71" y="3167599"/>
            <a:ext cx="1819284" cy="1125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338856" y="3945263"/>
            <a:ext cx="660374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Fouatih</a:t>
            </a:r>
            <a:endParaRPr lang="fr-FR" sz="1213" dirty="0"/>
          </a:p>
        </p:txBody>
      </p:sp>
      <p:sp>
        <p:nvSpPr>
          <p:cNvPr id="34" name="Rectangle 33"/>
          <p:cNvSpPr/>
          <p:nvPr/>
        </p:nvSpPr>
        <p:spPr>
          <a:xfrm>
            <a:off x="8731623" y="5038411"/>
            <a:ext cx="1284514" cy="29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323" dirty="0" err="1"/>
              <a:t>Supméca</a:t>
            </a:r>
            <a:endParaRPr lang="fr-FR" sz="1323" dirty="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955" y="4476806"/>
            <a:ext cx="1627183" cy="561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6" name="Rectangle 35"/>
          <p:cNvSpPr/>
          <p:nvPr/>
        </p:nvSpPr>
        <p:spPr>
          <a:xfrm>
            <a:off x="2397444" y="6638794"/>
            <a:ext cx="512063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323" dirty="0"/>
              <a:t>INSA</a:t>
            </a:r>
          </a:p>
        </p:txBody>
      </p: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0670" y="5762024"/>
            <a:ext cx="730937" cy="870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021" y="5759540"/>
            <a:ext cx="1028321" cy="8593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ZoneTexte 38"/>
          <p:cNvSpPr txBox="1"/>
          <p:nvPr/>
        </p:nvSpPr>
        <p:spPr>
          <a:xfrm>
            <a:off x="6130649" y="6638794"/>
            <a:ext cx="620106" cy="2959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323" dirty="0" err="1"/>
              <a:t>Estaca</a:t>
            </a:r>
            <a:endParaRPr lang="fr-FR" sz="1323" dirty="0"/>
          </a:p>
        </p:txBody>
      </p:sp>
      <p:sp>
        <p:nvSpPr>
          <p:cNvPr id="40" name="ZoneTexte 39"/>
          <p:cNvSpPr txBox="1"/>
          <p:nvPr/>
        </p:nvSpPr>
        <p:spPr>
          <a:xfrm>
            <a:off x="4138876" y="6655757"/>
            <a:ext cx="760465" cy="278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13" dirty="0" err="1"/>
              <a:t>Supméca</a:t>
            </a:r>
            <a:endParaRPr lang="fr-FR" sz="1213" dirty="0"/>
          </a:p>
        </p:txBody>
      </p:sp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0385" y="5773489"/>
            <a:ext cx="2147758" cy="90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5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" t="25412" r="5774" b="25927"/>
          <a:stretch>
            <a:fillRect/>
          </a:stretch>
        </p:blipFill>
        <p:spPr bwMode="auto">
          <a:xfrm>
            <a:off x="6201530" y="1708951"/>
            <a:ext cx="4118979" cy="1014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Rectangle 42"/>
          <p:cNvSpPr/>
          <p:nvPr/>
        </p:nvSpPr>
        <p:spPr>
          <a:xfrm>
            <a:off x="8053710" y="2680061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67" y="2884248"/>
            <a:ext cx="2147762" cy="153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4" name="Rectangle 43"/>
          <p:cNvSpPr/>
          <p:nvPr/>
        </p:nvSpPr>
        <p:spPr>
          <a:xfrm>
            <a:off x="582390" y="3904947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226" y="3149980"/>
            <a:ext cx="2260955" cy="114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ectangle 44"/>
          <p:cNvSpPr/>
          <p:nvPr/>
        </p:nvSpPr>
        <p:spPr>
          <a:xfrm>
            <a:off x="2917029" y="3167600"/>
            <a:ext cx="58766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 err="1"/>
              <a:t>PoLiTo</a:t>
            </a:r>
            <a:endParaRPr lang="fr-FR" sz="1213" dirty="0"/>
          </a:p>
        </p:txBody>
      </p:sp>
      <p:sp>
        <p:nvSpPr>
          <p:cNvPr id="3" name="Rectangle 2"/>
          <p:cNvSpPr/>
          <p:nvPr/>
        </p:nvSpPr>
        <p:spPr>
          <a:xfrm>
            <a:off x="2390352" y="2667532"/>
            <a:ext cx="582082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Estaca</a:t>
            </a:r>
            <a:endParaRPr lang="fr-FR" sz="1213" dirty="0"/>
          </a:p>
        </p:txBody>
      </p:sp>
      <p:pic>
        <p:nvPicPr>
          <p:cNvPr id="46" name="Image 45">
            <a:extLst>
              <a:ext uri="{FF2B5EF4-FFF2-40B4-BE49-F238E27FC236}">
                <a16:creationId xmlns:a16="http://schemas.microsoft.com/office/drawing/2014/main" id="{617E8C96-ABDA-9282-51B6-C328971147DA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6989" t="16989" r="10413" b="17203"/>
          <a:stretch/>
        </p:blipFill>
        <p:spPr>
          <a:xfrm>
            <a:off x="873431" y="1710921"/>
            <a:ext cx="2229268" cy="963585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1661066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8978657" cy="877676"/>
          </a:xfrm>
        </p:spPr>
        <p:txBody>
          <a:bodyPr>
            <a:normAutofit/>
          </a:bodyPr>
          <a:lstStyle/>
          <a:p>
            <a:r>
              <a:rPr lang="fr-FR" dirty="0" err="1"/>
              <a:t>Detachable</a:t>
            </a:r>
            <a:r>
              <a:rPr lang="fr-FR" dirty="0"/>
              <a:t> fuselage : 220 PAX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536" y="4616549"/>
            <a:ext cx="2876003" cy="1799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53218" y="6517745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/>
              <a:t>Supmeca</a:t>
            </a:r>
            <a:endParaRPr lang="fr-FR" sz="1213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53323" y="1871916"/>
            <a:ext cx="8810917" cy="2261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28050" y="3819873"/>
            <a:ext cx="760465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13" dirty="0" err="1">
                <a:solidFill>
                  <a:schemeClr val="bg1"/>
                </a:solidFill>
              </a:rPr>
              <a:t>Supmeca</a:t>
            </a:r>
            <a:endParaRPr lang="fr-FR" sz="1213" dirty="0">
              <a:solidFill>
                <a:schemeClr val="bg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79" y="5562754"/>
            <a:ext cx="1360255" cy="89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747" y="4616548"/>
            <a:ext cx="1808119" cy="891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546386" y="6517745"/>
            <a:ext cx="1265411" cy="2789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13" dirty="0"/>
              <a:t>Shape - </a:t>
            </a:r>
            <a:r>
              <a:rPr lang="fr-FR" sz="1213" dirty="0" err="1"/>
              <a:t>Supmeca</a:t>
            </a:r>
            <a:endParaRPr lang="fr-FR" sz="1213" dirty="0"/>
          </a:p>
        </p:txBody>
      </p:sp>
      <p:sp>
        <p:nvSpPr>
          <p:cNvPr id="19" name="ZoneTexte 18"/>
          <p:cNvSpPr txBox="1"/>
          <p:nvPr/>
        </p:nvSpPr>
        <p:spPr>
          <a:xfrm>
            <a:off x="6943061" y="4863502"/>
            <a:ext cx="2770658" cy="12795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/>
              <a:t>220 PAX in full </a:t>
            </a:r>
            <a:r>
              <a:rPr lang="fr-FR" sz="1543" dirty="0" err="1"/>
              <a:t>economy</a:t>
            </a:r>
            <a:endParaRPr lang="fr-FR" sz="1543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 err="1"/>
              <a:t>Rows</a:t>
            </a:r>
            <a:r>
              <a:rPr lang="fr-FR" sz="1543" dirty="0"/>
              <a:t> of 3+4+3 </a:t>
            </a:r>
            <a:r>
              <a:rPr lang="fr-FR" sz="1543" dirty="0" err="1"/>
              <a:t>seats</a:t>
            </a:r>
            <a:endParaRPr lang="fr-FR" sz="1543" dirty="0"/>
          </a:p>
          <a:p>
            <a:pPr marL="314982" indent="-314982">
              <a:buFont typeface="Arial" panose="020B0604020202020204" pitchFamily="34" charset="0"/>
              <a:buChar char="•"/>
            </a:pPr>
            <a:r>
              <a:rPr lang="fr-FR" sz="1543" dirty="0"/>
              <a:t>1 main central passagers </a:t>
            </a:r>
            <a:r>
              <a:rPr lang="fr-FR" sz="1543" dirty="0" err="1"/>
              <a:t>door</a:t>
            </a:r>
            <a:r>
              <a:rPr lang="fr-FR" sz="1543" dirty="0"/>
              <a:t> on </a:t>
            </a:r>
            <a:r>
              <a:rPr lang="fr-FR" sz="1543" dirty="0" err="1"/>
              <a:t>each</a:t>
            </a:r>
            <a:r>
              <a:rPr lang="fr-FR" sz="1543" dirty="0"/>
              <a:t> </a:t>
            </a:r>
            <a:r>
              <a:rPr lang="fr-FR" sz="1543" dirty="0" err="1"/>
              <a:t>side</a:t>
            </a:r>
            <a:endParaRPr lang="fr-FR" sz="1543" dirty="0"/>
          </a:p>
          <a:p>
            <a:endParaRPr lang="fr-FR" sz="1543" dirty="0"/>
          </a:p>
        </p:txBody>
      </p:sp>
    </p:spTree>
    <p:extLst>
      <p:ext uri="{BB962C8B-B14F-4D97-AF65-F5344CB8AC3E}">
        <p14:creationId xmlns:p14="http://schemas.microsoft.com/office/powerpoint/2010/main" val="417492313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280</Words>
  <Application>Microsoft Office PowerPoint</Application>
  <PresentationFormat>Personnalisé</PresentationFormat>
  <Paragraphs>88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Thème Office</vt:lpstr>
      <vt:lpstr>TRL3 – July 2023</vt:lpstr>
      <vt:lpstr>A medium range aircraft with detachable fuselage</vt:lpstr>
      <vt:lpstr>Civil forces usages</vt:lpstr>
      <vt:lpstr>Collaborative project partners</vt:lpstr>
      <vt:lpstr>Bee-Plane Collaborative project</vt:lpstr>
      <vt:lpstr>Lesser Open Bee License 1.3</vt:lpstr>
      <vt:lpstr>Bee-Plane Technology review</vt:lpstr>
      <vt:lpstr>Project overview</vt:lpstr>
      <vt:lpstr>Detachable fuselage : 220 PAX</vt:lpstr>
      <vt:lpstr>Join us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Olivier Cotte</dc:creator>
  <cp:lastModifiedBy>xavier.dutertre</cp:lastModifiedBy>
  <cp:revision>261</cp:revision>
  <cp:lastPrinted>2016-09-29T13:10:34Z</cp:lastPrinted>
  <dcterms:created xsi:type="dcterms:W3CDTF">2016-09-09T14:33:02Z</dcterms:created>
  <dcterms:modified xsi:type="dcterms:W3CDTF">2023-09-13T21:10:50Z</dcterms:modified>
</cp:coreProperties>
</file>