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ink/ink1.xml" ContentType="application/inkml+xml"/>
  <Override PartName="/ppt/notesSlides/notesSlide3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5.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7.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77.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7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7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80.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ink/ink2.xml" ContentType="application/inkml+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306" r:id="rId2"/>
    <p:sldId id="351" r:id="rId3"/>
    <p:sldId id="394" r:id="rId4"/>
    <p:sldId id="335" r:id="rId5"/>
    <p:sldId id="373" r:id="rId6"/>
    <p:sldId id="309" r:id="rId7"/>
    <p:sldId id="320" r:id="rId8"/>
    <p:sldId id="310" r:id="rId9"/>
    <p:sldId id="311" r:id="rId10"/>
    <p:sldId id="416" r:id="rId11"/>
    <p:sldId id="257" r:id="rId12"/>
    <p:sldId id="334" r:id="rId13"/>
    <p:sldId id="336" r:id="rId14"/>
    <p:sldId id="315" r:id="rId15"/>
    <p:sldId id="337" r:id="rId16"/>
    <p:sldId id="352" r:id="rId17"/>
    <p:sldId id="353" r:id="rId18"/>
    <p:sldId id="261" r:id="rId19"/>
    <p:sldId id="267" r:id="rId20"/>
    <p:sldId id="331" r:id="rId21"/>
    <p:sldId id="349" r:id="rId22"/>
    <p:sldId id="403" r:id="rId23"/>
    <p:sldId id="404" r:id="rId24"/>
    <p:sldId id="348" r:id="rId25"/>
    <p:sldId id="405" r:id="rId26"/>
    <p:sldId id="346" r:id="rId27"/>
    <p:sldId id="358" r:id="rId28"/>
    <p:sldId id="406" r:id="rId29"/>
    <p:sldId id="407" r:id="rId30"/>
    <p:sldId id="408" r:id="rId31"/>
    <p:sldId id="360" r:id="rId32"/>
    <p:sldId id="359" r:id="rId33"/>
    <p:sldId id="414" r:id="rId34"/>
    <p:sldId id="417" r:id="rId35"/>
    <p:sldId id="263" r:id="rId36"/>
    <p:sldId id="323" r:id="rId37"/>
    <p:sldId id="330" r:id="rId38"/>
    <p:sldId id="324" r:id="rId39"/>
    <p:sldId id="325" r:id="rId40"/>
    <p:sldId id="339" r:id="rId41"/>
    <p:sldId id="411" r:id="rId42"/>
    <p:sldId id="341" r:id="rId43"/>
    <p:sldId id="347" r:id="rId44"/>
    <p:sldId id="409" r:id="rId45"/>
    <p:sldId id="410" r:id="rId46"/>
    <p:sldId id="344" r:id="rId47"/>
    <p:sldId id="401" r:id="rId48"/>
    <p:sldId id="307" r:id="rId49"/>
    <p:sldId id="354" r:id="rId50"/>
    <p:sldId id="342" r:id="rId51"/>
    <p:sldId id="343" r:id="rId52"/>
    <p:sldId id="340" r:id="rId53"/>
    <p:sldId id="420" r:id="rId54"/>
    <p:sldId id="422" r:id="rId55"/>
    <p:sldId id="421" r:id="rId56"/>
    <p:sldId id="268" r:id="rId57"/>
    <p:sldId id="424" r:id="rId58"/>
    <p:sldId id="382" r:id="rId59"/>
    <p:sldId id="385" r:id="rId60"/>
    <p:sldId id="386" r:id="rId61"/>
    <p:sldId id="387" r:id="rId62"/>
    <p:sldId id="388" r:id="rId63"/>
    <p:sldId id="389" r:id="rId64"/>
    <p:sldId id="390" r:id="rId65"/>
    <p:sldId id="397" r:id="rId66"/>
    <p:sldId id="395" r:id="rId67"/>
    <p:sldId id="396" r:id="rId68"/>
    <p:sldId id="398" r:id="rId69"/>
    <p:sldId id="428" r:id="rId70"/>
    <p:sldId id="302" r:id="rId71"/>
    <p:sldId id="452" r:id="rId72"/>
    <p:sldId id="303" r:id="rId73"/>
    <p:sldId id="304" r:id="rId74"/>
    <p:sldId id="305" r:id="rId75"/>
    <p:sldId id="298" r:id="rId76"/>
    <p:sldId id="374" r:id="rId77"/>
    <p:sldId id="376" r:id="rId78"/>
    <p:sldId id="375" r:id="rId79"/>
    <p:sldId id="377" r:id="rId80"/>
    <p:sldId id="379" r:id="rId81"/>
    <p:sldId id="363" r:id="rId82"/>
    <p:sldId id="369" r:id="rId83"/>
    <p:sldId id="402" r:id="rId84"/>
    <p:sldId id="413" r:id="rId85"/>
    <p:sldId id="272" r:id="rId86"/>
    <p:sldId id="392" r:id="rId87"/>
    <p:sldId id="439" r:id="rId88"/>
    <p:sldId id="438" r:id="rId89"/>
    <p:sldId id="440" r:id="rId90"/>
    <p:sldId id="441" r:id="rId91"/>
    <p:sldId id="442" r:id="rId92"/>
    <p:sldId id="443" r:id="rId93"/>
    <p:sldId id="444" r:id="rId94"/>
    <p:sldId id="445" r:id="rId95"/>
    <p:sldId id="446" r:id="rId96"/>
    <p:sldId id="447" r:id="rId97"/>
    <p:sldId id="423" r:id="rId98"/>
    <p:sldId id="450" r:id="rId99"/>
    <p:sldId id="449" r:id="rId100"/>
    <p:sldId id="436" r:id="rId101"/>
    <p:sldId id="430" r:id="rId102"/>
    <p:sldId id="431" r:id="rId103"/>
    <p:sldId id="432" r:id="rId104"/>
    <p:sldId id="433" r:id="rId105"/>
    <p:sldId id="434" r:id="rId106"/>
    <p:sldId id="419" r:id="rId107"/>
    <p:sldId id="418" r:id="rId108"/>
    <p:sldId id="427" r:id="rId109"/>
    <p:sldId id="356" r:id="rId110"/>
    <p:sldId id="451" r:id="rId111"/>
    <p:sldId id="313" r:id="rId112"/>
  </p:sldIdLst>
  <p:sldSz cx="12192000" cy="6858000"/>
  <p:notesSz cx="7315200" cy="9601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8E78F0-3F92-6340-CE0A-74B9A88E381C}" name="DELBART Hugo" initials="DH" userId="S::hugo.delbart@estaca.eu::7cda2802-4d83-4698-91e1-1d877386fb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1505"/>
    <a:srgbClr val="FFFF00"/>
    <a:srgbClr val="E7EAED"/>
    <a:srgbClr val="156082"/>
    <a:srgbClr val="CCD2D8"/>
    <a:srgbClr val="40749A"/>
    <a:srgbClr val="44769C"/>
    <a:srgbClr val="41739B"/>
    <a:srgbClr val="4174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DC2C0-1888-46CC-AA7F-FEE3F47C1BD6}" v="4486" dt="2026-05-11T22:26:06.819"/>
    <p1510:client id="{440BA534-85DF-D84B-868A-D64137B04643}" v="81" dt="2026-05-12T08:43:13.798"/>
    <p1510:client id="{443CEC06-49C6-3447-994D-2517CB87DBD4}" v="1162" dt="2026-05-12T08:07:48.774"/>
    <p1510:client id="{45AD964D-F2B5-1C4B-B016-273A3E816A70}" v="1041" dt="2026-05-11T22:25:27.840"/>
    <p1510:client id="{5DB8670A-3B09-4125-857A-5F724A8B15E6}" v="54" dt="2026-05-12T08:10:02.216"/>
    <p1510:client id="{B0296C81-BC5D-4712-BA71-B9A5C592A9E6}" v="4003" dt="2026-05-12T08:06:24.558"/>
    <p1510:client id="{E3F9CFE3-2DF2-54B6-8307-72D0BDD3B219}" v="390" dt="2026-05-12T07:36:09.094"/>
    <p1510:client id="{EEDECDFC-8E19-4FA8-B2B7-50F7A85CA1A1}" v="496" dt="2026-05-12T08:46:44.16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Documents/3A/S6/ISO-PLANE/ISO-PLANE%20Tableaux%20&amp;%20Graphiqu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estaca-my.sharepoint.com/personal/lucas_gauchet_estaca_eu/Documents/ISO-PLANE%20Tableaux%20&amp;%20Graphiqu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Coût</a:t>
            </a:r>
            <a:r>
              <a:rPr lang="fr-FR" baseline="0"/>
              <a:t> opérationnels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'Coûts opérationnels'!$B$1</c:f>
              <c:strCache>
                <c:ptCount val="1"/>
                <c:pt idx="0">
                  <c:v>C27J</c:v>
                </c:pt>
              </c:strCache>
            </c:strRef>
          </c:tx>
          <c:spPr>
            <a:solidFill>
              <a:schemeClr val="accent1"/>
            </a:solidFill>
            <a:ln>
              <a:noFill/>
            </a:ln>
            <a:effectLst/>
          </c:spPr>
          <c:invertIfNegative val="0"/>
          <c:cat>
            <c:strRef>
              <c:f>'Coûts opérationnels'!$A$6:$A$11</c:f>
              <c:strCache>
                <c:ptCount val="6"/>
                <c:pt idx="0">
                  <c:v>Coût carburant (€ / h)</c:v>
                </c:pt>
                <c:pt idx="1">
                  <c:v>Coût entretien (€ / h)</c:v>
                </c:pt>
                <c:pt idx="2">
                  <c:v>Coût équipage (€ / h)</c:v>
                </c:pt>
                <c:pt idx="3">
                  <c:v>Assurance (€ / h)</c:v>
                </c:pt>
                <c:pt idx="4">
                  <c:v>Frais aéroport / Taxes (€)</c:v>
                </c:pt>
                <c:pt idx="5">
                  <c:v>Total (€ / h)</c:v>
                </c:pt>
              </c:strCache>
            </c:strRef>
          </c:cat>
          <c:val>
            <c:numRef>
              <c:f>'Coûts opérationnels'!$B$6:$B$11</c:f>
              <c:numCache>
                <c:formatCode>General</c:formatCode>
                <c:ptCount val="6"/>
                <c:pt idx="0">
                  <c:v>1750</c:v>
                </c:pt>
                <c:pt idx="1">
                  <c:v>2500</c:v>
                </c:pt>
                <c:pt idx="2">
                  <c:v>750</c:v>
                </c:pt>
                <c:pt idx="3">
                  <c:v>750</c:v>
                </c:pt>
                <c:pt idx="4">
                  <c:v>1700</c:v>
                </c:pt>
                <c:pt idx="5">
                  <c:v>7450</c:v>
                </c:pt>
              </c:numCache>
            </c:numRef>
          </c:val>
          <c:extLst>
            <c:ext xmlns:c16="http://schemas.microsoft.com/office/drawing/2014/chart" uri="{C3380CC4-5D6E-409C-BE32-E72D297353CC}">
              <c16:uniqueId val="{00000000-517A-492C-BCBB-4C3D8C8EB7C1}"/>
            </c:ext>
          </c:extLst>
        </c:ser>
        <c:ser>
          <c:idx val="1"/>
          <c:order val="1"/>
          <c:tx>
            <c:strRef>
              <c:f>'Coûts opérationnels'!$C$1</c:f>
              <c:strCache>
                <c:ptCount val="1"/>
                <c:pt idx="0">
                  <c:v>C130</c:v>
                </c:pt>
              </c:strCache>
            </c:strRef>
          </c:tx>
          <c:spPr>
            <a:solidFill>
              <a:schemeClr val="accent2"/>
            </a:solidFill>
            <a:ln>
              <a:noFill/>
            </a:ln>
            <a:effectLst/>
          </c:spPr>
          <c:invertIfNegative val="0"/>
          <c:cat>
            <c:strRef>
              <c:f>'Coûts opérationnels'!$A$6:$A$11</c:f>
              <c:strCache>
                <c:ptCount val="6"/>
                <c:pt idx="0">
                  <c:v>Coût carburant (€ / h)</c:v>
                </c:pt>
                <c:pt idx="1">
                  <c:v>Coût entretien (€ / h)</c:v>
                </c:pt>
                <c:pt idx="2">
                  <c:v>Coût équipage (€ / h)</c:v>
                </c:pt>
                <c:pt idx="3">
                  <c:v>Assurance (€ / h)</c:v>
                </c:pt>
                <c:pt idx="4">
                  <c:v>Frais aéroport / Taxes (€)</c:v>
                </c:pt>
                <c:pt idx="5">
                  <c:v>Total (€ / h)</c:v>
                </c:pt>
              </c:strCache>
            </c:strRef>
          </c:cat>
          <c:val>
            <c:numRef>
              <c:f>'Coûts opérationnels'!$C$6:$C$11</c:f>
              <c:numCache>
                <c:formatCode>General</c:formatCode>
                <c:ptCount val="6"/>
                <c:pt idx="0">
                  <c:v>3000</c:v>
                </c:pt>
                <c:pt idx="1">
                  <c:v>4500</c:v>
                </c:pt>
                <c:pt idx="2">
                  <c:v>750</c:v>
                </c:pt>
                <c:pt idx="3">
                  <c:v>1400</c:v>
                </c:pt>
                <c:pt idx="4">
                  <c:v>4000</c:v>
                </c:pt>
                <c:pt idx="5">
                  <c:v>13650</c:v>
                </c:pt>
              </c:numCache>
            </c:numRef>
          </c:val>
          <c:extLst>
            <c:ext xmlns:c16="http://schemas.microsoft.com/office/drawing/2014/chart" uri="{C3380CC4-5D6E-409C-BE32-E72D297353CC}">
              <c16:uniqueId val="{00000001-517A-492C-BCBB-4C3D8C8EB7C1}"/>
            </c:ext>
          </c:extLst>
        </c:ser>
        <c:ser>
          <c:idx val="2"/>
          <c:order val="2"/>
          <c:tx>
            <c:strRef>
              <c:f>'Coûts opérationnels'!$D$1</c:f>
              <c:strCache>
                <c:ptCount val="1"/>
                <c:pt idx="0">
                  <c:v>A400M</c:v>
                </c:pt>
              </c:strCache>
            </c:strRef>
          </c:tx>
          <c:spPr>
            <a:solidFill>
              <a:schemeClr val="accent3"/>
            </a:solidFill>
            <a:ln>
              <a:noFill/>
            </a:ln>
            <a:effectLst/>
          </c:spPr>
          <c:invertIfNegative val="0"/>
          <c:cat>
            <c:strRef>
              <c:f>'Coûts opérationnels'!$A$6:$A$11</c:f>
              <c:strCache>
                <c:ptCount val="6"/>
                <c:pt idx="0">
                  <c:v>Coût carburant (€ / h)</c:v>
                </c:pt>
                <c:pt idx="1">
                  <c:v>Coût entretien (€ / h)</c:v>
                </c:pt>
                <c:pt idx="2">
                  <c:v>Coût équipage (€ / h)</c:v>
                </c:pt>
                <c:pt idx="3">
                  <c:v>Assurance (€ / h)</c:v>
                </c:pt>
                <c:pt idx="4">
                  <c:v>Frais aéroport / Taxes (€)</c:v>
                </c:pt>
                <c:pt idx="5">
                  <c:v>Total (€ / h)</c:v>
                </c:pt>
              </c:strCache>
            </c:strRef>
          </c:cat>
          <c:val>
            <c:numRef>
              <c:f>'Coûts opérationnels'!$D$6:$D$11</c:f>
              <c:numCache>
                <c:formatCode>General</c:formatCode>
                <c:ptCount val="6"/>
                <c:pt idx="0">
                  <c:v>5625</c:v>
                </c:pt>
                <c:pt idx="1">
                  <c:v>10000</c:v>
                </c:pt>
                <c:pt idx="2">
                  <c:v>1200</c:v>
                </c:pt>
                <c:pt idx="3">
                  <c:v>3000</c:v>
                </c:pt>
                <c:pt idx="4">
                  <c:v>7500</c:v>
                </c:pt>
                <c:pt idx="5">
                  <c:v>27325</c:v>
                </c:pt>
              </c:numCache>
            </c:numRef>
          </c:val>
          <c:extLst>
            <c:ext xmlns:c16="http://schemas.microsoft.com/office/drawing/2014/chart" uri="{C3380CC4-5D6E-409C-BE32-E72D297353CC}">
              <c16:uniqueId val="{00000002-517A-492C-BCBB-4C3D8C8EB7C1}"/>
            </c:ext>
          </c:extLst>
        </c:ser>
        <c:ser>
          <c:idx val="3"/>
          <c:order val="3"/>
          <c:tx>
            <c:strRef>
              <c:f>'Coûts opérationnels'!$E$1</c:f>
              <c:strCache>
                <c:ptCount val="1"/>
                <c:pt idx="0">
                  <c:v>Q400</c:v>
                </c:pt>
              </c:strCache>
            </c:strRef>
          </c:tx>
          <c:spPr>
            <a:solidFill>
              <a:schemeClr val="accent4"/>
            </a:solidFill>
            <a:ln>
              <a:noFill/>
            </a:ln>
            <a:effectLst/>
          </c:spPr>
          <c:invertIfNegative val="0"/>
          <c:cat>
            <c:strRef>
              <c:f>'Coûts opérationnels'!$A$6:$A$11</c:f>
              <c:strCache>
                <c:ptCount val="6"/>
                <c:pt idx="0">
                  <c:v>Coût carburant (€ / h)</c:v>
                </c:pt>
                <c:pt idx="1">
                  <c:v>Coût entretien (€ / h)</c:v>
                </c:pt>
                <c:pt idx="2">
                  <c:v>Coût équipage (€ / h)</c:v>
                </c:pt>
                <c:pt idx="3">
                  <c:v>Assurance (€ / h)</c:v>
                </c:pt>
                <c:pt idx="4">
                  <c:v>Frais aéroport / Taxes (€)</c:v>
                </c:pt>
                <c:pt idx="5">
                  <c:v>Total (€ / h)</c:v>
                </c:pt>
              </c:strCache>
            </c:strRef>
          </c:cat>
          <c:val>
            <c:numRef>
              <c:f>'Coûts opérationnels'!$E$6:$E$11</c:f>
              <c:numCache>
                <c:formatCode>General</c:formatCode>
                <c:ptCount val="6"/>
                <c:pt idx="0">
                  <c:v>1250</c:v>
                </c:pt>
                <c:pt idx="1">
                  <c:v>1550</c:v>
                </c:pt>
                <c:pt idx="2">
                  <c:v>500</c:v>
                </c:pt>
                <c:pt idx="3">
                  <c:v>100</c:v>
                </c:pt>
                <c:pt idx="4">
                  <c:v>1700</c:v>
                </c:pt>
                <c:pt idx="5">
                  <c:v>5100</c:v>
                </c:pt>
              </c:numCache>
            </c:numRef>
          </c:val>
          <c:extLst>
            <c:ext xmlns:c16="http://schemas.microsoft.com/office/drawing/2014/chart" uri="{C3380CC4-5D6E-409C-BE32-E72D297353CC}">
              <c16:uniqueId val="{00000003-517A-492C-BCBB-4C3D8C8EB7C1}"/>
            </c:ext>
          </c:extLst>
        </c:ser>
        <c:ser>
          <c:idx val="4"/>
          <c:order val="4"/>
          <c:tx>
            <c:strRef>
              <c:f>'Coûts opérationnels'!$F$1</c:f>
              <c:strCache>
                <c:ptCount val="1"/>
                <c:pt idx="0">
                  <c:v>ISO-PLANE</c:v>
                </c:pt>
              </c:strCache>
            </c:strRef>
          </c:tx>
          <c:spPr>
            <a:solidFill>
              <a:schemeClr val="accent5"/>
            </a:solidFill>
            <a:ln>
              <a:noFill/>
            </a:ln>
            <a:effectLst/>
          </c:spPr>
          <c:invertIfNegative val="0"/>
          <c:cat>
            <c:strRef>
              <c:f>'Coûts opérationnels'!$A$6:$A$11</c:f>
              <c:strCache>
                <c:ptCount val="6"/>
                <c:pt idx="0">
                  <c:v>Coût carburant (€ / h)</c:v>
                </c:pt>
                <c:pt idx="1">
                  <c:v>Coût entretien (€ / h)</c:v>
                </c:pt>
                <c:pt idx="2">
                  <c:v>Coût équipage (€ / h)</c:v>
                </c:pt>
                <c:pt idx="3">
                  <c:v>Assurance (€ / h)</c:v>
                </c:pt>
                <c:pt idx="4">
                  <c:v>Frais aéroport / Taxes (€)</c:v>
                </c:pt>
                <c:pt idx="5">
                  <c:v>Total (€ / h)</c:v>
                </c:pt>
              </c:strCache>
            </c:strRef>
          </c:cat>
          <c:val>
            <c:numRef>
              <c:f>'Coûts opérationnels'!$F$6:$F$11</c:f>
              <c:numCache>
                <c:formatCode>General</c:formatCode>
                <c:ptCount val="6"/>
                <c:pt idx="0">
                  <c:v>1275</c:v>
                </c:pt>
                <c:pt idx="1">
                  <c:v>1550</c:v>
                </c:pt>
                <c:pt idx="2">
                  <c:v>500</c:v>
                </c:pt>
                <c:pt idx="3">
                  <c:v>100</c:v>
                </c:pt>
                <c:pt idx="4">
                  <c:v>1700</c:v>
                </c:pt>
                <c:pt idx="5">
                  <c:v>5125</c:v>
                </c:pt>
              </c:numCache>
            </c:numRef>
          </c:val>
          <c:extLst>
            <c:ext xmlns:c16="http://schemas.microsoft.com/office/drawing/2014/chart" uri="{C3380CC4-5D6E-409C-BE32-E72D297353CC}">
              <c16:uniqueId val="{00000004-517A-492C-BCBB-4C3D8C8EB7C1}"/>
            </c:ext>
          </c:extLst>
        </c:ser>
        <c:dLbls>
          <c:showLegendKey val="0"/>
          <c:showVal val="0"/>
          <c:showCatName val="0"/>
          <c:showSerName val="0"/>
          <c:showPercent val="0"/>
          <c:showBubbleSize val="0"/>
        </c:dLbls>
        <c:gapWidth val="219"/>
        <c:overlap val="-27"/>
        <c:axId val="1580088383"/>
        <c:axId val="1580088863"/>
      </c:barChart>
      <c:catAx>
        <c:axId val="1580088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80088863"/>
        <c:crosses val="autoZero"/>
        <c:auto val="1"/>
        <c:lblAlgn val="ctr"/>
        <c:lblOffset val="100"/>
        <c:noMultiLvlLbl val="0"/>
      </c:catAx>
      <c:valAx>
        <c:axId val="15800888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80088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Prix</a:t>
            </a:r>
            <a:r>
              <a:rPr lang="fr-FR" baseline="0"/>
              <a:t> de vente min et Coût de fabrication max</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'Prévisions de ventes'!$C$2</c:f>
              <c:strCache>
                <c:ptCount val="1"/>
                <c:pt idx="0">
                  <c:v>Cumul de ventes min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'Prévisions de ventes'!$C$3:$C$17</c:f>
              <c:numCache>
                <c:formatCode>General</c:formatCode>
                <c:ptCount val="15"/>
                <c:pt idx="0">
                  <c:v>0</c:v>
                </c:pt>
                <c:pt idx="1">
                  <c:v>1</c:v>
                </c:pt>
                <c:pt idx="2">
                  <c:v>3</c:v>
                </c:pt>
                <c:pt idx="3">
                  <c:v>6</c:v>
                </c:pt>
                <c:pt idx="4">
                  <c:v>10</c:v>
                </c:pt>
                <c:pt idx="5">
                  <c:v>15</c:v>
                </c:pt>
                <c:pt idx="6">
                  <c:v>21</c:v>
                </c:pt>
                <c:pt idx="7">
                  <c:v>27</c:v>
                </c:pt>
                <c:pt idx="8">
                  <c:v>33</c:v>
                </c:pt>
                <c:pt idx="9">
                  <c:v>39</c:v>
                </c:pt>
                <c:pt idx="10">
                  <c:v>45</c:v>
                </c:pt>
                <c:pt idx="11">
                  <c:v>50</c:v>
                </c:pt>
                <c:pt idx="12">
                  <c:v>54</c:v>
                </c:pt>
                <c:pt idx="13">
                  <c:v>57</c:v>
                </c:pt>
                <c:pt idx="14">
                  <c:v>60</c:v>
                </c:pt>
              </c:numCache>
            </c:numRef>
          </c:val>
          <c:extLst>
            <c:ext xmlns:c16="http://schemas.microsoft.com/office/drawing/2014/chart" uri="{C3380CC4-5D6E-409C-BE32-E72D297353CC}">
              <c16:uniqueId val="{00000000-A0F1-4355-A005-907415ED4959}"/>
            </c:ext>
          </c:extLst>
        </c:ser>
        <c:dLbls>
          <c:showLegendKey val="0"/>
          <c:showVal val="0"/>
          <c:showCatName val="0"/>
          <c:showSerName val="0"/>
          <c:showPercent val="0"/>
          <c:showBubbleSize val="0"/>
        </c:dLbls>
        <c:gapWidth val="219"/>
        <c:overlap val="-27"/>
        <c:axId val="1357051375"/>
        <c:axId val="1357042735"/>
      </c:barChart>
      <c:lineChart>
        <c:grouping val="standard"/>
        <c:varyColors val="0"/>
        <c:ser>
          <c:idx val="1"/>
          <c:order val="1"/>
          <c:tx>
            <c:strRef>
              <c:f>'Prévisions de ventes'!$D$2</c:f>
              <c:strCache>
                <c:ptCount val="1"/>
                <c:pt idx="0">
                  <c:v>CA min  (M €)</c:v>
                </c:pt>
              </c:strCache>
            </c:strRef>
          </c:tx>
          <c:spPr>
            <a:ln w="28575" cap="rnd">
              <a:solidFill>
                <a:schemeClr val="accent2"/>
              </a:solidFill>
              <a:round/>
            </a:ln>
            <a:effectLst/>
          </c:spPr>
          <c:marker>
            <c:symbol val="none"/>
          </c:marker>
          <c:val>
            <c:numRef>
              <c:f>'Prévisions de ventes'!$D$3:$D$17</c:f>
              <c:numCache>
                <c:formatCode>General</c:formatCode>
                <c:ptCount val="15"/>
                <c:pt idx="0">
                  <c:v>0</c:v>
                </c:pt>
                <c:pt idx="1">
                  <c:v>30</c:v>
                </c:pt>
                <c:pt idx="2">
                  <c:v>90</c:v>
                </c:pt>
                <c:pt idx="3">
                  <c:v>180</c:v>
                </c:pt>
                <c:pt idx="4">
                  <c:v>300</c:v>
                </c:pt>
                <c:pt idx="5">
                  <c:v>450</c:v>
                </c:pt>
                <c:pt idx="6">
                  <c:v>630</c:v>
                </c:pt>
                <c:pt idx="7">
                  <c:v>810</c:v>
                </c:pt>
                <c:pt idx="8">
                  <c:v>990</c:v>
                </c:pt>
                <c:pt idx="9">
                  <c:v>1170</c:v>
                </c:pt>
                <c:pt idx="10">
                  <c:v>1350</c:v>
                </c:pt>
                <c:pt idx="11">
                  <c:v>1500</c:v>
                </c:pt>
                <c:pt idx="12">
                  <c:v>1620</c:v>
                </c:pt>
                <c:pt idx="13">
                  <c:v>1710</c:v>
                </c:pt>
                <c:pt idx="14">
                  <c:v>1800</c:v>
                </c:pt>
              </c:numCache>
            </c:numRef>
          </c:val>
          <c:smooth val="0"/>
          <c:extLst>
            <c:ext xmlns:c16="http://schemas.microsoft.com/office/drawing/2014/chart" uri="{C3380CC4-5D6E-409C-BE32-E72D297353CC}">
              <c16:uniqueId val="{00000001-A0F1-4355-A005-907415ED4959}"/>
            </c:ext>
          </c:extLst>
        </c:ser>
        <c:dLbls>
          <c:showLegendKey val="0"/>
          <c:showVal val="0"/>
          <c:showCatName val="0"/>
          <c:showSerName val="0"/>
          <c:showPercent val="0"/>
          <c:showBubbleSize val="0"/>
        </c:dLbls>
        <c:marker val="1"/>
        <c:smooth val="0"/>
        <c:axId val="1357050895"/>
        <c:axId val="1357052815"/>
      </c:lineChart>
      <c:catAx>
        <c:axId val="135705137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57042735"/>
        <c:crosses val="autoZero"/>
        <c:auto val="1"/>
        <c:lblAlgn val="ctr"/>
        <c:lblOffset val="100"/>
        <c:noMultiLvlLbl val="0"/>
      </c:catAx>
      <c:valAx>
        <c:axId val="1357042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57051375"/>
        <c:crosses val="autoZero"/>
        <c:crossBetween val="between"/>
      </c:valAx>
      <c:valAx>
        <c:axId val="1357052815"/>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57050895"/>
        <c:crosses val="max"/>
        <c:crossBetween val="between"/>
      </c:valAx>
      <c:catAx>
        <c:axId val="1357050895"/>
        <c:scaling>
          <c:orientation val="minMax"/>
        </c:scaling>
        <c:delete val="1"/>
        <c:axPos val="b"/>
        <c:majorTickMark val="out"/>
        <c:minorTickMark val="none"/>
        <c:tickLblPos val="nextTo"/>
        <c:crossAx val="13570528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fr-FR" sz="1400" b="0" i="0" u="none" strike="noStrike" kern="1200" spc="0" baseline="0">
                <a:solidFill>
                  <a:sysClr val="windowText" lastClr="000000">
                    <a:lumMod val="65000"/>
                    <a:lumOff val="35000"/>
                  </a:sysClr>
                </a:solidFill>
              </a:rPr>
              <a:t>Prix de vente moyen et Coût de fabrication moyen</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fr-FR"/>
        </a:p>
      </c:txPr>
    </c:title>
    <c:autoTitleDeleted val="0"/>
    <c:plotArea>
      <c:layout/>
      <c:barChart>
        <c:barDir val="col"/>
        <c:grouping val="clustered"/>
        <c:varyColors val="0"/>
        <c:ser>
          <c:idx val="0"/>
          <c:order val="0"/>
          <c:tx>
            <c:strRef>
              <c:f>'Prévisions de ventes'!$H$2</c:f>
              <c:strCache>
                <c:ptCount val="1"/>
                <c:pt idx="0">
                  <c:v>Cumul de ventes moyenne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'Prévisions de ventes'!$H$3:$H$17</c:f>
              <c:numCache>
                <c:formatCode>General</c:formatCode>
                <c:ptCount val="15"/>
                <c:pt idx="0">
                  <c:v>0</c:v>
                </c:pt>
                <c:pt idx="1">
                  <c:v>1</c:v>
                </c:pt>
                <c:pt idx="2">
                  <c:v>4</c:v>
                </c:pt>
                <c:pt idx="3">
                  <c:v>9</c:v>
                </c:pt>
                <c:pt idx="4">
                  <c:v>17</c:v>
                </c:pt>
                <c:pt idx="5">
                  <c:v>27</c:v>
                </c:pt>
                <c:pt idx="6">
                  <c:v>39</c:v>
                </c:pt>
                <c:pt idx="7">
                  <c:v>51</c:v>
                </c:pt>
                <c:pt idx="8">
                  <c:v>63</c:v>
                </c:pt>
                <c:pt idx="9">
                  <c:v>75</c:v>
                </c:pt>
                <c:pt idx="10">
                  <c:v>85</c:v>
                </c:pt>
                <c:pt idx="11">
                  <c:v>93</c:v>
                </c:pt>
                <c:pt idx="12">
                  <c:v>99</c:v>
                </c:pt>
                <c:pt idx="13">
                  <c:v>105</c:v>
                </c:pt>
                <c:pt idx="14">
                  <c:v>110</c:v>
                </c:pt>
              </c:numCache>
            </c:numRef>
          </c:val>
          <c:extLst>
            <c:ext xmlns:c16="http://schemas.microsoft.com/office/drawing/2014/chart" uri="{C3380CC4-5D6E-409C-BE32-E72D297353CC}">
              <c16:uniqueId val="{00000000-5EBB-4DFA-9F58-B5178E8D47FE}"/>
            </c:ext>
          </c:extLst>
        </c:ser>
        <c:dLbls>
          <c:showLegendKey val="0"/>
          <c:showVal val="0"/>
          <c:showCatName val="0"/>
          <c:showSerName val="0"/>
          <c:showPercent val="0"/>
          <c:showBubbleSize val="0"/>
        </c:dLbls>
        <c:gapWidth val="219"/>
        <c:overlap val="-27"/>
        <c:axId val="1409592351"/>
        <c:axId val="1409590431"/>
      </c:barChart>
      <c:lineChart>
        <c:grouping val="standard"/>
        <c:varyColors val="0"/>
        <c:ser>
          <c:idx val="1"/>
          <c:order val="1"/>
          <c:tx>
            <c:strRef>
              <c:f>'Prévisions de ventes'!$I$2</c:f>
              <c:strCache>
                <c:ptCount val="1"/>
                <c:pt idx="0">
                  <c:v>CA moyen (M €)</c:v>
                </c:pt>
              </c:strCache>
            </c:strRef>
          </c:tx>
          <c:spPr>
            <a:ln w="28575" cap="rnd">
              <a:solidFill>
                <a:schemeClr val="accent2"/>
              </a:solidFill>
              <a:round/>
            </a:ln>
            <a:effectLst/>
          </c:spPr>
          <c:marker>
            <c:symbol val="none"/>
          </c:marker>
          <c:val>
            <c:numRef>
              <c:f>'Prévisions de ventes'!$I$3:$I$17</c:f>
              <c:numCache>
                <c:formatCode>General</c:formatCode>
                <c:ptCount val="15"/>
                <c:pt idx="0">
                  <c:v>0</c:v>
                </c:pt>
                <c:pt idx="1">
                  <c:v>35</c:v>
                </c:pt>
                <c:pt idx="2">
                  <c:v>140</c:v>
                </c:pt>
                <c:pt idx="3">
                  <c:v>315</c:v>
                </c:pt>
                <c:pt idx="4">
                  <c:v>595</c:v>
                </c:pt>
                <c:pt idx="5">
                  <c:v>945</c:v>
                </c:pt>
                <c:pt idx="6">
                  <c:v>1365</c:v>
                </c:pt>
                <c:pt idx="7">
                  <c:v>1785</c:v>
                </c:pt>
                <c:pt idx="8">
                  <c:v>2205</c:v>
                </c:pt>
                <c:pt idx="9">
                  <c:v>2625</c:v>
                </c:pt>
                <c:pt idx="10">
                  <c:v>2975</c:v>
                </c:pt>
                <c:pt idx="11">
                  <c:v>3255</c:v>
                </c:pt>
                <c:pt idx="12">
                  <c:v>3465</c:v>
                </c:pt>
                <c:pt idx="13">
                  <c:v>3675</c:v>
                </c:pt>
                <c:pt idx="14">
                  <c:v>3850</c:v>
                </c:pt>
              </c:numCache>
            </c:numRef>
          </c:val>
          <c:smooth val="0"/>
          <c:extLst>
            <c:ext xmlns:c16="http://schemas.microsoft.com/office/drawing/2014/chart" uri="{C3380CC4-5D6E-409C-BE32-E72D297353CC}">
              <c16:uniqueId val="{00000001-5EBB-4DFA-9F58-B5178E8D47FE}"/>
            </c:ext>
          </c:extLst>
        </c:ser>
        <c:dLbls>
          <c:showLegendKey val="0"/>
          <c:showVal val="0"/>
          <c:showCatName val="0"/>
          <c:showSerName val="0"/>
          <c:showPercent val="0"/>
          <c:showBubbleSize val="0"/>
        </c:dLbls>
        <c:marker val="1"/>
        <c:smooth val="0"/>
        <c:axId val="1511396895"/>
        <c:axId val="1511396415"/>
      </c:lineChart>
      <c:catAx>
        <c:axId val="14095923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09590431"/>
        <c:crosses val="autoZero"/>
        <c:auto val="1"/>
        <c:lblAlgn val="ctr"/>
        <c:lblOffset val="100"/>
        <c:noMultiLvlLbl val="0"/>
      </c:catAx>
      <c:valAx>
        <c:axId val="14095904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09592351"/>
        <c:crosses val="autoZero"/>
        <c:crossBetween val="between"/>
      </c:valAx>
      <c:valAx>
        <c:axId val="1511396415"/>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11396895"/>
        <c:crosses val="max"/>
        <c:crossBetween val="between"/>
      </c:valAx>
      <c:catAx>
        <c:axId val="1511396895"/>
        <c:scaling>
          <c:orientation val="minMax"/>
        </c:scaling>
        <c:delete val="1"/>
        <c:axPos val="b"/>
        <c:majorTickMark val="out"/>
        <c:minorTickMark val="none"/>
        <c:tickLblPos val="nextTo"/>
        <c:crossAx val="15113964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Prix de vente max et Coût de fabrication min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'Prévisions de ventes'!$M$2</c:f>
              <c:strCache>
                <c:ptCount val="1"/>
                <c:pt idx="0">
                  <c:v>Cumul de ventes max</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'Prévisions de ventes'!$M$3:$M$17</c:f>
              <c:numCache>
                <c:formatCode>General</c:formatCode>
                <c:ptCount val="15"/>
                <c:pt idx="0">
                  <c:v>0</c:v>
                </c:pt>
                <c:pt idx="1">
                  <c:v>1</c:v>
                </c:pt>
                <c:pt idx="2">
                  <c:v>5</c:v>
                </c:pt>
                <c:pt idx="3">
                  <c:v>12</c:v>
                </c:pt>
                <c:pt idx="4">
                  <c:v>22</c:v>
                </c:pt>
                <c:pt idx="5">
                  <c:v>35</c:v>
                </c:pt>
                <c:pt idx="6">
                  <c:v>50</c:v>
                </c:pt>
                <c:pt idx="7">
                  <c:v>65</c:v>
                </c:pt>
                <c:pt idx="8">
                  <c:v>80</c:v>
                </c:pt>
                <c:pt idx="9">
                  <c:v>95</c:v>
                </c:pt>
                <c:pt idx="10">
                  <c:v>110</c:v>
                </c:pt>
                <c:pt idx="11">
                  <c:v>124</c:v>
                </c:pt>
                <c:pt idx="12">
                  <c:v>134</c:v>
                </c:pt>
                <c:pt idx="13">
                  <c:v>142</c:v>
                </c:pt>
                <c:pt idx="14">
                  <c:v>150</c:v>
                </c:pt>
              </c:numCache>
            </c:numRef>
          </c:val>
          <c:extLst>
            <c:ext xmlns:c16="http://schemas.microsoft.com/office/drawing/2014/chart" uri="{C3380CC4-5D6E-409C-BE32-E72D297353CC}">
              <c16:uniqueId val="{00000000-904C-4BE0-B39F-00BE1F7DE811}"/>
            </c:ext>
          </c:extLst>
        </c:ser>
        <c:dLbls>
          <c:showLegendKey val="0"/>
          <c:showVal val="0"/>
          <c:showCatName val="0"/>
          <c:showSerName val="0"/>
          <c:showPercent val="0"/>
          <c:showBubbleSize val="0"/>
        </c:dLbls>
        <c:gapWidth val="219"/>
        <c:overlap val="-27"/>
        <c:axId val="1497880607"/>
        <c:axId val="1497881087"/>
      </c:barChart>
      <c:lineChart>
        <c:grouping val="standard"/>
        <c:varyColors val="0"/>
        <c:ser>
          <c:idx val="1"/>
          <c:order val="1"/>
          <c:tx>
            <c:strRef>
              <c:f>'Prévisions de ventes'!$N$2</c:f>
              <c:strCache>
                <c:ptCount val="1"/>
                <c:pt idx="0">
                  <c:v>CA max  (M €)</c:v>
                </c:pt>
              </c:strCache>
            </c:strRef>
          </c:tx>
          <c:spPr>
            <a:ln w="28575" cap="rnd">
              <a:solidFill>
                <a:schemeClr val="accent2"/>
              </a:solidFill>
              <a:round/>
            </a:ln>
            <a:effectLst/>
          </c:spPr>
          <c:marker>
            <c:symbol val="none"/>
          </c:marker>
          <c:val>
            <c:numRef>
              <c:f>'Prévisions de ventes'!$N$3:$N$17</c:f>
              <c:numCache>
                <c:formatCode>General</c:formatCode>
                <c:ptCount val="15"/>
                <c:pt idx="0">
                  <c:v>0</c:v>
                </c:pt>
                <c:pt idx="1">
                  <c:v>41</c:v>
                </c:pt>
                <c:pt idx="2">
                  <c:v>205</c:v>
                </c:pt>
                <c:pt idx="3">
                  <c:v>492</c:v>
                </c:pt>
                <c:pt idx="4">
                  <c:v>902</c:v>
                </c:pt>
                <c:pt idx="5">
                  <c:v>1435</c:v>
                </c:pt>
                <c:pt idx="6">
                  <c:v>2050</c:v>
                </c:pt>
                <c:pt idx="7">
                  <c:v>2665</c:v>
                </c:pt>
                <c:pt idx="8">
                  <c:v>3280</c:v>
                </c:pt>
                <c:pt idx="9">
                  <c:v>3895</c:v>
                </c:pt>
                <c:pt idx="10">
                  <c:v>4510</c:v>
                </c:pt>
                <c:pt idx="11">
                  <c:v>5084</c:v>
                </c:pt>
                <c:pt idx="12">
                  <c:v>5494</c:v>
                </c:pt>
                <c:pt idx="13">
                  <c:v>5822</c:v>
                </c:pt>
                <c:pt idx="14">
                  <c:v>6150</c:v>
                </c:pt>
              </c:numCache>
            </c:numRef>
          </c:val>
          <c:smooth val="0"/>
          <c:extLst>
            <c:ext xmlns:c16="http://schemas.microsoft.com/office/drawing/2014/chart" uri="{C3380CC4-5D6E-409C-BE32-E72D297353CC}">
              <c16:uniqueId val="{00000001-904C-4BE0-B39F-00BE1F7DE811}"/>
            </c:ext>
          </c:extLst>
        </c:ser>
        <c:dLbls>
          <c:showLegendKey val="0"/>
          <c:showVal val="0"/>
          <c:showCatName val="0"/>
          <c:showSerName val="0"/>
          <c:showPercent val="0"/>
          <c:showBubbleSize val="0"/>
        </c:dLbls>
        <c:marker val="1"/>
        <c:smooth val="0"/>
        <c:axId val="1339894463"/>
        <c:axId val="1339893983"/>
      </c:lineChart>
      <c:catAx>
        <c:axId val="1497880607"/>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97881087"/>
        <c:crosses val="autoZero"/>
        <c:auto val="1"/>
        <c:lblAlgn val="ctr"/>
        <c:lblOffset val="100"/>
        <c:noMultiLvlLbl val="0"/>
      </c:catAx>
      <c:valAx>
        <c:axId val="1497881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97880607"/>
        <c:crosses val="autoZero"/>
        <c:crossBetween val="between"/>
      </c:valAx>
      <c:valAx>
        <c:axId val="1339893983"/>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39894463"/>
        <c:crosses val="max"/>
        <c:crossBetween val="between"/>
      </c:valAx>
      <c:catAx>
        <c:axId val="1339894463"/>
        <c:scaling>
          <c:orientation val="minMax"/>
        </c:scaling>
        <c:delete val="1"/>
        <c:axPos val="b"/>
        <c:majorTickMark val="out"/>
        <c:minorTickMark val="none"/>
        <c:tickLblPos val="nextTo"/>
        <c:crossAx val="133989398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Part coûts fixes ISO-PLANE moyen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'Seuil rentabilité'!$B$1</c:f>
              <c:strCache>
                <c:ptCount val="1"/>
                <c:pt idx="0">
                  <c:v>Part ISO-PLANE moyen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F9C-4EA9-B71C-77569BE2EA2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F9C-4EA9-B71C-77569BE2EA2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F9C-4EA9-B71C-77569BE2EA2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F9C-4EA9-B71C-77569BE2EA2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F9C-4EA9-B71C-77569BE2EA2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CF9C-4EA9-B71C-77569BE2EA2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'Seuil rentabilité'!$A$2:$A$7</c:f>
              <c:strCache>
                <c:ptCount val="6"/>
                <c:pt idx="0">
                  <c:v>Conception &amp; Ingénierie</c:v>
                </c:pt>
                <c:pt idx="1">
                  <c:v>Prototypes &amp; Essais sol / vol</c:v>
                </c:pt>
                <c:pt idx="2">
                  <c:v>Industrialisation &amp; Outillages</c:v>
                </c:pt>
                <c:pt idx="3">
                  <c:v>Certification &amp; Conformité</c:v>
                </c:pt>
                <c:pt idx="4">
                  <c:v>Lancement commercial &amp; Support initial</c:v>
                </c:pt>
                <c:pt idx="5">
                  <c:v>Supply chain &amp; Fournisseurs</c:v>
                </c:pt>
              </c:strCache>
            </c:strRef>
          </c:cat>
          <c:val>
            <c:numRef>
              <c:f>'Seuil rentabilité'!$B$2:$B$7</c:f>
              <c:numCache>
                <c:formatCode>0.0</c:formatCode>
                <c:ptCount val="6"/>
                <c:pt idx="0">
                  <c:v>30</c:v>
                </c:pt>
                <c:pt idx="1">
                  <c:v>23.333333333333332</c:v>
                </c:pt>
                <c:pt idx="2">
                  <c:v>16.666666666666664</c:v>
                </c:pt>
                <c:pt idx="3">
                  <c:v>13.333333333333334</c:v>
                </c:pt>
                <c:pt idx="4">
                  <c:v>10</c:v>
                </c:pt>
                <c:pt idx="5">
                  <c:v>6.666666666666667</c:v>
                </c:pt>
              </c:numCache>
            </c:numRef>
          </c:val>
          <c:extLst>
            <c:ext xmlns:c16="http://schemas.microsoft.com/office/drawing/2014/chart" uri="{C3380CC4-5D6E-409C-BE32-E72D297353CC}">
              <c16:uniqueId val="{0000000C-CF9C-4EA9-B71C-77569BE2EA20}"/>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Part coûts fixes C27J moyen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'Seuil rentabilité'!$B$12</c:f>
              <c:strCache>
                <c:ptCount val="1"/>
                <c:pt idx="0">
                  <c:v>Part C27J moyen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173-48A8-B8DF-997D88A788C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173-48A8-B8DF-997D88A788C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173-48A8-B8DF-997D88A788C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173-48A8-B8DF-997D88A788C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173-48A8-B8DF-997D88A788C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C173-48A8-B8DF-997D88A788C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'Seuil rentabilité'!$A$13:$A$18</c:f>
              <c:strCache>
                <c:ptCount val="6"/>
                <c:pt idx="0">
                  <c:v>Conception &amp; Ingénierie</c:v>
                </c:pt>
                <c:pt idx="1">
                  <c:v>Prototypes &amp; Essais sol / vol</c:v>
                </c:pt>
                <c:pt idx="2">
                  <c:v>Industrialisation &amp; Outillages</c:v>
                </c:pt>
                <c:pt idx="3">
                  <c:v>Certification &amp; Conformité</c:v>
                </c:pt>
                <c:pt idx="4">
                  <c:v>Lancement commercial &amp; Support initial</c:v>
                </c:pt>
                <c:pt idx="5">
                  <c:v>Supply chain &amp; Fournisseurs</c:v>
                </c:pt>
              </c:strCache>
            </c:strRef>
          </c:cat>
          <c:val>
            <c:numRef>
              <c:f>'Seuil rentabilité'!$B$13:$B$18</c:f>
              <c:numCache>
                <c:formatCode>0.0</c:formatCode>
                <c:ptCount val="6"/>
                <c:pt idx="0">
                  <c:v>33.519553072625698</c:v>
                </c:pt>
                <c:pt idx="1">
                  <c:v>19.553072625698324</c:v>
                </c:pt>
                <c:pt idx="2">
                  <c:v>16.759776536312849</c:v>
                </c:pt>
                <c:pt idx="3">
                  <c:v>11.173184357541899</c:v>
                </c:pt>
                <c:pt idx="4">
                  <c:v>11.173184357541899</c:v>
                </c:pt>
                <c:pt idx="5">
                  <c:v>7.8212290502793298</c:v>
                </c:pt>
              </c:numCache>
            </c:numRef>
          </c:val>
          <c:extLst>
            <c:ext xmlns:c16="http://schemas.microsoft.com/office/drawing/2014/chart" uri="{C3380CC4-5D6E-409C-BE32-E72D297353CC}">
              <c16:uniqueId val="{0000000C-C173-48A8-B8DF-997D88A788C0}"/>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Estimation coûts fixes C27J</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'Seuil rentabilité'!$C$12</c:f>
              <c:strCache>
                <c:ptCount val="1"/>
                <c:pt idx="0">
                  <c:v>Coût min (M €)</c:v>
                </c:pt>
              </c:strCache>
            </c:strRef>
          </c:tx>
          <c:spPr>
            <a:solidFill>
              <a:schemeClr val="accent2"/>
            </a:solidFill>
            <a:ln>
              <a:noFill/>
            </a:ln>
            <a:effectLst/>
          </c:spPr>
          <c:invertIfNegative val="0"/>
          <c:cat>
            <c:strRef>
              <c:f>'Seuil rentabilité'!$A$13:$A$19</c:f>
              <c:strCache>
                <c:ptCount val="7"/>
                <c:pt idx="0">
                  <c:v>Conception &amp; Ingénierie</c:v>
                </c:pt>
                <c:pt idx="1">
                  <c:v>Prototypes &amp; Essais sol / vol</c:v>
                </c:pt>
                <c:pt idx="2">
                  <c:v>Industrialisation &amp; Outillages</c:v>
                </c:pt>
                <c:pt idx="3">
                  <c:v>Certification &amp; Conformité</c:v>
                </c:pt>
                <c:pt idx="4">
                  <c:v>Lancement commercial &amp; Support initial</c:v>
                </c:pt>
                <c:pt idx="5">
                  <c:v>Supply chain &amp; Fournisseurs</c:v>
                </c:pt>
                <c:pt idx="6">
                  <c:v>Total</c:v>
                </c:pt>
              </c:strCache>
            </c:strRef>
          </c:cat>
          <c:val>
            <c:numRef>
              <c:f>'Seuil rentabilité'!$C$13:$C$18</c:f>
              <c:numCache>
                <c:formatCode>General</c:formatCode>
                <c:ptCount val="6"/>
                <c:pt idx="0">
                  <c:v>250</c:v>
                </c:pt>
                <c:pt idx="1">
                  <c:v>150</c:v>
                </c:pt>
                <c:pt idx="2">
                  <c:v>120</c:v>
                </c:pt>
                <c:pt idx="3">
                  <c:v>80</c:v>
                </c:pt>
                <c:pt idx="4">
                  <c:v>80</c:v>
                </c:pt>
                <c:pt idx="5">
                  <c:v>50</c:v>
                </c:pt>
              </c:numCache>
            </c:numRef>
          </c:val>
          <c:extLst>
            <c:ext xmlns:c16="http://schemas.microsoft.com/office/drawing/2014/chart" uri="{C3380CC4-5D6E-409C-BE32-E72D297353CC}">
              <c16:uniqueId val="{00000000-4B1A-451E-AF8E-266428AA9950}"/>
            </c:ext>
          </c:extLst>
        </c:ser>
        <c:ser>
          <c:idx val="1"/>
          <c:order val="1"/>
          <c:tx>
            <c:strRef>
              <c:f>'Seuil rentabilité'!$E$12</c:f>
              <c:strCache>
                <c:ptCount val="1"/>
                <c:pt idx="0">
                  <c:v>Coût moy (M €)</c:v>
                </c:pt>
              </c:strCache>
            </c:strRef>
          </c:tx>
          <c:spPr>
            <a:solidFill>
              <a:schemeClr val="accent3"/>
            </a:solidFill>
            <a:ln>
              <a:noFill/>
            </a:ln>
            <a:effectLst/>
          </c:spPr>
          <c:invertIfNegative val="0"/>
          <c:cat>
            <c:strRef>
              <c:f>'Seuil rentabilité'!$A$13:$A$19</c:f>
              <c:strCache>
                <c:ptCount val="7"/>
                <c:pt idx="0">
                  <c:v>Conception &amp; Ingénierie</c:v>
                </c:pt>
                <c:pt idx="1">
                  <c:v>Prototypes &amp; Essais sol / vol</c:v>
                </c:pt>
                <c:pt idx="2">
                  <c:v>Industrialisation &amp; Outillages</c:v>
                </c:pt>
                <c:pt idx="3">
                  <c:v>Certification &amp; Conformité</c:v>
                </c:pt>
                <c:pt idx="4">
                  <c:v>Lancement commercial &amp; Support initial</c:v>
                </c:pt>
                <c:pt idx="5">
                  <c:v>Supply chain &amp; Fournisseurs</c:v>
                </c:pt>
                <c:pt idx="6">
                  <c:v>Total</c:v>
                </c:pt>
              </c:strCache>
            </c:strRef>
          </c:cat>
          <c:val>
            <c:numRef>
              <c:f>'Seuil rentabilité'!$E$13:$E$18</c:f>
              <c:numCache>
                <c:formatCode>General</c:formatCode>
                <c:ptCount val="6"/>
                <c:pt idx="0">
                  <c:v>300</c:v>
                </c:pt>
                <c:pt idx="1">
                  <c:v>175</c:v>
                </c:pt>
                <c:pt idx="2">
                  <c:v>150</c:v>
                </c:pt>
                <c:pt idx="3">
                  <c:v>100</c:v>
                </c:pt>
                <c:pt idx="4">
                  <c:v>100</c:v>
                </c:pt>
                <c:pt idx="5">
                  <c:v>70</c:v>
                </c:pt>
              </c:numCache>
            </c:numRef>
          </c:val>
          <c:extLst>
            <c:ext xmlns:c16="http://schemas.microsoft.com/office/drawing/2014/chart" uri="{C3380CC4-5D6E-409C-BE32-E72D297353CC}">
              <c16:uniqueId val="{00000001-4B1A-451E-AF8E-266428AA9950}"/>
            </c:ext>
          </c:extLst>
        </c:ser>
        <c:ser>
          <c:idx val="2"/>
          <c:order val="2"/>
          <c:tx>
            <c:strRef>
              <c:f>'Seuil rentabilité'!$G$12</c:f>
              <c:strCache>
                <c:ptCount val="1"/>
                <c:pt idx="0">
                  <c:v>Coût max (M €)</c:v>
                </c:pt>
              </c:strCache>
            </c:strRef>
          </c:tx>
          <c:spPr>
            <a:solidFill>
              <a:schemeClr val="accent4"/>
            </a:solidFill>
            <a:ln>
              <a:noFill/>
            </a:ln>
            <a:effectLst/>
          </c:spPr>
          <c:invertIfNegative val="0"/>
          <c:cat>
            <c:strRef>
              <c:f>'Seuil rentabilité'!$A$13:$A$19</c:f>
              <c:strCache>
                <c:ptCount val="7"/>
                <c:pt idx="0">
                  <c:v>Conception &amp; Ingénierie</c:v>
                </c:pt>
                <c:pt idx="1">
                  <c:v>Prototypes &amp; Essais sol / vol</c:v>
                </c:pt>
                <c:pt idx="2">
                  <c:v>Industrialisation &amp; Outillages</c:v>
                </c:pt>
                <c:pt idx="3">
                  <c:v>Certification &amp; Conformité</c:v>
                </c:pt>
                <c:pt idx="4">
                  <c:v>Lancement commercial &amp; Support initial</c:v>
                </c:pt>
                <c:pt idx="5">
                  <c:v>Supply chain &amp; Fournisseurs</c:v>
                </c:pt>
                <c:pt idx="6">
                  <c:v>Total</c:v>
                </c:pt>
              </c:strCache>
            </c:strRef>
          </c:cat>
          <c:val>
            <c:numRef>
              <c:f>'Seuil rentabilité'!$G$13:$G$18</c:f>
              <c:numCache>
                <c:formatCode>General</c:formatCode>
                <c:ptCount val="6"/>
                <c:pt idx="0">
                  <c:v>350</c:v>
                </c:pt>
                <c:pt idx="1">
                  <c:v>200</c:v>
                </c:pt>
                <c:pt idx="2">
                  <c:v>180</c:v>
                </c:pt>
                <c:pt idx="3">
                  <c:v>120</c:v>
                </c:pt>
                <c:pt idx="4">
                  <c:v>120</c:v>
                </c:pt>
                <c:pt idx="5">
                  <c:v>90</c:v>
                </c:pt>
              </c:numCache>
            </c:numRef>
          </c:val>
          <c:extLst>
            <c:ext xmlns:c16="http://schemas.microsoft.com/office/drawing/2014/chart" uri="{C3380CC4-5D6E-409C-BE32-E72D297353CC}">
              <c16:uniqueId val="{00000002-4B1A-451E-AF8E-266428AA9950}"/>
            </c:ext>
          </c:extLst>
        </c:ser>
        <c:dLbls>
          <c:showLegendKey val="0"/>
          <c:showVal val="0"/>
          <c:showCatName val="0"/>
          <c:showSerName val="0"/>
          <c:showPercent val="0"/>
          <c:showBubbleSize val="0"/>
        </c:dLbls>
        <c:gapWidth val="219"/>
        <c:axId val="1897014592"/>
        <c:axId val="1897021312"/>
      </c:barChart>
      <c:lineChart>
        <c:grouping val="standard"/>
        <c:varyColors val="0"/>
        <c:ser>
          <c:idx val="3"/>
          <c:order val="3"/>
          <c:tx>
            <c:strRef>
              <c:f>'Seuil rentabilité'!$D$12</c:f>
              <c:strCache>
                <c:ptCount val="1"/>
                <c:pt idx="0">
                  <c:v>Cumul coûts min (M €)</c:v>
                </c:pt>
              </c:strCache>
            </c:strRef>
          </c:tx>
          <c:spPr>
            <a:ln w="28575" cap="rnd">
              <a:solidFill>
                <a:schemeClr val="accent2"/>
              </a:solidFill>
              <a:round/>
            </a:ln>
            <a:effectLst/>
          </c:spPr>
          <c:marker>
            <c:symbol val="none"/>
          </c:marker>
          <c:dLbls>
            <c:dLbl>
              <c:idx val="0"/>
              <c:layout>
                <c:manualLayout>
                  <c:x val="2.5687966051431321E-2"/>
                  <c:y val="1.0820703499091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1A-451E-AF8E-266428AA9950}"/>
                </c:ext>
              </c:extLst>
            </c:dLbl>
            <c:dLbl>
              <c:idx val="1"/>
              <c:layout>
                <c:manualLayout>
                  <c:x val="-3.6226200302322874E-17"/>
                  <c:y val="2.4346582872956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1A-451E-AF8E-266428AA9950}"/>
                </c:ext>
              </c:extLst>
            </c:dLbl>
            <c:dLbl>
              <c:idx val="2"/>
              <c:layout>
                <c:manualLayout>
                  <c:x val="0"/>
                  <c:y val="2.9756934622502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1A-451E-AF8E-266428AA9950}"/>
                </c:ext>
              </c:extLst>
            </c:dLbl>
            <c:dLbl>
              <c:idx val="3"/>
              <c:layout>
                <c:manualLayout>
                  <c:x val="5.9279921657149209E-3"/>
                  <c:y val="1.8936231123410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1A-451E-AF8E-266428AA9950}"/>
                </c:ext>
              </c:extLst>
            </c:dLbl>
            <c:dLbl>
              <c:idx val="4"/>
              <c:layout>
                <c:manualLayout>
                  <c:x val="1.9759973885716403E-3"/>
                  <c:y val="2.7051758747729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1A-451E-AF8E-266428AA9950}"/>
                </c:ext>
              </c:extLst>
            </c:dLbl>
            <c:dLbl>
              <c:idx val="5"/>
              <c:layout>
                <c:manualLayout>
                  <c:x val="5.9279921657149209E-3"/>
                  <c:y val="2.9756934622502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1A-451E-AF8E-266428AA99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'Seuil rentabilité'!$D$13:$D$18</c:f>
              <c:numCache>
                <c:formatCode>General</c:formatCode>
                <c:ptCount val="6"/>
                <c:pt idx="0">
                  <c:v>250</c:v>
                </c:pt>
                <c:pt idx="1">
                  <c:v>400</c:v>
                </c:pt>
                <c:pt idx="2">
                  <c:v>520</c:v>
                </c:pt>
                <c:pt idx="3">
                  <c:v>600</c:v>
                </c:pt>
                <c:pt idx="4">
                  <c:v>680</c:v>
                </c:pt>
                <c:pt idx="5">
                  <c:v>730</c:v>
                </c:pt>
              </c:numCache>
            </c:numRef>
          </c:val>
          <c:smooth val="0"/>
          <c:extLst>
            <c:ext xmlns:c16="http://schemas.microsoft.com/office/drawing/2014/chart" uri="{C3380CC4-5D6E-409C-BE32-E72D297353CC}">
              <c16:uniqueId val="{00000009-4B1A-451E-AF8E-266428AA9950}"/>
            </c:ext>
          </c:extLst>
        </c:ser>
        <c:ser>
          <c:idx val="4"/>
          <c:order val="4"/>
          <c:tx>
            <c:strRef>
              <c:f>'Seuil rentabilité'!$F$12</c:f>
              <c:strCache>
                <c:ptCount val="1"/>
                <c:pt idx="0">
                  <c:v>Cumul coûts moy (M €)</c:v>
                </c:pt>
              </c:strCache>
            </c:strRef>
          </c:tx>
          <c:spPr>
            <a:ln w="28575" cap="rnd">
              <a:solidFill>
                <a:schemeClr val="accent3"/>
              </a:solidFill>
              <a:round/>
            </a:ln>
            <a:effectLst/>
          </c:spPr>
          <c:marker>
            <c:symbol val="none"/>
          </c:marker>
          <c:dLbls>
            <c:dLbl>
              <c:idx val="0"/>
              <c:layout>
                <c:manualLayout>
                  <c:x val="-6.9159908600007411E-2"/>
                  <c:y val="-2.7051758747730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1A-451E-AF8E-266428AA9950}"/>
                </c:ext>
              </c:extLst>
            </c:dLbl>
            <c:dLbl>
              <c:idx val="1"/>
              <c:layout>
                <c:manualLayout>
                  <c:x val="1.5807979108573084E-2"/>
                  <c:y val="-5.41035174954587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1A-451E-AF8E-266428AA9950}"/>
                </c:ext>
              </c:extLst>
            </c:dLbl>
            <c:dLbl>
              <c:idx val="2"/>
              <c:layout>
                <c:manualLayout>
                  <c:x val="1.9759973885716403E-3"/>
                  <c:y val="1.8936231123410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1A-451E-AF8E-266428AA9950}"/>
                </c:ext>
              </c:extLst>
            </c:dLbl>
            <c:dLbl>
              <c:idx val="3"/>
              <c:layout>
                <c:manualLayout>
                  <c:x val="3.9519947771432806E-3"/>
                  <c:y val="1.0820703499091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1A-451E-AF8E-266428AA9950}"/>
                </c:ext>
              </c:extLst>
            </c:dLbl>
            <c:dLbl>
              <c:idx val="4"/>
              <c:layout>
                <c:manualLayout>
                  <c:x val="1.9759973885716403E-3"/>
                  <c:y val="1.6231055248637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1A-451E-AF8E-266428AA9950}"/>
                </c:ext>
              </c:extLst>
            </c:dLbl>
            <c:dLbl>
              <c:idx val="5"/>
              <c:layout>
                <c:manualLayout>
                  <c:x val="3.9519947771432806E-3"/>
                  <c:y val="2.4346582872956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1A-451E-AF8E-266428AA99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'Seuil rentabilité'!$F$13:$F$18</c:f>
              <c:numCache>
                <c:formatCode>General</c:formatCode>
                <c:ptCount val="6"/>
                <c:pt idx="0">
                  <c:v>300</c:v>
                </c:pt>
                <c:pt idx="1">
                  <c:v>475</c:v>
                </c:pt>
                <c:pt idx="2">
                  <c:v>625</c:v>
                </c:pt>
                <c:pt idx="3">
                  <c:v>725</c:v>
                </c:pt>
                <c:pt idx="4">
                  <c:v>825</c:v>
                </c:pt>
                <c:pt idx="5">
                  <c:v>895</c:v>
                </c:pt>
              </c:numCache>
            </c:numRef>
          </c:val>
          <c:smooth val="0"/>
          <c:extLst>
            <c:ext xmlns:c16="http://schemas.microsoft.com/office/drawing/2014/chart" uri="{C3380CC4-5D6E-409C-BE32-E72D297353CC}">
              <c16:uniqueId val="{00000010-4B1A-451E-AF8E-266428AA9950}"/>
            </c:ext>
          </c:extLst>
        </c:ser>
        <c:ser>
          <c:idx val="5"/>
          <c:order val="5"/>
          <c:tx>
            <c:strRef>
              <c:f>'Seuil rentabilité'!$H$12</c:f>
              <c:strCache>
                <c:ptCount val="1"/>
                <c:pt idx="0">
                  <c:v>Cumul coûts max (M €)</c:v>
                </c:pt>
              </c:strCache>
            </c:strRef>
          </c:tx>
          <c:spPr>
            <a:ln w="28575" cap="rnd">
              <a:solidFill>
                <a:schemeClr val="accent4"/>
              </a:solidFill>
              <a:round/>
            </a:ln>
            <a:effectLst/>
          </c:spPr>
          <c:marker>
            <c:symbol val="none"/>
          </c:marker>
          <c:dLbls>
            <c:dLbl>
              <c:idx val="0"/>
              <c:layout>
                <c:manualLayout>
                  <c:x val="-4.9399934714291022E-2"/>
                  <c:y val="-4.8693165745912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1A-451E-AF8E-266428AA9950}"/>
                </c:ext>
              </c:extLst>
            </c:dLbl>
            <c:dLbl>
              <c:idx val="1"/>
              <c:layout>
                <c:manualLayout>
                  <c:x val="-4.3471942548576087E-2"/>
                  <c:y val="-4.59879898711399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1A-451E-AF8E-266428AA9950}"/>
                </c:ext>
              </c:extLst>
            </c:dLbl>
            <c:dLbl>
              <c:idx val="2"/>
              <c:layout>
                <c:manualLayout>
                  <c:x val="0"/>
                  <c:y val="1.0820703499091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1A-451E-AF8E-266428AA9950}"/>
                </c:ext>
              </c:extLst>
            </c:dLbl>
            <c:dLbl>
              <c:idx val="3"/>
              <c:layout>
                <c:manualLayout>
                  <c:x val="1.9759973885716403E-3"/>
                  <c:y val="1.6231055248637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1A-451E-AF8E-266428AA9950}"/>
                </c:ext>
              </c:extLst>
            </c:dLbl>
            <c:dLbl>
              <c:idx val="4"/>
              <c:layout>
                <c:manualLayout>
                  <c:x val="0"/>
                  <c:y val="1.6231055248637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1A-451E-AF8E-266428AA9950}"/>
                </c:ext>
              </c:extLst>
            </c:dLbl>
            <c:dLbl>
              <c:idx val="5"/>
              <c:layout>
                <c:manualLayout>
                  <c:x val="0"/>
                  <c:y val="2.4346582872956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B1A-451E-AF8E-266428AA99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'Seuil rentabilité'!$H$13:$H$18</c:f>
              <c:numCache>
                <c:formatCode>General</c:formatCode>
                <c:ptCount val="6"/>
                <c:pt idx="0">
                  <c:v>350</c:v>
                </c:pt>
                <c:pt idx="1">
                  <c:v>550</c:v>
                </c:pt>
                <c:pt idx="2">
                  <c:v>730</c:v>
                </c:pt>
                <c:pt idx="3">
                  <c:v>850</c:v>
                </c:pt>
                <c:pt idx="4">
                  <c:v>970</c:v>
                </c:pt>
                <c:pt idx="5">
                  <c:v>1060</c:v>
                </c:pt>
              </c:numCache>
            </c:numRef>
          </c:val>
          <c:smooth val="0"/>
          <c:extLst>
            <c:ext xmlns:c16="http://schemas.microsoft.com/office/drawing/2014/chart" uri="{C3380CC4-5D6E-409C-BE32-E72D297353CC}">
              <c16:uniqueId val="{00000017-4B1A-451E-AF8E-266428AA9950}"/>
            </c:ext>
          </c:extLst>
        </c:ser>
        <c:dLbls>
          <c:showLegendKey val="0"/>
          <c:showVal val="0"/>
          <c:showCatName val="0"/>
          <c:showSerName val="0"/>
          <c:showPercent val="0"/>
          <c:showBubbleSize val="0"/>
        </c:dLbls>
        <c:marker val="1"/>
        <c:smooth val="0"/>
        <c:axId val="1897014592"/>
        <c:axId val="1897021312"/>
      </c:lineChart>
      <c:catAx>
        <c:axId val="18970145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Postes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97021312"/>
        <c:crosses val="autoZero"/>
        <c:auto val="1"/>
        <c:lblAlgn val="ctr"/>
        <c:lblOffset val="100"/>
        <c:noMultiLvlLbl val="0"/>
      </c:catAx>
      <c:valAx>
        <c:axId val="1897021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Coûts</a:t>
                </a:r>
                <a:r>
                  <a:rPr lang="fr-FR" baseline="0"/>
                  <a:t> (M €)</a:t>
                </a:r>
                <a:endParaRPr lang="fr-F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97014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Estimation</a:t>
            </a:r>
            <a:r>
              <a:rPr lang="fr-FR" baseline="0"/>
              <a:t>s coûts fixes </a:t>
            </a:r>
            <a:r>
              <a:rPr lang="fr-FR"/>
              <a:t>ISO-PLANE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1"/>
          <c:order val="0"/>
          <c:tx>
            <c:strRef>
              <c:f>'Seuil rentabilité'!$C$1</c:f>
              <c:strCache>
                <c:ptCount val="1"/>
                <c:pt idx="0">
                  <c:v>Coût min (M €)</c:v>
                </c:pt>
              </c:strCache>
            </c:strRef>
          </c:tx>
          <c:spPr>
            <a:solidFill>
              <a:schemeClr val="accent2"/>
            </a:solidFill>
            <a:ln>
              <a:noFill/>
            </a:ln>
            <a:effectLst/>
          </c:spPr>
          <c:invertIfNegative val="0"/>
          <c:cat>
            <c:strRef>
              <c:f>'Seuil rentabilité'!$A$2:$A$8</c:f>
              <c:strCache>
                <c:ptCount val="7"/>
                <c:pt idx="0">
                  <c:v>Conception &amp; Ingénierie</c:v>
                </c:pt>
                <c:pt idx="1">
                  <c:v>Prototypes &amp; Essais sol / vol</c:v>
                </c:pt>
                <c:pt idx="2">
                  <c:v>Industrialisation &amp; Outillages</c:v>
                </c:pt>
                <c:pt idx="3">
                  <c:v>Certification &amp; Conformité</c:v>
                </c:pt>
                <c:pt idx="4">
                  <c:v>Lancement commercial &amp; Support initial</c:v>
                </c:pt>
                <c:pt idx="5">
                  <c:v>Supply chain &amp; Fournisseurs</c:v>
                </c:pt>
                <c:pt idx="6">
                  <c:v>Total</c:v>
                </c:pt>
              </c:strCache>
            </c:strRef>
          </c:cat>
          <c:val>
            <c:numRef>
              <c:f>'Seuil rentabilité'!$C$2:$C$7</c:f>
              <c:numCache>
                <c:formatCode>General</c:formatCode>
                <c:ptCount val="6"/>
                <c:pt idx="0">
                  <c:v>140</c:v>
                </c:pt>
                <c:pt idx="1">
                  <c:v>100</c:v>
                </c:pt>
                <c:pt idx="2">
                  <c:v>80</c:v>
                </c:pt>
                <c:pt idx="3">
                  <c:v>60</c:v>
                </c:pt>
                <c:pt idx="4">
                  <c:v>40</c:v>
                </c:pt>
                <c:pt idx="5">
                  <c:v>30</c:v>
                </c:pt>
              </c:numCache>
            </c:numRef>
          </c:val>
          <c:extLst>
            <c:ext xmlns:c16="http://schemas.microsoft.com/office/drawing/2014/chart" uri="{C3380CC4-5D6E-409C-BE32-E72D297353CC}">
              <c16:uniqueId val="{00000000-3C4D-4CF2-B026-84388838729C}"/>
            </c:ext>
          </c:extLst>
        </c:ser>
        <c:ser>
          <c:idx val="2"/>
          <c:order val="1"/>
          <c:tx>
            <c:strRef>
              <c:f>'Seuil rentabilité'!$E$1</c:f>
              <c:strCache>
                <c:ptCount val="1"/>
                <c:pt idx="0">
                  <c:v>Coût moy (M €)</c:v>
                </c:pt>
              </c:strCache>
            </c:strRef>
          </c:tx>
          <c:spPr>
            <a:solidFill>
              <a:schemeClr val="accent3"/>
            </a:solidFill>
            <a:ln>
              <a:noFill/>
            </a:ln>
            <a:effectLst/>
          </c:spPr>
          <c:invertIfNegative val="0"/>
          <c:cat>
            <c:strRef>
              <c:f>'Seuil rentabilité'!$A$2:$A$8</c:f>
              <c:strCache>
                <c:ptCount val="7"/>
                <c:pt idx="0">
                  <c:v>Conception &amp; Ingénierie</c:v>
                </c:pt>
                <c:pt idx="1">
                  <c:v>Prototypes &amp; Essais sol / vol</c:v>
                </c:pt>
                <c:pt idx="2">
                  <c:v>Industrialisation &amp; Outillages</c:v>
                </c:pt>
                <c:pt idx="3">
                  <c:v>Certification &amp; Conformité</c:v>
                </c:pt>
                <c:pt idx="4">
                  <c:v>Lancement commercial &amp; Support initial</c:v>
                </c:pt>
                <c:pt idx="5">
                  <c:v>Supply chain &amp; Fournisseurs</c:v>
                </c:pt>
                <c:pt idx="6">
                  <c:v>Total</c:v>
                </c:pt>
              </c:strCache>
            </c:strRef>
          </c:cat>
          <c:val>
            <c:numRef>
              <c:f>'Seuil rentabilité'!$E$2:$E$7</c:f>
              <c:numCache>
                <c:formatCode>General</c:formatCode>
                <c:ptCount val="6"/>
                <c:pt idx="0">
                  <c:v>180</c:v>
                </c:pt>
                <c:pt idx="1">
                  <c:v>140</c:v>
                </c:pt>
                <c:pt idx="2">
                  <c:v>100</c:v>
                </c:pt>
                <c:pt idx="3">
                  <c:v>80</c:v>
                </c:pt>
                <c:pt idx="4">
                  <c:v>60</c:v>
                </c:pt>
                <c:pt idx="5">
                  <c:v>40</c:v>
                </c:pt>
              </c:numCache>
            </c:numRef>
          </c:val>
          <c:extLst>
            <c:ext xmlns:c16="http://schemas.microsoft.com/office/drawing/2014/chart" uri="{C3380CC4-5D6E-409C-BE32-E72D297353CC}">
              <c16:uniqueId val="{00000001-3C4D-4CF2-B026-84388838729C}"/>
            </c:ext>
          </c:extLst>
        </c:ser>
        <c:ser>
          <c:idx val="3"/>
          <c:order val="2"/>
          <c:tx>
            <c:strRef>
              <c:f>'Seuil rentabilité'!$G$1</c:f>
              <c:strCache>
                <c:ptCount val="1"/>
                <c:pt idx="0">
                  <c:v>Coût max (M €)</c:v>
                </c:pt>
              </c:strCache>
            </c:strRef>
          </c:tx>
          <c:spPr>
            <a:solidFill>
              <a:schemeClr val="accent4"/>
            </a:solidFill>
            <a:ln>
              <a:noFill/>
            </a:ln>
            <a:effectLst/>
          </c:spPr>
          <c:invertIfNegative val="0"/>
          <c:cat>
            <c:strRef>
              <c:f>'Seuil rentabilité'!$A$2:$A$8</c:f>
              <c:strCache>
                <c:ptCount val="7"/>
                <c:pt idx="0">
                  <c:v>Conception &amp; Ingénierie</c:v>
                </c:pt>
                <c:pt idx="1">
                  <c:v>Prototypes &amp; Essais sol / vol</c:v>
                </c:pt>
                <c:pt idx="2">
                  <c:v>Industrialisation &amp; Outillages</c:v>
                </c:pt>
                <c:pt idx="3">
                  <c:v>Certification &amp; Conformité</c:v>
                </c:pt>
                <c:pt idx="4">
                  <c:v>Lancement commercial &amp; Support initial</c:v>
                </c:pt>
                <c:pt idx="5">
                  <c:v>Supply chain &amp; Fournisseurs</c:v>
                </c:pt>
                <c:pt idx="6">
                  <c:v>Total</c:v>
                </c:pt>
              </c:strCache>
            </c:strRef>
          </c:cat>
          <c:val>
            <c:numRef>
              <c:f>'Seuil rentabilité'!$G$2:$G$7</c:f>
              <c:numCache>
                <c:formatCode>General</c:formatCode>
                <c:ptCount val="6"/>
                <c:pt idx="0">
                  <c:v>230</c:v>
                </c:pt>
                <c:pt idx="1">
                  <c:v>200</c:v>
                </c:pt>
                <c:pt idx="2">
                  <c:v>140</c:v>
                </c:pt>
                <c:pt idx="3">
                  <c:v>120</c:v>
                </c:pt>
                <c:pt idx="4">
                  <c:v>50</c:v>
                </c:pt>
                <c:pt idx="5">
                  <c:v>60</c:v>
                </c:pt>
              </c:numCache>
            </c:numRef>
          </c:val>
          <c:extLst>
            <c:ext xmlns:c16="http://schemas.microsoft.com/office/drawing/2014/chart" uri="{C3380CC4-5D6E-409C-BE32-E72D297353CC}">
              <c16:uniqueId val="{00000002-3C4D-4CF2-B026-84388838729C}"/>
            </c:ext>
          </c:extLst>
        </c:ser>
        <c:dLbls>
          <c:showLegendKey val="0"/>
          <c:showVal val="0"/>
          <c:showCatName val="0"/>
          <c:showSerName val="0"/>
          <c:showPercent val="0"/>
          <c:showBubbleSize val="0"/>
        </c:dLbls>
        <c:gapWidth val="219"/>
        <c:axId val="1779678640"/>
        <c:axId val="1779675280"/>
      </c:barChart>
      <c:lineChart>
        <c:grouping val="standard"/>
        <c:varyColors val="0"/>
        <c:ser>
          <c:idx val="0"/>
          <c:order val="3"/>
          <c:tx>
            <c:strRef>
              <c:f>'Seuil rentabilité'!$D$1</c:f>
              <c:strCache>
                <c:ptCount val="1"/>
                <c:pt idx="0">
                  <c:v>Cumul coûts min (M €)</c:v>
                </c:pt>
              </c:strCache>
            </c:strRef>
          </c:tx>
          <c:spPr>
            <a:ln w="28575" cap="rnd">
              <a:solidFill>
                <a:schemeClr val="accent2"/>
              </a:solidFill>
              <a:round/>
            </a:ln>
            <a:effectLst/>
          </c:spPr>
          <c:marker>
            <c:symbol val="none"/>
          </c:marker>
          <c:dLbls>
            <c:dLbl>
              <c:idx val="0"/>
              <c:layout>
                <c:manualLayout>
                  <c:x val="2.7899830737876091E-2"/>
                  <c:y val="5.6966203697661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4D-4CF2-B026-84388838729C}"/>
                </c:ext>
              </c:extLst>
            </c:dLbl>
            <c:dLbl>
              <c:idx val="1"/>
              <c:layout>
                <c:manualLayout>
                  <c:x val="2.1934989527102277E-2"/>
                  <c:y val="2.2861185352460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C4D-4CF2-B026-84388838729C}"/>
                </c:ext>
              </c:extLst>
            </c:dLbl>
            <c:dLbl>
              <c:idx val="2"/>
              <c:layout>
                <c:manualLayout>
                  <c:x val="0"/>
                  <c:y val="3.7149426197748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4D-4CF2-B026-84388838729C}"/>
                </c:ext>
              </c:extLst>
            </c:dLbl>
            <c:dLbl>
              <c:idx val="3"/>
              <c:layout>
                <c:manualLayout>
                  <c:x val="-7.3115787117195853E-17"/>
                  <c:y val="5.1437667043036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C4D-4CF2-B026-84388838729C}"/>
                </c:ext>
              </c:extLst>
            </c:dLbl>
            <c:dLbl>
              <c:idx val="4"/>
              <c:layout>
                <c:manualLayout>
                  <c:x val="0"/>
                  <c:y val="3.7149426197748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C4D-4CF2-B026-84388838729C}"/>
                </c:ext>
              </c:extLst>
            </c:dLbl>
            <c:dLbl>
              <c:idx val="5"/>
              <c:layout>
                <c:manualLayout>
                  <c:x val="1.9940899570093048E-3"/>
                  <c:y val="3.1434129859633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C4D-4CF2-B026-8438883872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'Seuil rentabilité'!$D$2:$D$7</c:f>
              <c:numCache>
                <c:formatCode>General</c:formatCode>
                <c:ptCount val="6"/>
                <c:pt idx="0">
                  <c:v>140</c:v>
                </c:pt>
                <c:pt idx="1">
                  <c:v>240</c:v>
                </c:pt>
                <c:pt idx="2">
                  <c:v>320</c:v>
                </c:pt>
                <c:pt idx="3">
                  <c:v>380</c:v>
                </c:pt>
                <c:pt idx="4">
                  <c:v>420</c:v>
                </c:pt>
                <c:pt idx="5">
                  <c:v>450</c:v>
                </c:pt>
              </c:numCache>
            </c:numRef>
          </c:val>
          <c:smooth val="0"/>
          <c:extLst>
            <c:ext xmlns:c16="http://schemas.microsoft.com/office/drawing/2014/chart" uri="{C3380CC4-5D6E-409C-BE32-E72D297353CC}">
              <c16:uniqueId val="{00000009-3C4D-4CF2-B026-84388838729C}"/>
            </c:ext>
          </c:extLst>
        </c:ser>
        <c:ser>
          <c:idx val="4"/>
          <c:order val="4"/>
          <c:tx>
            <c:strRef>
              <c:f>'Seuil rentabilité'!$F$1</c:f>
              <c:strCache>
                <c:ptCount val="1"/>
                <c:pt idx="0">
                  <c:v>Cumul coûts moy (M €)</c:v>
                </c:pt>
              </c:strCache>
            </c:strRef>
          </c:tx>
          <c:spPr>
            <a:ln w="28575" cap="rnd">
              <a:solidFill>
                <a:schemeClr val="accent3"/>
              </a:solidFill>
              <a:round/>
            </a:ln>
            <a:effectLst/>
          </c:spPr>
          <c:marker>
            <c:symbol val="none"/>
          </c:marker>
          <c:dLbls>
            <c:dLbl>
              <c:idx val="0"/>
              <c:layout>
                <c:manualLayout>
                  <c:x val="-6.3810878624297768E-2"/>
                  <c:y val="-1.7145889014345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C4D-4CF2-B026-84388838729C}"/>
                </c:ext>
              </c:extLst>
            </c:dLbl>
            <c:dLbl>
              <c:idx val="1"/>
              <c:layout>
                <c:manualLayout>
                  <c:x val="-7.3115787117195853E-17"/>
                  <c:y val="1.1430592676230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C4D-4CF2-B026-84388838729C}"/>
                </c:ext>
              </c:extLst>
            </c:dLbl>
            <c:dLbl>
              <c:idx val="2"/>
              <c:layout>
                <c:manualLayout>
                  <c:x val="0"/>
                  <c:y val="2.0003537183403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C4D-4CF2-B026-84388838729C}"/>
                </c:ext>
              </c:extLst>
            </c:dLbl>
            <c:dLbl>
              <c:idx val="3"/>
              <c:layout>
                <c:manualLayout>
                  <c:x val="-7.3115787117195853E-17"/>
                  <c:y val="1.7145889014345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C4D-4CF2-B026-84388838729C}"/>
                </c:ext>
              </c:extLst>
            </c:dLbl>
            <c:dLbl>
              <c:idx val="4"/>
              <c:layout>
                <c:manualLayout>
                  <c:x val="0"/>
                  <c:y val="2.85764816905756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C4D-4CF2-B026-84388838729C}"/>
                </c:ext>
              </c:extLst>
            </c:dLbl>
            <c:dLbl>
              <c:idx val="5"/>
              <c:layout>
                <c:manualLayout>
                  <c:x val="0"/>
                  <c:y val="3.4291778028690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C4D-4CF2-B026-8438883872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'Seuil rentabilité'!$F$2:$F$7</c:f>
              <c:numCache>
                <c:formatCode>General</c:formatCode>
                <c:ptCount val="6"/>
                <c:pt idx="0">
                  <c:v>180</c:v>
                </c:pt>
                <c:pt idx="1">
                  <c:v>320</c:v>
                </c:pt>
                <c:pt idx="2">
                  <c:v>420</c:v>
                </c:pt>
                <c:pt idx="3">
                  <c:v>500</c:v>
                </c:pt>
                <c:pt idx="4">
                  <c:v>560</c:v>
                </c:pt>
                <c:pt idx="5">
                  <c:v>600</c:v>
                </c:pt>
              </c:numCache>
            </c:numRef>
          </c:val>
          <c:smooth val="0"/>
          <c:extLst>
            <c:ext xmlns:c16="http://schemas.microsoft.com/office/drawing/2014/chart" uri="{C3380CC4-5D6E-409C-BE32-E72D297353CC}">
              <c16:uniqueId val="{00000010-3C4D-4CF2-B026-84388838729C}"/>
            </c:ext>
          </c:extLst>
        </c:ser>
        <c:ser>
          <c:idx val="5"/>
          <c:order val="5"/>
          <c:tx>
            <c:strRef>
              <c:f>'Seuil rentabilité'!$H$1</c:f>
              <c:strCache>
                <c:ptCount val="1"/>
                <c:pt idx="0">
                  <c:v>Cumul coûts max (M €)</c:v>
                </c:pt>
              </c:strCache>
            </c:strRef>
          </c:tx>
          <c:spPr>
            <a:ln w="28575" cap="rnd">
              <a:solidFill>
                <a:schemeClr val="accent4"/>
              </a:solidFill>
              <a:round/>
            </a:ln>
            <a:effectLst/>
          </c:spPr>
          <c:marker>
            <c:symbol val="none"/>
          </c:marker>
          <c:dLbls>
            <c:dLbl>
              <c:idx val="0"/>
              <c:layout>
                <c:manualLayout>
                  <c:x val="-2.5923169441120962E-2"/>
                  <c:y val="-6.5725907888324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C4D-4CF2-B026-84388838729C}"/>
                </c:ext>
              </c:extLst>
            </c:dLbl>
            <c:dLbl>
              <c:idx val="1"/>
              <c:layout>
                <c:manualLayout>
                  <c:x val="3.938836383993091E-3"/>
                  <c:y val="1.3497818242418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C4D-4CF2-B026-84388838729C}"/>
                </c:ext>
              </c:extLst>
            </c:dLbl>
            <c:dLbl>
              <c:idx val="2"/>
              <c:layout>
                <c:manualLayout>
                  <c:x val="5.9082545759896908E-3"/>
                  <c:y val="1.6197381890901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C4D-4CF2-B026-84388838729C}"/>
                </c:ext>
              </c:extLst>
            </c:dLbl>
            <c:dLbl>
              <c:idx val="3"/>
              <c:layout>
                <c:manualLayout>
                  <c:x val="-7.3115787117195853E-17"/>
                  <c:y val="2.28611853524605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C4D-4CF2-B026-84388838729C}"/>
                </c:ext>
              </c:extLst>
            </c:dLbl>
            <c:dLbl>
              <c:idx val="4"/>
              <c:layout>
                <c:manualLayout>
                  <c:x val="0"/>
                  <c:y val="2.85764816905756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C4D-4CF2-B026-84388838729C}"/>
                </c:ext>
              </c:extLst>
            </c:dLbl>
            <c:dLbl>
              <c:idx val="5"/>
              <c:layout>
                <c:manualLayout>
                  <c:x val="0"/>
                  <c:y val="3.71494261977483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C4D-4CF2-B026-8438883872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'Seuil rentabilité'!$H$2:$H$7</c:f>
              <c:numCache>
                <c:formatCode>General</c:formatCode>
                <c:ptCount val="6"/>
                <c:pt idx="0">
                  <c:v>230</c:v>
                </c:pt>
                <c:pt idx="1">
                  <c:v>430</c:v>
                </c:pt>
                <c:pt idx="2">
                  <c:v>570</c:v>
                </c:pt>
                <c:pt idx="3">
                  <c:v>690</c:v>
                </c:pt>
                <c:pt idx="4">
                  <c:v>740</c:v>
                </c:pt>
                <c:pt idx="5">
                  <c:v>800</c:v>
                </c:pt>
              </c:numCache>
            </c:numRef>
          </c:val>
          <c:smooth val="0"/>
          <c:extLst>
            <c:ext xmlns:c16="http://schemas.microsoft.com/office/drawing/2014/chart" uri="{C3380CC4-5D6E-409C-BE32-E72D297353CC}">
              <c16:uniqueId val="{00000017-3C4D-4CF2-B026-84388838729C}"/>
            </c:ext>
          </c:extLst>
        </c:ser>
        <c:dLbls>
          <c:showLegendKey val="0"/>
          <c:showVal val="0"/>
          <c:showCatName val="0"/>
          <c:showSerName val="0"/>
          <c:showPercent val="0"/>
          <c:showBubbleSize val="0"/>
        </c:dLbls>
        <c:marker val="1"/>
        <c:smooth val="0"/>
        <c:axId val="1779678640"/>
        <c:axId val="1779675280"/>
      </c:lineChart>
      <c:catAx>
        <c:axId val="17796786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Postes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9675280"/>
        <c:crosses val="autoZero"/>
        <c:auto val="1"/>
        <c:lblAlgn val="ctr"/>
        <c:lblOffset val="100"/>
        <c:noMultiLvlLbl val="0"/>
      </c:catAx>
      <c:valAx>
        <c:axId val="1779675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Coûts (M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9678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Comparaison</a:t>
            </a:r>
            <a:r>
              <a:rPr lang="fr-FR" baseline="0"/>
              <a:t> des coûts opérationnels pour la livraison d'un conteneur sur 1500km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'Prix massique - Bilan carbone'!$A$23</c:f>
              <c:strCache>
                <c:ptCount val="1"/>
                <c:pt idx="0">
                  <c:v>ISO-PLANE</c:v>
                </c:pt>
              </c:strCache>
            </c:strRef>
          </c:tx>
          <c:spPr>
            <a:solidFill>
              <a:schemeClr val="accent1"/>
            </a:solidFill>
            <a:ln>
              <a:noFill/>
            </a:ln>
            <a:effectLst/>
          </c:spPr>
          <c:invertIfNegative val="0"/>
          <c:cat>
            <c:multiLvlStrRef>
              <c:f>'Prix massique - Bilan carbone'!$B$21:$H$22</c:f>
              <c:multiLvlStrCache>
                <c:ptCount val="7"/>
                <c:lvl>
                  <c:pt idx="0">
                    <c:v>Carburant</c:v>
                  </c:pt>
                  <c:pt idx="1">
                    <c:v>Maintenance</c:v>
                  </c:pt>
                  <c:pt idx="2">
                    <c:v>Equipage</c:v>
                  </c:pt>
                  <c:pt idx="3">
                    <c:v>Redevances</c:v>
                  </c:pt>
                  <c:pt idx="4">
                    <c:v>Administratif</c:v>
                  </c:pt>
                  <c:pt idx="5">
                    <c:v>Amortissement </c:v>
                  </c:pt>
                </c:lvl>
                <c:lvl>
                  <c:pt idx="0">
                    <c:v>Coûts directs</c:v>
                  </c:pt>
                  <c:pt idx="4">
                    <c:v>Coûts indirects</c:v>
                  </c:pt>
                  <c:pt idx="6">
                    <c:v>Total (m€)</c:v>
                  </c:pt>
                </c:lvl>
              </c:multiLvlStrCache>
            </c:multiLvlStrRef>
          </c:cat>
          <c:val>
            <c:numRef>
              <c:f>'Prix massique - Bilan carbone'!$B$23:$H$23</c:f>
              <c:numCache>
                <c:formatCode>General</c:formatCode>
                <c:ptCount val="7"/>
                <c:pt idx="0">
                  <c:v>2.754</c:v>
                </c:pt>
                <c:pt idx="1">
                  <c:v>15</c:v>
                </c:pt>
                <c:pt idx="2">
                  <c:v>7.2</c:v>
                </c:pt>
                <c:pt idx="3">
                  <c:v>3</c:v>
                </c:pt>
                <c:pt idx="4">
                  <c:v>4</c:v>
                </c:pt>
                <c:pt idx="5">
                  <c:v>1.68</c:v>
                </c:pt>
                <c:pt idx="6">
                  <c:v>33.634</c:v>
                </c:pt>
              </c:numCache>
            </c:numRef>
          </c:val>
          <c:extLst>
            <c:ext xmlns:c16="http://schemas.microsoft.com/office/drawing/2014/chart" uri="{C3380CC4-5D6E-409C-BE32-E72D297353CC}">
              <c16:uniqueId val="{00000000-D7CE-4337-BEE5-D9C2CA1D9EF9}"/>
            </c:ext>
          </c:extLst>
        </c:ser>
        <c:ser>
          <c:idx val="1"/>
          <c:order val="1"/>
          <c:tx>
            <c:strRef>
              <c:f>'Prix massique - Bilan carbone'!$A$24</c:f>
              <c:strCache>
                <c:ptCount val="1"/>
                <c:pt idx="0">
                  <c:v>Q400</c:v>
                </c:pt>
              </c:strCache>
            </c:strRef>
          </c:tx>
          <c:spPr>
            <a:solidFill>
              <a:schemeClr val="accent2"/>
            </a:solidFill>
            <a:ln>
              <a:noFill/>
            </a:ln>
            <a:effectLst/>
          </c:spPr>
          <c:invertIfNegative val="0"/>
          <c:cat>
            <c:multiLvlStrRef>
              <c:f>'Prix massique - Bilan carbone'!$B$21:$H$22</c:f>
              <c:multiLvlStrCache>
                <c:ptCount val="7"/>
                <c:lvl>
                  <c:pt idx="0">
                    <c:v>Carburant</c:v>
                  </c:pt>
                  <c:pt idx="1">
                    <c:v>Maintenance</c:v>
                  </c:pt>
                  <c:pt idx="2">
                    <c:v>Equipage</c:v>
                  </c:pt>
                  <c:pt idx="3">
                    <c:v>Redevances</c:v>
                  </c:pt>
                  <c:pt idx="4">
                    <c:v>Administratif</c:v>
                  </c:pt>
                  <c:pt idx="5">
                    <c:v>Amortissement </c:v>
                  </c:pt>
                </c:lvl>
                <c:lvl>
                  <c:pt idx="0">
                    <c:v>Coûts directs</c:v>
                  </c:pt>
                  <c:pt idx="4">
                    <c:v>Coûts indirects</c:v>
                  </c:pt>
                  <c:pt idx="6">
                    <c:v>Total (m€)</c:v>
                  </c:pt>
                </c:lvl>
              </c:multiLvlStrCache>
            </c:multiLvlStrRef>
          </c:cat>
          <c:val>
            <c:numRef>
              <c:f>'Prix massique - Bilan carbone'!$B$24:$H$24</c:f>
              <c:numCache>
                <c:formatCode>General</c:formatCode>
                <c:ptCount val="7"/>
                <c:pt idx="0">
                  <c:v>2.7</c:v>
                </c:pt>
                <c:pt idx="1">
                  <c:v>9</c:v>
                </c:pt>
                <c:pt idx="2">
                  <c:v>10.8</c:v>
                </c:pt>
                <c:pt idx="3">
                  <c:v>2</c:v>
                </c:pt>
                <c:pt idx="4">
                  <c:v>2</c:v>
                </c:pt>
                <c:pt idx="5">
                  <c:v>2.0249999999999999</c:v>
                </c:pt>
                <c:pt idx="6">
                  <c:v>28.524999999999999</c:v>
                </c:pt>
              </c:numCache>
            </c:numRef>
          </c:val>
          <c:extLst>
            <c:ext xmlns:c16="http://schemas.microsoft.com/office/drawing/2014/chart" uri="{C3380CC4-5D6E-409C-BE32-E72D297353CC}">
              <c16:uniqueId val="{00000001-D7CE-4337-BEE5-D9C2CA1D9EF9}"/>
            </c:ext>
          </c:extLst>
        </c:ser>
        <c:ser>
          <c:idx val="2"/>
          <c:order val="2"/>
          <c:tx>
            <c:strRef>
              <c:f>'Prix massique - Bilan carbone'!$A$25</c:f>
              <c:strCache>
                <c:ptCount val="1"/>
                <c:pt idx="0">
                  <c:v>C27-J</c:v>
                </c:pt>
              </c:strCache>
            </c:strRef>
          </c:tx>
          <c:spPr>
            <a:solidFill>
              <a:schemeClr val="accent3"/>
            </a:solidFill>
            <a:ln>
              <a:noFill/>
            </a:ln>
            <a:effectLst/>
          </c:spPr>
          <c:invertIfNegative val="0"/>
          <c:cat>
            <c:multiLvlStrRef>
              <c:f>'Prix massique - Bilan carbone'!$B$21:$H$22</c:f>
              <c:multiLvlStrCache>
                <c:ptCount val="7"/>
                <c:lvl>
                  <c:pt idx="0">
                    <c:v>Carburant</c:v>
                  </c:pt>
                  <c:pt idx="1">
                    <c:v>Maintenance</c:v>
                  </c:pt>
                  <c:pt idx="2">
                    <c:v>Equipage</c:v>
                  </c:pt>
                  <c:pt idx="3">
                    <c:v>Redevances</c:v>
                  </c:pt>
                  <c:pt idx="4">
                    <c:v>Administratif</c:v>
                  </c:pt>
                  <c:pt idx="5">
                    <c:v>Amortissement </c:v>
                  </c:pt>
                </c:lvl>
                <c:lvl>
                  <c:pt idx="0">
                    <c:v>Coûts directs</c:v>
                  </c:pt>
                  <c:pt idx="4">
                    <c:v>Coûts indirects</c:v>
                  </c:pt>
                  <c:pt idx="6">
                    <c:v>Total (m€)</c:v>
                  </c:pt>
                </c:lvl>
              </c:multiLvlStrCache>
            </c:multiLvlStrRef>
          </c:cat>
          <c:val>
            <c:numRef>
              <c:f>'Prix massique - Bilan carbone'!$B$25:$H$25</c:f>
              <c:numCache>
                <c:formatCode>General</c:formatCode>
                <c:ptCount val="7"/>
                <c:pt idx="0">
                  <c:v>4.41</c:v>
                </c:pt>
                <c:pt idx="1">
                  <c:v>28</c:v>
                </c:pt>
                <c:pt idx="2">
                  <c:v>12.6</c:v>
                </c:pt>
                <c:pt idx="3">
                  <c:v>4</c:v>
                </c:pt>
                <c:pt idx="4">
                  <c:v>6</c:v>
                </c:pt>
                <c:pt idx="5">
                  <c:v>5.18</c:v>
                </c:pt>
                <c:pt idx="6">
                  <c:v>60.19</c:v>
                </c:pt>
              </c:numCache>
            </c:numRef>
          </c:val>
          <c:extLst>
            <c:ext xmlns:c16="http://schemas.microsoft.com/office/drawing/2014/chart" uri="{C3380CC4-5D6E-409C-BE32-E72D297353CC}">
              <c16:uniqueId val="{00000002-D7CE-4337-BEE5-D9C2CA1D9EF9}"/>
            </c:ext>
          </c:extLst>
        </c:ser>
        <c:ser>
          <c:idx val="3"/>
          <c:order val="3"/>
          <c:tx>
            <c:strRef>
              <c:f>'Prix massique - Bilan carbone'!$A$26</c:f>
              <c:strCache>
                <c:ptCount val="1"/>
                <c:pt idx="0">
                  <c:v>C130</c:v>
                </c:pt>
              </c:strCache>
            </c:strRef>
          </c:tx>
          <c:spPr>
            <a:solidFill>
              <a:schemeClr val="accent4"/>
            </a:solidFill>
            <a:ln>
              <a:noFill/>
            </a:ln>
            <a:effectLst/>
          </c:spPr>
          <c:invertIfNegative val="0"/>
          <c:cat>
            <c:multiLvlStrRef>
              <c:f>'Prix massique - Bilan carbone'!$B$21:$H$22</c:f>
              <c:multiLvlStrCache>
                <c:ptCount val="7"/>
                <c:lvl>
                  <c:pt idx="0">
                    <c:v>Carburant</c:v>
                  </c:pt>
                  <c:pt idx="1">
                    <c:v>Maintenance</c:v>
                  </c:pt>
                  <c:pt idx="2">
                    <c:v>Equipage</c:v>
                  </c:pt>
                  <c:pt idx="3">
                    <c:v>Redevances</c:v>
                  </c:pt>
                  <c:pt idx="4">
                    <c:v>Administratif</c:v>
                  </c:pt>
                  <c:pt idx="5">
                    <c:v>Amortissement </c:v>
                  </c:pt>
                </c:lvl>
                <c:lvl>
                  <c:pt idx="0">
                    <c:v>Coûts directs</c:v>
                  </c:pt>
                  <c:pt idx="4">
                    <c:v>Coûts indirects</c:v>
                  </c:pt>
                  <c:pt idx="6">
                    <c:v>Total (m€)</c:v>
                  </c:pt>
                </c:lvl>
              </c:multiLvlStrCache>
            </c:multiLvlStrRef>
          </c:cat>
          <c:val>
            <c:numRef>
              <c:f>'Prix massique - Bilan carbone'!$B$26:$H$26</c:f>
              <c:numCache>
                <c:formatCode>General</c:formatCode>
                <c:ptCount val="7"/>
                <c:pt idx="0">
                  <c:v>7.56</c:v>
                </c:pt>
                <c:pt idx="1">
                  <c:v>42</c:v>
                </c:pt>
                <c:pt idx="2">
                  <c:v>12.6</c:v>
                </c:pt>
                <c:pt idx="3">
                  <c:v>6</c:v>
                </c:pt>
                <c:pt idx="4">
                  <c:v>8</c:v>
                </c:pt>
                <c:pt idx="5">
                  <c:v>13.3</c:v>
                </c:pt>
                <c:pt idx="6">
                  <c:v>89.46</c:v>
                </c:pt>
              </c:numCache>
            </c:numRef>
          </c:val>
          <c:extLst>
            <c:ext xmlns:c16="http://schemas.microsoft.com/office/drawing/2014/chart" uri="{C3380CC4-5D6E-409C-BE32-E72D297353CC}">
              <c16:uniqueId val="{00000003-D7CE-4337-BEE5-D9C2CA1D9EF9}"/>
            </c:ext>
          </c:extLst>
        </c:ser>
        <c:ser>
          <c:idx val="4"/>
          <c:order val="4"/>
          <c:tx>
            <c:strRef>
              <c:f>'Prix massique - Bilan carbone'!$A$27</c:f>
              <c:strCache>
                <c:ptCount val="1"/>
                <c:pt idx="0">
                  <c:v>A400M</c:v>
                </c:pt>
              </c:strCache>
            </c:strRef>
          </c:tx>
          <c:spPr>
            <a:solidFill>
              <a:schemeClr val="accent5"/>
            </a:solidFill>
            <a:ln>
              <a:noFill/>
            </a:ln>
            <a:effectLst/>
          </c:spPr>
          <c:invertIfNegative val="0"/>
          <c:cat>
            <c:multiLvlStrRef>
              <c:f>'Prix massique - Bilan carbone'!$B$21:$H$22</c:f>
              <c:multiLvlStrCache>
                <c:ptCount val="7"/>
                <c:lvl>
                  <c:pt idx="0">
                    <c:v>Carburant</c:v>
                  </c:pt>
                  <c:pt idx="1">
                    <c:v>Maintenance</c:v>
                  </c:pt>
                  <c:pt idx="2">
                    <c:v>Equipage</c:v>
                  </c:pt>
                  <c:pt idx="3">
                    <c:v>Redevances</c:v>
                  </c:pt>
                  <c:pt idx="4">
                    <c:v>Administratif</c:v>
                  </c:pt>
                  <c:pt idx="5">
                    <c:v>Amortissement </c:v>
                  </c:pt>
                </c:lvl>
                <c:lvl>
                  <c:pt idx="0">
                    <c:v>Coûts directs</c:v>
                  </c:pt>
                  <c:pt idx="4">
                    <c:v>Coûts indirects</c:v>
                  </c:pt>
                  <c:pt idx="6">
                    <c:v>Total (m€)</c:v>
                  </c:pt>
                </c:lvl>
              </c:multiLvlStrCache>
            </c:multiLvlStrRef>
          </c:cat>
          <c:val>
            <c:numRef>
              <c:f>'Prix massique - Bilan carbone'!$B$27:$H$27</c:f>
              <c:numCache>
                <c:formatCode>General</c:formatCode>
                <c:ptCount val="7"/>
                <c:pt idx="0">
                  <c:v>14.175000000000001</c:v>
                </c:pt>
                <c:pt idx="1">
                  <c:v>42</c:v>
                </c:pt>
                <c:pt idx="2">
                  <c:v>16.8</c:v>
                </c:pt>
                <c:pt idx="3">
                  <c:v>8</c:v>
                </c:pt>
                <c:pt idx="4">
                  <c:v>12</c:v>
                </c:pt>
                <c:pt idx="5">
                  <c:v>23.1</c:v>
                </c:pt>
                <c:pt idx="6">
                  <c:v>116.07499999999999</c:v>
                </c:pt>
              </c:numCache>
            </c:numRef>
          </c:val>
          <c:extLst>
            <c:ext xmlns:c16="http://schemas.microsoft.com/office/drawing/2014/chart" uri="{C3380CC4-5D6E-409C-BE32-E72D297353CC}">
              <c16:uniqueId val="{00000004-D7CE-4337-BEE5-D9C2CA1D9EF9}"/>
            </c:ext>
          </c:extLst>
        </c:ser>
        <c:dLbls>
          <c:showLegendKey val="0"/>
          <c:showVal val="0"/>
          <c:showCatName val="0"/>
          <c:showSerName val="0"/>
          <c:showPercent val="0"/>
          <c:showBubbleSize val="0"/>
        </c:dLbls>
        <c:gapWidth val="219"/>
        <c:overlap val="-27"/>
        <c:axId val="361076208"/>
        <c:axId val="361080048"/>
      </c:barChart>
      <c:catAx>
        <c:axId val="36107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080048"/>
        <c:crosses val="autoZero"/>
        <c:auto val="1"/>
        <c:lblAlgn val="ctr"/>
        <c:lblOffset val="100"/>
        <c:noMultiLvlLbl val="0"/>
      </c:catAx>
      <c:valAx>
        <c:axId val="361080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Coût</a:t>
                </a:r>
                <a:r>
                  <a:rPr lang="fr-FR" baseline="0"/>
                  <a:t> en milliers d'€</a:t>
                </a:r>
                <a:endParaRPr lang="fr-F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076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Comparaison</a:t>
            </a:r>
            <a:r>
              <a:rPr lang="fr-FR" baseline="0"/>
              <a:t> des coûts opérationnels de bombardier d'eau pour un vol de 1500km</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9566309842863558"/>
          <c:y val="0.15565120429624174"/>
          <c:w val="0.7757194559397621"/>
          <c:h val="0.64613114402972138"/>
        </c:manualLayout>
      </c:layout>
      <c:barChart>
        <c:barDir val="bar"/>
        <c:grouping val="clustered"/>
        <c:varyColors val="0"/>
        <c:ser>
          <c:idx val="0"/>
          <c:order val="0"/>
          <c:tx>
            <c:strRef>
              <c:f>'Prix massique - Bilan carbone'!$A$32</c:f>
              <c:strCache>
                <c:ptCount val="1"/>
                <c:pt idx="0">
                  <c:v>ISO-PLANE</c:v>
                </c:pt>
              </c:strCache>
            </c:strRef>
          </c:tx>
          <c:spPr>
            <a:solidFill>
              <a:schemeClr val="accent1"/>
            </a:solidFill>
            <a:ln>
              <a:noFill/>
            </a:ln>
            <a:effectLst/>
          </c:spPr>
          <c:invertIfNegative val="0"/>
          <c:cat>
            <c:multiLvlStrRef>
              <c:f>'Prix massique - Bilan carbone'!$B$30:$H$31</c:f>
              <c:multiLvlStrCache>
                <c:ptCount val="7"/>
                <c:lvl>
                  <c:pt idx="0">
                    <c:v>Carburant</c:v>
                  </c:pt>
                  <c:pt idx="1">
                    <c:v>Maintenance</c:v>
                  </c:pt>
                  <c:pt idx="2">
                    <c:v>Equipage</c:v>
                  </c:pt>
                  <c:pt idx="3">
                    <c:v>Redevances</c:v>
                  </c:pt>
                  <c:pt idx="4">
                    <c:v>Administratif</c:v>
                  </c:pt>
                  <c:pt idx="5">
                    <c:v>Amortissement</c:v>
                  </c:pt>
                </c:lvl>
                <c:lvl>
                  <c:pt idx="0">
                    <c:v>Coûts directs</c:v>
                  </c:pt>
                  <c:pt idx="4">
                    <c:v>Coûts indirects</c:v>
                  </c:pt>
                  <c:pt idx="6">
                    <c:v>Total (m€)</c:v>
                  </c:pt>
                </c:lvl>
              </c:multiLvlStrCache>
            </c:multiLvlStrRef>
          </c:cat>
          <c:val>
            <c:numRef>
              <c:f>'Prix massique - Bilan carbone'!$B$32:$H$32</c:f>
              <c:numCache>
                <c:formatCode>General</c:formatCode>
                <c:ptCount val="7"/>
                <c:pt idx="0">
                  <c:v>2.754</c:v>
                </c:pt>
                <c:pt idx="1">
                  <c:v>15</c:v>
                </c:pt>
                <c:pt idx="2">
                  <c:v>7.2</c:v>
                </c:pt>
                <c:pt idx="3">
                  <c:v>3</c:v>
                </c:pt>
                <c:pt idx="4">
                  <c:v>4</c:v>
                </c:pt>
                <c:pt idx="5">
                  <c:v>1.68</c:v>
                </c:pt>
                <c:pt idx="6">
                  <c:v>33.634</c:v>
                </c:pt>
              </c:numCache>
            </c:numRef>
          </c:val>
          <c:extLst>
            <c:ext xmlns:c16="http://schemas.microsoft.com/office/drawing/2014/chart" uri="{C3380CC4-5D6E-409C-BE32-E72D297353CC}">
              <c16:uniqueId val="{00000000-F7EA-44AD-97C5-0FA9C653FEE7}"/>
            </c:ext>
          </c:extLst>
        </c:ser>
        <c:ser>
          <c:idx val="1"/>
          <c:order val="1"/>
          <c:tx>
            <c:strRef>
              <c:f>'Prix massique - Bilan carbone'!$A$33</c:f>
              <c:strCache>
                <c:ptCount val="1"/>
                <c:pt idx="0">
                  <c:v>BERIEV BE-200</c:v>
                </c:pt>
              </c:strCache>
            </c:strRef>
          </c:tx>
          <c:spPr>
            <a:solidFill>
              <a:schemeClr val="accent2"/>
            </a:solidFill>
            <a:ln>
              <a:noFill/>
            </a:ln>
            <a:effectLst/>
          </c:spPr>
          <c:invertIfNegative val="0"/>
          <c:cat>
            <c:multiLvlStrRef>
              <c:f>'Prix massique - Bilan carbone'!$B$30:$H$31</c:f>
              <c:multiLvlStrCache>
                <c:ptCount val="7"/>
                <c:lvl>
                  <c:pt idx="0">
                    <c:v>Carburant</c:v>
                  </c:pt>
                  <c:pt idx="1">
                    <c:v>Maintenance</c:v>
                  </c:pt>
                  <c:pt idx="2">
                    <c:v>Equipage</c:v>
                  </c:pt>
                  <c:pt idx="3">
                    <c:v>Redevances</c:v>
                  </c:pt>
                  <c:pt idx="4">
                    <c:v>Administratif</c:v>
                  </c:pt>
                  <c:pt idx="5">
                    <c:v>Amortissement</c:v>
                  </c:pt>
                </c:lvl>
                <c:lvl>
                  <c:pt idx="0">
                    <c:v>Coûts directs</c:v>
                  </c:pt>
                  <c:pt idx="4">
                    <c:v>Coûts indirects</c:v>
                  </c:pt>
                  <c:pt idx="6">
                    <c:v>Total (m€)</c:v>
                  </c:pt>
                </c:lvl>
              </c:multiLvlStrCache>
            </c:multiLvlStrRef>
          </c:cat>
          <c:val>
            <c:numRef>
              <c:f>'Prix massique - Bilan carbone'!$B$33:$H$33</c:f>
              <c:numCache>
                <c:formatCode>General</c:formatCode>
                <c:ptCount val="7"/>
                <c:pt idx="0">
                  <c:v>7.92</c:v>
                </c:pt>
                <c:pt idx="1">
                  <c:v>13.75</c:v>
                </c:pt>
                <c:pt idx="2">
                  <c:v>6.6</c:v>
                </c:pt>
                <c:pt idx="3">
                  <c:v>2</c:v>
                </c:pt>
                <c:pt idx="4">
                  <c:v>2</c:v>
                </c:pt>
                <c:pt idx="5">
                  <c:v>6.416666666666667</c:v>
                </c:pt>
                <c:pt idx="6">
                  <c:v>38.686666666666667</c:v>
                </c:pt>
              </c:numCache>
            </c:numRef>
          </c:val>
          <c:extLst>
            <c:ext xmlns:c16="http://schemas.microsoft.com/office/drawing/2014/chart" uri="{C3380CC4-5D6E-409C-BE32-E72D297353CC}">
              <c16:uniqueId val="{00000001-F7EA-44AD-97C5-0FA9C653FEE7}"/>
            </c:ext>
          </c:extLst>
        </c:ser>
        <c:ser>
          <c:idx val="2"/>
          <c:order val="2"/>
          <c:tx>
            <c:strRef>
              <c:f>'Prix massique - Bilan carbone'!$A$34</c:f>
              <c:strCache>
                <c:ptCount val="1"/>
                <c:pt idx="0">
                  <c:v>Q400 BE</c:v>
                </c:pt>
              </c:strCache>
            </c:strRef>
          </c:tx>
          <c:spPr>
            <a:solidFill>
              <a:schemeClr val="accent3"/>
            </a:solidFill>
            <a:ln>
              <a:noFill/>
            </a:ln>
            <a:effectLst/>
          </c:spPr>
          <c:invertIfNegative val="0"/>
          <c:cat>
            <c:multiLvlStrRef>
              <c:f>'Prix massique - Bilan carbone'!$B$30:$H$31</c:f>
              <c:multiLvlStrCache>
                <c:ptCount val="7"/>
                <c:lvl>
                  <c:pt idx="0">
                    <c:v>Carburant</c:v>
                  </c:pt>
                  <c:pt idx="1">
                    <c:v>Maintenance</c:v>
                  </c:pt>
                  <c:pt idx="2">
                    <c:v>Equipage</c:v>
                  </c:pt>
                  <c:pt idx="3">
                    <c:v>Redevances</c:v>
                  </c:pt>
                  <c:pt idx="4">
                    <c:v>Administratif</c:v>
                  </c:pt>
                  <c:pt idx="5">
                    <c:v>Amortissement</c:v>
                  </c:pt>
                </c:lvl>
                <c:lvl>
                  <c:pt idx="0">
                    <c:v>Coûts directs</c:v>
                  </c:pt>
                  <c:pt idx="4">
                    <c:v>Coûts indirects</c:v>
                  </c:pt>
                  <c:pt idx="6">
                    <c:v>Total (m€)</c:v>
                  </c:pt>
                </c:lvl>
              </c:multiLvlStrCache>
            </c:multiLvlStrRef>
          </c:cat>
          <c:val>
            <c:numRef>
              <c:f>'Prix massique - Bilan carbone'!$B$34:$H$34</c:f>
              <c:numCache>
                <c:formatCode>General</c:formatCode>
                <c:ptCount val="7"/>
                <c:pt idx="0">
                  <c:v>2.7225000000000001</c:v>
                </c:pt>
                <c:pt idx="1">
                  <c:v>19.25</c:v>
                </c:pt>
                <c:pt idx="2">
                  <c:v>6.6</c:v>
                </c:pt>
                <c:pt idx="3">
                  <c:v>2</c:v>
                </c:pt>
                <c:pt idx="4">
                  <c:v>2</c:v>
                </c:pt>
                <c:pt idx="5">
                  <c:v>1.925</c:v>
                </c:pt>
                <c:pt idx="6">
                  <c:v>34.497499999999995</c:v>
                </c:pt>
              </c:numCache>
            </c:numRef>
          </c:val>
          <c:extLst>
            <c:ext xmlns:c16="http://schemas.microsoft.com/office/drawing/2014/chart" uri="{C3380CC4-5D6E-409C-BE32-E72D297353CC}">
              <c16:uniqueId val="{00000002-F7EA-44AD-97C5-0FA9C653FEE7}"/>
            </c:ext>
          </c:extLst>
        </c:ser>
        <c:dLbls>
          <c:showLegendKey val="0"/>
          <c:showVal val="0"/>
          <c:showCatName val="0"/>
          <c:showSerName val="0"/>
          <c:showPercent val="0"/>
          <c:showBubbleSize val="0"/>
        </c:dLbls>
        <c:gapWidth val="182"/>
        <c:axId val="440766672"/>
        <c:axId val="440757552"/>
      </c:barChart>
      <c:catAx>
        <c:axId val="440766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0757552"/>
        <c:crosses val="autoZero"/>
        <c:auto val="1"/>
        <c:lblAlgn val="ctr"/>
        <c:lblOffset val="100"/>
        <c:noMultiLvlLbl val="0"/>
      </c:catAx>
      <c:valAx>
        <c:axId val="4407575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Coûts en milliers 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0766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Comparaison des prix massiques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'Prix massique - Bilan carbone'!$B$9</c:f>
              <c:strCache>
                <c:ptCount val="1"/>
                <c:pt idx="0">
                  <c:v>MTOW (€/kg)</c:v>
                </c:pt>
              </c:strCache>
            </c:strRef>
          </c:tx>
          <c:spPr>
            <a:solidFill>
              <a:schemeClr val="accent1"/>
            </a:solidFill>
            <a:ln>
              <a:noFill/>
            </a:ln>
            <a:effectLst/>
          </c:spPr>
          <c:invertIfNegative val="0"/>
          <c:cat>
            <c:strRef>
              <c:f>'Prix massique - Bilan carbone'!$A$10:$A$14</c:f>
              <c:strCache>
                <c:ptCount val="5"/>
                <c:pt idx="0">
                  <c:v>ISO-PLANE</c:v>
                </c:pt>
                <c:pt idx="1">
                  <c:v>Q400</c:v>
                </c:pt>
                <c:pt idx="2">
                  <c:v>C27-J</c:v>
                </c:pt>
                <c:pt idx="3">
                  <c:v>C130</c:v>
                </c:pt>
                <c:pt idx="4">
                  <c:v>A400M</c:v>
                </c:pt>
              </c:strCache>
            </c:strRef>
          </c:cat>
          <c:val>
            <c:numRef>
              <c:f>'Prix massique - Bilan carbone'!$B$10:$B$14</c:f>
              <c:numCache>
                <c:formatCode>General</c:formatCode>
                <c:ptCount val="5"/>
                <c:pt idx="0">
                  <c:v>560</c:v>
                </c:pt>
                <c:pt idx="1">
                  <c:v>921.50170648464166</c:v>
                </c:pt>
                <c:pt idx="2">
                  <c:v>1213.1147540983607</c:v>
                </c:pt>
                <c:pt idx="3">
                  <c:v>1196.4735516372796</c:v>
                </c:pt>
                <c:pt idx="4">
                  <c:v>1170.2127659574469</c:v>
                </c:pt>
              </c:numCache>
            </c:numRef>
          </c:val>
          <c:extLst>
            <c:ext xmlns:c16="http://schemas.microsoft.com/office/drawing/2014/chart" uri="{C3380CC4-5D6E-409C-BE32-E72D297353CC}">
              <c16:uniqueId val="{00000000-DFF7-46FB-B253-B95AD8FCEC0E}"/>
            </c:ext>
          </c:extLst>
        </c:ser>
        <c:ser>
          <c:idx val="1"/>
          <c:order val="1"/>
          <c:tx>
            <c:strRef>
              <c:f>'Prix massique - Bilan carbone'!$E$9</c:f>
              <c:strCache>
                <c:ptCount val="1"/>
                <c:pt idx="0">
                  <c:v>Structurel (€/kg)</c:v>
                </c:pt>
              </c:strCache>
            </c:strRef>
          </c:tx>
          <c:spPr>
            <a:solidFill>
              <a:schemeClr val="accent2"/>
            </a:solidFill>
            <a:ln>
              <a:noFill/>
            </a:ln>
            <a:effectLst/>
          </c:spPr>
          <c:invertIfNegative val="0"/>
          <c:cat>
            <c:strRef>
              <c:f>'Prix massique - Bilan carbone'!$A$10:$A$14</c:f>
              <c:strCache>
                <c:ptCount val="5"/>
                <c:pt idx="0">
                  <c:v>ISO-PLANE</c:v>
                </c:pt>
                <c:pt idx="1">
                  <c:v>Q400</c:v>
                </c:pt>
                <c:pt idx="2">
                  <c:v>C27-J</c:v>
                </c:pt>
                <c:pt idx="3">
                  <c:v>C130</c:v>
                </c:pt>
                <c:pt idx="4">
                  <c:v>A400M</c:v>
                </c:pt>
              </c:strCache>
            </c:strRef>
          </c:cat>
          <c:val>
            <c:numRef>
              <c:f>'Prix massique - Bilan carbone'!$E$10:$E$14</c:f>
              <c:numCache>
                <c:formatCode>General</c:formatCode>
                <c:ptCount val="5"/>
                <c:pt idx="0">
                  <c:v>2100</c:v>
                </c:pt>
                <c:pt idx="1">
                  <c:v>3176.4705882352941</c:v>
                </c:pt>
                <c:pt idx="2">
                  <c:v>3217.391304347826</c:v>
                </c:pt>
                <c:pt idx="3">
                  <c:v>4750</c:v>
                </c:pt>
                <c:pt idx="4">
                  <c:v>4459.4594594594591</c:v>
                </c:pt>
              </c:numCache>
            </c:numRef>
          </c:val>
          <c:extLst>
            <c:ext xmlns:c16="http://schemas.microsoft.com/office/drawing/2014/chart" uri="{C3380CC4-5D6E-409C-BE32-E72D297353CC}">
              <c16:uniqueId val="{00000001-DFF7-46FB-B253-B95AD8FCEC0E}"/>
            </c:ext>
          </c:extLst>
        </c:ser>
        <c:dLbls>
          <c:showLegendKey val="0"/>
          <c:showVal val="0"/>
          <c:showCatName val="0"/>
          <c:showSerName val="0"/>
          <c:showPercent val="0"/>
          <c:showBubbleSize val="0"/>
        </c:dLbls>
        <c:gapWidth val="219"/>
        <c:overlap val="-27"/>
        <c:axId val="554680256"/>
        <c:axId val="554680736"/>
      </c:barChart>
      <c:catAx>
        <c:axId val="55468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54680736"/>
        <c:crosses val="autoZero"/>
        <c:auto val="1"/>
        <c:lblAlgn val="ctr"/>
        <c:lblOffset val="100"/>
        <c:noMultiLvlLbl val="0"/>
      </c:catAx>
      <c:valAx>
        <c:axId val="554680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5468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Comparaison totale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'Coûts logistiques'!$B$1</c:f>
              <c:strCache>
                <c:ptCount val="1"/>
                <c:pt idx="0">
                  <c:v>C27J</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logistiques'!$A$6</c:f>
              <c:strCache>
                <c:ptCount val="1"/>
                <c:pt idx="0">
                  <c:v>Total (€ / h / t)</c:v>
                </c:pt>
              </c:strCache>
            </c:strRef>
          </c:cat>
          <c:val>
            <c:numRef>
              <c:f>'Coûts logistiques'!$B$6</c:f>
              <c:numCache>
                <c:formatCode>0.00</c:formatCode>
                <c:ptCount val="1"/>
                <c:pt idx="0">
                  <c:v>65.217391304347828</c:v>
                </c:pt>
              </c:numCache>
            </c:numRef>
          </c:val>
          <c:extLst>
            <c:ext xmlns:c16="http://schemas.microsoft.com/office/drawing/2014/chart" uri="{C3380CC4-5D6E-409C-BE32-E72D297353CC}">
              <c16:uniqueId val="{00000000-1678-4F60-A244-055843F7290F}"/>
            </c:ext>
          </c:extLst>
        </c:ser>
        <c:ser>
          <c:idx val="1"/>
          <c:order val="1"/>
          <c:tx>
            <c:strRef>
              <c:f>'Coûts logistiques'!$C$1</c:f>
              <c:strCache>
                <c:ptCount val="1"/>
                <c:pt idx="0">
                  <c:v>C130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logistiques'!$A$6</c:f>
              <c:strCache>
                <c:ptCount val="1"/>
                <c:pt idx="0">
                  <c:v>Total (€ / h / t)</c:v>
                </c:pt>
              </c:strCache>
            </c:strRef>
          </c:cat>
          <c:val>
            <c:numRef>
              <c:f>'Coûts logistiques'!$C$6</c:f>
              <c:numCache>
                <c:formatCode>0.00</c:formatCode>
                <c:ptCount val="1"/>
                <c:pt idx="0">
                  <c:v>70</c:v>
                </c:pt>
              </c:numCache>
            </c:numRef>
          </c:val>
          <c:extLst>
            <c:ext xmlns:c16="http://schemas.microsoft.com/office/drawing/2014/chart" uri="{C3380CC4-5D6E-409C-BE32-E72D297353CC}">
              <c16:uniqueId val="{00000001-1678-4F60-A244-055843F7290F}"/>
            </c:ext>
          </c:extLst>
        </c:ser>
        <c:ser>
          <c:idx val="2"/>
          <c:order val="2"/>
          <c:tx>
            <c:strRef>
              <c:f>'Coûts logistiques'!$D$1</c:f>
              <c:strCache>
                <c:ptCount val="1"/>
                <c:pt idx="0">
                  <c:v>A400M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logistiques'!$A$6</c:f>
              <c:strCache>
                <c:ptCount val="1"/>
                <c:pt idx="0">
                  <c:v>Total (€ / h / t)</c:v>
                </c:pt>
              </c:strCache>
            </c:strRef>
          </c:cat>
          <c:val>
            <c:numRef>
              <c:f>'Coûts logistiques'!$D$6</c:f>
              <c:numCache>
                <c:formatCode>0.00</c:formatCode>
                <c:ptCount val="1"/>
                <c:pt idx="0">
                  <c:v>71.621621621621628</c:v>
                </c:pt>
              </c:numCache>
            </c:numRef>
          </c:val>
          <c:extLst>
            <c:ext xmlns:c16="http://schemas.microsoft.com/office/drawing/2014/chart" uri="{C3380CC4-5D6E-409C-BE32-E72D297353CC}">
              <c16:uniqueId val="{00000002-1678-4F60-A244-055843F7290F}"/>
            </c:ext>
          </c:extLst>
        </c:ser>
        <c:ser>
          <c:idx val="3"/>
          <c:order val="3"/>
          <c:tx>
            <c:strRef>
              <c:f>'Coûts logistiques'!$E$1</c:f>
              <c:strCache>
                <c:ptCount val="1"/>
                <c:pt idx="0">
                  <c:v>Q400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logistiques'!$A$6</c:f>
              <c:strCache>
                <c:ptCount val="1"/>
                <c:pt idx="0">
                  <c:v>Total (€ / h / t)</c:v>
                </c:pt>
              </c:strCache>
            </c:strRef>
          </c:cat>
          <c:val>
            <c:numRef>
              <c:f>'Coûts logistiques'!$E$6</c:f>
              <c:numCache>
                <c:formatCode>0.00</c:formatCode>
                <c:ptCount val="1"/>
                <c:pt idx="0">
                  <c:v>56.666666666666664</c:v>
                </c:pt>
              </c:numCache>
            </c:numRef>
          </c:val>
          <c:extLst>
            <c:ext xmlns:c16="http://schemas.microsoft.com/office/drawing/2014/chart" uri="{C3380CC4-5D6E-409C-BE32-E72D297353CC}">
              <c16:uniqueId val="{00000003-1678-4F60-A244-055843F7290F}"/>
            </c:ext>
          </c:extLst>
        </c:ser>
        <c:ser>
          <c:idx val="4"/>
          <c:order val="4"/>
          <c:tx>
            <c:strRef>
              <c:f>'Coûts logistiques'!$F$1</c:f>
              <c:strCache>
                <c:ptCount val="1"/>
                <c:pt idx="0">
                  <c:v>ISO-PLANE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logistiques'!$A$6</c:f>
              <c:strCache>
                <c:ptCount val="1"/>
                <c:pt idx="0">
                  <c:v>Total (€ / h / t)</c:v>
                </c:pt>
              </c:strCache>
            </c:strRef>
          </c:cat>
          <c:val>
            <c:numRef>
              <c:f>'Coûts logistiques'!$F$6</c:f>
              <c:numCache>
                <c:formatCode>0.00</c:formatCode>
                <c:ptCount val="1"/>
                <c:pt idx="0">
                  <c:v>68.125</c:v>
                </c:pt>
              </c:numCache>
            </c:numRef>
          </c:val>
          <c:extLst>
            <c:ext xmlns:c16="http://schemas.microsoft.com/office/drawing/2014/chart" uri="{C3380CC4-5D6E-409C-BE32-E72D297353CC}">
              <c16:uniqueId val="{00000004-1678-4F60-A244-055843F7290F}"/>
            </c:ext>
          </c:extLst>
        </c:ser>
        <c:dLbls>
          <c:dLblPos val="outEnd"/>
          <c:showLegendKey val="0"/>
          <c:showVal val="1"/>
          <c:showCatName val="0"/>
          <c:showSerName val="0"/>
          <c:showPercent val="0"/>
          <c:showBubbleSize val="0"/>
        </c:dLbls>
        <c:gapWidth val="219"/>
        <c:overlap val="-27"/>
        <c:axId val="811491632"/>
        <c:axId val="811492592"/>
      </c:barChart>
      <c:catAx>
        <c:axId val="811491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11492592"/>
        <c:crosses val="autoZero"/>
        <c:auto val="1"/>
        <c:lblAlgn val="ctr"/>
        <c:lblOffset val="100"/>
        <c:noMultiLvlLbl val="0"/>
      </c:catAx>
      <c:valAx>
        <c:axId val="811492592"/>
        <c:scaling>
          <c:orientation val="minMax"/>
          <c:min val="5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11491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Prix massique pour</a:t>
            </a:r>
            <a:r>
              <a:rPr lang="fr-FR" baseline="0"/>
              <a:t> le transport de fret</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'Prix massique - Bilan carbone'!$A$10</c:f>
              <c:strCache>
                <c:ptCount val="1"/>
                <c:pt idx="0">
                  <c:v>ISO-PLANE</c:v>
                </c:pt>
              </c:strCache>
            </c:strRef>
          </c:tx>
          <c:spPr>
            <a:solidFill>
              <a:schemeClr val="accent1"/>
            </a:solidFill>
            <a:ln>
              <a:noFill/>
            </a:ln>
            <a:effectLst/>
          </c:spPr>
          <c:invertIfNegative val="0"/>
          <c:cat>
            <c:strRef>
              <c:f>'Prix massique - Bilan carbone'!$C$9</c:f>
              <c:strCache>
                <c:ptCount val="1"/>
                <c:pt idx="0">
                  <c:v>Transport (€/tkm)</c:v>
                </c:pt>
              </c:strCache>
            </c:strRef>
          </c:cat>
          <c:val>
            <c:numRef>
              <c:f>'Prix massique - Bilan carbone'!$C$10</c:f>
              <c:numCache>
                <c:formatCode>General</c:formatCode>
                <c:ptCount val="1"/>
                <c:pt idx="0">
                  <c:v>0.11864406779661017</c:v>
                </c:pt>
              </c:numCache>
            </c:numRef>
          </c:val>
          <c:extLst>
            <c:ext xmlns:c16="http://schemas.microsoft.com/office/drawing/2014/chart" uri="{C3380CC4-5D6E-409C-BE32-E72D297353CC}">
              <c16:uniqueId val="{00000000-AEC2-4D23-8879-7C539AE486E4}"/>
            </c:ext>
          </c:extLst>
        </c:ser>
        <c:ser>
          <c:idx val="1"/>
          <c:order val="1"/>
          <c:tx>
            <c:strRef>
              <c:f>'Prix massique - Bilan carbone'!$A$11</c:f>
              <c:strCache>
                <c:ptCount val="1"/>
                <c:pt idx="0">
                  <c:v>Q400</c:v>
                </c:pt>
              </c:strCache>
            </c:strRef>
          </c:tx>
          <c:spPr>
            <a:solidFill>
              <a:schemeClr val="accent2"/>
            </a:solidFill>
            <a:ln>
              <a:noFill/>
            </a:ln>
            <a:effectLst/>
          </c:spPr>
          <c:invertIfNegative val="0"/>
          <c:cat>
            <c:strRef>
              <c:f>'Prix massique - Bilan carbone'!$C$9</c:f>
              <c:strCache>
                <c:ptCount val="1"/>
                <c:pt idx="0">
                  <c:v>Transport (€/tkm)</c:v>
                </c:pt>
              </c:strCache>
            </c:strRef>
          </c:cat>
          <c:val>
            <c:numRef>
              <c:f>'Prix massique - Bilan carbone'!$C$11</c:f>
              <c:numCache>
                <c:formatCode>General</c:formatCode>
                <c:ptCount val="1"/>
                <c:pt idx="0">
                  <c:v>0.11905811799982362</c:v>
                </c:pt>
              </c:numCache>
            </c:numRef>
          </c:val>
          <c:extLst>
            <c:ext xmlns:c16="http://schemas.microsoft.com/office/drawing/2014/chart" uri="{C3380CC4-5D6E-409C-BE32-E72D297353CC}">
              <c16:uniqueId val="{00000001-AEC2-4D23-8879-7C539AE486E4}"/>
            </c:ext>
          </c:extLst>
        </c:ser>
        <c:ser>
          <c:idx val="2"/>
          <c:order val="2"/>
          <c:tx>
            <c:strRef>
              <c:f>'Prix massique - Bilan carbone'!$A$12</c:f>
              <c:strCache>
                <c:ptCount val="1"/>
                <c:pt idx="0">
                  <c:v>C27-J</c:v>
                </c:pt>
              </c:strCache>
            </c:strRef>
          </c:tx>
          <c:spPr>
            <a:solidFill>
              <a:schemeClr val="accent3"/>
            </a:solidFill>
            <a:ln>
              <a:noFill/>
            </a:ln>
            <a:effectLst/>
          </c:spPr>
          <c:invertIfNegative val="0"/>
          <c:cat>
            <c:strRef>
              <c:f>'Prix massique - Bilan carbone'!$C$9</c:f>
              <c:strCache>
                <c:ptCount val="1"/>
                <c:pt idx="0">
                  <c:v>Transport (€/tkm)</c:v>
                </c:pt>
              </c:strCache>
            </c:strRef>
          </c:cat>
          <c:val>
            <c:numRef>
              <c:f>'Prix massique - Bilan carbone'!$C$12</c:f>
              <c:numCache>
                <c:formatCode>General</c:formatCode>
                <c:ptCount val="1"/>
                <c:pt idx="0">
                  <c:v>0.21812822402358142</c:v>
                </c:pt>
              </c:numCache>
            </c:numRef>
          </c:val>
          <c:extLst>
            <c:ext xmlns:c16="http://schemas.microsoft.com/office/drawing/2014/chart" uri="{C3380CC4-5D6E-409C-BE32-E72D297353CC}">
              <c16:uniqueId val="{00000002-AEC2-4D23-8879-7C539AE486E4}"/>
            </c:ext>
          </c:extLst>
        </c:ser>
        <c:ser>
          <c:idx val="3"/>
          <c:order val="3"/>
          <c:tx>
            <c:strRef>
              <c:f>'Prix massique - Bilan carbone'!$A$13</c:f>
              <c:strCache>
                <c:ptCount val="1"/>
                <c:pt idx="0">
                  <c:v>C130</c:v>
                </c:pt>
              </c:strCache>
            </c:strRef>
          </c:tx>
          <c:spPr>
            <a:solidFill>
              <a:schemeClr val="accent4"/>
            </a:solidFill>
            <a:ln>
              <a:noFill/>
            </a:ln>
            <a:effectLst/>
          </c:spPr>
          <c:invertIfNegative val="0"/>
          <c:cat>
            <c:strRef>
              <c:f>'Prix massique - Bilan carbone'!$C$9</c:f>
              <c:strCache>
                <c:ptCount val="1"/>
                <c:pt idx="0">
                  <c:v>Transport (€/tkm)</c:v>
                </c:pt>
              </c:strCache>
            </c:strRef>
          </c:cat>
          <c:val>
            <c:numRef>
              <c:f>'Prix massique - Bilan carbone'!$C$13</c:f>
              <c:numCache>
                <c:formatCode>General</c:formatCode>
                <c:ptCount val="1"/>
                <c:pt idx="0">
                  <c:v>0.29230769230769232</c:v>
                </c:pt>
              </c:numCache>
            </c:numRef>
          </c:val>
          <c:extLst>
            <c:ext xmlns:c16="http://schemas.microsoft.com/office/drawing/2014/chart" uri="{C3380CC4-5D6E-409C-BE32-E72D297353CC}">
              <c16:uniqueId val="{00000003-AEC2-4D23-8879-7C539AE486E4}"/>
            </c:ext>
          </c:extLst>
        </c:ser>
        <c:ser>
          <c:idx val="4"/>
          <c:order val="4"/>
          <c:tx>
            <c:strRef>
              <c:f>'Prix massique - Bilan carbone'!$A$14</c:f>
              <c:strCache>
                <c:ptCount val="1"/>
                <c:pt idx="0">
                  <c:v>A400M</c:v>
                </c:pt>
              </c:strCache>
            </c:strRef>
          </c:tx>
          <c:spPr>
            <a:solidFill>
              <a:schemeClr val="accent5"/>
            </a:solidFill>
            <a:ln>
              <a:noFill/>
            </a:ln>
            <a:effectLst/>
          </c:spPr>
          <c:invertIfNegative val="0"/>
          <c:cat>
            <c:strRef>
              <c:f>'Prix massique - Bilan carbone'!$C$9</c:f>
              <c:strCache>
                <c:ptCount val="1"/>
                <c:pt idx="0">
                  <c:v>Transport (€/tkm)</c:v>
                </c:pt>
              </c:strCache>
            </c:strRef>
          </c:cat>
          <c:val>
            <c:numRef>
              <c:f>'Prix massique - Bilan carbone'!$C$14</c:f>
              <c:numCache>
                <c:formatCode>General</c:formatCode>
                <c:ptCount val="1"/>
                <c:pt idx="0">
                  <c:v>0.2286902286902287</c:v>
                </c:pt>
              </c:numCache>
            </c:numRef>
          </c:val>
          <c:extLst>
            <c:ext xmlns:c16="http://schemas.microsoft.com/office/drawing/2014/chart" uri="{C3380CC4-5D6E-409C-BE32-E72D297353CC}">
              <c16:uniqueId val="{00000004-AEC2-4D23-8879-7C539AE486E4}"/>
            </c:ext>
          </c:extLst>
        </c:ser>
        <c:dLbls>
          <c:showLegendKey val="0"/>
          <c:showVal val="0"/>
          <c:showCatName val="0"/>
          <c:showSerName val="0"/>
          <c:showPercent val="0"/>
          <c:showBubbleSize val="0"/>
        </c:dLbls>
        <c:gapWidth val="219"/>
        <c:overlap val="-27"/>
        <c:axId val="344245600"/>
        <c:axId val="344241760"/>
      </c:barChart>
      <c:catAx>
        <c:axId val="34424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4241760"/>
        <c:crosses val="autoZero"/>
        <c:auto val="1"/>
        <c:lblAlgn val="ctr"/>
        <c:lblOffset val="100"/>
        <c:noMultiLvlLbl val="0"/>
      </c:catAx>
      <c:valAx>
        <c:axId val="344241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4245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Comparaison des</a:t>
            </a:r>
            <a:r>
              <a:rPr lang="fr-FR" baseline="0"/>
              <a:t> é</a:t>
            </a:r>
            <a:r>
              <a:rPr lang="fr-FR"/>
              <a:t>missions de CO2 pour un vol</a:t>
            </a:r>
            <a:r>
              <a:rPr lang="fr-FR" baseline="0"/>
              <a:t> de 1500 km</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'Prix massique - Bilan carbone'!$K$19</c:f>
              <c:strCache>
                <c:ptCount val="1"/>
                <c:pt idx="0">
                  <c:v>Emissions de CO2 (tCO2)</c:v>
                </c:pt>
              </c:strCache>
            </c:strRef>
          </c:tx>
          <c:spPr>
            <a:solidFill>
              <a:schemeClr val="accent1"/>
            </a:solidFill>
            <a:ln>
              <a:noFill/>
            </a:ln>
            <a:effectLst/>
          </c:spPr>
          <c:invertIfNegative val="0"/>
          <c:cat>
            <c:strRef>
              <c:f>'Prix massique - Bilan carbone'!$J$20:$J$24</c:f>
              <c:strCache>
                <c:ptCount val="5"/>
                <c:pt idx="0">
                  <c:v>ISO-PLANE</c:v>
                </c:pt>
                <c:pt idx="1">
                  <c:v>Q400</c:v>
                </c:pt>
                <c:pt idx="2">
                  <c:v>C27-J</c:v>
                </c:pt>
                <c:pt idx="3">
                  <c:v>C130</c:v>
                </c:pt>
                <c:pt idx="4">
                  <c:v>A400M</c:v>
                </c:pt>
              </c:strCache>
            </c:strRef>
          </c:cat>
          <c:val>
            <c:numRef>
              <c:f>'Prix massique - Bilan carbone'!$K$20:$K$24</c:f>
              <c:numCache>
                <c:formatCode>General</c:formatCode>
                <c:ptCount val="5"/>
                <c:pt idx="0">
                  <c:v>9.6696000000000009</c:v>
                </c:pt>
                <c:pt idx="1">
                  <c:v>9.48</c:v>
                </c:pt>
                <c:pt idx="2">
                  <c:v>15.484</c:v>
                </c:pt>
                <c:pt idx="3">
                  <c:v>26.544</c:v>
                </c:pt>
                <c:pt idx="4">
                  <c:v>49.77</c:v>
                </c:pt>
              </c:numCache>
            </c:numRef>
          </c:val>
          <c:extLst>
            <c:ext xmlns:c16="http://schemas.microsoft.com/office/drawing/2014/chart" uri="{C3380CC4-5D6E-409C-BE32-E72D297353CC}">
              <c16:uniqueId val="{00000000-40AA-46D3-B2D9-FE4C4ACD9DC4}"/>
            </c:ext>
          </c:extLst>
        </c:ser>
        <c:dLbls>
          <c:showLegendKey val="0"/>
          <c:showVal val="0"/>
          <c:showCatName val="0"/>
          <c:showSerName val="0"/>
          <c:showPercent val="0"/>
          <c:showBubbleSize val="0"/>
        </c:dLbls>
        <c:gapWidth val="219"/>
        <c:overlap val="-27"/>
        <c:axId val="395462272"/>
        <c:axId val="395464192"/>
      </c:barChart>
      <c:catAx>
        <c:axId val="3954622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Modèle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95464192"/>
        <c:crosses val="autoZero"/>
        <c:auto val="1"/>
        <c:lblAlgn val="ctr"/>
        <c:lblOffset val="100"/>
        <c:noMultiLvlLbl val="0"/>
      </c:catAx>
      <c:valAx>
        <c:axId val="395464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tCO2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95462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Bilan carbone</a:t>
            </a:r>
            <a:r>
              <a:rPr lang="fr-FR" baseline="0"/>
              <a:t> pour un vol de 1500 km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'Prix massique - Bilan carbone'!$J$20</c:f>
              <c:strCache>
                <c:ptCount val="1"/>
                <c:pt idx="0">
                  <c:v>ISO-PLANE</c:v>
                </c:pt>
              </c:strCache>
            </c:strRef>
          </c:tx>
          <c:spPr>
            <a:solidFill>
              <a:schemeClr val="accent1"/>
            </a:solidFill>
            <a:ln>
              <a:noFill/>
            </a:ln>
            <a:effectLst/>
          </c:spPr>
          <c:invertIfNegative val="0"/>
          <c:cat>
            <c:strRef>
              <c:f>'Prix massique - Bilan carbone'!$L$19:$M$19</c:f>
              <c:strCache>
                <c:ptCount val="2"/>
                <c:pt idx="0">
                  <c:v>CO2 par tonne transportée (tCO2/t de fret)</c:v>
                </c:pt>
                <c:pt idx="1">
                  <c:v>CO2 par tonne kilomètre (kgCO2/tkm)</c:v>
                </c:pt>
              </c:strCache>
            </c:strRef>
          </c:cat>
          <c:val>
            <c:numRef>
              <c:f>'Prix massique - Bilan carbone'!$L$20:$M$20</c:f>
              <c:numCache>
                <c:formatCode>General</c:formatCode>
                <c:ptCount val="2"/>
                <c:pt idx="0">
                  <c:v>1.2087000000000001</c:v>
                </c:pt>
                <c:pt idx="1">
                  <c:v>0.80580000000000007</c:v>
                </c:pt>
              </c:numCache>
            </c:numRef>
          </c:val>
          <c:extLst>
            <c:ext xmlns:c16="http://schemas.microsoft.com/office/drawing/2014/chart" uri="{C3380CC4-5D6E-409C-BE32-E72D297353CC}">
              <c16:uniqueId val="{00000000-E6A8-4BCD-9F0E-E8FA9AE42C2E}"/>
            </c:ext>
          </c:extLst>
        </c:ser>
        <c:ser>
          <c:idx val="1"/>
          <c:order val="1"/>
          <c:tx>
            <c:strRef>
              <c:f>'Prix massique - Bilan carbone'!$J$21</c:f>
              <c:strCache>
                <c:ptCount val="1"/>
                <c:pt idx="0">
                  <c:v>Q400</c:v>
                </c:pt>
              </c:strCache>
            </c:strRef>
          </c:tx>
          <c:spPr>
            <a:solidFill>
              <a:schemeClr val="accent2"/>
            </a:solidFill>
            <a:ln>
              <a:noFill/>
            </a:ln>
            <a:effectLst/>
          </c:spPr>
          <c:invertIfNegative val="0"/>
          <c:cat>
            <c:strRef>
              <c:f>'Prix massique - Bilan carbone'!$L$19:$M$19</c:f>
              <c:strCache>
                <c:ptCount val="2"/>
                <c:pt idx="0">
                  <c:v>CO2 par tonne transportée (tCO2/t de fret)</c:v>
                </c:pt>
                <c:pt idx="1">
                  <c:v>CO2 par tonne kilomètre (kgCO2/tkm)</c:v>
                </c:pt>
              </c:strCache>
            </c:strRef>
          </c:cat>
          <c:val>
            <c:numRef>
              <c:f>'Prix massique - Bilan carbone'!$L$21:$M$21</c:f>
              <c:numCache>
                <c:formatCode>General</c:formatCode>
                <c:ptCount val="2"/>
                <c:pt idx="0">
                  <c:v>1.1152941176470588</c:v>
                </c:pt>
                <c:pt idx="1">
                  <c:v>0.74352941176470588</c:v>
                </c:pt>
              </c:numCache>
            </c:numRef>
          </c:val>
          <c:extLst>
            <c:ext xmlns:c16="http://schemas.microsoft.com/office/drawing/2014/chart" uri="{C3380CC4-5D6E-409C-BE32-E72D297353CC}">
              <c16:uniqueId val="{00000001-E6A8-4BCD-9F0E-E8FA9AE42C2E}"/>
            </c:ext>
          </c:extLst>
        </c:ser>
        <c:ser>
          <c:idx val="2"/>
          <c:order val="2"/>
          <c:tx>
            <c:strRef>
              <c:f>'Prix massique - Bilan carbone'!$J$22</c:f>
              <c:strCache>
                <c:ptCount val="1"/>
                <c:pt idx="0">
                  <c:v>C27-J</c:v>
                </c:pt>
              </c:strCache>
            </c:strRef>
          </c:tx>
          <c:spPr>
            <a:solidFill>
              <a:schemeClr val="accent3"/>
            </a:solidFill>
            <a:ln>
              <a:noFill/>
            </a:ln>
            <a:effectLst/>
          </c:spPr>
          <c:invertIfNegative val="0"/>
          <c:cat>
            <c:strRef>
              <c:f>'Prix massique - Bilan carbone'!$L$19:$M$19</c:f>
              <c:strCache>
                <c:ptCount val="2"/>
                <c:pt idx="0">
                  <c:v>CO2 par tonne transportée (tCO2/t de fret)</c:v>
                </c:pt>
                <c:pt idx="1">
                  <c:v>CO2 par tonne kilomètre (kgCO2/tkm)</c:v>
                </c:pt>
              </c:strCache>
            </c:strRef>
          </c:cat>
          <c:val>
            <c:numRef>
              <c:f>'Prix massique - Bilan carbone'!$L$22:$M$22</c:f>
              <c:numCache>
                <c:formatCode>General</c:formatCode>
                <c:ptCount val="2"/>
                <c:pt idx="0">
                  <c:v>1.3464347826086958</c:v>
                </c:pt>
                <c:pt idx="1">
                  <c:v>0.89762318840579713</c:v>
                </c:pt>
              </c:numCache>
            </c:numRef>
          </c:val>
          <c:extLst>
            <c:ext xmlns:c16="http://schemas.microsoft.com/office/drawing/2014/chart" uri="{C3380CC4-5D6E-409C-BE32-E72D297353CC}">
              <c16:uniqueId val="{00000002-E6A8-4BCD-9F0E-E8FA9AE42C2E}"/>
            </c:ext>
          </c:extLst>
        </c:ser>
        <c:ser>
          <c:idx val="3"/>
          <c:order val="3"/>
          <c:tx>
            <c:strRef>
              <c:f>'Prix massique - Bilan carbone'!$J$23</c:f>
              <c:strCache>
                <c:ptCount val="1"/>
                <c:pt idx="0">
                  <c:v>C130</c:v>
                </c:pt>
              </c:strCache>
            </c:strRef>
          </c:tx>
          <c:spPr>
            <a:solidFill>
              <a:schemeClr val="accent4"/>
            </a:solidFill>
            <a:ln>
              <a:noFill/>
            </a:ln>
            <a:effectLst/>
          </c:spPr>
          <c:invertIfNegative val="0"/>
          <c:cat>
            <c:strRef>
              <c:f>'Prix massique - Bilan carbone'!$L$19:$M$19</c:f>
              <c:strCache>
                <c:ptCount val="2"/>
                <c:pt idx="0">
                  <c:v>CO2 par tonne transportée (tCO2/t de fret)</c:v>
                </c:pt>
                <c:pt idx="1">
                  <c:v>CO2 par tonne kilomètre (kgCO2/tkm)</c:v>
                </c:pt>
              </c:strCache>
            </c:strRef>
          </c:cat>
          <c:val>
            <c:numRef>
              <c:f>'Prix massique - Bilan carbone'!$L$23:$M$23</c:f>
              <c:numCache>
                <c:formatCode>General</c:formatCode>
                <c:ptCount val="2"/>
                <c:pt idx="0">
                  <c:v>1.3271999999999999</c:v>
                </c:pt>
                <c:pt idx="1">
                  <c:v>0.88480000000000003</c:v>
                </c:pt>
              </c:numCache>
            </c:numRef>
          </c:val>
          <c:extLst>
            <c:ext xmlns:c16="http://schemas.microsoft.com/office/drawing/2014/chart" uri="{C3380CC4-5D6E-409C-BE32-E72D297353CC}">
              <c16:uniqueId val="{00000003-E6A8-4BCD-9F0E-E8FA9AE42C2E}"/>
            </c:ext>
          </c:extLst>
        </c:ser>
        <c:ser>
          <c:idx val="4"/>
          <c:order val="4"/>
          <c:tx>
            <c:strRef>
              <c:f>'Prix massique - Bilan carbone'!$J$24</c:f>
              <c:strCache>
                <c:ptCount val="1"/>
                <c:pt idx="0">
                  <c:v>A400M</c:v>
                </c:pt>
              </c:strCache>
            </c:strRef>
          </c:tx>
          <c:spPr>
            <a:solidFill>
              <a:schemeClr val="accent5"/>
            </a:solidFill>
            <a:ln>
              <a:noFill/>
            </a:ln>
            <a:effectLst/>
          </c:spPr>
          <c:invertIfNegative val="0"/>
          <c:cat>
            <c:strRef>
              <c:f>'Prix massique - Bilan carbone'!$L$19:$M$19</c:f>
              <c:strCache>
                <c:ptCount val="2"/>
                <c:pt idx="0">
                  <c:v>CO2 par tonne transportée (tCO2/t de fret)</c:v>
                </c:pt>
                <c:pt idx="1">
                  <c:v>CO2 par tonne kilomètre (kgCO2/tkm)</c:v>
                </c:pt>
              </c:strCache>
            </c:strRef>
          </c:cat>
          <c:val>
            <c:numRef>
              <c:f>'Prix massique - Bilan carbone'!$L$24:$M$24</c:f>
              <c:numCache>
                <c:formatCode>General</c:formatCode>
                <c:ptCount val="2"/>
                <c:pt idx="0">
                  <c:v>1.3451351351351353</c:v>
                </c:pt>
                <c:pt idx="1">
                  <c:v>0.89675675675675681</c:v>
                </c:pt>
              </c:numCache>
            </c:numRef>
          </c:val>
          <c:extLst>
            <c:ext xmlns:c16="http://schemas.microsoft.com/office/drawing/2014/chart" uri="{C3380CC4-5D6E-409C-BE32-E72D297353CC}">
              <c16:uniqueId val="{00000004-E6A8-4BCD-9F0E-E8FA9AE42C2E}"/>
            </c:ext>
          </c:extLst>
        </c:ser>
        <c:dLbls>
          <c:showLegendKey val="0"/>
          <c:showVal val="0"/>
          <c:showCatName val="0"/>
          <c:showSerName val="0"/>
          <c:showPercent val="0"/>
          <c:showBubbleSize val="0"/>
        </c:dLbls>
        <c:gapWidth val="219"/>
        <c:overlap val="-27"/>
        <c:axId val="554632256"/>
        <c:axId val="554624096"/>
      </c:barChart>
      <c:catAx>
        <c:axId val="55463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54624096"/>
        <c:crosses val="autoZero"/>
        <c:auto val="1"/>
        <c:lblAlgn val="ctr"/>
        <c:lblOffset val="100"/>
        <c:noMultiLvlLbl val="0"/>
      </c:catAx>
      <c:valAx>
        <c:axId val="554624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5463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Comparaison économique de l'ISO-Plane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'Prix massique - Bilan carbone'!$K$10</c:f>
              <c:strCache>
                <c:ptCount val="1"/>
                <c:pt idx="0">
                  <c:v>Coûts opérationnels mission principale (10m€)</c:v>
                </c:pt>
              </c:strCache>
            </c:strRef>
          </c:tx>
          <c:spPr>
            <a:solidFill>
              <a:schemeClr val="accent1"/>
            </a:solidFill>
            <a:ln>
              <a:noFill/>
            </a:ln>
            <a:effectLst/>
          </c:spPr>
          <c:invertIfNegative val="0"/>
          <c:cat>
            <c:strRef>
              <c:f>'Prix massique - Bilan carbone'!$J$11:$J$17</c:f>
              <c:strCache>
                <c:ptCount val="7"/>
                <c:pt idx="0">
                  <c:v>ISO-PLANE</c:v>
                </c:pt>
                <c:pt idx="1">
                  <c:v>Q400</c:v>
                </c:pt>
                <c:pt idx="2">
                  <c:v>C27-J</c:v>
                </c:pt>
                <c:pt idx="3">
                  <c:v>C130</c:v>
                </c:pt>
                <c:pt idx="4">
                  <c:v>A400M</c:v>
                </c:pt>
                <c:pt idx="5">
                  <c:v>BERIEV BE-200</c:v>
                </c:pt>
                <c:pt idx="6">
                  <c:v>Q400 BE</c:v>
                </c:pt>
              </c:strCache>
            </c:strRef>
          </c:cat>
          <c:val>
            <c:numRef>
              <c:f>'Prix massique - Bilan carbone'!$K$11:$K$17</c:f>
              <c:numCache>
                <c:formatCode>General</c:formatCode>
                <c:ptCount val="7"/>
                <c:pt idx="0">
                  <c:v>3.3633999999999999</c:v>
                </c:pt>
                <c:pt idx="1">
                  <c:v>2.8525</c:v>
                </c:pt>
                <c:pt idx="2">
                  <c:v>6.0190000000000001</c:v>
                </c:pt>
                <c:pt idx="3">
                  <c:v>8.9459999999999997</c:v>
                </c:pt>
                <c:pt idx="4">
                  <c:v>11.6075</c:v>
                </c:pt>
                <c:pt idx="5">
                  <c:v>0</c:v>
                </c:pt>
                <c:pt idx="6">
                  <c:v>0</c:v>
                </c:pt>
              </c:numCache>
            </c:numRef>
          </c:val>
          <c:extLst>
            <c:ext xmlns:c16="http://schemas.microsoft.com/office/drawing/2014/chart" uri="{C3380CC4-5D6E-409C-BE32-E72D297353CC}">
              <c16:uniqueId val="{00000000-1F25-4A8A-A17B-9D49966B657F}"/>
            </c:ext>
          </c:extLst>
        </c:ser>
        <c:ser>
          <c:idx val="1"/>
          <c:order val="1"/>
          <c:tx>
            <c:strRef>
              <c:f>'Prix massique - Bilan carbone'!$L$10</c:f>
              <c:strCache>
                <c:ptCount val="1"/>
                <c:pt idx="0">
                  <c:v>Coûts opérationnels mission secondaire (10m€)</c:v>
                </c:pt>
              </c:strCache>
            </c:strRef>
          </c:tx>
          <c:spPr>
            <a:solidFill>
              <a:schemeClr val="accent2"/>
            </a:solidFill>
            <a:ln>
              <a:noFill/>
            </a:ln>
            <a:effectLst/>
          </c:spPr>
          <c:invertIfNegative val="0"/>
          <c:cat>
            <c:strRef>
              <c:f>'Prix massique - Bilan carbone'!$J$11:$J$17</c:f>
              <c:strCache>
                <c:ptCount val="7"/>
                <c:pt idx="0">
                  <c:v>ISO-PLANE</c:v>
                </c:pt>
                <c:pt idx="1">
                  <c:v>Q400</c:v>
                </c:pt>
                <c:pt idx="2">
                  <c:v>C27-J</c:v>
                </c:pt>
                <c:pt idx="3">
                  <c:v>C130</c:v>
                </c:pt>
                <c:pt idx="4">
                  <c:v>A400M</c:v>
                </c:pt>
                <c:pt idx="5">
                  <c:v>BERIEV BE-200</c:v>
                </c:pt>
                <c:pt idx="6">
                  <c:v>Q400 BE</c:v>
                </c:pt>
              </c:strCache>
            </c:strRef>
          </c:cat>
          <c:val>
            <c:numRef>
              <c:f>'Prix massique - Bilan carbone'!$L$11:$L$17</c:f>
              <c:numCache>
                <c:formatCode>General</c:formatCode>
                <c:ptCount val="7"/>
                <c:pt idx="0">
                  <c:v>3.3633999999999999</c:v>
                </c:pt>
                <c:pt idx="1">
                  <c:v>0</c:v>
                </c:pt>
                <c:pt idx="2">
                  <c:v>0</c:v>
                </c:pt>
                <c:pt idx="3">
                  <c:v>0</c:v>
                </c:pt>
                <c:pt idx="4">
                  <c:v>0</c:v>
                </c:pt>
                <c:pt idx="5">
                  <c:v>3.8686600000000002</c:v>
                </c:pt>
                <c:pt idx="6">
                  <c:v>3.4497499999999999</c:v>
                </c:pt>
              </c:numCache>
            </c:numRef>
          </c:val>
          <c:extLst>
            <c:ext xmlns:c16="http://schemas.microsoft.com/office/drawing/2014/chart" uri="{C3380CC4-5D6E-409C-BE32-E72D297353CC}">
              <c16:uniqueId val="{00000001-1F25-4A8A-A17B-9D49966B657F}"/>
            </c:ext>
          </c:extLst>
        </c:ser>
        <c:ser>
          <c:idx val="2"/>
          <c:order val="2"/>
          <c:tx>
            <c:strRef>
              <c:f>'Prix massique - Bilan carbone'!$M$10</c:f>
              <c:strCache>
                <c:ptCount val="1"/>
                <c:pt idx="0">
                  <c:v>Prix massique avion (€/kg)</c:v>
                </c:pt>
              </c:strCache>
            </c:strRef>
          </c:tx>
          <c:spPr>
            <a:solidFill>
              <a:schemeClr val="accent3"/>
            </a:solidFill>
            <a:ln>
              <a:noFill/>
            </a:ln>
            <a:effectLst/>
          </c:spPr>
          <c:invertIfNegative val="0"/>
          <c:cat>
            <c:strRef>
              <c:f>'Prix massique - Bilan carbone'!$J$11:$J$17</c:f>
              <c:strCache>
                <c:ptCount val="7"/>
                <c:pt idx="0">
                  <c:v>ISO-PLANE</c:v>
                </c:pt>
                <c:pt idx="1">
                  <c:v>Q400</c:v>
                </c:pt>
                <c:pt idx="2">
                  <c:v>C27-J</c:v>
                </c:pt>
                <c:pt idx="3">
                  <c:v>C130</c:v>
                </c:pt>
                <c:pt idx="4">
                  <c:v>A400M</c:v>
                </c:pt>
                <c:pt idx="5">
                  <c:v>BERIEV BE-200</c:v>
                </c:pt>
                <c:pt idx="6">
                  <c:v>Q400 BE</c:v>
                </c:pt>
              </c:strCache>
            </c:strRef>
          </c:cat>
          <c:val>
            <c:numRef>
              <c:f>'Prix massique - Bilan carbone'!$M$11:$M$17</c:f>
              <c:numCache>
                <c:formatCode>General</c:formatCode>
                <c:ptCount val="7"/>
                <c:pt idx="0">
                  <c:v>1.4333333333333333</c:v>
                </c:pt>
                <c:pt idx="1">
                  <c:v>0.92150170648464169</c:v>
                </c:pt>
                <c:pt idx="2">
                  <c:v>1.2131147540983607</c:v>
                </c:pt>
                <c:pt idx="3">
                  <c:v>1.1964735516372795</c:v>
                </c:pt>
                <c:pt idx="4">
                  <c:v>1.1702127659574468</c:v>
                </c:pt>
                <c:pt idx="5">
                  <c:v>1.75</c:v>
                </c:pt>
                <c:pt idx="6">
                  <c:v>0.90322580645161288</c:v>
                </c:pt>
              </c:numCache>
            </c:numRef>
          </c:val>
          <c:extLst>
            <c:ext xmlns:c16="http://schemas.microsoft.com/office/drawing/2014/chart" uri="{C3380CC4-5D6E-409C-BE32-E72D297353CC}">
              <c16:uniqueId val="{00000002-1F25-4A8A-A17B-9D49966B657F}"/>
            </c:ext>
          </c:extLst>
        </c:ser>
        <c:ser>
          <c:idx val="3"/>
          <c:order val="3"/>
          <c:tx>
            <c:strRef>
              <c:f>'Prix massique - Bilan carbone'!$N$10</c:f>
              <c:strCache>
                <c:ptCount val="1"/>
                <c:pt idx="0">
                  <c:v>Prix Massique charge utile (€/kg)</c:v>
                </c:pt>
              </c:strCache>
            </c:strRef>
          </c:tx>
          <c:spPr>
            <a:solidFill>
              <a:schemeClr val="accent4"/>
            </a:solidFill>
            <a:ln>
              <a:noFill/>
            </a:ln>
            <a:effectLst/>
          </c:spPr>
          <c:invertIfNegative val="0"/>
          <c:cat>
            <c:strRef>
              <c:f>'Prix massique - Bilan carbone'!$J$11:$J$17</c:f>
              <c:strCache>
                <c:ptCount val="7"/>
                <c:pt idx="0">
                  <c:v>ISO-PLANE</c:v>
                </c:pt>
                <c:pt idx="1">
                  <c:v>Q400</c:v>
                </c:pt>
                <c:pt idx="2">
                  <c:v>C27-J</c:v>
                </c:pt>
                <c:pt idx="3">
                  <c:v>C130</c:v>
                </c:pt>
                <c:pt idx="4">
                  <c:v>A400M</c:v>
                </c:pt>
                <c:pt idx="5">
                  <c:v>BERIEV BE-200</c:v>
                </c:pt>
                <c:pt idx="6">
                  <c:v>Q400 BE</c:v>
                </c:pt>
              </c:strCache>
            </c:strRef>
          </c:cat>
          <c:val>
            <c:numRef>
              <c:f>'Prix massique - Bilan carbone'!$N$11:$N$17</c:f>
              <c:numCache>
                <c:formatCode>General</c:formatCode>
                <c:ptCount val="7"/>
                <c:pt idx="0">
                  <c:v>5.375</c:v>
                </c:pt>
                <c:pt idx="1">
                  <c:v>3.1764705882352939</c:v>
                </c:pt>
                <c:pt idx="2">
                  <c:v>3.2173913043478262</c:v>
                </c:pt>
                <c:pt idx="3">
                  <c:v>4.75</c:v>
                </c:pt>
                <c:pt idx="4">
                  <c:v>4.4594594594594597</c:v>
                </c:pt>
                <c:pt idx="5">
                  <c:v>5.833333333333333</c:v>
                </c:pt>
                <c:pt idx="6">
                  <c:v>2.8</c:v>
                </c:pt>
              </c:numCache>
            </c:numRef>
          </c:val>
          <c:extLst>
            <c:ext xmlns:c16="http://schemas.microsoft.com/office/drawing/2014/chart" uri="{C3380CC4-5D6E-409C-BE32-E72D297353CC}">
              <c16:uniqueId val="{00000003-1F25-4A8A-A17B-9D49966B657F}"/>
            </c:ext>
          </c:extLst>
        </c:ser>
        <c:ser>
          <c:idx val="4"/>
          <c:order val="4"/>
          <c:tx>
            <c:strRef>
              <c:f>'Prix massique - Bilan carbone'!$O$10</c:f>
              <c:strCache>
                <c:ptCount val="1"/>
                <c:pt idx="0">
                  <c:v>Prix massique de transport (€/tkm)</c:v>
                </c:pt>
              </c:strCache>
            </c:strRef>
          </c:tx>
          <c:spPr>
            <a:solidFill>
              <a:schemeClr val="accent5"/>
            </a:solidFill>
            <a:ln>
              <a:noFill/>
            </a:ln>
            <a:effectLst/>
          </c:spPr>
          <c:invertIfNegative val="0"/>
          <c:cat>
            <c:strRef>
              <c:f>'Prix massique - Bilan carbone'!$J$11:$J$17</c:f>
              <c:strCache>
                <c:ptCount val="7"/>
                <c:pt idx="0">
                  <c:v>ISO-PLANE</c:v>
                </c:pt>
                <c:pt idx="1">
                  <c:v>Q400</c:v>
                </c:pt>
                <c:pt idx="2">
                  <c:v>C27-J</c:v>
                </c:pt>
                <c:pt idx="3">
                  <c:v>C130</c:v>
                </c:pt>
                <c:pt idx="4">
                  <c:v>A400M</c:v>
                </c:pt>
                <c:pt idx="5">
                  <c:v>BERIEV BE-200</c:v>
                </c:pt>
                <c:pt idx="6">
                  <c:v>Q400 BE</c:v>
                </c:pt>
              </c:strCache>
            </c:strRef>
          </c:cat>
          <c:val>
            <c:numRef>
              <c:f>'Prix massique - Bilan carbone'!$O$11:$O$17</c:f>
              <c:numCache>
                <c:formatCode>General</c:formatCode>
                <c:ptCount val="7"/>
                <c:pt idx="0">
                  <c:v>0.3036723163841808</c:v>
                </c:pt>
                <c:pt idx="1">
                  <c:v>0.11905811799982362</c:v>
                </c:pt>
                <c:pt idx="2">
                  <c:v>0.21812822402358142</c:v>
                </c:pt>
                <c:pt idx="3">
                  <c:v>0.29230769230769232</c:v>
                </c:pt>
                <c:pt idx="4">
                  <c:v>0.2286902286902287</c:v>
                </c:pt>
                <c:pt idx="5">
                  <c:v>0.33524904214559387</c:v>
                </c:pt>
                <c:pt idx="6">
                  <c:v>0.10494752623688156</c:v>
                </c:pt>
              </c:numCache>
            </c:numRef>
          </c:val>
          <c:extLst>
            <c:ext xmlns:c16="http://schemas.microsoft.com/office/drawing/2014/chart" uri="{C3380CC4-5D6E-409C-BE32-E72D297353CC}">
              <c16:uniqueId val="{00000004-1F25-4A8A-A17B-9D49966B657F}"/>
            </c:ext>
          </c:extLst>
        </c:ser>
        <c:ser>
          <c:idx val="5"/>
          <c:order val="5"/>
          <c:tx>
            <c:strRef>
              <c:f>'Prix massique - Bilan carbone'!$P$10</c:f>
              <c:strCache>
                <c:ptCount val="1"/>
                <c:pt idx="0">
                  <c:v>Prix unitaire (10M€)</c:v>
                </c:pt>
              </c:strCache>
            </c:strRef>
          </c:tx>
          <c:spPr>
            <a:solidFill>
              <a:schemeClr val="accent6"/>
            </a:solidFill>
            <a:ln>
              <a:noFill/>
            </a:ln>
            <a:effectLst/>
          </c:spPr>
          <c:invertIfNegative val="0"/>
          <c:cat>
            <c:strRef>
              <c:f>'Prix massique - Bilan carbone'!$J$11:$J$17</c:f>
              <c:strCache>
                <c:ptCount val="7"/>
                <c:pt idx="0">
                  <c:v>ISO-PLANE</c:v>
                </c:pt>
                <c:pt idx="1">
                  <c:v>Q400</c:v>
                </c:pt>
                <c:pt idx="2">
                  <c:v>C27-J</c:v>
                </c:pt>
                <c:pt idx="3">
                  <c:v>C130</c:v>
                </c:pt>
                <c:pt idx="4">
                  <c:v>A400M</c:v>
                </c:pt>
                <c:pt idx="5">
                  <c:v>BERIEV BE-200</c:v>
                </c:pt>
                <c:pt idx="6">
                  <c:v>Q400 BE</c:v>
                </c:pt>
              </c:strCache>
            </c:strRef>
          </c:cat>
          <c:val>
            <c:numRef>
              <c:f>'Prix massique - Bilan carbone'!$P$11:$P$17</c:f>
              <c:numCache>
                <c:formatCode>General</c:formatCode>
                <c:ptCount val="7"/>
                <c:pt idx="0">
                  <c:v>4.3090000000000002</c:v>
                </c:pt>
                <c:pt idx="1">
                  <c:v>2.7</c:v>
                </c:pt>
                <c:pt idx="2">
                  <c:v>3.7</c:v>
                </c:pt>
                <c:pt idx="3">
                  <c:v>9.5</c:v>
                </c:pt>
                <c:pt idx="4">
                  <c:v>16.5</c:v>
                </c:pt>
                <c:pt idx="5">
                  <c:v>7</c:v>
                </c:pt>
                <c:pt idx="6">
                  <c:v>2.8</c:v>
                </c:pt>
              </c:numCache>
            </c:numRef>
          </c:val>
          <c:extLst>
            <c:ext xmlns:c16="http://schemas.microsoft.com/office/drawing/2014/chart" uri="{C3380CC4-5D6E-409C-BE32-E72D297353CC}">
              <c16:uniqueId val="{00000005-1F25-4A8A-A17B-9D49966B657F}"/>
            </c:ext>
          </c:extLst>
        </c:ser>
        <c:dLbls>
          <c:showLegendKey val="0"/>
          <c:showVal val="0"/>
          <c:showCatName val="0"/>
          <c:showSerName val="0"/>
          <c:showPercent val="0"/>
          <c:showBubbleSize val="0"/>
        </c:dLbls>
        <c:gapWidth val="182"/>
        <c:axId val="37528544"/>
        <c:axId val="37529024"/>
      </c:barChart>
      <c:catAx>
        <c:axId val="37528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7529024"/>
        <c:crosses val="autoZero"/>
        <c:auto val="1"/>
        <c:lblAlgn val="ctr"/>
        <c:lblOffset val="100"/>
        <c:noMultiLvlLbl val="0"/>
      </c:catAx>
      <c:valAx>
        <c:axId val="37529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7528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i="1"/>
              <a:t>Comparaison</a:t>
            </a:r>
            <a:r>
              <a:rPr lang="fr-FR" b="1" i="1" baseline="0"/>
              <a:t> du range</a:t>
            </a:r>
            <a:endParaRPr lang="fr-FR" b="1"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Lbls>
            <c:dLbl>
              <c:idx val="0"/>
              <c:layout>
                <c:manualLayout>
                  <c:x val="-2.2332320758948854E-3"/>
                  <c:y val="-8.3084588397640657E-2"/>
                </c:manualLayout>
              </c:layout>
              <c:tx>
                <c:rich>
                  <a:bodyPr/>
                  <a:lstStyle/>
                  <a:p>
                    <a:r>
                      <a:rPr lang="en-US"/>
                      <a:t>C27J</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0833-E34C-928F-79902E479B49}"/>
                </c:ext>
              </c:extLst>
            </c:dLbl>
            <c:dLbl>
              <c:idx val="3"/>
              <c:layout>
                <c:manualLayout>
                  <c:x val="4.4664641517894428E-3"/>
                  <c:y val="-0.12185739631653966"/>
                </c:manualLayout>
              </c:layout>
              <c:tx>
                <c:rich>
                  <a:bodyPr/>
                  <a:lstStyle/>
                  <a:p>
                    <a:r>
                      <a:rPr lang="en-US"/>
                      <a:t>Q400</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0833-E34C-928F-79902E479B49}"/>
                </c:ext>
              </c:extLst>
            </c:dLbl>
            <c:dLbl>
              <c:idx val="4"/>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a:t>ISO-PLANE</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eparator>, </c:separator>
              <c:extLst>
                <c:ext xmlns:c15="http://schemas.microsoft.com/office/drawing/2012/chart" uri="{CE6537A1-D6FC-4f65-9D91-7224C49458BB}">
                  <c15:layout>
                    <c:manualLayout>
                      <c:w val="0.14475830546542515"/>
                      <c:h val="6.7955676427685713E-2"/>
                    </c:manualLayout>
                  </c15:layout>
                  <c15:showDataLabelsRange val="0"/>
                </c:ext>
                <c:ext xmlns:c16="http://schemas.microsoft.com/office/drawing/2014/chart" uri="{C3380CC4-5D6E-409C-BE32-E72D297353CC}">
                  <c16:uniqueId val="{00000002-0833-E34C-928F-79902E479B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'Comparaison technique'!$D$3:$H$3</c:f>
              <c:numCache>
                <c:formatCode>General</c:formatCode>
                <c:ptCount val="5"/>
                <c:pt idx="0">
                  <c:v>31.8</c:v>
                </c:pt>
                <c:pt idx="3">
                  <c:v>29.6</c:v>
                </c:pt>
                <c:pt idx="4">
                  <c:v>30</c:v>
                </c:pt>
              </c:numCache>
            </c:numRef>
          </c:xVal>
          <c:yVal>
            <c:numRef>
              <c:f>'Comparaison technique'!$D$4:$H$4</c:f>
              <c:numCache>
                <c:formatCode>General</c:formatCode>
                <c:ptCount val="5"/>
                <c:pt idx="0" formatCode="#,##0">
                  <c:v>1850</c:v>
                </c:pt>
                <c:pt idx="3" formatCode="#,##0">
                  <c:v>4850</c:v>
                </c:pt>
                <c:pt idx="4" formatCode="#,##0">
                  <c:v>2536.9757708404354</c:v>
                </c:pt>
              </c:numCache>
            </c:numRef>
          </c:yVal>
          <c:smooth val="0"/>
          <c:extLst>
            <c:ext xmlns:c16="http://schemas.microsoft.com/office/drawing/2014/chart" uri="{C3380CC4-5D6E-409C-BE32-E72D297353CC}">
              <c16:uniqueId val="{00000000-251B-3F4B-BAE9-48A8B3652334}"/>
            </c:ext>
          </c:extLst>
        </c:ser>
        <c:dLbls>
          <c:showLegendKey val="0"/>
          <c:showVal val="0"/>
          <c:showCatName val="0"/>
          <c:showSerName val="0"/>
          <c:showPercent val="0"/>
          <c:showBubbleSize val="0"/>
        </c:dLbls>
        <c:axId val="1529584639"/>
        <c:axId val="1529588671"/>
      </c:scatterChart>
      <c:valAx>
        <c:axId val="15295846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MTOW</a:t>
                </a:r>
                <a:r>
                  <a:rPr lang="fr-FR" baseline="0"/>
                  <a:t> (t)</a:t>
                </a:r>
                <a:endParaRPr lang="fr-F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29588671"/>
        <c:crosses val="autoZero"/>
        <c:crossBetween val="midCat"/>
      </c:valAx>
      <c:valAx>
        <c:axId val="15295886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range (km)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2958463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1" i="1"/>
              <a:t>Comparaison</a:t>
            </a:r>
            <a:r>
              <a:rPr lang="fr-FR" sz="1400" b="1" i="1" baseline="0"/>
              <a:t> du Cz</a:t>
            </a:r>
            <a:endParaRPr lang="fr-FR" sz="1400" b="1"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spPr>
            <a:ln w="38100" cap="rnd">
              <a:noFill/>
              <a:round/>
            </a:ln>
            <a:effectLst/>
          </c:spPr>
          <c:marker>
            <c:symbol val="circle"/>
            <c:size val="5"/>
            <c:spPr>
              <a:solidFill>
                <a:schemeClr val="accent1"/>
              </a:solidFill>
              <a:ln w="9525">
                <a:solidFill>
                  <a:schemeClr val="accent1"/>
                </a:solidFill>
              </a:ln>
              <a:effectLst/>
            </c:spPr>
          </c:marker>
          <c:dLbls>
            <c:dLbl>
              <c:idx val="0"/>
              <c:layout>
                <c:manualLayout>
                  <c:x val="-5.5544257183032467E-3"/>
                  <c:y val="-8.2036456340886951E-2"/>
                </c:manualLayout>
              </c:layout>
              <c:tx>
                <c:rich>
                  <a:bodyPr/>
                  <a:lstStyle/>
                  <a:p>
                    <a:r>
                      <a:rPr lang="en-US"/>
                      <a:t>C27J</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D4C-3440-A7B5-D68818BECB3E}"/>
                </c:ext>
              </c:extLst>
            </c:dLbl>
            <c:dLbl>
              <c:idx val="3"/>
              <c:layout>
                <c:manualLayout>
                  <c:x val="-0.14163785581673022"/>
                  <c:y val="-7.2921294525232813E-2"/>
                </c:manualLayout>
              </c:layout>
              <c:tx>
                <c:rich>
                  <a:bodyPr/>
                  <a:lstStyle/>
                  <a:p>
                    <a:r>
                      <a:rPr lang="en-US"/>
                      <a:t>Q400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D4C-3440-A7B5-D68818BECB3E}"/>
                </c:ext>
              </c:extLst>
            </c:dLbl>
            <c:dLbl>
              <c:idx val="4"/>
              <c:tx>
                <c:rich>
                  <a:bodyPr/>
                  <a:lstStyle/>
                  <a:p>
                    <a:r>
                      <a:rPr lang="en-US"/>
                      <a:t>ISO-PLANE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D4C-3440-A7B5-D68818BECB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'Comparaison technique'!$D$3:$H$3</c:f>
              <c:numCache>
                <c:formatCode>General</c:formatCode>
                <c:ptCount val="5"/>
                <c:pt idx="0">
                  <c:v>31.8</c:v>
                </c:pt>
                <c:pt idx="3">
                  <c:v>29.6</c:v>
                </c:pt>
                <c:pt idx="4">
                  <c:v>30</c:v>
                </c:pt>
              </c:numCache>
            </c:numRef>
          </c:xVal>
          <c:yVal>
            <c:numRef>
              <c:f>'Comparaison technique'!$D$14:$H$14</c:f>
              <c:numCache>
                <c:formatCode>General</c:formatCode>
                <c:ptCount val="5"/>
                <c:pt idx="0">
                  <c:v>0.69092258971580411</c:v>
                </c:pt>
                <c:pt idx="3">
                  <c:v>0.65496733582129962</c:v>
                </c:pt>
                <c:pt idx="4">
                  <c:v>0.48047805062368809</c:v>
                </c:pt>
              </c:numCache>
            </c:numRef>
          </c:yVal>
          <c:smooth val="0"/>
          <c:extLst>
            <c:ext xmlns:c16="http://schemas.microsoft.com/office/drawing/2014/chart" uri="{C3380CC4-5D6E-409C-BE32-E72D297353CC}">
              <c16:uniqueId val="{00000003-5D4C-3440-A7B5-D68818BECB3E}"/>
            </c:ext>
          </c:extLst>
        </c:ser>
        <c:dLbls>
          <c:showLegendKey val="0"/>
          <c:showVal val="0"/>
          <c:showCatName val="0"/>
          <c:showSerName val="0"/>
          <c:showPercent val="0"/>
          <c:showBubbleSize val="0"/>
        </c:dLbls>
        <c:axId val="1665036543"/>
        <c:axId val="1127107647"/>
      </c:scatterChart>
      <c:valAx>
        <c:axId val="16650365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27107647"/>
        <c:crosses val="autoZero"/>
        <c:crossBetween val="midCat"/>
      </c:valAx>
      <c:valAx>
        <c:axId val="1127107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65036543"/>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i="1"/>
              <a:t>Comparaison du Cx</a:t>
            </a:r>
            <a:r>
              <a:rPr lang="en-US" b="1" i="1" baseline="0"/>
              <a:t> </a:t>
            </a:r>
            <a:endParaRPr lang="en-US" b="1"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spPr>
            <a:ln w="25400" cap="rnd">
              <a:noFill/>
              <a:round/>
            </a:ln>
            <a:effectLst/>
          </c:spPr>
          <c:marker>
            <c:symbol val="circle"/>
            <c:size val="5"/>
            <c:spPr>
              <a:solidFill>
                <a:schemeClr val="accent2"/>
              </a:solidFill>
              <a:ln w="9525">
                <a:solidFill>
                  <a:schemeClr val="accent2"/>
                </a:solidFill>
              </a:ln>
              <a:effectLst/>
            </c:spPr>
          </c:marker>
          <c:dLbls>
            <c:dLbl>
              <c:idx val="0"/>
              <c:layout>
                <c:manualLayout>
                  <c:x val="-0.15925474002297077"/>
                  <c:y val="-0.10110977934581973"/>
                </c:manualLayout>
              </c:layout>
              <c:tx>
                <c:rich>
                  <a:bodyPr/>
                  <a:lstStyle/>
                  <a:p>
                    <a:fld id="{5CF6B8F3-4CEC-BD4E-9A12-6DB1E97E150E}"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F66-3D46-91C8-067DEC83F808}"/>
                </c:ext>
              </c:extLst>
            </c:dLbl>
            <c:dLbl>
              <c:idx val="1"/>
              <c:layout>
                <c:manualLayout>
                  <c:x val="6.4134158559839699E-3"/>
                  <c:y val="3.033293380374592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DF66-3D46-91C8-067DEC83F808}"/>
                </c:ext>
              </c:extLst>
            </c:dLbl>
            <c:dLbl>
              <c:idx val="2"/>
              <c:layout>
                <c:manualLayout>
                  <c:x val="-6.413415855984087E-3"/>
                  <c:y val="-6.066586760749184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DF66-3D46-91C8-067DEC83F808}"/>
                </c:ext>
              </c:extLst>
            </c:dLbl>
            <c:dLbl>
              <c:idx val="3"/>
              <c:layout>
                <c:manualLayout>
                  <c:x val="-0.13780154243960963"/>
                  <c:y val="6.5721356574782827E-2"/>
                </c:manualLayout>
              </c:layout>
              <c:tx>
                <c:rich>
                  <a:bodyPr/>
                  <a:lstStyle/>
                  <a:p>
                    <a:fld id="{41EE1504-B2A6-E045-9A54-CCF72E775F65}"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DF66-3D46-91C8-067DEC83F808}"/>
                </c:ext>
              </c:extLst>
            </c:dLbl>
            <c:dLbl>
              <c:idx val="4"/>
              <c:tx>
                <c:rich>
                  <a:bodyPr/>
                  <a:lstStyle/>
                  <a:p>
                    <a:fld id="{C1C04654-ABBB-4FA1-B0A5-61E03C52B127}"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F66-3D46-91C8-067DEC83F80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'Comparaison technique'!$D$3:$H$3</c:f>
              <c:numCache>
                <c:formatCode>General</c:formatCode>
                <c:ptCount val="5"/>
                <c:pt idx="0">
                  <c:v>31.8</c:v>
                </c:pt>
                <c:pt idx="3">
                  <c:v>29.6</c:v>
                </c:pt>
                <c:pt idx="4">
                  <c:v>30</c:v>
                </c:pt>
              </c:numCache>
            </c:numRef>
          </c:xVal>
          <c:yVal>
            <c:numRef>
              <c:f>'Comparaison technique'!$D$13:$H$13</c:f>
              <c:numCache>
                <c:formatCode>General</c:formatCode>
                <c:ptCount val="5"/>
                <c:pt idx="0">
                  <c:v>4.8868701248979671E-2</c:v>
                </c:pt>
                <c:pt idx="3">
                  <c:v>4.6449110549642555E-2</c:v>
                </c:pt>
                <c:pt idx="4" formatCode="0.000">
                  <c:v>2.1765173852023506E-2</c:v>
                </c:pt>
              </c:numCache>
            </c:numRef>
          </c:yVal>
          <c:smooth val="0"/>
          <c:extLst>
            <c:ext xmlns:c15="http://schemas.microsoft.com/office/drawing/2012/chart" uri="{02D57815-91ED-43cb-92C2-25804820EDAC}">
              <c15:datalabelsRange>
                <c15:f>'Comparaison technique'!$D$2:$I$2</c15:f>
                <c15:dlblRangeCache>
                  <c:ptCount val="6"/>
                  <c:pt idx="0">
                    <c:v>C27J</c:v>
                  </c:pt>
                  <c:pt idx="1">
                    <c:v>AIRBUS C295</c:v>
                  </c:pt>
                  <c:pt idx="2">
                    <c:v>A400M</c:v>
                  </c:pt>
                  <c:pt idx="3">
                    <c:v>Q400</c:v>
                  </c:pt>
                  <c:pt idx="4">
                    <c:v>ISO-PLANE</c:v>
                  </c:pt>
                  <c:pt idx="5">
                    <c:v>Estimation ISO-PLANE</c:v>
                  </c:pt>
                </c15:dlblRangeCache>
              </c15:datalabelsRange>
            </c:ext>
            <c:ext xmlns:c16="http://schemas.microsoft.com/office/drawing/2014/chart" uri="{C3380CC4-5D6E-409C-BE32-E72D297353CC}">
              <c16:uniqueId val="{00000001-05F6-814B-A1AB-C7555CB989D2}"/>
            </c:ext>
          </c:extLst>
        </c:ser>
        <c:dLbls>
          <c:showLegendKey val="0"/>
          <c:showVal val="0"/>
          <c:showCatName val="0"/>
          <c:showSerName val="0"/>
          <c:showPercent val="0"/>
          <c:showBubbleSize val="0"/>
        </c:dLbls>
        <c:axId val="293095200"/>
        <c:axId val="293080064"/>
      </c:scatterChart>
      <c:valAx>
        <c:axId val="2930952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MTOW (t)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93080064"/>
        <c:crosses val="autoZero"/>
        <c:crossBetween val="midCat"/>
      </c:valAx>
      <c:valAx>
        <c:axId val="293080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Cx</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9309520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i="1" baseline="0"/>
              <a:t>Comparaison de la charge utile</a:t>
            </a:r>
            <a:endParaRPr lang="en-US" b="1" i="1"/>
          </a:p>
        </c:rich>
      </c:tx>
      <c:layout>
        <c:manualLayout>
          <c:xMode val="edge"/>
          <c:yMode val="edge"/>
          <c:x val="0.29839332390985351"/>
          <c:y val="6.63749012015023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649207312801268"/>
          <c:y val="0.26955908606112278"/>
          <c:w val="0.81763000384117746"/>
          <c:h val="0.56187469252383215"/>
        </c:manualLayout>
      </c:layout>
      <c:scatterChart>
        <c:scatterStyle val="lineMarker"/>
        <c:varyColors val="0"/>
        <c:ser>
          <c:idx val="0"/>
          <c:order val="0"/>
          <c:tx>
            <c:strRef>
              <c:f>'Comparaison technique'!$B$19</c:f>
              <c:strCache>
                <c:ptCount val="1"/>
                <c:pt idx="0">
                  <c:v>Emport (t)</c:v>
                </c:pt>
              </c:strCache>
            </c:strRef>
          </c:tx>
          <c:spPr>
            <a:ln w="25400" cap="rnd">
              <a:noFill/>
              <a:round/>
            </a:ln>
            <a:effectLst/>
          </c:spPr>
          <c:marker>
            <c:symbol val="circle"/>
            <c:size val="5"/>
            <c:spPr>
              <a:solidFill>
                <a:schemeClr val="accent1"/>
              </a:solidFill>
              <a:ln w="9525">
                <a:solidFill>
                  <a:schemeClr val="accent1"/>
                </a:solidFill>
              </a:ln>
              <a:effectLst/>
            </c:spPr>
          </c:marker>
          <c:dLbls>
            <c:dLbl>
              <c:idx val="0"/>
              <c:layout>
                <c:manualLayout>
                  <c:x val="-2.1959613676793221E-3"/>
                  <c:y val="-0.11672304351040258"/>
                </c:manualLayout>
              </c:layout>
              <c:tx>
                <c:rich>
                  <a:bodyPr/>
                  <a:lstStyle/>
                  <a:p>
                    <a:r>
                      <a:rPr lang="en-US"/>
                      <a:t>C27J</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34E-094E-817C-15E97E233D7E}"/>
                </c:ext>
              </c:extLst>
            </c:dLbl>
            <c:dLbl>
              <c:idx val="3"/>
              <c:layout>
                <c:manualLayout>
                  <c:x val="-5.2703072824303768E-2"/>
                  <c:y val="-9.642338376946305E-2"/>
                </c:manualLayout>
              </c:layout>
              <c:tx>
                <c:rich>
                  <a:bodyPr/>
                  <a:lstStyle/>
                  <a:p>
                    <a:r>
                      <a:rPr lang="en-US"/>
                      <a:t>Q400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34E-094E-817C-15E97E233D7E}"/>
                </c:ext>
              </c:extLst>
            </c:dLbl>
            <c:dLbl>
              <c:idx val="4"/>
              <c:delete val="1"/>
              <c:extLst>
                <c:ext xmlns:c15="http://schemas.microsoft.com/office/drawing/2012/chart" uri="{CE6537A1-D6FC-4f65-9D91-7224C49458BB}"/>
                <c:ext xmlns:c16="http://schemas.microsoft.com/office/drawing/2014/chart" uri="{C3380CC4-5D6E-409C-BE32-E72D297353CC}">
                  <c16:uniqueId val="{00000002-334E-094E-817C-15E97E233D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'Comparaison technique'!$D$3:$H$3</c:f>
              <c:numCache>
                <c:formatCode>General</c:formatCode>
                <c:ptCount val="5"/>
                <c:pt idx="0">
                  <c:v>31.8</c:v>
                </c:pt>
                <c:pt idx="3">
                  <c:v>29.6</c:v>
                </c:pt>
                <c:pt idx="4">
                  <c:v>30</c:v>
                </c:pt>
              </c:numCache>
            </c:numRef>
          </c:xVal>
          <c:yVal>
            <c:numRef>
              <c:f>'Comparaison technique'!$D$5:$H$5</c:f>
              <c:numCache>
                <c:formatCode>General</c:formatCode>
                <c:ptCount val="5"/>
                <c:pt idx="0">
                  <c:v>11.5</c:v>
                </c:pt>
                <c:pt idx="3">
                  <c:v>8.67</c:v>
                </c:pt>
                <c:pt idx="4">
                  <c:v>8</c:v>
                </c:pt>
              </c:numCache>
            </c:numRef>
          </c:yVal>
          <c:smooth val="0"/>
          <c:extLst>
            <c:ext xmlns:c16="http://schemas.microsoft.com/office/drawing/2014/chart" uri="{C3380CC4-5D6E-409C-BE32-E72D297353CC}">
              <c16:uniqueId val="{00000003-334E-094E-817C-15E97E233D7E}"/>
            </c:ext>
          </c:extLst>
        </c:ser>
        <c:dLbls>
          <c:showLegendKey val="0"/>
          <c:showVal val="0"/>
          <c:showCatName val="0"/>
          <c:showSerName val="0"/>
          <c:showPercent val="0"/>
          <c:showBubbleSize val="0"/>
        </c:dLbls>
        <c:axId val="876966719"/>
        <c:axId val="877057935"/>
      </c:scatterChart>
      <c:valAx>
        <c:axId val="87696671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MTOW</a:t>
                </a:r>
                <a:r>
                  <a:rPr lang="fr-FR" baseline="0"/>
                  <a:t> (t)</a:t>
                </a:r>
                <a:endParaRPr lang="fr-F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77057935"/>
        <c:crosses val="autoZero"/>
        <c:crossBetween val="midCat"/>
      </c:valAx>
      <c:valAx>
        <c:axId val="877057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Charge (t)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7696671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i="1"/>
              <a:t>Comparaison</a:t>
            </a:r>
            <a:r>
              <a:rPr lang="en-US" b="1" i="1" baseline="0"/>
              <a:t> de la surface alaire</a:t>
            </a:r>
            <a:endParaRPr lang="en-US" b="1"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1"/>
          <c:spPr>
            <a:ln w="25400" cap="rnd">
              <a:noFill/>
              <a:round/>
            </a:ln>
            <a:effectLst/>
          </c:spPr>
          <c:marker>
            <c:symbol val="circle"/>
            <c:size val="5"/>
            <c:spPr>
              <a:solidFill>
                <a:schemeClr val="accent2"/>
              </a:solidFill>
              <a:ln w="9525">
                <a:solidFill>
                  <a:schemeClr val="accent2"/>
                </a:solidFill>
              </a:ln>
              <a:effectLst/>
            </c:spPr>
          </c:marker>
          <c:dLbls>
            <c:dLbl>
              <c:idx val="1"/>
              <c:layout>
                <c:manualLayout>
                  <c:x val="1.8791190808118859E-3"/>
                  <c:y val="0.11377880772650685"/>
                </c:manualLayout>
              </c:layout>
              <c:tx>
                <c:rich>
                  <a:bodyPr/>
                  <a:lstStyle/>
                  <a:p>
                    <a:r>
                      <a:rPr lang="en-US"/>
                      <a:t>C27J</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B0-024F-BFF8-71E1628D39E3}"/>
                </c:ext>
              </c:extLst>
            </c:dLbl>
            <c:dLbl>
              <c:idx val="4"/>
              <c:layout>
                <c:manualLayout>
                  <c:x val="-3.4450118510842464E-17"/>
                  <c:y val="-0.10429724041596461"/>
                </c:manualLayout>
              </c:layout>
              <c:tx>
                <c:rich>
                  <a:bodyPr/>
                  <a:lstStyle/>
                  <a:p>
                    <a:r>
                      <a:rPr lang="en-US"/>
                      <a:t>Q400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CB0-024F-BFF8-71E1628D39E3}"/>
                </c:ext>
              </c:extLst>
            </c:dLbl>
            <c:dLbl>
              <c:idx val="5"/>
              <c:tx>
                <c:rich>
                  <a:bodyPr/>
                  <a:lstStyle/>
                  <a:p>
                    <a:r>
                      <a:rPr lang="en-US"/>
                      <a:t>ISO-PLANE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CB0-024F-BFF8-71E1628D39E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'Comparaison technique'!$C$3:$H$3</c:f>
              <c:numCache>
                <c:formatCode>General</c:formatCode>
                <c:ptCount val="6"/>
                <c:pt idx="1">
                  <c:v>31.8</c:v>
                </c:pt>
                <c:pt idx="4">
                  <c:v>29.6</c:v>
                </c:pt>
                <c:pt idx="5">
                  <c:v>30</c:v>
                </c:pt>
              </c:numCache>
            </c:numRef>
          </c:xVal>
          <c:yVal>
            <c:numRef>
              <c:f>'Comparaison technique'!$C$15:$H$15</c:f>
              <c:numCache>
                <c:formatCode>General</c:formatCode>
                <c:ptCount val="6"/>
                <c:pt idx="1">
                  <c:v>82</c:v>
                </c:pt>
                <c:pt idx="4">
                  <c:v>63</c:v>
                </c:pt>
                <c:pt idx="5">
                  <c:v>62.893499999999996</c:v>
                </c:pt>
              </c:numCache>
            </c:numRef>
          </c:yVal>
          <c:smooth val="0"/>
          <c:extLst>
            <c:ext xmlns:c16="http://schemas.microsoft.com/office/drawing/2014/chart" uri="{C3380CC4-5D6E-409C-BE32-E72D297353CC}">
              <c16:uniqueId val="{00000003-6CB0-024F-BFF8-71E1628D39E3}"/>
            </c:ext>
          </c:extLst>
        </c:ser>
        <c:dLbls>
          <c:showLegendKey val="0"/>
          <c:showVal val="0"/>
          <c:showCatName val="0"/>
          <c:showSerName val="0"/>
          <c:showPercent val="0"/>
          <c:showBubbleSize val="0"/>
        </c:dLbls>
        <c:axId val="876666655"/>
        <c:axId val="877444815"/>
        <c:extLst>
          <c:ext xmlns:c15="http://schemas.microsoft.com/office/drawing/2012/chart" uri="{02D57815-91ED-43cb-92C2-25804820EDAC}">
            <c15:filteredScatterSeries>
              <c15:ser>
                <c:idx val="0"/>
                <c:order val="0"/>
                <c:tx>
                  <c:strRef>
                    <c:extLst>
                      <c:ext uri="{02D57815-91ED-43cb-92C2-25804820EDAC}">
                        <c15:formulaRef>
                          <c15:sqref>'Comparaison technique'!$C$20</c15:sqref>
                        </c15:formulaRef>
                      </c:ext>
                    </c:extLst>
                    <c:strCache>
                      <c:ptCount val="1"/>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0741268932184454"/>
                        <c:y val="0.291646040560507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trendlineLbl>
                </c:trendline>
                <c:xVal>
                  <c:numRef>
                    <c:extLst>
                      <c:ext uri="{02D57815-91ED-43cb-92C2-25804820EDAC}">
                        <c15:formulaRef>
                          <c15:sqref>'Comparaison technique'!$D$3:$G$3</c15:sqref>
                        </c15:formulaRef>
                      </c:ext>
                    </c:extLst>
                    <c:numCache>
                      <c:formatCode>General</c:formatCode>
                      <c:ptCount val="4"/>
                      <c:pt idx="0">
                        <c:v>31.8</c:v>
                      </c:pt>
                      <c:pt idx="3">
                        <c:v>29.6</c:v>
                      </c:pt>
                    </c:numCache>
                  </c:numRef>
                </c:xVal>
                <c:yVal>
                  <c:numRef>
                    <c:extLst>
                      <c:ext uri="{02D57815-91ED-43cb-92C2-25804820EDAC}">
                        <c15:formulaRef>
                          <c15:sqref>'Comparaison technique'!$D$15:$G$15</c15:sqref>
                        </c15:formulaRef>
                      </c:ext>
                    </c:extLst>
                    <c:numCache>
                      <c:formatCode>General</c:formatCode>
                      <c:ptCount val="4"/>
                      <c:pt idx="0">
                        <c:v>82</c:v>
                      </c:pt>
                      <c:pt idx="3">
                        <c:v>63</c:v>
                      </c:pt>
                    </c:numCache>
                  </c:numRef>
                </c:yVal>
                <c:smooth val="0"/>
                <c:extLst>
                  <c:ext xmlns:c16="http://schemas.microsoft.com/office/drawing/2014/chart" uri="{C3380CC4-5D6E-409C-BE32-E72D297353CC}">
                    <c16:uniqueId val="{00000005-6CB0-024F-BFF8-71E1628D39E3}"/>
                  </c:ext>
                </c:extLst>
              </c15:ser>
            </c15:filteredScatterSeries>
          </c:ext>
        </c:extLst>
      </c:scatterChart>
      <c:valAx>
        <c:axId val="87666665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MTOW</a:t>
                </a:r>
                <a:r>
                  <a:rPr lang="fr-FR" baseline="0"/>
                  <a:t> (t)</a:t>
                </a:r>
                <a:endParaRPr lang="fr-F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77444815"/>
        <c:crosses val="autoZero"/>
        <c:crossBetween val="midCat"/>
      </c:valAx>
      <c:valAx>
        <c:axId val="877444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Surface</a:t>
                </a:r>
                <a:r>
                  <a:rPr lang="fr-FR" baseline="0"/>
                  <a:t> (m2)</a:t>
                </a:r>
                <a:endParaRPr lang="fr-F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76666655"/>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Comparaison détaillée des coûts logistiques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'Coûts logistiques'!$B$1</c:f>
              <c:strCache>
                <c:ptCount val="1"/>
                <c:pt idx="0">
                  <c:v>C27J</c:v>
                </c:pt>
              </c:strCache>
            </c:strRef>
          </c:tx>
          <c:spPr>
            <a:solidFill>
              <a:schemeClr val="accent1"/>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logistiques'!$A$2:$A$4</c:f>
              <c:strCache>
                <c:ptCount val="3"/>
                <c:pt idx="0">
                  <c:v>Infrastructure  au sol (€ / h)</c:v>
                </c:pt>
                <c:pt idx="1">
                  <c:v>Matériel &amp; GSE (€ / h)</c:v>
                </c:pt>
                <c:pt idx="2">
                  <c:v>Personnel sol (€ / h)</c:v>
                </c:pt>
              </c:strCache>
            </c:strRef>
          </c:cat>
          <c:val>
            <c:numRef>
              <c:f>'Coûts logistiques'!$B$2:$B$4</c:f>
              <c:numCache>
                <c:formatCode>General</c:formatCode>
                <c:ptCount val="3"/>
                <c:pt idx="0">
                  <c:v>275</c:v>
                </c:pt>
                <c:pt idx="1">
                  <c:v>275</c:v>
                </c:pt>
                <c:pt idx="2">
                  <c:v>200</c:v>
                </c:pt>
              </c:numCache>
            </c:numRef>
          </c:val>
          <c:extLst>
            <c:ext xmlns:c16="http://schemas.microsoft.com/office/drawing/2014/chart" uri="{C3380CC4-5D6E-409C-BE32-E72D297353CC}">
              <c16:uniqueId val="{00000000-E311-483A-ACFD-B68DA1558F05}"/>
            </c:ext>
          </c:extLst>
        </c:ser>
        <c:ser>
          <c:idx val="1"/>
          <c:order val="1"/>
          <c:tx>
            <c:strRef>
              <c:f>'Coûts logistiques'!$C$1</c:f>
              <c:strCache>
                <c:ptCount val="1"/>
                <c:pt idx="0">
                  <c:v>C130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logistiques'!$A$2:$A$4</c:f>
              <c:strCache>
                <c:ptCount val="3"/>
                <c:pt idx="0">
                  <c:v>Infrastructure  au sol (€ / h)</c:v>
                </c:pt>
                <c:pt idx="1">
                  <c:v>Matériel &amp; GSE (€ / h)</c:v>
                </c:pt>
                <c:pt idx="2">
                  <c:v>Personnel sol (€ / h)</c:v>
                </c:pt>
              </c:strCache>
            </c:strRef>
          </c:cat>
          <c:val>
            <c:numRef>
              <c:f>'Coûts logistiques'!$C$2:$C$4</c:f>
              <c:numCache>
                <c:formatCode>General</c:formatCode>
                <c:ptCount val="3"/>
                <c:pt idx="0">
                  <c:v>500</c:v>
                </c:pt>
                <c:pt idx="1">
                  <c:v>550</c:v>
                </c:pt>
                <c:pt idx="2">
                  <c:v>350</c:v>
                </c:pt>
              </c:numCache>
            </c:numRef>
          </c:val>
          <c:extLst>
            <c:ext xmlns:c16="http://schemas.microsoft.com/office/drawing/2014/chart" uri="{C3380CC4-5D6E-409C-BE32-E72D297353CC}">
              <c16:uniqueId val="{00000001-E311-483A-ACFD-B68DA1558F05}"/>
            </c:ext>
          </c:extLst>
        </c:ser>
        <c:ser>
          <c:idx val="2"/>
          <c:order val="2"/>
          <c:tx>
            <c:strRef>
              <c:f>'Coûts logistiques'!$D$1</c:f>
              <c:strCache>
                <c:ptCount val="1"/>
                <c:pt idx="0">
                  <c:v>A400M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logistiques'!$A$2:$A$4</c:f>
              <c:strCache>
                <c:ptCount val="3"/>
                <c:pt idx="0">
                  <c:v>Infrastructure  au sol (€ / h)</c:v>
                </c:pt>
                <c:pt idx="1">
                  <c:v>Matériel &amp; GSE (€ / h)</c:v>
                </c:pt>
                <c:pt idx="2">
                  <c:v>Personnel sol (€ / h)</c:v>
                </c:pt>
              </c:strCache>
            </c:strRef>
          </c:cat>
          <c:val>
            <c:numRef>
              <c:f>'Coûts logistiques'!$D$2:$D$4</c:f>
              <c:numCache>
                <c:formatCode>General</c:formatCode>
                <c:ptCount val="3"/>
                <c:pt idx="0">
                  <c:v>1100</c:v>
                </c:pt>
                <c:pt idx="1">
                  <c:v>900</c:v>
                </c:pt>
                <c:pt idx="2">
                  <c:v>650</c:v>
                </c:pt>
              </c:numCache>
            </c:numRef>
          </c:val>
          <c:extLst>
            <c:ext xmlns:c16="http://schemas.microsoft.com/office/drawing/2014/chart" uri="{C3380CC4-5D6E-409C-BE32-E72D297353CC}">
              <c16:uniqueId val="{00000002-E311-483A-ACFD-B68DA1558F05}"/>
            </c:ext>
          </c:extLst>
        </c:ser>
        <c:ser>
          <c:idx val="3"/>
          <c:order val="3"/>
          <c:tx>
            <c:strRef>
              <c:f>'Coûts logistiques'!$E$1</c:f>
              <c:strCache>
                <c:ptCount val="1"/>
                <c:pt idx="0">
                  <c:v>Q400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logistiques'!$A$2:$A$4</c:f>
              <c:strCache>
                <c:ptCount val="3"/>
                <c:pt idx="0">
                  <c:v>Infrastructure  au sol (€ / h)</c:v>
                </c:pt>
                <c:pt idx="1">
                  <c:v>Matériel &amp; GSE (€ / h)</c:v>
                </c:pt>
                <c:pt idx="2">
                  <c:v>Personnel sol (€ / h)</c:v>
                </c:pt>
              </c:strCache>
            </c:strRef>
          </c:cat>
          <c:val>
            <c:numRef>
              <c:f>'Coûts logistiques'!$E$2:$E$4</c:f>
              <c:numCache>
                <c:formatCode>General</c:formatCode>
                <c:ptCount val="3"/>
                <c:pt idx="0">
                  <c:v>200</c:v>
                </c:pt>
                <c:pt idx="1">
                  <c:v>150</c:v>
                </c:pt>
                <c:pt idx="2">
                  <c:v>160</c:v>
                </c:pt>
              </c:numCache>
            </c:numRef>
          </c:val>
          <c:extLst>
            <c:ext xmlns:c16="http://schemas.microsoft.com/office/drawing/2014/chart" uri="{C3380CC4-5D6E-409C-BE32-E72D297353CC}">
              <c16:uniqueId val="{00000003-E311-483A-ACFD-B68DA1558F05}"/>
            </c:ext>
          </c:extLst>
        </c:ser>
        <c:ser>
          <c:idx val="4"/>
          <c:order val="4"/>
          <c:tx>
            <c:strRef>
              <c:f>'Coûts logistiques'!$F$1</c:f>
              <c:strCache>
                <c:ptCount val="1"/>
                <c:pt idx="0">
                  <c:v>ISO-PLANE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'Coûts logistiques'!$A$2:$A$4</c:f>
              <c:strCache>
                <c:ptCount val="3"/>
                <c:pt idx="0">
                  <c:v>Infrastructure  au sol (€ / h)</c:v>
                </c:pt>
                <c:pt idx="1">
                  <c:v>Matériel &amp; GSE (€ / h)</c:v>
                </c:pt>
                <c:pt idx="2">
                  <c:v>Personnel sol (€ / h)</c:v>
                </c:pt>
              </c:strCache>
            </c:strRef>
          </c:cat>
          <c:val>
            <c:numRef>
              <c:f>'Coûts logistiques'!$F$2:$F$4</c:f>
              <c:numCache>
                <c:formatCode>General</c:formatCode>
                <c:ptCount val="3"/>
                <c:pt idx="0">
                  <c:v>200</c:v>
                </c:pt>
                <c:pt idx="1">
                  <c:v>225</c:v>
                </c:pt>
                <c:pt idx="2">
                  <c:v>120</c:v>
                </c:pt>
              </c:numCache>
            </c:numRef>
          </c:val>
          <c:extLst>
            <c:ext xmlns:c16="http://schemas.microsoft.com/office/drawing/2014/chart" uri="{C3380CC4-5D6E-409C-BE32-E72D297353CC}">
              <c16:uniqueId val="{00000004-E311-483A-ACFD-B68DA1558F05}"/>
            </c:ext>
          </c:extLst>
        </c:ser>
        <c:dLbls>
          <c:showLegendKey val="0"/>
          <c:showVal val="0"/>
          <c:showCatName val="0"/>
          <c:showSerName val="0"/>
          <c:showPercent val="0"/>
          <c:showBubbleSize val="0"/>
        </c:dLbls>
        <c:gapWidth val="219"/>
        <c:axId val="1536613135"/>
        <c:axId val="1536614575"/>
      </c:barChart>
      <c:catAx>
        <c:axId val="153661313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Domaines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36614575"/>
        <c:crosses val="autoZero"/>
        <c:auto val="1"/>
        <c:lblAlgn val="ctr"/>
        <c:lblOffset val="100"/>
        <c:noMultiLvlLbl val="0"/>
      </c:catAx>
      <c:valAx>
        <c:axId val="15366145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Coûts</a:t>
                </a:r>
                <a:r>
                  <a:rPr lang="fr-FR" baseline="0"/>
                  <a: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36613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'Fabrication initiale'!$B$1</c:f>
              <c:strCache>
                <c:ptCount val="1"/>
                <c:pt idx="0">
                  <c:v>Part ISO-PLANE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9DE-429A-B66B-00EECBE772B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9DE-429A-B66B-00EECBE772B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9DE-429A-B66B-00EECBE772B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9DE-429A-B66B-00EECBE772B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9DE-429A-B66B-00EECBE772B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09DE-429A-B66B-00EECBE772B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09DE-429A-B66B-00EECBE772B3}"/>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09DE-429A-B66B-00EECBE772B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'Fabrication initiale'!$A$2:$A$9</c:f>
              <c:strCache>
                <c:ptCount val="8"/>
                <c:pt idx="0">
                  <c:v>Moteurs &amp; Nacelles</c:v>
                </c:pt>
                <c:pt idx="1">
                  <c:v>Cellules &amp; Structures primaires</c:v>
                </c:pt>
                <c:pt idx="2">
                  <c:v>Main d'œuvre d'assemblage</c:v>
                </c:pt>
                <c:pt idx="3">
                  <c:v>Systèmes &amp; Environnement</c:v>
                </c:pt>
                <c:pt idx="4">
                  <c:v>Avionique &amp; Electronique</c:v>
                </c:pt>
                <c:pt idx="5">
                  <c:v>Train d'atterrissage</c:v>
                </c:pt>
                <c:pt idx="6">
                  <c:v>Essais / Finition                    Peinture / Outillage amorti</c:v>
                </c:pt>
                <c:pt idx="7">
                  <c:v>Marge du constructeur      interne / logistique</c:v>
                </c:pt>
              </c:strCache>
            </c:strRef>
          </c:cat>
          <c:val>
            <c:numRef>
              <c:f>'Fabrication initiale'!$B$2:$B$9</c:f>
              <c:numCache>
                <c:formatCode>General</c:formatCode>
                <c:ptCount val="8"/>
                <c:pt idx="0">
                  <c:v>22</c:v>
                </c:pt>
                <c:pt idx="1">
                  <c:v>28</c:v>
                </c:pt>
                <c:pt idx="2">
                  <c:v>7</c:v>
                </c:pt>
                <c:pt idx="3">
                  <c:v>8</c:v>
                </c:pt>
                <c:pt idx="4">
                  <c:v>12</c:v>
                </c:pt>
                <c:pt idx="5">
                  <c:v>6</c:v>
                </c:pt>
                <c:pt idx="6">
                  <c:v>3</c:v>
                </c:pt>
                <c:pt idx="7">
                  <c:v>14</c:v>
                </c:pt>
              </c:numCache>
            </c:numRef>
          </c:val>
          <c:extLst>
            <c:ext xmlns:c16="http://schemas.microsoft.com/office/drawing/2014/chart" uri="{C3380CC4-5D6E-409C-BE32-E72D297353CC}">
              <c16:uniqueId val="{00000010-09DE-429A-B66B-00EECBE772B3}"/>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8641927137957193"/>
          <c:y val="0.1543885529658692"/>
          <c:w val="0.29943614723878093"/>
          <c:h val="0.783274506290395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'Fabrication initiale'!$B$14</c:f>
              <c:strCache>
                <c:ptCount val="1"/>
                <c:pt idx="0">
                  <c:v>Part C27J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0B7-4A77-9113-2F627BA6BC7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0B7-4A77-9113-2F627BA6BC7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0B7-4A77-9113-2F627BA6BC7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0B7-4A77-9113-2F627BA6BC7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0B7-4A77-9113-2F627BA6BC79}"/>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60B7-4A77-9113-2F627BA6BC79}"/>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60B7-4A77-9113-2F627BA6BC79}"/>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60B7-4A77-9113-2F627BA6BC7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'Fabrication initiale'!$A$15:$A$22</c:f>
              <c:strCache>
                <c:ptCount val="8"/>
                <c:pt idx="0">
                  <c:v>Moteurs &amp; Nacelles</c:v>
                </c:pt>
                <c:pt idx="1">
                  <c:v>Cellules &amp; Structures primaires</c:v>
                </c:pt>
                <c:pt idx="2">
                  <c:v>Main d'œuvre d'assemblage</c:v>
                </c:pt>
                <c:pt idx="3">
                  <c:v>Systèmes &amp; Environnement</c:v>
                </c:pt>
                <c:pt idx="4">
                  <c:v>Avionique &amp; Electronique</c:v>
                </c:pt>
                <c:pt idx="5">
                  <c:v>Train d'atterrissage</c:v>
                </c:pt>
                <c:pt idx="6">
                  <c:v>Essais / Finition                    Peinture / Outillage amorti</c:v>
                </c:pt>
                <c:pt idx="7">
                  <c:v>Marge du constructeur      interne / logistique</c:v>
                </c:pt>
              </c:strCache>
            </c:strRef>
          </c:cat>
          <c:val>
            <c:numRef>
              <c:f>'Fabrication initiale'!$B$15:$B$22</c:f>
              <c:numCache>
                <c:formatCode>General</c:formatCode>
                <c:ptCount val="8"/>
                <c:pt idx="0">
                  <c:v>25</c:v>
                </c:pt>
                <c:pt idx="1">
                  <c:v>23</c:v>
                </c:pt>
                <c:pt idx="2">
                  <c:v>9</c:v>
                </c:pt>
                <c:pt idx="3">
                  <c:v>8</c:v>
                </c:pt>
                <c:pt idx="4">
                  <c:v>7</c:v>
                </c:pt>
                <c:pt idx="5">
                  <c:v>8</c:v>
                </c:pt>
                <c:pt idx="6">
                  <c:v>2</c:v>
                </c:pt>
                <c:pt idx="7">
                  <c:v>18</c:v>
                </c:pt>
              </c:numCache>
            </c:numRef>
          </c:val>
          <c:extLst>
            <c:ext xmlns:c16="http://schemas.microsoft.com/office/drawing/2014/chart" uri="{C3380CC4-5D6E-409C-BE32-E72D297353CC}">
              <c16:uniqueId val="{00000010-60B7-4A77-9113-2F627BA6BC79}"/>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9656870370370372"/>
          <c:y val="0.15443305555555556"/>
          <c:w val="0.28932018518518521"/>
          <c:h val="0.7831733333333333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aseline="0"/>
              <a:t>Coûts de fabrication en fonction du poste C27J</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'Fabrication initiale'!$C$14</c:f>
              <c:strCache>
                <c:ptCount val="1"/>
                <c:pt idx="0">
                  <c:v>Coût min (M €)</c:v>
                </c:pt>
              </c:strCache>
            </c:strRef>
          </c:tx>
          <c:spPr>
            <a:solidFill>
              <a:schemeClr val="accent1"/>
            </a:solidFill>
            <a:ln>
              <a:noFill/>
            </a:ln>
            <a:effectLst/>
          </c:spPr>
          <c:invertIfNegative val="0"/>
          <c:cat>
            <c:strRef>
              <c:f>'Fabrication initiale'!$A$15:$A$22</c:f>
              <c:strCache>
                <c:ptCount val="8"/>
                <c:pt idx="0">
                  <c:v>Moteurs &amp; Nacelles</c:v>
                </c:pt>
                <c:pt idx="1">
                  <c:v>Cellules &amp; Structures primaires</c:v>
                </c:pt>
                <c:pt idx="2">
                  <c:v>Main d'œuvre d'assemblage</c:v>
                </c:pt>
                <c:pt idx="3">
                  <c:v>Systèmes &amp; Environnement</c:v>
                </c:pt>
                <c:pt idx="4">
                  <c:v>Avionique &amp; Electronique</c:v>
                </c:pt>
                <c:pt idx="5">
                  <c:v>Train d'atterrissage</c:v>
                </c:pt>
                <c:pt idx="6">
                  <c:v>Essais / Finition                    Peinture / Outillage amorti</c:v>
                </c:pt>
                <c:pt idx="7">
                  <c:v>Marge du constructeur      interne / logistique</c:v>
                </c:pt>
              </c:strCache>
            </c:strRef>
          </c:cat>
          <c:val>
            <c:numRef>
              <c:f>'Fabrication initiale'!$C$15:$C$22</c:f>
              <c:numCache>
                <c:formatCode>General</c:formatCode>
                <c:ptCount val="8"/>
                <c:pt idx="0">
                  <c:v>4.42</c:v>
                </c:pt>
                <c:pt idx="1">
                  <c:v>3.91</c:v>
                </c:pt>
                <c:pt idx="2">
                  <c:v>2.04</c:v>
                </c:pt>
                <c:pt idx="3">
                  <c:v>2.38</c:v>
                </c:pt>
                <c:pt idx="4">
                  <c:v>2.04</c:v>
                </c:pt>
                <c:pt idx="5">
                  <c:v>0.85</c:v>
                </c:pt>
                <c:pt idx="6">
                  <c:v>0.85</c:v>
                </c:pt>
                <c:pt idx="7">
                  <c:v>0.51</c:v>
                </c:pt>
              </c:numCache>
            </c:numRef>
          </c:val>
          <c:extLst>
            <c:ext xmlns:c16="http://schemas.microsoft.com/office/drawing/2014/chart" uri="{C3380CC4-5D6E-409C-BE32-E72D297353CC}">
              <c16:uniqueId val="{00000000-E10D-4C56-AEB1-BAE675676565}"/>
            </c:ext>
          </c:extLst>
        </c:ser>
        <c:ser>
          <c:idx val="1"/>
          <c:order val="1"/>
          <c:tx>
            <c:strRef>
              <c:f>'Fabrication initiale'!$D$14</c:f>
              <c:strCache>
                <c:ptCount val="1"/>
                <c:pt idx="0">
                  <c:v>Coût moyen (M €)</c:v>
                </c:pt>
              </c:strCache>
            </c:strRef>
          </c:tx>
          <c:spPr>
            <a:solidFill>
              <a:schemeClr val="accent2"/>
            </a:solidFill>
            <a:ln>
              <a:noFill/>
            </a:ln>
            <a:effectLst/>
          </c:spPr>
          <c:invertIfNegative val="0"/>
          <c:cat>
            <c:strRef>
              <c:f>'Fabrication initiale'!$A$15:$A$22</c:f>
              <c:strCache>
                <c:ptCount val="8"/>
                <c:pt idx="0">
                  <c:v>Moteurs &amp; Nacelles</c:v>
                </c:pt>
                <c:pt idx="1">
                  <c:v>Cellules &amp; Structures primaires</c:v>
                </c:pt>
                <c:pt idx="2">
                  <c:v>Main d'œuvre d'assemblage</c:v>
                </c:pt>
                <c:pt idx="3">
                  <c:v>Systèmes &amp; Environnement</c:v>
                </c:pt>
                <c:pt idx="4">
                  <c:v>Avionique &amp; Electronique</c:v>
                </c:pt>
                <c:pt idx="5">
                  <c:v>Train d'atterrissage</c:v>
                </c:pt>
                <c:pt idx="6">
                  <c:v>Essais / Finition                    Peinture / Outillage amorti</c:v>
                </c:pt>
                <c:pt idx="7">
                  <c:v>Marge du constructeur      interne / logistique</c:v>
                </c:pt>
              </c:strCache>
            </c:strRef>
          </c:cat>
          <c:val>
            <c:numRef>
              <c:f>'Fabrication initiale'!$D$15:$D$22</c:f>
              <c:numCache>
                <c:formatCode>General</c:formatCode>
                <c:ptCount val="8"/>
                <c:pt idx="0">
                  <c:v>5.98</c:v>
                </c:pt>
                <c:pt idx="1">
                  <c:v>5.29</c:v>
                </c:pt>
                <c:pt idx="2">
                  <c:v>2.76</c:v>
                </c:pt>
                <c:pt idx="3">
                  <c:v>3.22</c:v>
                </c:pt>
                <c:pt idx="4">
                  <c:v>2.76</c:v>
                </c:pt>
                <c:pt idx="5">
                  <c:v>1.1499999999999999</c:v>
                </c:pt>
                <c:pt idx="6">
                  <c:v>1.1499999999999999</c:v>
                </c:pt>
                <c:pt idx="7">
                  <c:v>0.69</c:v>
                </c:pt>
              </c:numCache>
            </c:numRef>
          </c:val>
          <c:extLst>
            <c:ext xmlns:c16="http://schemas.microsoft.com/office/drawing/2014/chart" uri="{C3380CC4-5D6E-409C-BE32-E72D297353CC}">
              <c16:uniqueId val="{00000001-E10D-4C56-AEB1-BAE675676565}"/>
            </c:ext>
          </c:extLst>
        </c:ser>
        <c:ser>
          <c:idx val="2"/>
          <c:order val="2"/>
          <c:tx>
            <c:strRef>
              <c:f>'Fabrication initiale'!$E$14</c:f>
              <c:strCache>
                <c:ptCount val="1"/>
                <c:pt idx="0">
                  <c:v>Coût max (M €)</c:v>
                </c:pt>
              </c:strCache>
            </c:strRef>
          </c:tx>
          <c:spPr>
            <a:solidFill>
              <a:schemeClr val="accent3"/>
            </a:solidFill>
            <a:ln>
              <a:noFill/>
            </a:ln>
            <a:effectLst/>
          </c:spPr>
          <c:invertIfNegative val="0"/>
          <c:cat>
            <c:strRef>
              <c:f>'Fabrication initiale'!$A$15:$A$22</c:f>
              <c:strCache>
                <c:ptCount val="8"/>
                <c:pt idx="0">
                  <c:v>Moteurs &amp; Nacelles</c:v>
                </c:pt>
                <c:pt idx="1">
                  <c:v>Cellules &amp; Structures primaires</c:v>
                </c:pt>
                <c:pt idx="2">
                  <c:v>Main d'œuvre d'assemblage</c:v>
                </c:pt>
                <c:pt idx="3">
                  <c:v>Systèmes &amp; Environnement</c:v>
                </c:pt>
                <c:pt idx="4">
                  <c:v>Avionique &amp; Electronique</c:v>
                </c:pt>
                <c:pt idx="5">
                  <c:v>Train d'atterrissage</c:v>
                </c:pt>
                <c:pt idx="6">
                  <c:v>Essais / Finition                    Peinture / Outillage amorti</c:v>
                </c:pt>
                <c:pt idx="7">
                  <c:v>Marge du constructeur      interne / logistique</c:v>
                </c:pt>
              </c:strCache>
            </c:strRef>
          </c:cat>
          <c:val>
            <c:numRef>
              <c:f>'Fabrication initiale'!$E$15:$E$22</c:f>
              <c:numCache>
                <c:formatCode>General</c:formatCode>
                <c:ptCount val="8"/>
                <c:pt idx="0">
                  <c:v>7.28</c:v>
                </c:pt>
                <c:pt idx="1">
                  <c:v>6.44</c:v>
                </c:pt>
                <c:pt idx="2">
                  <c:v>3.36</c:v>
                </c:pt>
                <c:pt idx="3">
                  <c:v>3.92</c:v>
                </c:pt>
                <c:pt idx="4">
                  <c:v>3.36</c:v>
                </c:pt>
                <c:pt idx="5">
                  <c:v>1.4</c:v>
                </c:pt>
                <c:pt idx="6">
                  <c:v>1.4</c:v>
                </c:pt>
                <c:pt idx="7">
                  <c:v>0.84</c:v>
                </c:pt>
              </c:numCache>
            </c:numRef>
          </c:val>
          <c:extLst>
            <c:ext xmlns:c16="http://schemas.microsoft.com/office/drawing/2014/chart" uri="{C3380CC4-5D6E-409C-BE32-E72D297353CC}">
              <c16:uniqueId val="{00000002-E10D-4C56-AEB1-BAE675676565}"/>
            </c:ext>
          </c:extLst>
        </c:ser>
        <c:dLbls>
          <c:showLegendKey val="0"/>
          <c:showVal val="0"/>
          <c:showCatName val="0"/>
          <c:showSerName val="0"/>
          <c:showPercent val="0"/>
          <c:showBubbleSize val="0"/>
        </c:dLbls>
        <c:gapWidth val="219"/>
        <c:axId val="675739808"/>
        <c:axId val="675735008"/>
      </c:barChart>
      <c:catAx>
        <c:axId val="6757398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Poste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75735008"/>
        <c:crosses val="autoZero"/>
        <c:auto val="1"/>
        <c:lblAlgn val="ctr"/>
        <c:lblOffset val="100"/>
        <c:noMultiLvlLbl val="0"/>
      </c:catAx>
      <c:valAx>
        <c:axId val="675735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Coût</a:t>
                </a:r>
                <a:endParaRPr lang="fr-FR" baseline="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75739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aseline="0"/>
              <a:t>Coûts de fabrication en fonction du poste ISO-PLANE</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'Fabrication initiale'!$C$14</c:f>
              <c:strCache>
                <c:ptCount val="1"/>
                <c:pt idx="0">
                  <c:v>Coût min (M €)</c:v>
                </c:pt>
              </c:strCache>
            </c:strRef>
          </c:tx>
          <c:spPr>
            <a:solidFill>
              <a:schemeClr val="accent1"/>
            </a:solidFill>
            <a:ln>
              <a:noFill/>
            </a:ln>
            <a:effectLst/>
          </c:spPr>
          <c:invertIfNegative val="0"/>
          <c:cat>
            <c:strRef>
              <c:f>'Fabrication initiale'!$A$15:$A$22</c:f>
              <c:strCache>
                <c:ptCount val="8"/>
                <c:pt idx="0">
                  <c:v>Moteurs &amp; Nacelles</c:v>
                </c:pt>
                <c:pt idx="1">
                  <c:v>Cellules &amp; Structures primaires</c:v>
                </c:pt>
                <c:pt idx="2">
                  <c:v>Main d'œuvre d'assemblage</c:v>
                </c:pt>
                <c:pt idx="3">
                  <c:v>Systèmes &amp; Environnement</c:v>
                </c:pt>
                <c:pt idx="4">
                  <c:v>Avionique &amp; Electronique</c:v>
                </c:pt>
                <c:pt idx="5">
                  <c:v>Train d'atterrissage</c:v>
                </c:pt>
                <c:pt idx="6">
                  <c:v>Essais / Finition                    Peinture / Outillage amorti</c:v>
                </c:pt>
                <c:pt idx="7">
                  <c:v>Marge du constructeur      interne / logistique</c:v>
                </c:pt>
              </c:strCache>
            </c:strRef>
          </c:cat>
          <c:val>
            <c:numRef>
              <c:f>'Fabrication initiale'!$C$2:$C$9</c:f>
              <c:numCache>
                <c:formatCode>General</c:formatCode>
                <c:ptCount val="8"/>
                <c:pt idx="0">
                  <c:v>4.21</c:v>
                </c:pt>
                <c:pt idx="1">
                  <c:v>5.33</c:v>
                </c:pt>
                <c:pt idx="2">
                  <c:v>1.37</c:v>
                </c:pt>
                <c:pt idx="3">
                  <c:v>1.49</c:v>
                </c:pt>
                <c:pt idx="4">
                  <c:v>2.2200000000000002</c:v>
                </c:pt>
                <c:pt idx="5">
                  <c:v>1.1200000000000001</c:v>
                </c:pt>
                <c:pt idx="6">
                  <c:v>0.6</c:v>
                </c:pt>
                <c:pt idx="7">
                  <c:v>2.66</c:v>
                </c:pt>
              </c:numCache>
            </c:numRef>
          </c:val>
          <c:extLst>
            <c:ext xmlns:c16="http://schemas.microsoft.com/office/drawing/2014/chart" uri="{C3380CC4-5D6E-409C-BE32-E72D297353CC}">
              <c16:uniqueId val="{00000000-6B3C-45C9-9E52-00CD45062A61}"/>
            </c:ext>
          </c:extLst>
        </c:ser>
        <c:ser>
          <c:idx val="1"/>
          <c:order val="1"/>
          <c:tx>
            <c:strRef>
              <c:f>'Fabrication initiale'!$D$1</c:f>
              <c:strCache>
                <c:ptCount val="1"/>
                <c:pt idx="0">
                  <c:v>Coût moyen (M €)</c:v>
                </c:pt>
              </c:strCache>
            </c:strRef>
          </c:tx>
          <c:spPr>
            <a:solidFill>
              <a:schemeClr val="accent2"/>
            </a:solidFill>
            <a:ln>
              <a:noFill/>
            </a:ln>
            <a:effectLst/>
          </c:spPr>
          <c:invertIfNegative val="0"/>
          <c:cat>
            <c:strRef>
              <c:f>'Fabrication initiale'!$A$15:$A$22</c:f>
              <c:strCache>
                <c:ptCount val="8"/>
                <c:pt idx="0">
                  <c:v>Moteurs &amp; Nacelles</c:v>
                </c:pt>
                <c:pt idx="1">
                  <c:v>Cellules &amp; Structures primaires</c:v>
                </c:pt>
                <c:pt idx="2">
                  <c:v>Main d'œuvre d'assemblage</c:v>
                </c:pt>
                <c:pt idx="3">
                  <c:v>Systèmes &amp; Environnement</c:v>
                </c:pt>
                <c:pt idx="4">
                  <c:v>Avionique &amp; Electronique</c:v>
                </c:pt>
                <c:pt idx="5">
                  <c:v>Train d'atterrissage</c:v>
                </c:pt>
                <c:pt idx="6">
                  <c:v>Essais / Finition                    Peinture / Outillage amorti</c:v>
                </c:pt>
                <c:pt idx="7">
                  <c:v>Marge du constructeur      interne / logistique</c:v>
                </c:pt>
              </c:strCache>
            </c:strRef>
          </c:cat>
          <c:val>
            <c:numRef>
              <c:f>'Fabrication initiale'!$D$2:$D$9</c:f>
              <c:numCache>
                <c:formatCode>General</c:formatCode>
                <c:ptCount val="8"/>
                <c:pt idx="0">
                  <c:v>5.28</c:v>
                </c:pt>
                <c:pt idx="1">
                  <c:v>6.72</c:v>
                </c:pt>
                <c:pt idx="2">
                  <c:v>1.68</c:v>
                </c:pt>
                <c:pt idx="3">
                  <c:v>1.92</c:v>
                </c:pt>
                <c:pt idx="4">
                  <c:v>2.88</c:v>
                </c:pt>
                <c:pt idx="5">
                  <c:v>1.44</c:v>
                </c:pt>
                <c:pt idx="6">
                  <c:v>0.72</c:v>
                </c:pt>
                <c:pt idx="7">
                  <c:v>3.36</c:v>
                </c:pt>
              </c:numCache>
            </c:numRef>
          </c:val>
          <c:extLst>
            <c:ext xmlns:c16="http://schemas.microsoft.com/office/drawing/2014/chart" uri="{C3380CC4-5D6E-409C-BE32-E72D297353CC}">
              <c16:uniqueId val="{00000001-6B3C-45C9-9E52-00CD45062A61}"/>
            </c:ext>
          </c:extLst>
        </c:ser>
        <c:ser>
          <c:idx val="2"/>
          <c:order val="2"/>
          <c:tx>
            <c:strRef>
              <c:f>'Fabrication initiale'!$E$1</c:f>
              <c:strCache>
                <c:ptCount val="1"/>
                <c:pt idx="0">
                  <c:v>Coût max (M €)</c:v>
                </c:pt>
              </c:strCache>
            </c:strRef>
          </c:tx>
          <c:spPr>
            <a:solidFill>
              <a:schemeClr val="accent3"/>
            </a:solidFill>
            <a:ln>
              <a:noFill/>
            </a:ln>
            <a:effectLst/>
          </c:spPr>
          <c:invertIfNegative val="0"/>
          <c:cat>
            <c:strRef>
              <c:f>'Fabrication initiale'!$A$15:$A$22</c:f>
              <c:strCache>
                <c:ptCount val="8"/>
                <c:pt idx="0">
                  <c:v>Moteurs &amp; Nacelles</c:v>
                </c:pt>
                <c:pt idx="1">
                  <c:v>Cellules &amp; Structures primaires</c:v>
                </c:pt>
                <c:pt idx="2">
                  <c:v>Main d'œuvre d'assemblage</c:v>
                </c:pt>
                <c:pt idx="3">
                  <c:v>Systèmes &amp; Environnement</c:v>
                </c:pt>
                <c:pt idx="4">
                  <c:v>Avionique &amp; Electronique</c:v>
                </c:pt>
                <c:pt idx="5">
                  <c:v>Train d'atterrissage</c:v>
                </c:pt>
                <c:pt idx="6">
                  <c:v>Essais / Finition                    Peinture / Outillage amorti</c:v>
                </c:pt>
                <c:pt idx="7">
                  <c:v>Marge du constructeur      interne / logistique</c:v>
                </c:pt>
              </c:strCache>
            </c:strRef>
          </c:cat>
          <c:val>
            <c:numRef>
              <c:f>'Fabrication initiale'!$E$2:$E$9</c:f>
              <c:numCache>
                <c:formatCode>General</c:formatCode>
                <c:ptCount val="8"/>
                <c:pt idx="0">
                  <c:v>6.6</c:v>
                </c:pt>
                <c:pt idx="1">
                  <c:v>8.4</c:v>
                </c:pt>
                <c:pt idx="2">
                  <c:v>2.1</c:v>
                </c:pt>
                <c:pt idx="3">
                  <c:v>2.4</c:v>
                </c:pt>
                <c:pt idx="4">
                  <c:v>3.6</c:v>
                </c:pt>
                <c:pt idx="5">
                  <c:v>1.8</c:v>
                </c:pt>
                <c:pt idx="6">
                  <c:v>0.9</c:v>
                </c:pt>
                <c:pt idx="7">
                  <c:v>4.2</c:v>
                </c:pt>
              </c:numCache>
            </c:numRef>
          </c:val>
          <c:extLst>
            <c:ext xmlns:c16="http://schemas.microsoft.com/office/drawing/2014/chart" uri="{C3380CC4-5D6E-409C-BE32-E72D297353CC}">
              <c16:uniqueId val="{00000002-6B3C-45C9-9E52-00CD45062A61}"/>
            </c:ext>
          </c:extLst>
        </c:ser>
        <c:dLbls>
          <c:showLegendKey val="0"/>
          <c:showVal val="0"/>
          <c:showCatName val="0"/>
          <c:showSerName val="0"/>
          <c:showPercent val="0"/>
          <c:showBubbleSize val="0"/>
        </c:dLbls>
        <c:gapWidth val="219"/>
        <c:axId val="675739808"/>
        <c:axId val="675735008"/>
      </c:barChart>
      <c:catAx>
        <c:axId val="6757398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Poste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75735008"/>
        <c:crosses val="autoZero"/>
        <c:auto val="1"/>
        <c:lblAlgn val="ctr"/>
        <c:lblOffset val="100"/>
        <c:noMultiLvlLbl val="0"/>
      </c:catAx>
      <c:valAx>
        <c:axId val="675735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Coût</a:t>
                </a:r>
                <a:endParaRPr lang="fr-FR" baseline="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75739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Comparaison ISO-PLANE / C27J</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v>Coût fabrication ISO-PLANE</c:v>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'Fabrication initiale'!$C$1:$E$1</c:f>
              <c:strCache>
                <c:ptCount val="3"/>
                <c:pt idx="0">
                  <c:v>Coût min (M €)</c:v>
                </c:pt>
                <c:pt idx="1">
                  <c:v>Coût moyen (M €)</c:v>
                </c:pt>
                <c:pt idx="2">
                  <c:v>Coût max (M €)</c:v>
                </c:pt>
              </c:strCache>
            </c:strRef>
          </c:cat>
          <c:val>
            <c:numRef>
              <c:f>'Fabrication initiale'!$C$10:$E$10</c:f>
              <c:numCache>
                <c:formatCode>General</c:formatCode>
                <c:ptCount val="3"/>
                <c:pt idx="0">
                  <c:v>19.000000000000004</c:v>
                </c:pt>
                <c:pt idx="1">
                  <c:v>24</c:v>
                </c:pt>
                <c:pt idx="2">
                  <c:v>30</c:v>
                </c:pt>
              </c:numCache>
            </c:numRef>
          </c:val>
          <c:smooth val="0"/>
          <c:extLst>
            <c:ext xmlns:c16="http://schemas.microsoft.com/office/drawing/2014/chart" uri="{C3380CC4-5D6E-409C-BE32-E72D297353CC}">
              <c16:uniqueId val="{00000000-F3E9-4CA0-A60A-CE8682276573}"/>
            </c:ext>
          </c:extLst>
        </c:ser>
        <c:ser>
          <c:idx val="1"/>
          <c:order val="1"/>
          <c:tx>
            <c:v>Coût fabrication C27J</c:v>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'Fabrication initiale'!$C$1:$E$1</c:f>
              <c:strCache>
                <c:ptCount val="3"/>
                <c:pt idx="0">
                  <c:v>Coût min (M €)</c:v>
                </c:pt>
                <c:pt idx="1">
                  <c:v>Coût moyen (M €)</c:v>
                </c:pt>
                <c:pt idx="2">
                  <c:v>Coût max (M €)</c:v>
                </c:pt>
              </c:strCache>
            </c:strRef>
          </c:cat>
          <c:val>
            <c:numRef>
              <c:f>'Fabrication initiale'!$C$23:$E$23</c:f>
              <c:numCache>
                <c:formatCode>General</c:formatCode>
                <c:ptCount val="3"/>
                <c:pt idx="0">
                  <c:v>17</c:v>
                </c:pt>
                <c:pt idx="1">
                  <c:v>22.999999999999996</c:v>
                </c:pt>
                <c:pt idx="2">
                  <c:v>27.999999999999996</c:v>
                </c:pt>
              </c:numCache>
            </c:numRef>
          </c:val>
          <c:smooth val="0"/>
          <c:extLst>
            <c:ext xmlns:c16="http://schemas.microsoft.com/office/drawing/2014/chart" uri="{C3380CC4-5D6E-409C-BE32-E72D297353CC}">
              <c16:uniqueId val="{00000001-F3E9-4CA0-A60A-CE8682276573}"/>
            </c:ext>
          </c:extLst>
        </c:ser>
        <c:ser>
          <c:idx val="2"/>
          <c:order val="2"/>
          <c:tx>
            <c:v>Prix vente ISO-PLANE</c:v>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'Fabrication initiale'!$C$1:$E$1</c:f>
              <c:strCache>
                <c:ptCount val="3"/>
                <c:pt idx="0">
                  <c:v>Coût min (M €)</c:v>
                </c:pt>
                <c:pt idx="1">
                  <c:v>Coût moyen (M €)</c:v>
                </c:pt>
                <c:pt idx="2">
                  <c:v>Coût max (M €)</c:v>
                </c:pt>
              </c:strCache>
            </c:strRef>
          </c:cat>
          <c:val>
            <c:numRef>
              <c:f>'Fabrication initiale'!$C$11:$E$11</c:f>
              <c:numCache>
                <c:formatCode>0.00</c:formatCode>
                <c:ptCount val="3"/>
                <c:pt idx="0">
                  <c:v>27.708333333333339</c:v>
                </c:pt>
                <c:pt idx="1">
                  <c:v>35</c:v>
                </c:pt>
                <c:pt idx="2">
                  <c:v>43.75</c:v>
                </c:pt>
              </c:numCache>
            </c:numRef>
          </c:val>
          <c:smooth val="0"/>
          <c:extLst>
            <c:ext xmlns:c16="http://schemas.microsoft.com/office/drawing/2014/chart" uri="{C3380CC4-5D6E-409C-BE32-E72D297353CC}">
              <c16:uniqueId val="{00000002-F3E9-4CA0-A60A-CE8682276573}"/>
            </c:ext>
          </c:extLst>
        </c:ser>
        <c:ser>
          <c:idx val="3"/>
          <c:order val="3"/>
          <c:tx>
            <c:v>Prix vente C27J</c:v>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'Fabrication initiale'!$C$1:$E$1</c:f>
              <c:strCache>
                <c:ptCount val="3"/>
                <c:pt idx="0">
                  <c:v>Coût min (M €)</c:v>
                </c:pt>
                <c:pt idx="1">
                  <c:v>Coût moyen (M €)</c:v>
                </c:pt>
                <c:pt idx="2">
                  <c:v>Coût max (M €)</c:v>
                </c:pt>
              </c:strCache>
            </c:strRef>
          </c:cat>
          <c:val>
            <c:numRef>
              <c:f>'Fabrication initiale'!$C$24:$E$24</c:f>
              <c:numCache>
                <c:formatCode>0.00</c:formatCode>
                <c:ptCount val="3"/>
                <c:pt idx="0">
                  <c:v>24.391304347826086</c:v>
                </c:pt>
                <c:pt idx="1">
                  <c:v>32.999999999999993</c:v>
                </c:pt>
                <c:pt idx="2">
                  <c:v>40.173913043478251</c:v>
                </c:pt>
              </c:numCache>
            </c:numRef>
          </c:val>
          <c:smooth val="0"/>
          <c:extLst>
            <c:ext xmlns:c16="http://schemas.microsoft.com/office/drawing/2014/chart" uri="{C3380CC4-5D6E-409C-BE32-E72D297353CC}">
              <c16:uniqueId val="{00000003-F3E9-4CA0-A60A-CE8682276573}"/>
            </c:ext>
          </c:extLst>
        </c:ser>
        <c:dLbls>
          <c:dLblPos val="t"/>
          <c:showLegendKey val="0"/>
          <c:showVal val="1"/>
          <c:showCatName val="0"/>
          <c:showSerName val="0"/>
          <c:showPercent val="0"/>
          <c:showBubbleSize val="0"/>
        </c:dLbls>
        <c:smooth val="0"/>
        <c:axId val="1013588448"/>
        <c:axId val="1013591808"/>
      </c:lineChart>
      <c:catAx>
        <c:axId val="101358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3591808"/>
        <c:crosses val="autoZero"/>
        <c:auto val="1"/>
        <c:lblAlgn val="ctr"/>
        <c:lblOffset val="100"/>
        <c:noMultiLvlLbl val="0"/>
      </c:catAx>
      <c:valAx>
        <c:axId val="1013591808"/>
        <c:scaling>
          <c:orientation val="minMax"/>
          <c:max val="45"/>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358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Estimation CA réalisé C27J</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'Prévisions de ventes'!$H$25</c:f>
              <c:strCache>
                <c:ptCount val="1"/>
                <c:pt idx="0">
                  <c:v>Cumul de ventes estimée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'Prévisions de ventes'!$H$26:$H$40</c:f>
              <c:numCache>
                <c:formatCode>General</c:formatCode>
                <c:ptCount val="15"/>
                <c:pt idx="0">
                  <c:v>0</c:v>
                </c:pt>
                <c:pt idx="1">
                  <c:v>2</c:v>
                </c:pt>
                <c:pt idx="2">
                  <c:v>8</c:v>
                </c:pt>
                <c:pt idx="3">
                  <c:v>18</c:v>
                </c:pt>
                <c:pt idx="4">
                  <c:v>30</c:v>
                </c:pt>
                <c:pt idx="5">
                  <c:v>42</c:v>
                </c:pt>
                <c:pt idx="6">
                  <c:v>53</c:v>
                </c:pt>
                <c:pt idx="7">
                  <c:v>63</c:v>
                </c:pt>
                <c:pt idx="8">
                  <c:v>72</c:v>
                </c:pt>
                <c:pt idx="9">
                  <c:v>80</c:v>
                </c:pt>
                <c:pt idx="10">
                  <c:v>87</c:v>
                </c:pt>
                <c:pt idx="11">
                  <c:v>93</c:v>
                </c:pt>
                <c:pt idx="12">
                  <c:v>99</c:v>
                </c:pt>
                <c:pt idx="13">
                  <c:v>104</c:v>
                </c:pt>
                <c:pt idx="14">
                  <c:v>110</c:v>
                </c:pt>
              </c:numCache>
            </c:numRef>
          </c:val>
          <c:extLst>
            <c:ext xmlns:c16="http://schemas.microsoft.com/office/drawing/2014/chart" uri="{C3380CC4-5D6E-409C-BE32-E72D297353CC}">
              <c16:uniqueId val="{00000000-B8DA-4F01-B234-41F06A15124E}"/>
            </c:ext>
          </c:extLst>
        </c:ser>
        <c:dLbls>
          <c:showLegendKey val="0"/>
          <c:showVal val="0"/>
          <c:showCatName val="0"/>
          <c:showSerName val="0"/>
          <c:showPercent val="0"/>
          <c:showBubbleSize val="0"/>
        </c:dLbls>
        <c:gapWidth val="219"/>
        <c:axId val="1217389055"/>
        <c:axId val="1217390015"/>
      </c:barChart>
      <c:lineChart>
        <c:grouping val="standard"/>
        <c:varyColors val="0"/>
        <c:ser>
          <c:idx val="1"/>
          <c:order val="1"/>
          <c:tx>
            <c:strRef>
              <c:f>'Prévisions de ventes'!$I$25</c:f>
              <c:strCache>
                <c:ptCount val="1"/>
                <c:pt idx="0">
                  <c:v>CA estimée (M €)</c:v>
                </c:pt>
              </c:strCache>
            </c:strRef>
          </c:tx>
          <c:spPr>
            <a:ln w="28575" cap="rnd">
              <a:solidFill>
                <a:schemeClr val="accent2"/>
              </a:solidFill>
              <a:round/>
            </a:ln>
            <a:effectLst/>
          </c:spPr>
          <c:marker>
            <c:symbol val="none"/>
          </c:marker>
          <c:val>
            <c:numRef>
              <c:f>'Prévisions de ventes'!$I$26:$I$40</c:f>
              <c:numCache>
                <c:formatCode>General</c:formatCode>
                <c:ptCount val="15"/>
                <c:pt idx="0">
                  <c:v>0</c:v>
                </c:pt>
                <c:pt idx="1">
                  <c:v>66</c:v>
                </c:pt>
                <c:pt idx="2">
                  <c:v>264</c:v>
                </c:pt>
                <c:pt idx="3">
                  <c:v>594</c:v>
                </c:pt>
                <c:pt idx="4">
                  <c:v>990</c:v>
                </c:pt>
                <c:pt idx="5">
                  <c:v>1386</c:v>
                </c:pt>
                <c:pt idx="6">
                  <c:v>1749</c:v>
                </c:pt>
                <c:pt idx="7">
                  <c:v>2079</c:v>
                </c:pt>
                <c:pt idx="8">
                  <c:v>2376</c:v>
                </c:pt>
                <c:pt idx="9">
                  <c:v>2640</c:v>
                </c:pt>
                <c:pt idx="10">
                  <c:v>2871</c:v>
                </c:pt>
                <c:pt idx="11">
                  <c:v>3069</c:v>
                </c:pt>
                <c:pt idx="12">
                  <c:v>3267</c:v>
                </c:pt>
                <c:pt idx="13">
                  <c:v>3432</c:v>
                </c:pt>
                <c:pt idx="14">
                  <c:v>3630</c:v>
                </c:pt>
              </c:numCache>
            </c:numRef>
          </c:val>
          <c:smooth val="0"/>
          <c:extLst>
            <c:ext xmlns:c16="http://schemas.microsoft.com/office/drawing/2014/chart" uri="{C3380CC4-5D6E-409C-BE32-E72D297353CC}">
              <c16:uniqueId val="{00000001-B8DA-4F01-B234-41F06A15124E}"/>
            </c:ext>
          </c:extLst>
        </c:ser>
        <c:dLbls>
          <c:showLegendKey val="0"/>
          <c:showVal val="0"/>
          <c:showCatName val="0"/>
          <c:showSerName val="0"/>
          <c:showPercent val="0"/>
          <c:showBubbleSize val="0"/>
        </c:dLbls>
        <c:marker val="1"/>
        <c:smooth val="0"/>
        <c:axId val="1178761439"/>
        <c:axId val="1178762399"/>
      </c:lineChart>
      <c:catAx>
        <c:axId val="121738905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17390015"/>
        <c:crosses val="autoZero"/>
        <c:auto val="1"/>
        <c:lblAlgn val="ctr"/>
        <c:lblOffset val="100"/>
        <c:noMultiLvlLbl val="0"/>
      </c:catAx>
      <c:valAx>
        <c:axId val="1217390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17389055"/>
        <c:crosses val="autoZero"/>
        <c:crossBetween val="between"/>
      </c:valAx>
      <c:valAx>
        <c:axId val="1178762399"/>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78761439"/>
        <c:crosses val="max"/>
        <c:crossBetween val="between"/>
      </c:valAx>
      <c:catAx>
        <c:axId val="1178761439"/>
        <c:scaling>
          <c:orientation val="minMax"/>
        </c:scaling>
        <c:delete val="1"/>
        <c:axPos val="b"/>
        <c:majorTickMark val="out"/>
        <c:minorTickMark val="none"/>
        <c:tickLblPos val="nextTo"/>
        <c:crossAx val="11787623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21:07:29.836"/>
    </inkml:context>
    <inkml:brush xml:id="br0">
      <inkml:brushProperty name="width" value="0.035" units="cm"/>
      <inkml:brushProperty name="height" value="0.035" units="cm"/>
    </inkml:brush>
  </inkml:definitions>
  <inkml:trace contextRef="#ctx0" brushRef="#br0">1 0 24575,'0'5'0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21:31:43.260"/>
    </inkml:context>
    <inkml:brush xml:id="br0">
      <inkml:brushProperty name="width" value="0.35" units="cm"/>
      <inkml:brushProperty name="height" value="0.35" units="cm"/>
      <inkml:brushProperty name="color" value="#FFFFFF"/>
    </inkml:brush>
  </inkml:definitions>
  <inkml:trace contextRef="#ctx0" brushRef="#br0">1506 195 24575,'-633'0'0,"591"-3"0,-1-2 0,0-2 0,1-2 0,-71-24 0,71 20 0,0 1 0,-1 2 0,0 2 0,-68-5 0,76 13 0,-156 4 0,188-4 0,-1 0 0,0 1 0,0 0 0,1 0 0,-1 0 0,1 0 0,-1 0 0,1 1 0,-1 0 0,1 0 0,0 0 0,0 0 0,-1 0 0,2 0 0,-1 1 0,0 0 0,0-1 0,1 1 0,0 0 0,-1 0 0,1 0 0,0 1 0,1-1 0,-1 0 0,0 1 0,1-1 0,0 1 0,0 0 0,0-1 0,0 1 0,0 6 0,1-5 0,0 0 0,0 0 0,0 0 0,0 0 0,1 0 0,0 0 0,0 0 0,1 0 0,-1 0 0,1 0 0,0 0 0,0-1 0,0 1 0,1-1 0,0 0 0,0 0 0,0 0 0,0 0 0,1 0 0,-1 0 0,1-1 0,0 0 0,7 5 0,-3-4 0,0 0 0,1-1 0,-1 0 0,1 0 0,0-1 0,0 0 0,15 1 0,68-1 0,-57-2 0,58-4 0,0-4 0,117-26 0,-157 25 0,-28 4 0,-1-2 0,0 0 0,0-2 0,-1-1 0,0 0 0,28-18 0,-30 17 0,1 1 0,1 1 0,-1 1 0,2 1 0,-1 1 0,1 1 0,41-3 0,176 7 0,-129 4 0,146-5 0,208 5 0,-250 10 0,43 1 0,-204-14 0,257 16 0,-184-6 0,186-8 0,-150-4 0,799 2 0,-927-2 0,1-2 0,-1-2 0,-1-1 0,45-15 0,-39 10 0,0 2 0,71-8 0,230 16 0,-173 4 0,-137-2 0,43-1 0,0 3 0,144 23 0,-199-21 0,1 0 0,-1 0 0,0 2 0,27 10 0,-44-15 0,0 1 0,1-1 0,-1 1 0,0-1 0,0 1 0,0 0 0,0 1 0,0-1 0,0 0 0,-1 1 0,1-1 0,-1 1 0,0 0 0,0 0 0,0 0 0,0 0 0,0 0 0,0 0 0,-1 1 0,0-1 0,1 1 0,-1-1 0,-1 1 0,1-1 0,0 1 0,-1 3 0,0-3 0,-1-1 0,0 1 0,0-1 0,0 1 0,0-1 0,0 0 0,-1 0 0,0 0 0,0 1 0,1-1 0,-2-1 0,1 1 0,0 0 0,0-1 0,-1 1 0,0-1 0,1 1 0,-1-1 0,0 0 0,0 0 0,-5 2 0,-8 4 0,0 0 0,-33 9 0,46-16 0,-30 9 0,0-2 0,-1-1 0,-40 2 0,-106-1 0,65-4 0,-951 15 0,730-45 0,94 2 0,-471 17 0,414 9 0,-1515-2 0,1772-2 0,-55-10 0,61 7 0,1 0 0,-59 2 0,91 3 0,-1 1 0,1-1 0,-1 1 0,1 0 0,0 0 0,0 0 0,-1 0 0,1 0 0,0 1 0,0-1 0,0 1 0,0 0 0,1 0 0,-1 0 0,0 0 0,1 1 0,-1-1 0,1 1 0,0-1 0,0 1 0,0 0 0,0 0 0,0 0 0,-2 6 0,4-6 0,-1-1 0,0 1 0,1-1 0,0 1 0,0-1 0,0 1 0,0 0 0,0-1 0,0 1 0,0-1 0,1 1 0,0-1 0,-1 1 0,1-1 0,0 0 0,0 1 0,0-1 0,0 0 0,1 1 0,-1-1 0,1 0 0,-1 0 0,1 0 0,0-1 0,0 1 0,0 0 0,0 0 0,0-1 0,0 0 0,0 1 0,0-1 0,1 0 0,-1 0 0,4 1 0,40 15 0,1-2 0,95 16 0,-71-16 0,55 11 0,2-6 0,230 8 0,-34-29 0,199 3 0,-1 40 0,133 50 0,-227-62 0,5-32 0,-140-1 0,-268 3 0,0-1 0,1-1 0,-1-1 0,0-2 0,37-11 0,-26 7 0,1 1 0,0 2 0,0 1 0,0 2 0,1 2 0,69 6 0,-106-5 0,1 0 0,-1 0 0,1 0 0,-1 0 0,1 0 0,-1 1 0,1-1 0,-1 0 0,0 1 0,1 0 0,-1-1 0,0 1 0,1 0 0,-1-1 0,0 1 0,2 1 0,-3-1 0,0-1 0,0 1 0,0-1 0,0 1 0,0-1 0,1 1 0,-1-1 0,0 1 0,0 0 0,0-1 0,0 1 0,-1-1 0,1 1 0,0-1 0,0 1 0,0-1 0,0 1 0,0-1 0,-1 1 0,1-1 0,0 1 0,-1-1 0,1 1 0,0-1 0,-1 1 0,1-1 0,0 0 0,-1 1 0,-5 4 0,1 0 0,-1 0 0,0 0 0,-1-1 0,-6 4 0,-43 20 0,0-2 0,-2-2 0,-1-3 0,-64 14 0,-254 32 0,187-52 0,-241-11 0,258-6 0,-231-26 0,21-1 0,-120 30 0,204 0 0,284 0 0,-1 1 0,1 0 0,0 1 0,0 1 0,1 0 0,-16 7 0,-44 11 0,20-15 0,44-7 0,0 1 0,1 0 0,-1 0 0,1 1 0,-1 0 0,1 1 0,0 0 0,0 1 0,0 0 0,0 0 0,-9 6 0,18-9 0,-1-1 0,1 0 0,-1 1 0,1-1 0,-1 1 0,1-1 0,-1 1 0,1-1 0,-1 1 0,1-1 0,0 1 0,-1-1 0,1 1 0,0-1 0,-1 1 0,1 0 0,0-1 0,0 1 0,0 0 0,0-1 0,0 1 0,-1-1 0,1 1 0,0 0 0,0-1 0,1 1 0,-1 0 0,0-1 0,0 2 0,1 0 0,0-1 0,0 1 0,0-1 0,0 1 0,0-1 0,1 0 0,-1 1 0,0-1 0,1 0 0,-1 0 0,2 1 0,49 23 0,-46-23 0,34 13 0,0-2 0,1-2 0,1-1 0,0-3 0,56 4 0,218-9 0,-174-5 0,808 2 0,-868 5 0,117 20 0,58 4 0,165-28 0,37 0 0,-235 13 0,59 1 0,-169-15 0,83 3 0,-185-1 0,-1 1 0,1 0 0,-1 1 0,0 0 0,0 1 0,0 0 0,0 1 0,-1 0 0,0 1 0,0 0 0,0 0 0,-1 1 0,12 11 0,-19-17 0,-1 0 0,0 1 0,0-1 0,1 1 0,-1-1 0,0 1 0,0-1 0,-1 1 0,1 0 0,0 0 0,0-1 0,-1 1 0,1 0 0,-1 0 0,0 0 0,1-1 0,-1 1 0,0 0 0,0 0 0,0 0 0,0 0 0,-1 2 0,0-1 0,0-1 0,0 1 0,-1-1 0,1 0 0,-1 1 0,0-1 0,1 0 0,-1 0 0,0 0 0,0 0 0,0 0 0,0 0 0,-4 2 0,-6 3 0,0-1 0,0 0 0,-1-1 0,1 0 0,-17 4 0,-34 3 0,-1-2 0,0-3 0,-100-3 0,125-3 0,-540-1 0,-925-119 0,1306 94 0,-326 1 0,466 23 0,-109-16 0,-54-25 0,-166-54 0,370 91 0,-1-1 0,1 0 0,-1-1 0,2-1 0,-1-1 0,1 0 0,1-2 0,-1 1 0,2-2 0,0 0 0,0 0 0,-22-29 0,-71-102 0,21 25 0,40 59 0,-100-120 0,120 152 0,0 1 0,-2 0 0,-1 2 0,-34-21 0,-69-27 0,36 21 0,69 37 0,-40-25 0,63 37 0,0-1 0,0 1 0,1-1 0,-1 0 0,1-1 0,0 1 0,0 0 0,0-1 0,1 0 0,-1 1 0,1-1 0,-4-8 0,6 10 0,0 1 0,0-1 0,0 0 0,0 1 0,0-1 0,1 0 0,-1 1 0,0-1 0,1 1 0,-1-1 0,1 0 0,-1 1 0,1-1 0,0 1 0,0-1 0,0 1 0,0 0 0,0-1 0,0 1 0,0 0 0,0 0 0,0 0 0,1 0 0,-1 0 0,0 0 0,1 0 0,-1 0 0,1 0 0,-1 1 0,1-1 0,-1 0 0,1 1 0,1-1 0,10-3 0,-1 0 0,26-5 0,-37 9 0,88-11 0,0 4 0,149 7 0,-228 0 0,773 42-645,-487-22 498,499 46 147,19 18 792,-628-75-792,21 2 0,-159-6 0,-1 2 0,64 19 0,369 120 0,-437-134 0,84 28 0,-111-34 0,0 0 0,-1 2 0,1 0 0,-2 1 0,22 16 0,-31-20 0,0 0 0,0 1 0,-1 0 0,1 0 0,-2 0 0,7 12 0,-6-10 0,0-1 0,1 1 0,-1-1 0,11 11 0,-2-4 0,2 0 0,-1 0 0,2-1 0,0-1 0,0-1 0,29 15 0,-3-7-341,1-2 0,1-1-1,51 10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fr-FR"/>
          </a:p>
        </p:txBody>
      </p:sp>
      <p:sp>
        <p:nvSpPr>
          <p:cNvPr id="3" name="Espace réservé de la date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8645B90-0F8C-41BC-8B56-0812A3210657}" type="datetimeFigureOut">
              <a:rPr lang="fr-FR" smtClean="0"/>
              <a:t>12/05/2026</a:t>
            </a:fld>
            <a:endParaRPr lang="fr-FR"/>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fr-FR"/>
          </a:p>
        </p:txBody>
      </p:sp>
      <p:sp>
        <p:nvSpPr>
          <p:cNvPr id="5" name="Espace réservé des note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2CA6611-408C-4180-B614-6D49CB1C0891}" type="slidenum">
              <a:rPr lang="fr-FR" smtClean="0"/>
              <a:t>‹N°›</a:t>
            </a:fld>
            <a:endParaRPr lang="fr-FR"/>
          </a:p>
        </p:txBody>
      </p:sp>
    </p:spTree>
    <p:extLst>
      <p:ext uri="{BB962C8B-B14F-4D97-AF65-F5344CB8AC3E}">
        <p14:creationId xmlns:p14="http://schemas.microsoft.com/office/powerpoint/2010/main" val="7735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Esteban</a:t>
            </a:r>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a:t>
            </a:fld>
            <a:endParaRPr lang="fr-FR"/>
          </a:p>
        </p:txBody>
      </p:sp>
    </p:spTree>
    <p:extLst>
      <p:ext uri="{BB962C8B-B14F-4D97-AF65-F5344CB8AC3E}">
        <p14:creationId xmlns:p14="http://schemas.microsoft.com/office/powerpoint/2010/main" val="154329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a:t>
            </a:fld>
            <a:endParaRPr lang="fr-FR"/>
          </a:p>
        </p:txBody>
      </p:sp>
    </p:spTree>
    <p:extLst>
      <p:ext uri="{BB962C8B-B14F-4D97-AF65-F5344CB8AC3E}">
        <p14:creationId xmlns:p14="http://schemas.microsoft.com/office/powerpoint/2010/main" val="19129488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Tristan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100</a:t>
            </a:fld>
            <a:endParaRPr lang="fr-FR"/>
          </a:p>
        </p:txBody>
      </p:sp>
    </p:spTree>
    <p:extLst>
      <p:ext uri="{BB962C8B-B14F-4D97-AF65-F5344CB8AC3E}">
        <p14:creationId xmlns:p14="http://schemas.microsoft.com/office/powerpoint/2010/main" val="7955989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101</a:t>
            </a:fld>
            <a:endParaRPr lang="fr-FR"/>
          </a:p>
        </p:txBody>
      </p:sp>
    </p:spTree>
    <p:extLst>
      <p:ext uri="{BB962C8B-B14F-4D97-AF65-F5344CB8AC3E}">
        <p14:creationId xmlns:p14="http://schemas.microsoft.com/office/powerpoint/2010/main" val="17088127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102</a:t>
            </a:fld>
            <a:endParaRPr lang="fr-FR"/>
          </a:p>
        </p:txBody>
      </p:sp>
    </p:spTree>
    <p:extLst>
      <p:ext uri="{BB962C8B-B14F-4D97-AF65-F5344CB8AC3E}">
        <p14:creationId xmlns:p14="http://schemas.microsoft.com/office/powerpoint/2010/main" val="31112744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103</a:t>
            </a:fld>
            <a:endParaRPr lang="fr-FR"/>
          </a:p>
        </p:txBody>
      </p:sp>
    </p:spTree>
    <p:extLst>
      <p:ext uri="{BB962C8B-B14F-4D97-AF65-F5344CB8AC3E}">
        <p14:creationId xmlns:p14="http://schemas.microsoft.com/office/powerpoint/2010/main" val="37813703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104</a:t>
            </a:fld>
            <a:endParaRPr lang="fr-FR"/>
          </a:p>
        </p:txBody>
      </p:sp>
    </p:spTree>
    <p:extLst>
      <p:ext uri="{BB962C8B-B14F-4D97-AF65-F5344CB8AC3E}">
        <p14:creationId xmlns:p14="http://schemas.microsoft.com/office/powerpoint/2010/main" val="34694556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105</a:t>
            </a:fld>
            <a:endParaRPr lang="fr-FR"/>
          </a:p>
        </p:txBody>
      </p:sp>
    </p:spTree>
    <p:extLst>
      <p:ext uri="{BB962C8B-B14F-4D97-AF65-F5344CB8AC3E}">
        <p14:creationId xmlns:p14="http://schemas.microsoft.com/office/powerpoint/2010/main" val="31325074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106</a:t>
            </a:fld>
            <a:endParaRPr lang="fr-FR"/>
          </a:p>
        </p:txBody>
      </p:sp>
    </p:spTree>
    <p:extLst>
      <p:ext uri="{BB962C8B-B14F-4D97-AF65-F5344CB8AC3E}">
        <p14:creationId xmlns:p14="http://schemas.microsoft.com/office/powerpoint/2010/main" val="3692879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107</a:t>
            </a:fld>
            <a:endParaRPr lang="fr-FR"/>
          </a:p>
        </p:txBody>
      </p:sp>
    </p:spTree>
    <p:extLst>
      <p:ext uri="{BB962C8B-B14F-4D97-AF65-F5344CB8AC3E}">
        <p14:creationId xmlns:p14="http://schemas.microsoft.com/office/powerpoint/2010/main" val="5915379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108</a:t>
            </a:fld>
            <a:endParaRPr lang="fr-FR"/>
          </a:p>
        </p:txBody>
      </p:sp>
    </p:spTree>
    <p:extLst>
      <p:ext uri="{BB962C8B-B14F-4D97-AF65-F5344CB8AC3E}">
        <p14:creationId xmlns:p14="http://schemas.microsoft.com/office/powerpoint/2010/main" val="3572049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109</a:t>
            </a:fld>
            <a:endParaRPr lang="fr-FR"/>
          </a:p>
        </p:txBody>
      </p:sp>
    </p:spTree>
    <p:extLst>
      <p:ext uri="{BB962C8B-B14F-4D97-AF65-F5344CB8AC3E}">
        <p14:creationId xmlns:p14="http://schemas.microsoft.com/office/powerpoint/2010/main" val="123281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Esteban</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11</a:t>
            </a:fld>
            <a:endParaRPr lang="fr-FR"/>
          </a:p>
        </p:txBody>
      </p:sp>
    </p:spTree>
    <p:extLst>
      <p:ext uri="{BB962C8B-B14F-4D97-AF65-F5344CB8AC3E}">
        <p14:creationId xmlns:p14="http://schemas.microsoft.com/office/powerpoint/2010/main" val="154787073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110</a:t>
            </a:fld>
            <a:endParaRPr lang="fr-FR"/>
          </a:p>
        </p:txBody>
      </p:sp>
    </p:spTree>
    <p:extLst>
      <p:ext uri="{BB962C8B-B14F-4D97-AF65-F5344CB8AC3E}">
        <p14:creationId xmlns:p14="http://schemas.microsoft.com/office/powerpoint/2010/main" val="2696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Esteban</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12</a:t>
            </a:fld>
            <a:endParaRPr lang="fr-FR"/>
          </a:p>
        </p:txBody>
      </p:sp>
    </p:spTree>
    <p:extLst>
      <p:ext uri="{BB962C8B-B14F-4D97-AF65-F5344CB8AC3E}">
        <p14:creationId xmlns:p14="http://schemas.microsoft.com/office/powerpoint/2010/main" val="2813537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Esteban</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13</a:t>
            </a:fld>
            <a:endParaRPr lang="fr-FR"/>
          </a:p>
        </p:txBody>
      </p:sp>
    </p:spTree>
    <p:extLst>
      <p:ext uri="{BB962C8B-B14F-4D97-AF65-F5344CB8AC3E}">
        <p14:creationId xmlns:p14="http://schemas.microsoft.com/office/powerpoint/2010/main" val="2205557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Esteban</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14</a:t>
            </a:fld>
            <a:endParaRPr lang="fr-FR"/>
          </a:p>
        </p:txBody>
      </p:sp>
    </p:spTree>
    <p:extLst>
      <p:ext uri="{BB962C8B-B14F-4D97-AF65-F5344CB8AC3E}">
        <p14:creationId xmlns:p14="http://schemas.microsoft.com/office/powerpoint/2010/main" val="1589955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err="1"/>
              <a:t>Esteban</a:t>
            </a:r>
            <a:endParaRPr lang="fr-F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15</a:t>
            </a:fld>
            <a:endParaRPr lang="fr-FR"/>
          </a:p>
        </p:txBody>
      </p:sp>
    </p:spTree>
    <p:extLst>
      <p:ext uri="{BB962C8B-B14F-4D97-AF65-F5344CB8AC3E}">
        <p14:creationId xmlns:p14="http://schemas.microsoft.com/office/powerpoint/2010/main" val="2664209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16</a:t>
            </a:fld>
            <a:endParaRPr lang="fr-FR"/>
          </a:p>
        </p:txBody>
      </p:sp>
    </p:spTree>
    <p:extLst>
      <p:ext uri="{BB962C8B-B14F-4D97-AF65-F5344CB8AC3E}">
        <p14:creationId xmlns:p14="http://schemas.microsoft.com/office/powerpoint/2010/main" val="2310727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17</a:t>
            </a:fld>
            <a:endParaRPr lang="fr-FR"/>
          </a:p>
        </p:txBody>
      </p:sp>
    </p:spTree>
    <p:extLst>
      <p:ext uri="{BB962C8B-B14F-4D97-AF65-F5344CB8AC3E}">
        <p14:creationId xmlns:p14="http://schemas.microsoft.com/office/powerpoint/2010/main" val="271708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18</a:t>
            </a:fld>
            <a:endParaRPr lang="fr-FR"/>
          </a:p>
        </p:txBody>
      </p:sp>
    </p:spTree>
    <p:extLst>
      <p:ext uri="{BB962C8B-B14F-4D97-AF65-F5344CB8AC3E}">
        <p14:creationId xmlns:p14="http://schemas.microsoft.com/office/powerpoint/2010/main" val="1871487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19</a:t>
            </a:fld>
            <a:endParaRPr lang="fr-FR"/>
          </a:p>
        </p:txBody>
      </p:sp>
    </p:spTree>
    <p:extLst>
      <p:ext uri="{BB962C8B-B14F-4D97-AF65-F5344CB8AC3E}">
        <p14:creationId xmlns:p14="http://schemas.microsoft.com/office/powerpoint/2010/main" val="251933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Esteban</a:t>
            </a:r>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a:t>
            </a:fld>
            <a:endParaRPr lang="fr-FR"/>
          </a:p>
        </p:txBody>
      </p:sp>
    </p:spTree>
    <p:extLst>
      <p:ext uri="{BB962C8B-B14F-4D97-AF65-F5344CB8AC3E}">
        <p14:creationId xmlns:p14="http://schemas.microsoft.com/office/powerpoint/2010/main" val="1641715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20</a:t>
            </a:fld>
            <a:endParaRPr lang="fr-FR"/>
          </a:p>
        </p:txBody>
      </p:sp>
    </p:spTree>
    <p:extLst>
      <p:ext uri="{BB962C8B-B14F-4D97-AF65-F5344CB8AC3E}">
        <p14:creationId xmlns:p14="http://schemas.microsoft.com/office/powerpoint/2010/main" val="3879124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21</a:t>
            </a:fld>
            <a:endParaRPr lang="fr-FR"/>
          </a:p>
        </p:txBody>
      </p:sp>
    </p:spTree>
    <p:extLst>
      <p:ext uri="{BB962C8B-B14F-4D97-AF65-F5344CB8AC3E}">
        <p14:creationId xmlns:p14="http://schemas.microsoft.com/office/powerpoint/2010/main" val="3070267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22</a:t>
            </a:fld>
            <a:endParaRPr lang="fr-FR"/>
          </a:p>
        </p:txBody>
      </p:sp>
    </p:spTree>
    <p:extLst>
      <p:ext uri="{BB962C8B-B14F-4D97-AF65-F5344CB8AC3E}">
        <p14:creationId xmlns:p14="http://schemas.microsoft.com/office/powerpoint/2010/main" val="2565430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23</a:t>
            </a:fld>
            <a:endParaRPr lang="fr-FR"/>
          </a:p>
        </p:txBody>
      </p:sp>
    </p:spTree>
    <p:extLst>
      <p:ext uri="{BB962C8B-B14F-4D97-AF65-F5344CB8AC3E}">
        <p14:creationId xmlns:p14="http://schemas.microsoft.com/office/powerpoint/2010/main" val="2616582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24</a:t>
            </a:fld>
            <a:endParaRPr lang="fr-FR"/>
          </a:p>
        </p:txBody>
      </p:sp>
    </p:spTree>
    <p:extLst>
      <p:ext uri="{BB962C8B-B14F-4D97-AF65-F5344CB8AC3E}">
        <p14:creationId xmlns:p14="http://schemas.microsoft.com/office/powerpoint/2010/main" val="2935604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25</a:t>
            </a:fld>
            <a:endParaRPr lang="fr-FR"/>
          </a:p>
        </p:txBody>
      </p:sp>
    </p:spTree>
    <p:extLst>
      <p:ext uri="{BB962C8B-B14F-4D97-AF65-F5344CB8AC3E}">
        <p14:creationId xmlns:p14="http://schemas.microsoft.com/office/powerpoint/2010/main" val="4165841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26</a:t>
            </a:fld>
            <a:endParaRPr lang="fr-FR"/>
          </a:p>
        </p:txBody>
      </p:sp>
    </p:spTree>
    <p:extLst>
      <p:ext uri="{BB962C8B-B14F-4D97-AF65-F5344CB8AC3E}">
        <p14:creationId xmlns:p14="http://schemas.microsoft.com/office/powerpoint/2010/main" val="348994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27</a:t>
            </a:fld>
            <a:endParaRPr lang="fr-FR"/>
          </a:p>
        </p:txBody>
      </p:sp>
    </p:spTree>
    <p:extLst>
      <p:ext uri="{BB962C8B-B14F-4D97-AF65-F5344CB8AC3E}">
        <p14:creationId xmlns:p14="http://schemas.microsoft.com/office/powerpoint/2010/main" val="3302958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28</a:t>
            </a:fld>
            <a:endParaRPr lang="fr-FR"/>
          </a:p>
        </p:txBody>
      </p:sp>
    </p:spTree>
    <p:extLst>
      <p:ext uri="{BB962C8B-B14F-4D97-AF65-F5344CB8AC3E}">
        <p14:creationId xmlns:p14="http://schemas.microsoft.com/office/powerpoint/2010/main" val="4237112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29</a:t>
            </a:fld>
            <a:endParaRPr lang="fr-FR"/>
          </a:p>
        </p:txBody>
      </p:sp>
    </p:spTree>
    <p:extLst>
      <p:ext uri="{BB962C8B-B14F-4D97-AF65-F5344CB8AC3E}">
        <p14:creationId xmlns:p14="http://schemas.microsoft.com/office/powerpoint/2010/main" val="1565816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Esteban</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a:t>
            </a:fld>
            <a:endParaRPr lang="fr-FR"/>
          </a:p>
        </p:txBody>
      </p:sp>
    </p:spTree>
    <p:extLst>
      <p:ext uri="{BB962C8B-B14F-4D97-AF65-F5344CB8AC3E}">
        <p14:creationId xmlns:p14="http://schemas.microsoft.com/office/powerpoint/2010/main" val="328205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30</a:t>
            </a:fld>
            <a:endParaRPr lang="fr-FR"/>
          </a:p>
        </p:txBody>
      </p:sp>
    </p:spTree>
    <p:extLst>
      <p:ext uri="{BB962C8B-B14F-4D97-AF65-F5344CB8AC3E}">
        <p14:creationId xmlns:p14="http://schemas.microsoft.com/office/powerpoint/2010/main" val="3718678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31</a:t>
            </a:fld>
            <a:endParaRPr lang="fr-FR"/>
          </a:p>
        </p:txBody>
      </p:sp>
    </p:spTree>
    <p:extLst>
      <p:ext uri="{BB962C8B-B14F-4D97-AF65-F5344CB8AC3E}">
        <p14:creationId xmlns:p14="http://schemas.microsoft.com/office/powerpoint/2010/main" val="2077719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32</a:t>
            </a:fld>
            <a:endParaRPr lang="fr-FR"/>
          </a:p>
        </p:txBody>
      </p:sp>
    </p:spTree>
    <p:extLst>
      <p:ext uri="{BB962C8B-B14F-4D97-AF65-F5344CB8AC3E}">
        <p14:creationId xmlns:p14="http://schemas.microsoft.com/office/powerpoint/2010/main" val="3952856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33</a:t>
            </a:fld>
            <a:endParaRPr lang="fr-FR"/>
          </a:p>
        </p:txBody>
      </p:sp>
    </p:spTree>
    <p:extLst>
      <p:ext uri="{BB962C8B-B14F-4D97-AF65-F5344CB8AC3E}">
        <p14:creationId xmlns:p14="http://schemas.microsoft.com/office/powerpoint/2010/main" val="1937391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Lucas</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34</a:t>
            </a:fld>
            <a:endParaRPr lang="fr-FR"/>
          </a:p>
        </p:txBody>
      </p:sp>
    </p:spTree>
    <p:extLst>
      <p:ext uri="{BB962C8B-B14F-4D97-AF65-F5344CB8AC3E}">
        <p14:creationId xmlns:p14="http://schemas.microsoft.com/office/powerpoint/2010/main" val="158473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35</a:t>
            </a:fld>
            <a:endParaRPr lang="fr-FR"/>
          </a:p>
        </p:txBody>
      </p:sp>
    </p:spTree>
    <p:extLst>
      <p:ext uri="{BB962C8B-B14F-4D97-AF65-F5344CB8AC3E}">
        <p14:creationId xmlns:p14="http://schemas.microsoft.com/office/powerpoint/2010/main" val="3879665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36</a:t>
            </a:fld>
            <a:endParaRPr lang="fr-FR"/>
          </a:p>
        </p:txBody>
      </p:sp>
    </p:spTree>
    <p:extLst>
      <p:ext uri="{BB962C8B-B14F-4D97-AF65-F5344CB8AC3E}">
        <p14:creationId xmlns:p14="http://schemas.microsoft.com/office/powerpoint/2010/main" val="1353620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37</a:t>
            </a:fld>
            <a:endParaRPr lang="fr-FR"/>
          </a:p>
        </p:txBody>
      </p:sp>
    </p:spTree>
    <p:extLst>
      <p:ext uri="{BB962C8B-B14F-4D97-AF65-F5344CB8AC3E}">
        <p14:creationId xmlns:p14="http://schemas.microsoft.com/office/powerpoint/2010/main" val="2239474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38</a:t>
            </a:fld>
            <a:endParaRPr lang="fr-FR"/>
          </a:p>
        </p:txBody>
      </p:sp>
    </p:spTree>
    <p:extLst>
      <p:ext uri="{BB962C8B-B14F-4D97-AF65-F5344CB8AC3E}">
        <p14:creationId xmlns:p14="http://schemas.microsoft.com/office/powerpoint/2010/main" val="1971972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39</a:t>
            </a:fld>
            <a:endParaRPr lang="fr-FR"/>
          </a:p>
        </p:txBody>
      </p:sp>
    </p:spTree>
    <p:extLst>
      <p:ext uri="{BB962C8B-B14F-4D97-AF65-F5344CB8AC3E}">
        <p14:creationId xmlns:p14="http://schemas.microsoft.com/office/powerpoint/2010/main" val="2029128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fr-FR"/>
              <a:t>Esteban</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a:t>
            </a:fld>
            <a:endParaRPr lang="fr-FR"/>
          </a:p>
        </p:txBody>
      </p:sp>
    </p:spTree>
    <p:extLst>
      <p:ext uri="{BB962C8B-B14F-4D97-AF65-F5344CB8AC3E}">
        <p14:creationId xmlns:p14="http://schemas.microsoft.com/office/powerpoint/2010/main" val="1712941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40</a:t>
            </a:fld>
            <a:endParaRPr lang="fr-FR"/>
          </a:p>
        </p:txBody>
      </p:sp>
    </p:spTree>
    <p:extLst>
      <p:ext uri="{BB962C8B-B14F-4D97-AF65-F5344CB8AC3E}">
        <p14:creationId xmlns:p14="http://schemas.microsoft.com/office/powerpoint/2010/main" val="619069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41</a:t>
            </a:fld>
            <a:endParaRPr lang="fr-FR"/>
          </a:p>
        </p:txBody>
      </p:sp>
    </p:spTree>
    <p:extLst>
      <p:ext uri="{BB962C8B-B14F-4D97-AF65-F5344CB8AC3E}">
        <p14:creationId xmlns:p14="http://schemas.microsoft.com/office/powerpoint/2010/main" val="1159102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42</a:t>
            </a:fld>
            <a:endParaRPr lang="fr-FR"/>
          </a:p>
        </p:txBody>
      </p:sp>
    </p:spTree>
    <p:extLst>
      <p:ext uri="{BB962C8B-B14F-4D97-AF65-F5344CB8AC3E}">
        <p14:creationId xmlns:p14="http://schemas.microsoft.com/office/powerpoint/2010/main" val="1975187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43</a:t>
            </a:fld>
            <a:endParaRPr lang="fr-FR"/>
          </a:p>
        </p:txBody>
      </p:sp>
    </p:spTree>
    <p:extLst>
      <p:ext uri="{BB962C8B-B14F-4D97-AF65-F5344CB8AC3E}">
        <p14:creationId xmlns:p14="http://schemas.microsoft.com/office/powerpoint/2010/main" val="170965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44</a:t>
            </a:fld>
            <a:endParaRPr lang="fr-FR"/>
          </a:p>
        </p:txBody>
      </p:sp>
    </p:spTree>
    <p:extLst>
      <p:ext uri="{BB962C8B-B14F-4D97-AF65-F5344CB8AC3E}">
        <p14:creationId xmlns:p14="http://schemas.microsoft.com/office/powerpoint/2010/main" val="2280577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45</a:t>
            </a:fld>
            <a:endParaRPr lang="fr-FR"/>
          </a:p>
        </p:txBody>
      </p:sp>
    </p:spTree>
    <p:extLst>
      <p:ext uri="{BB962C8B-B14F-4D97-AF65-F5344CB8AC3E}">
        <p14:creationId xmlns:p14="http://schemas.microsoft.com/office/powerpoint/2010/main" val="3422878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46</a:t>
            </a:fld>
            <a:endParaRPr lang="fr-FR"/>
          </a:p>
        </p:txBody>
      </p:sp>
    </p:spTree>
    <p:extLst>
      <p:ext uri="{BB962C8B-B14F-4D97-AF65-F5344CB8AC3E}">
        <p14:creationId xmlns:p14="http://schemas.microsoft.com/office/powerpoint/2010/main" val="26131260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47</a:t>
            </a:fld>
            <a:endParaRPr lang="fr-FR"/>
          </a:p>
        </p:txBody>
      </p:sp>
    </p:spTree>
    <p:extLst>
      <p:ext uri="{BB962C8B-B14F-4D97-AF65-F5344CB8AC3E}">
        <p14:creationId xmlns:p14="http://schemas.microsoft.com/office/powerpoint/2010/main" val="3306312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Tristan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48</a:t>
            </a:fld>
            <a:endParaRPr lang="fr-FR"/>
          </a:p>
        </p:txBody>
      </p:sp>
    </p:spTree>
    <p:extLst>
      <p:ext uri="{BB962C8B-B14F-4D97-AF65-F5344CB8AC3E}">
        <p14:creationId xmlns:p14="http://schemas.microsoft.com/office/powerpoint/2010/main" val="577130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49</a:t>
            </a:fld>
            <a:endParaRPr lang="fr-FR"/>
          </a:p>
        </p:txBody>
      </p:sp>
    </p:spTree>
    <p:extLst>
      <p:ext uri="{BB962C8B-B14F-4D97-AF65-F5344CB8AC3E}">
        <p14:creationId xmlns:p14="http://schemas.microsoft.com/office/powerpoint/2010/main" val="1037791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a:t>
            </a:fld>
            <a:endParaRPr lang="fr-FR"/>
          </a:p>
        </p:txBody>
      </p:sp>
    </p:spTree>
    <p:extLst>
      <p:ext uri="{BB962C8B-B14F-4D97-AF65-F5344CB8AC3E}">
        <p14:creationId xmlns:p14="http://schemas.microsoft.com/office/powerpoint/2010/main" val="112035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50</a:t>
            </a:fld>
            <a:endParaRPr lang="fr-FR"/>
          </a:p>
        </p:txBody>
      </p:sp>
    </p:spTree>
    <p:extLst>
      <p:ext uri="{BB962C8B-B14F-4D97-AF65-F5344CB8AC3E}">
        <p14:creationId xmlns:p14="http://schemas.microsoft.com/office/powerpoint/2010/main" val="918523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51</a:t>
            </a:fld>
            <a:endParaRPr lang="fr-FR"/>
          </a:p>
        </p:txBody>
      </p:sp>
    </p:spTree>
    <p:extLst>
      <p:ext uri="{BB962C8B-B14F-4D97-AF65-F5344CB8AC3E}">
        <p14:creationId xmlns:p14="http://schemas.microsoft.com/office/powerpoint/2010/main" val="3328748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err="1"/>
              <a:t>Esteban</a:t>
            </a:r>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52</a:t>
            </a:fld>
            <a:endParaRPr lang="fr-FR"/>
          </a:p>
        </p:txBody>
      </p:sp>
    </p:spTree>
    <p:extLst>
      <p:ext uri="{BB962C8B-B14F-4D97-AF65-F5344CB8AC3E}">
        <p14:creationId xmlns:p14="http://schemas.microsoft.com/office/powerpoint/2010/main" val="1688908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53</a:t>
            </a:fld>
            <a:endParaRPr lang="fr-FR"/>
          </a:p>
        </p:txBody>
      </p:sp>
    </p:spTree>
    <p:extLst>
      <p:ext uri="{BB962C8B-B14F-4D97-AF65-F5344CB8AC3E}">
        <p14:creationId xmlns:p14="http://schemas.microsoft.com/office/powerpoint/2010/main" val="3859933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54</a:t>
            </a:fld>
            <a:endParaRPr lang="fr-FR"/>
          </a:p>
        </p:txBody>
      </p:sp>
    </p:spTree>
    <p:extLst>
      <p:ext uri="{BB962C8B-B14F-4D97-AF65-F5344CB8AC3E}">
        <p14:creationId xmlns:p14="http://schemas.microsoft.com/office/powerpoint/2010/main" val="1928983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55</a:t>
            </a:fld>
            <a:endParaRPr lang="fr-FR"/>
          </a:p>
        </p:txBody>
      </p:sp>
    </p:spTree>
    <p:extLst>
      <p:ext uri="{BB962C8B-B14F-4D97-AF65-F5344CB8AC3E}">
        <p14:creationId xmlns:p14="http://schemas.microsoft.com/office/powerpoint/2010/main" val="54957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56</a:t>
            </a:fld>
            <a:endParaRPr lang="fr-FR"/>
          </a:p>
        </p:txBody>
      </p:sp>
    </p:spTree>
    <p:extLst>
      <p:ext uri="{BB962C8B-B14F-4D97-AF65-F5344CB8AC3E}">
        <p14:creationId xmlns:p14="http://schemas.microsoft.com/office/powerpoint/2010/main" val="1239151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57</a:t>
            </a:fld>
            <a:endParaRPr lang="fr-FR"/>
          </a:p>
        </p:txBody>
      </p:sp>
    </p:spTree>
    <p:extLst>
      <p:ext uri="{BB962C8B-B14F-4D97-AF65-F5344CB8AC3E}">
        <p14:creationId xmlns:p14="http://schemas.microsoft.com/office/powerpoint/2010/main" val="3129655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Hugo</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58</a:t>
            </a:fld>
            <a:endParaRPr lang="fr-FR"/>
          </a:p>
        </p:txBody>
      </p:sp>
    </p:spTree>
    <p:extLst>
      <p:ext uri="{BB962C8B-B14F-4D97-AF65-F5344CB8AC3E}">
        <p14:creationId xmlns:p14="http://schemas.microsoft.com/office/powerpoint/2010/main" val="8183164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59</a:t>
            </a:fld>
            <a:endParaRPr lang="fr-FR"/>
          </a:p>
        </p:txBody>
      </p:sp>
    </p:spTree>
    <p:extLst>
      <p:ext uri="{BB962C8B-B14F-4D97-AF65-F5344CB8AC3E}">
        <p14:creationId xmlns:p14="http://schemas.microsoft.com/office/powerpoint/2010/main" val="3955703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Esteban</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a:t>
            </a:fld>
            <a:endParaRPr lang="fr-FR"/>
          </a:p>
        </p:txBody>
      </p:sp>
    </p:spTree>
    <p:extLst>
      <p:ext uri="{BB962C8B-B14F-4D97-AF65-F5344CB8AC3E}">
        <p14:creationId xmlns:p14="http://schemas.microsoft.com/office/powerpoint/2010/main" val="30133204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Hugo</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60</a:t>
            </a:fld>
            <a:endParaRPr lang="fr-FR"/>
          </a:p>
        </p:txBody>
      </p:sp>
    </p:spTree>
    <p:extLst>
      <p:ext uri="{BB962C8B-B14F-4D97-AF65-F5344CB8AC3E}">
        <p14:creationId xmlns:p14="http://schemas.microsoft.com/office/powerpoint/2010/main" val="3436289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Hugo</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61</a:t>
            </a:fld>
            <a:endParaRPr lang="fr-FR"/>
          </a:p>
        </p:txBody>
      </p:sp>
    </p:spTree>
    <p:extLst>
      <p:ext uri="{BB962C8B-B14F-4D97-AF65-F5344CB8AC3E}">
        <p14:creationId xmlns:p14="http://schemas.microsoft.com/office/powerpoint/2010/main" val="21543515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Hugo</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62</a:t>
            </a:fld>
            <a:endParaRPr lang="fr-FR"/>
          </a:p>
        </p:txBody>
      </p:sp>
    </p:spTree>
    <p:extLst>
      <p:ext uri="{BB962C8B-B14F-4D97-AF65-F5344CB8AC3E}">
        <p14:creationId xmlns:p14="http://schemas.microsoft.com/office/powerpoint/2010/main" val="2266666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Hugo</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63</a:t>
            </a:fld>
            <a:endParaRPr lang="fr-FR"/>
          </a:p>
        </p:txBody>
      </p:sp>
    </p:spTree>
    <p:extLst>
      <p:ext uri="{BB962C8B-B14F-4D97-AF65-F5344CB8AC3E}">
        <p14:creationId xmlns:p14="http://schemas.microsoft.com/office/powerpoint/2010/main" val="32855794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Hugo</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64</a:t>
            </a:fld>
            <a:endParaRPr lang="fr-FR"/>
          </a:p>
        </p:txBody>
      </p:sp>
    </p:spTree>
    <p:extLst>
      <p:ext uri="{BB962C8B-B14F-4D97-AF65-F5344CB8AC3E}">
        <p14:creationId xmlns:p14="http://schemas.microsoft.com/office/powerpoint/2010/main" val="2051792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Hugo</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65</a:t>
            </a:fld>
            <a:endParaRPr lang="fr-FR"/>
          </a:p>
        </p:txBody>
      </p:sp>
    </p:spTree>
    <p:extLst>
      <p:ext uri="{BB962C8B-B14F-4D97-AF65-F5344CB8AC3E}">
        <p14:creationId xmlns:p14="http://schemas.microsoft.com/office/powerpoint/2010/main" val="34835798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Hugo</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66</a:t>
            </a:fld>
            <a:endParaRPr lang="fr-FR"/>
          </a:p>
        </p:txBody>
      </p:sp>
    </p:spTree>
    <p:extLst>
      <p:ext uri="{BB962C8B-B14F-4D97-AF65-F5344CB8AC3E}">
        <p14:creationId xmlns:p14="http://schemas.microsoft.com/office/powerpoint/2010/main" val="734104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67</a:t>
            </a:fld>
            <a:endParaRPr lang="fr-FR"/>
          </a:p>
        </p:txBody>
      </p:sp>
    </p:spTree>
    <p:extLst>
      <p:ext uri="{BB962C8B-B14F-4D97-AF65-F5344CB8AC3E}">
        <p14:creationId xmlns:p14="http://schemas.microsoft.com/office/powerpoint/2010/main" val="32522946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68</a:t>
            </a:fld>
            <a:endParaRPr lang="fr-FR"/>
          </a:p>
        </p:txBody>
      </p:sp>
    </p:spTree>
    <p:extLst>
      <p:ext uri="{BB962C8B-B14F-4D97-AF65-F5344CB8AC3E}">
        <p14:creationId xmlns:p14="http://schemas.microsoft.com/office/powerpoint/2010/main" val="26301321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69</a:t>
            </a:fld>
            <a:endParaRPr lang="fr-FR"/>
          </a:p>
        </p:txBody>
      </p:sp>
    </p:spTree>
    <p:extLst>
      <p:ext uri="{BB962C8B-B14F-4D97-AF65-F5344CB8AC3E}">
        <p14:creationId xmlns:p14="http://schemas.microsoft.com/office/powerpoint/2010/main" val="173226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Esteban</a:t>
            </a:r>
          </a:p>
          <a:p>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a:t>
            </a:fld>
            <a:endParaRPr lang="fr-FR"/>
          </a:p>
        </p:txBody>
      </p:sp>
    </p:spTree>
    <p:extLst>
      <p:ext uri="{BB962C8B-B14F-4D97-AF65-F5344CB8AC3E}">
        <p14:creationId xmlns:p14="http://schemas.microsoft.com/office/powerpoint/2010/main" val="41788825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70</a:t>
            </a:fld>
            <a:endParaRPr lang="fr-FR"/>
          </a:p>
        </p:txBody>
      </p:sp>
    </p:spTree>
    <p:extLst>
      <p:ext uri="{BB962C8B-B14F-4D97-AF65-F5344CB8AC3E}">
        <p14:creationId xmlns:p14="http://schemas.microsoft.com/office/powerpoint/2010/main" val="23325422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71</a:t>
            </a:fld>
            <a:endParaRPr lang="fr-FR"/>
          </a:p>
        </p:txBody>
      </p:sp>
    </p:spTree>
    <p:extLst>
      <p:ext uri="{BB962C8B-B14F-4D97-AF65-F5344CB8AC3E}">
        <p14:creationId xmlns:p14="http://schemas.microsoft.com/office/powerpoint/2010/main" val="34306062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72</a:t>
            </a:fld>
            <a:endParaRPr lang="fr-FR"/>
          </a:p>
        </p:txBody>
      </p:sp>
    </p:spTree>
    <p:extLst>
      <p:ext uri="{BB962C8B-B14F-4D97-AF65-F5344CB8AC3E}">
        <p14:creationId xmlns:p14="http://schemas.microsoft.com/office/powerpoint/2010/main" val="8981459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73</a:t>
            </a:fld>
            <a:endParaRPr lang="fr-FR"/>
          </a:p>
        </p:txBody>
      </p:sp>
    </p:spTree>
    <p:extLst>
      <p:ext uri="{BB962C8B-B14F-4D97-AF65-F5344CB8AC3E}">
        <p14:creationId xmlns:p14="http://schemas.microsoft.com/office/powerpoint/2010/main" val="32866358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Hugo</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74</a:t>
            </a:fld>
            <a:endParaRPr lang="fr-FR"/>
          </a:p>
        </p:txBody>
      </p:sp>
    </p:spTree>
    <p:extLst>
      <p:ext uri="{BB962C8B-B14F-4D97-AF65-F5344CB8AC3E}">
        <p14:creationId xmlns:p14="http://schemas.microsoft.com/office/powerpoint/2010/main" val="27381611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75</a:t>
            </a:fld>
            <a:endParaRPr lang="fr-FR"/>
          </a:p>
        </p:txBody>
      </p:sp>
    </p:spTree>
    <p:extLst>
      <p:ext uri="{BB962C8B-B14F-4D97-AF65-F5344CB8AC3E}">
        <p14:creationId xmlns:p14="http://schemas.microsoft.com/office/powerpoint/2010/main" val="28748366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76</a:t>
            </a:fld>
            <a:endParaRPr lang="fr-FR"/>
          </a:p>
        </p:txBody>
      </p:sp>
    </p:spTree>
    <p:extLst>
      <p:ext uri="{BB962C8B-B14F-4D97-AF65-F5344CB8AC3E}">
        <p14:creationId xmlns:p14="http://schemas.microsoft.com/office/powerpoint/2010/main" val="28758552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77</a:t>
            </a:fld>
            <a:endParaRPr lang="fr-FR"/>
          </a:p>
        </p:txBody>
      </p:sp>
    </p:spTree>
    <p:extLst>
      <p:ext uri="{BB962C8B-B14F-4D97-AF65-F5344CB8AC3E}">
        <p14:creationId xmlns:p14="http://schemas.microsoft.com/office/powerpoint/2010/main" val="10652446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78</a:t>
            </a:fld>
            <a:endParaRPr lang="fr-FR"/>
          </a:p>
        </p:txBody>
      </p:sp>
    </p:spTree>
    <p:extLst>
      <p:ext uri="{BB962C8B-B14F-4D97-AF65-F5344CB8AC3E}">
        <p14:creationId xmlns:p14="http://schemas.microsoft.com/office/powerpoint/2010/main" val="36381430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79</a:t>
            </a:fld>
            <a:endParaRPr lang="fr-FR"/>
          </a:p>
        </p:txBody>
      </p:sp>
    </p:spTree>
    <p:extLst>
      <p:ext uri="{BB962C8B-B14F-4D97-AF65-F5344CB8AC3E}">
        <p14:creationId xmlns:p14="http://schemas.microsoft.com/office/powerpoint/2010/main" val="2405695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err="1"/>
              <a:t>Esteban</a:t>
            </a:r>
            <a:endParaRPr lang="fr-F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8</a:t>
            </a:fld>
            <a:endParaRPr lang="fr-FR"/>
          </a:p>
        </p:txBody>
      </p:sp>
    </p:spTree>
    <p:extLst>
      <p:ext uri="{BB962C8B-B14F-4D97-AF65-F5344CB8AC3E}">
        <p14:creationId xmlns:p14="http://schemas.microsoft.com/office/powerpoint/2010/main" val="17381500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80</a:t>
            </a:fld>
            <a:endParaRPr lang="fr-FR"/>
          </a:p>
        </p:txBody>
      </p:sp>
    </p:spTree>
    <p:extLst>
      <p:ext uri="{BB962C8B-B14F-4D97-AF65-F5344CB8AC3E}">
        <p14:creationId xmlns:p14="http://schemas.microsoft.com/office/powerpoint/2010/main" val="15493944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81</a:t>
            </a:fld>
            <a:endParaRPr lang="fr-FR"/>
          </a:p>
        </p:txBody>
      </p:sp>
    </p:spTree>
    <p:extLst>
      <p:ext uri="{BB962C8B-B14F-4D97-AF65-F5344CB8AC3E}">
        <p14:creationId xmlns:p14="http://schemas.microsoft.com/office/powerpoint/2010/main" val="18824119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82</a:t>
            </a:fld>
            <a:endParaRPr lang="fr-FR"/>
          </a:p>
        </p:txBody>
      </p:sp>
    </p:spTree>
    <p:extLst>
      <p:ext uri="{BB962C8B-B14F-4D97-AF65-F5344CB8AC3E}">
        <p14:creationId xmlns:p14="http://schemas.microsoft.com/office/powerpoint/2010/main" val="24377873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83</a:t>
            </a:fld>
            <a:endParaRPr lang="fr-FR"/>
          </a:p>
        </p:txBody>
      </p:sp>
    </p:spTree>
    <p:extLst>
      <p:ext uri="{BB962C8B-B14F-4D97-AF65-F5344CB8AC3E}">
        <p14:creationId xmlns:p14="http://schemas.microsoft.com/office/powerpoint/2010/main" val="28833975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84</a:t>
            </a:fld>
            <a:endParaRPr lang="fr-FR"/>
          </a:p>
        </p:txBody>
      </p:sp>
    </p:spTree>
    <p:extLst>
      <p:ext uri="{BB962C8B-B14F-4D97-AF65-F5344CB8AC3E}">
        <p14:creationId xmlns:p14="http://schemas.microsoft.com/office/powerpoint/2010/main" val="1352545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Tristan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85</a:t>
            </a:fld>
            <a:endParaRPr lang="fr-FR"/>
          </a:p>
        </p:txBody>
      </p:sp>
    </p:spTree>
    <p:extLst>
      <p:ext uri="{BB962C8B-B14F-4D97-AF65-F5344CB8AC3E}">
        <p14:creationId xmlns:p14="http://schemas.microsoft.com/office/powerpoint/2010/main" val="26342899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Tristan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86</a:t>
            </a:fld>
            <a:endParaRPr lang="fr-FR"/>
          </a:p>
        </p:txBody>
      </p:sp>
    </p:spTree>
    <p:extLst>
      <p:ext uri="{BB962C8B-B14F-4D97-AF65-F5344CB8AC3E}">
        <p14:creationId xmlns:p14="http://schemas.microsoft.com/office/powerpoint/2010/main" val="37372629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911A4-6E29-81BA-B6AC-FE7E550B26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EFF545-291C-8720-B1CD-81B740CFA1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4BE1AE-7E6E-7691-1AA9-9EBD00757D99}"/>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22D240D1-2D9E-3824-9197-3C58058BEA69}"/>
              </a:ext>
            </a:extLst>
          </p:cNvPr>
          <p:cNvSpPr>
            <a:spLocks noGrp="1"/>
          </p:cNvSpPr>
          <p:nvPr>
            <p:ph type="sldNum" sz="quarter" idx="5"/>
          </p:nvPr>
        </p:nvSpPr>
        <p:spPr/>
        <p:txBody>
          <a:bodyPr/>
          <a:lstStyle/>
          <a:p>
            <a:fld id="{62CA6611-408C-4180-B614-6D49CB1C0891}" type="slidenum">
              <a:rPr lang="fr-FR" smtClean="0"/>
              <a:t>87</a:t>
            </a:fld>
            <a:endParaRPr lang="fr-FR"/>
          </a:p>
        </p:txBody>
      </p:sp>
    </p:spTree>
    <p:extLst>
      <p:ext uri="{BB962C8B-B14F-4D97-AF65-F5344CB8AC3E}">
        <p14:creationId xmlns:p14="http://schemas.microsoft.com/office/powerpoint/2010/main" val="36966808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FDA2-0E89-86BC-808E-DAA0BD2C57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F5E951-6DFB-7741-BB35-C08E4A73925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D76FF8-256D-216E-3E18-51148085B5DD}"/>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E73F33EA-4EF1-6B2E-772F-39CF996BB8DD}"/>
              </a:ext>
            </a:extLst>
          </p:cNvPr>
          <p:cNvSpPr>
            <a:spLocks noGrp="1"/>
          </p:cNvSpPr>
          <p:nvPr>
            <p:ph type="sldNum" sz="quarter" idx="5"/>
          </p:nvPr>
        </p:nvSpPr>
        <p:spPr/>
        <p:txBody>
          <a:bodyPr/>
          <a:lstStyle/>
          <a:p>
            <a:fld id="{62CA6611-408C-4180-B614-6D49CB1C0891}" type="slidenum">
              <a:rPr lang="fr-FR" smtClean="0"/>
              <a:t>88</a:t>
            </a:fld>
            <a:endParaRPr lang="fr-FR"/>
          </a:p>
        </p:txBody>
      </p:sp>
    </p:spTree>
    <p:extLst>
      <p:ext uri="{BB962C8B-B14F-4D97-AF65-F5344CB8AC3E}">
        <p14:creationId xmlns:p14="http://schemas.microsoft.com/office/powerpoint/2010/main" val="35973076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1FEC7-D321-BD80-80DB-4ADADF95B2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9901FA-0A51-41B3-CA27-A78ECFC49C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24985AC-4F96-DE75-0469-19E5D8F4CCB6}"/>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71697507-883B-F9BB-EDD7-76E7B0F422C7}"/>
              </a:ext>
            </a:extLst>
          </p:cNvPr>
          <p:cNvSpPr>
            <a:spLocks noGrp="1"/>
          </p:cNvSpPr>
          <p:nvPr>
            <p:ph type="sldNum" sz="quarter" idx="5"/>
          </p:nvPr>
        </p:nvSpPr>
        <p:spPr/>
        <p:txBody>
          <a:bodyPr/>
          <a:lstStyle/>
          <a:p>
            <a:fld id="{62CA6611-408C-4180-B614-6D49CB1C0891}" type="slidenum">
              <a:rPr lang="fr-FR" smtClean="0"/>
              <a:t>89</a:t>
            </a:fld>
            <a:endParaRPr lang="fr-FR"/>
          </a:p>
        </p:txBody>
      </p:sp>
    </p:spTree>
    <p:extLst>
      <p:ext uri="{BB962C8B-B14F-4D97-AF65-F5344CB8AC3E}">
        <p14:creationId xmlns:p14="http://schemas.microsoft.com/office/powerpoint/2010/main" val="3353170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612">
              <a:defRPr/>
            </a:pPr>
            <a:r>
              <a:rPr lang="fr-FR"/>
              <a:t>Esteban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9</a:t>
            </a:fld>
            <a:endParaRPr lang="fr-FR"/>
          </a:p>
        </p:txBody>
      </p:sp>
    </p:spTree>
    <p:extLst>
      <p:ext uri="{BB962C8B-B14F-4D97-AF65-F5344CB8AC3E}">
        <p14:creationId xmlns:p14="http://schemas.microsoft.com/office/powerpoint/2010/main" val="19514812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EEC5-741C-90DC-8E48-2B63DB05F8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1F701F5-3FF2-7F7A-CCEF-C95FA033376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060E25-938C-833E-6E1F-8489486D9C11}"/>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8F5D2B4C-E514-1103-DEAA-F3A6CAC65A34}"/>
              </a:ext>
            </a:extLst>
          </p:cNvPr>
          <p:cNvSpPr>
            <a:spLocks noGrp="1"/>
          </p:cNvSpPr>
          <p:nvPr>
            <p:ph type="sldNum" sz="quarter" idx="5"/>
          </p:nvPr>
        </p:nvSpPr>
        <p:spPr/>
        <p:txBody>
          <a:bodyPr/>
          <a:lstStyle/>
          <a:p>
            <a:fld id="{62CA6611-408C-4180-B614-6D49CB1C0891}" type="slidenum">
              <a:rPr lang="fr-FR" smtClean="0"/>
              <a:t>90</a:t>
            </a:fld>
            <a:endParaRPr lang="fr-FR"/>
          </a:p>
        </p:txBody>
      </p:sp>
    </p:spTree>
    <p:extLst>
      <p:ext uri="{BB962C8B-B14F-4D97-AF65-F5344CB8AC3E}">
        <p14:creationId xmlns:p14="http://schemas.microsoft.com/office/powerpoint/2010/main" val="24998557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A4288-5421-1251-0242-D205FBD0E3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5D52711-45DE-BDB4-1FA0-4F26CAC779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FDBC847-258A-AEF6-730F-2E25C4F5B058}"/>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7CC3F107-064A-9533-037F-AE8E5B60CAF9}"/>
              </a:ext>
            </a:extLst>
          </p:cNvPr>
          <p:cNvSpPr>
            <a:spLocks noGrp="1"/>
          </p:cNvSpPr>
          <p:nvPr>
            <p:ph type="sldNum" sz="quarter" idx="5"/>
          </p:nvPr>
        </p:nvSpPr>
        <p:spPr/>
        <p:txBody>
          <a:bodyPr/>
          <a:lstStyle/>
          <a:p>
            <a:fld id="{62CA6611-408C-4180-B614-6D49CB1C0891}" type="slidenum">
              <a:rPr lang="fr-FR" smtClean="0"/>
              <a:t>91</a:t>
            </a:fld>
            <a:endParaRPr lang="fr-FR"/>
          </a:p>
        </p:txBody>
      </p:sp>
    </p:spTree>
    <p:extLst>
      <p:ext uri="{BB962C8B-B14F-4D97-AF65-F5344CB8AC3E}">
        <p14:creationId xmlns:p14="http://schemas.microsoft.com/office/powerpoint/2010/main" val="29215327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3BFCA-0950-FAC5-A960-55CA7DED64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DE8310-4226-61A0-2AC8-667B49FCF8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3BF86D-CFDB-8355-6B8A-4E39A870EF3A}"/>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D7AB6FB0-E958-1B40-CFBA-DA04C0905ACB}"/>
              </a:ext>
            </a:extLst>
          </p:cNvPr>
          <p:cNvSpPr>
            <a:spLocks noGrp="1"/>
          </p:cNvSpPr>
          <p:nvPr>
            <p:ph type="sldNum" sz="quarter" idx="5"/>
          </p:nvPr>
        </p:nvSpPr>
        <p:spPr/>
        <p:txBody>
          <a:bodyPr/>
          <a:lstStyle/>
          <a:p>
            <a:fld id="{62CA6611-408C-4180-B614-6D49CB1C0891}" type="slidenum">
              <a:rPr lang="fr-FR" smtClean="0"/>
              <a:t>92</a:t>
            </a:fld>
            <a:endParaRPr lang="fr-FR"/>
          </a:p>
        </p:txBody>
      </p:sp>
    </p:spTree>
    <p:extLst>
      <p:ext uri="{BB962C8B-B14F-4D97-AF65-F5344CB8AC3E}">
        <p14:creationId xmlns:p14="http://schemas.microsoft.com/office/powerpoint/2010/main" val="30952665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7CE54-CE2B-42BE-5266-9474591293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613320-3B15-B5A3-57F1-8358E982A2C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585650-F627-7E1A-1B09-C032C3145048}"/>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68AEC873-960D-B236-8DBF-A07F4CACA211}"/>
              </a:ext>
            </a:extLst>
          </p:cNvPr>
          <p:cNvSpPr>
            <a:spLocks noGrp="1"/>
          </p:cNvSpPr>
          <p:nvPr>
            <p:ph type="sldNum" sz="quarter" idx="5"/>
          </p:nvPr>
        </p:nvSpPr>
        <p:spPr/>
        <p:txBody>
          <a:bodyPr/>
          <a:lstStyle/>
          <a:p>
            <a:fld id="{62CA6611-408C-4180-B614-6D49CB1C0891}" type="slidenum">
              <a:rPr lang="fr-FR" smtClean="0"/>
              <a:t>93</a:t>
            </a:fld>
            <a:endParaRPr lang="fr-FR"/>
          </a:p>
        </p:txBody>
      </p:sp>
    </p:spTree>
    <p:extLst>
      <p:ext uri="{BB962C8B-B14F-4D97-AF65-F5344CB8AC3E}">
        <p14:creationId xmlns:p14="http://schemas.microsoft.com/office/powerpoint/2010/main" val="3193898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B3E4-89BB-F783-7559-93D42AC5BD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D9627B-4095-865A-416E-A8430ECF721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AA00A3-DDA4-F604-8E6D-B7424395217F}"/>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88034616-334F-C2A9-E0BB-361A4034DCF4}"/>
              </a:ext>
            </a:extLst>
          </p:cNvPr>
          <p:cNvSpPr>
            <a:spLocks noGrp="1"/>
          </p:cNvSpPr>
          <p:nvPr>
            <p:ph type="sldNum" sz="quarter" idx="5"/>
          </p:nvPr>
        </p:nvSpPr>
        <p:spPr/>
        <p:txBody>
          <a:bodyPr/>
          <a:lstStyle/>
          <a:p>
            <a:fld id="{62CA6611-408C-4180-B614-6D49CB1C0891}" type="slidenum">
              <a:rPr lang="fr-FR" smtClean="0"/>
              <a:t>94</a:t>
            </a:fld>
            <a:endParaRPr lang="fr-FR"/>
          </a:p>
        </p:txBody>
      </p:sp>
    </p:spTree>
    <p:extLst>
      <p:ext uri="{BB962C8B-B14F-4D97-AF65-F5344CB8AC3E}">
        <p14:creationId xmlns:p14="http://schemas.microsoft.com/office/powerpoint/2010/main" val="20301281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2C693-FDCD-8450-C4D8-69D7FF478D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B52406-30F8-71A1-A282-5F6CEF91FE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BE31F52-5E24-7B79-B692-F5122EDF6D08}"/>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834C0BBE-B67F-DB97-79F2-83114C7975F6}"/>
              </a:ext>
            </a:extLst>
          </p:cNvPr>
          <p:cNvSpPr>
            <a:spLocks noGrp="1"/>
          </p:cNvSpPr>
          <p:nvPr>
            <p:ph type="sldNum" sz="quarter" idx="5"/>
          </p:nvPr>
        </p:nvSpPr>
        <p:spPr/>
        <p:txBody>
          <a:bodyPr/>
          <a:lstStyle/>
          <a:p>
            <a:fld id="{62CA6611-408C-4180-B614-6D49CB1C0891}" type="slidenum">
              <a:rPr lang="fr-FR" smtClean="0"/>
              <a:t>95</a:t>
            </a:fld>
            <a:endParaRPr lang="fr-FR"/>
          </a:p>
        </p:txBody>
      </p:sp>
    </p:spTree>
    <p:extLst>
      <p:ext uri="{BB962C8B-B14F-4D97-AF65-F5344CB8AC3E}">
        <p14:creationId xmlns:p14="http://schemas.microsoft.com/office/powerpoint/2010/main" val="34864167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A4598-3E57-376B-2D67-0FEC63F6F5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787918-ABF3-41DA-0F9F-B950F1F2C4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5F354F-E21A-7D08-5579-417A105E25A0}"/>
              </a:ext>
            </a:extLst>
          </p:cNvPr>
          <p:cNvSpPr>
            <a:spLocks noGrp="1"/>
          </p:cNvSpPr>
          <p:nvPr>
            <p:ph type="body" idx="1"/>
          </p:nvPr>
        </p:nvSpPr>
        <p:spPr/>
        <p:txBody>
          <a:bodyPr/>
          <a:lstStyle/>
          <a:p>
            <a:r>
              <a:rPr lang="fr-FR"/>
              <a:t>Tristan</a:t>
            </a:r>
          </a:p>
        </p:txBody>
      </p:sp>
      <p:sp>
        <p:nvSpPr>
          <p:cNvPr id="4" name="Espace réservé du numéro de diapositive 3">
            <a:extLst>
              <a:ext uri="{FF2B5EF4-FFF2-40B4-BE49-F238E27FC236}">
                <a16:creationId xmlns:a16="http://schemas.microsoft.com/office/drawing/2014/main" id="{00423475-E8F5-F3B1-5509-3CEA337D16B0}"/>
              </a:ext>
            </a:extLst>
          </p:cNvPr>
          <p:cNvSpPr>
            <a:spLocks noGrp="1"/>
          </p:cNvSpPr>
          <p:nvPr>
            <p:ph type="sldNum" sz="quarter" idx="5"/>
          </p:nvPr>
        </p:nvSpPr>
        <p:spPr/>
        <p:txBody>
          <a:bodyPr/>
          <a:lstStyle/>
          <a:p>
            <a:fld id="{62CA6611-408C-4180-B614-6D49CB1C0891}" type="slidenum">
              <a:rPr lang="fr-FR" smtClean="0"/>
              <a:t>96</a:t>
            </a:fld>
            <a:endParaRPr lang="fr-FR"/>
          </a:p>
        </p:txBody>
      </p:sp>
    </p:spTree>
    <p:extLst>
      <p:ext uri="{BB962C8B-B14F-4D97-AF65-F5344CB8AC3E}">
        <p14:creationId xmlns:p14="http://schemas.microsoft.com/office/powerpoint/2010/main" val="24260151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Tristan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97</a:t>
            </a:fld>
            <a:endParaRPr lang="fr-FR"/>
          </a:p>
        </p:txBody>
      </p:sp>
    </p:spTree>
    <p:extLst>
      <p:ext uri="{BB962C8B-B14F-4D97-AF65-F5344CB8AC3E}">
        <p14:creationId xmlns:p14="http://schemas.microsoft.com/office/powerpoint/2010/main" val="33665693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Tristan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98</a:t>
            </a:fld>
            <a:endParaRPr lang="fr-FR"/>
          </a:p>
        </p:txBody>
      </p:sp>
    </p:spTree>
    <p:extLst>
      <p:ext uri="{BB962C8B-B14F-4D97-AF65-F5344CB8AC3E}">
        <p14:creationId xmlns:p14="http://schemas.microsoft.com/office/powerpoint/2010/main" val="5545472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Tristan</a:t>
            </a:r>
          </a:p>
        </p:txBody>
      </p:sp>
      <p:sp>
        <p:nvSpPr>
          <p:cNvPr id="4" name="Espace réservé du numéro de diapositive 3"/>
          <p:cNvSpPr>
            <a:spLocks noGrp="1"/>
          </p:cNvSpPr>
          <p:nvPr>
            <p:ph type="sldNum" sz="quarter" idx="5"/>
          </p:nvPr>
        </p:nvSpPr>
        <p:spPr/>
        <p:txBody>
          <a:bodyPr/>
          <a:lstStyle/>
          <a:p>
            <a:fld id="{62CA6611-408C-4180-B614-6D49CB1C0891}" type="slidenum">
              <a:rPr lang="fr-FR" smtClean="0"/>
              <a:t>99</a:t>
            </a:fld>
            <a:endParaRPr lang="fr-FR"/>
          </a:p>
        </p:txBody>
      </p:sp>
    </p:spTree>
    <p:extLst>
      <p:ext uri="{BB962C8B-B14F-4D97-AF65-F5344CB8AC3E}">
        <p14:creationId xmlns:p14="http://schemas.microsoft.com/office/powerpoint/2010/main" val="322474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9AC70B-C07C-4785-97A8-D0E6863BA3E4}"/>
              </a:ext>
            </a:extLst>
          </p:cNvPr>
          <p:cNvSpPr>
            <a:spLocks noGrp="1"/>
          </p:cNvSpPr>
          <p:nvPr>
            <p:ph type="ctrTitle"/>
          </p:nvPr>
        </p:nvSpPr>
        <p:spPr>
          <a:xfrm>
            <a:off x="2781300" y="230982"/>
            <a:ext cx="6629400" cy="614362"/>
          </a:xfrm>
        </p:spPr>
        <p:txBody>
          <a:bodyPr anchor="b">
            <a:normAutofit/>
          </a:bodyPr>
          <a:lstStyle>
            <a:lvl1pPr algn="ctr">
              <a:defRPr sz="3600" u="none"/>
            </a:lvl1pPr>
          </a:lstStyle>
          <a:p>
            <a:r>
              <a:rPr lang="fr-FR"/>
              <a:t>Modifiez le style du titre</a:t>
            </a:r>
          </a:p>
        </p:txBody>
      </p:sp>
      <p:sp>
        <p:nvSpPr>
          <p:cNvPr id="3" name="Sous-titre 2">
            <a:extLst>
              <a:ext uri="{FF2B5EF4-FFF2-40B4-BE49-F238E27FC236}">
                <a16:creationId xmlns:a16="http://schemas.microsoft.com/office/drawing/2014/main" id="{AC6979A1-299E-7A0A-2757-F60E47EFA128}"/>
              </a:ext>
            </a:extLst>
          </p:cNvPr>
          <p:cNvSpPr>
            <a:spLocks noGrp="1"/>
          </p:cNvSpPr>
          <p:nvPr>
            <p:ph type="subTitle" idx="1"/>
          </p:nvPr>
        </p:nvSpPr>
        <p:spPr>
          <a:xfrm>
            <a:off x="1524000" y="1925638"/>
            <a:ext cx="9144000" cy="1655762"/>
          </a:xfrm>
        </p:spPr>
        <p:txBody>
          <a:bodyPr>
            <a:normAutofit/>
          </a:bodyPr>
          <a:lstStyle>
            <a:lvl1pPr marL="0" indent="0" algn="ctr">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12766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5B46CE-1B53-6055-3DF7-1BC69C1F40C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79D4671-7FB4-4369-8B33-48CE57C5FD1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4738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E4F130B-D34F-23B2-8EFA-63A1C35098C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0E12867-0B76-E6DF-3E05-569B6FD3177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99743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968F1-69A2-5D21-4D0F-476700B300F7}"/>
              </a:ext>
            </a:extLst>
          </p:cNvPr>
          <p:cNvSpPr>
            <a:spLocks noGrp="1"/>
          </p:cNvSpPr>
          <p:nvPr>
            <p:ph type="title"/>
          </p:nvPr>
        </p:nvSpPr>
        <p:spPr>
          <a:xfrm>
            <a:off x="2408496" y="271576"/>
            <a:ext cx="7375008" cy="619011"/>
          </a:xfrm>
        </p:spPr>
        <p:txBody>
          <a:bodyPr/>
          <a:lstStyle/>
          <a:p>
            <a:r>
              <a:rPr lang="fr-FR"/>
              <a:t>Modifiez le style du titre</a:t>
            </a:r>
          </a:p>
        </p:txBody>
      </p:sp>
      <p:sp>
        <p:nvSpPr>
          <p:cNvPr id="3" name="Espace réservé du contenu 2">
            <a:extLst>
              <a:ext uri="{FF2B5EF4-FFF2-40B4-BE49-F238E27FC236}">
                <a16:creationId xmlns:a16="http://schemas.microsoft.com/office/drawing/2014/main" id="{1D02E710-8F2B-CECE-42B7-2D4400C88757}"/>
              </a:ext>
            </a:extLst>
          </p:cNvPr>
          <p:cNvSpPr>
            <a:spLocks noGrp="1"/>
          </p:cNvSpPr>
          <p:nvPr>
            <p:ph idx="1"/>
          </p:nvPr>
        </p:nvSpPr>
        <p:spPr/>
        <p:txBody>
          <a:bodyPr/>
          <a:lstStyle>
            <a:lvl1pPr>
              <a:defRPr sz="2000"/>
            </a:lvl1pPr>
            <a:lvl2pPr>
              <a:defRPr sz="1500"/>
            </a:lvl2pPr>
            <a:lvl3pPr>
              <a:defRPr sz="1500"/>
            </a:lvl3pPr>
            <a:lvl4pPr>
              <a:defRPr sz="1500"/>
            </a:lvl4pPr>
            <a:lvl5pPr>
              <a:defRPr sz="15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22657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FCFCC-28BC-DA28-F0A8-B92D5D51E306}"/>
              </a:ext>
            </a:extLst>
          </p:cNvPr>
          <p:cNvSpPr>
            <a:spLocks noGrp="1"/>
          </p:cNvSpPr>
          <p:nvPr>
            <p:ph type="title"/>
          </p:nvPr>
        </p:nvSpPr>
        <p:spPr>
          <a:xfrm>
            <a:off x="838200" y="625033"/>
            <a:ext cx="10515600" cy="1135242"/>
          </a:xfrm>
        </p:spPr>
        <p:txBody>
          <a:bodyPr anchor="b">
            <a:normAutofit/>
          </a:bodyPr>
          <a:lstStyle>
            <a:lvl1pPr>
              <a:defRPr sz="3600"/>
            </a:lvl1pPr>
          </a:lstStyle>
          <a:p>
            <a:r>
              <a:rPr lang="fr-FR"/>
              <a:t>Modifiez le style du titre</a:t>
            </a:r>
          </a:p>
        </p:txBody>
      </p:sp>
      <p:sp>
        <p:nvSpPr>
          <p:cNvPr id="3" name="Espace réservé du texte 2">
            <a:extLst>
              <a:ext uri="{FF2B5EF4-FFF2-40B4-BE49-F238E27FC236}">
                <a16:creationId xmlns:a16="http://schemas.microsoft.com/office/drawing/2014/main" id="{8868B260-FE13-4CC0-5090-9445CE46D0BE}"/>
              </a:ext>
            </a:extLst>
          </p:cNvPr>
          <p:cNvSpPr>
            <a:spLocks noGrp="1"/>
          </p:cNvSpPr>
          <p:nvPr>
            <p:ph type="body" idx="1"/>
          </p:nvPr>
        </p:nvSpPr>
        <p:spPr>
          <a:xfrm>
            <a:off x="838200" y="1938126"/>
            <a:ext cx="10515600" cy="3698745"/>
          </a:xfrm>
        </p:spPr>
        <p:txBody>
          <a:bodyPr>
            <a:normAutofit/>
          </a:bodyPr>
          <a:lstStyle>
            <a:lvl1pPr marL="0" indent="0" algn="l">
              <a:buFont typeface="Wingdings" panose="05000000000000000000" pitchFamily="2" charset="2"/>
              <a:buChar char="Ø"/>
              <a:defRPr lang="fr-FR" sz="2000" b="0" kern="1200" dirty="0">
                <a:solidFill>
                  <a:schemeClr val="tx1"/>
                </a:solidFill>
                <a:latin typeface="+mj-lt"/>
                <a:ea typeface="+mj-ea"/>
                <a:cs typeface="+mj-cs"/>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16005371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D74AB9-3381-381B-AD69-5D88D8AFE56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AEB5BF-B3AF-9B18-53CB-FE51E1FC47B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8C1843C-5C85-E6E6-2F2D-5F71FFAA384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6295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3F901-3568-4969-B1F5-85A26DEE3EB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23CA652-94D4-CCE3-FEAA-D5B07CBBB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CCB39BF-7DDC-503E-4217-CEF97113194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9C7DF03-1E51-4CA1-F7FD-1374452D1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0544ECD-3365-29B1-A242-EF316F1ED9C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97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F14EA9-6893-5073-5056-8BF9E5B2B280}"/>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032098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21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1B3FE6-09DF-27B8-1B70-5FEED0A6E221}"/>
              </a:ext>
            </a:extLst>
          </p:cNvPr>
          <p:cNvSpPr>
            <a:spLocks noGrp="1"/>
          </p:cNvSpPr>
          <p:nvPr>
            <p:ph type="title"/>
          </p:nvPr>
        </p:nvSpPr>
        <p:spPr>
          <a:xfrm>
            <a:off x="839788" y="457200"/>
            <a:ext cx="3932237" cy="1600200"/>
          </a:xfrm>
        </p:spPr>
        <p:txBody>
          <a:bodyPr anchor="b">
            <a:normAutofit/>
          </a:bodyPr>
          <a:lstStyle>
            <a:lvl1pPr>
              <a:defRPr sz="3600"/>
            </a:lvl1pPr>
          </a:lstStyle>
          <a:p>
            <a:r>
              <a:rPr lang="fr-FR"/>
              <a:t>Modifiez le style du titre</a:t>
            </a:r>
          </a:p>
        </p:txBody>
      </p:sp>
      <p:sp>
        <p:nvSpPr>
          <p:cNvPr id="3" name="Espace réservé du contenu 2">
            <a:extLst>
              <a:ext uri="{FF2B5EF4-FFF2-40B4-BE49-F238E27FC236}">
                <a16:creationId xmlns:a16="http://schemas.microsoft.com/office/drawing/2014/main" id="{00D4DA90-ECC9-D988-FC10-2A606BEB03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CAC0571-4BC4-8B92-21B1-C2FC08E2EF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3882027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A77AE5-5BD3-B629-9583-E8EF0CADBAB6}"/>
              </a:ext>
            </a:extLst>
          </p:cNvPr>
          <p:cNvSpPr>
            <a:spLocks noGrp="1"/>
          </p:cNvSpPr>
          <p:nvPr>
            <p:ph type="title"/>
          </p:nvPr>
        </p:nvSpPr>
        <p:spPr>
          <a:xfrm>
            <a:off x="839788" y="457200"/>
            <a:ext cx="3932237" cy="1600200"/>
          </a:xfrm>
        </p:spPr>
        <p:txBody>
          <a:bodyPr anchor="b">
            <a:normAutofit/>
          </a:bodyPr>
          <a:lstStyle>
            <a:lvl1pPr>
              <a:defRPr sz="3600"/>
            </a:lvl1pPr>
          </a:lstStyle>
          <a:p>
            <a:r>
              <a:rPr lang="fr-FR"/>
              <a:t>Modifiez le style du titre</a:t>
            </a:r>
          </a:p>
        </p:txBody>
      </p:sp>
      <p:sp>
        <p:nvSpPr>
          <p:cNvPr id="3" name="Espace réservé pour une image  2">
            <a:extLst>
              <a:ext uri="{FF2B5EF4-FFF2-40B4-BE49-F238E27FC236}">
                <a16:creationId xmlns:a16="http://schemas.microsoft.com/office/drawing/2014/main" id="{CBE5AB1F-B998-B025-4957-C9C4A8699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3106751-6E33-809D-3CC9-C09CB73EE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2079214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1C1001-999B-D388-FCB7-89572762DB07}"/>
              </a:ext>
            </a:extLst>
          </p:cNvPr>
          <p:cNvSpPr>
            <a:spLocks noGrp="1"/>
          </p:cNvSpPr>
          <p:nvPr>
            <p:ph type="title"/>
          </p:nvPr>
        </p:nvSpPr>
        <p:spPr>
          <a:xfrm>
            <a:off x="2100469" y="271576"/>
            <a:ext cx="7991061" cy="619011"/>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806DC1A-0356-4BA0-7AFE-98E772F1F818}"/>
              </a:ext>
            </a:extLst>
          </p:cNvPr>
          <p:cNvSpPr>
            <a:spLocks noGrp="1"/>
          </p:cNvSpPr>
          <p:nvPr>
            <p:ph type="body" idx="1"/>
          </p:nvPr>
        </p:nvSpPr>
        <p:spPr>
          <a:xfrm>
            <a:off x="838200" y="161607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p:txBody>
      </p:sp>
      <p:pic>
        <p:nvPicPr>
          <p:cNvPr id="8" name="Image 7" descr="Une image contenant Graphique, graphisme, logo, Police&#10;&#10;Le contenu généré par l’IA peut être incorrect.">
            <a:extLst>
              <a:ext uri="{FF2B5EF4-FFF2-40B4-BE49-F238E27FC236}">
                <a16:creationId xmlns:a16="http://schemas.microsoft.com/office/drawing/2014/main" id="{F38C4B05-3522-844A-1511-9A0F4E6EC83E}"/>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val="0"/>
              </a:ext>
            </a:extLst>
          </a:blip>
          <a:srcRect t="28326" b="26478"/>
          <a:stretch>
            <a:fillRect/>
          </a:stretch>
        </p:blipFill>
        <p:spPr>
          <a:xfrm>
            <a:off x="0" y="56"/>
            <a:ext cx="1474921" cy="666607"/>
          </a:xfrm>
          <a:prstGeom prst="rect">
            <a:avLst/>
          </a:prstGeom>
          <a:ln>
            <a:noFill/>
          </a:ln>
        </p:spPr>
      </p:pic>
      <p:sp>
        <p:nvSpPr>
          <p:cNvPr id="4" name="ZoneTexte 3">
            <a:extLst>
              <a:ext uri="{FF2B5EF4-FFF2-40B4-BE49-F238E27FC236}">
                <a16:creationId xmlns:a16="http://schemas.microsoft.com/office/drawing/2014/main" id="{CC53EF5C-E372-86D5-2354-F9BD07292CA3}"/>
              </a:ext>
            </a:extLst>
          </p:cNvPr>
          <p:cNvSpPr txBox="1"/>
          <p:nvPr userDrawn="1"/>
        </p:nvSpPr>
        <p:spPr>
          <a:xfrm>
            <a:off x="-647619" y="6568945"/>
            <a:ext cx="4592320" cy="246221"/>
          </a:xfrm>
          <a:prstGeom prst="rect">
            <a:avLst/>
          </a:prstGeom>
          <a:noFill/>
        </p:spPr>
        <p:txBody>
          <a:bodyPr wrap="square" rtlCol="0">
            <a:spAutoFit/>
          </a:bodyPr>
          <a:lstStyle/>
          <a:p>
            <a:pPr algn="ctr"/>
            <a:r>
              <a:rPr lang="fr-FR" sz="1000" i="1">
                <a:solidFill>
                  <a:schemeClr val="tx1">
                    <a:lumMod val="50000"/>
                    <a:lumOff val="50000"/>
                  </a:schemeClr>
                </a:solidFill>
                <a:latin typeface="+mn-lt"/>
              </a:rPr>
              <a:t>2025/2026 Lesser Open Bee License 1.3           </a:t>
            </a:r>
          </a:p>
        </p:txBody>
      </p:sp>
      <p:sp>
        <p:nvSpPr>
          <p:cNvPr id="5" name="ZoneTexte 4">
            <a:extLst>
              <a:ext uri="{FF2B5EF4-FFF2-40B4-BE49-F238E27FC236}">
                <a16:creationId xmlns:a16="http://schemas.microsoft.com/office/drawing/2014/main" id="{89B88B2E-E491-A8E5-1698-5DCDD1555584}"/>
              </a:ext>
            </a:extLst>
          </p:cNvPr>
          <p:cNvSpPr txBox="1"/>
          <p:nvPr userDrawn="1"/>
        </p:nvSpPr>
        <p:spPr>
          <a:xfrm>
            <a:off x="8591758" y="6568945"/>
            <a:ext cx="4592320" cy="246221"/>
          </a:xfrm>
          <a:prstGeom prst="rect">
            <a:avLst/>
          </a:prstGeom>
          <a:noFill/>
        </p:spPr>
        <p:txBody>
          <a:bodyPr wrap="square" rtlCol="0">
            <a:spAutoFit/>
          </a:bodyPr>
          <a:lstStyle/>
          <a:p>
            <a:pPr algn="ctr"/>
            <a:r>
              <a:rPr lang="fr-FR" sz="1000" i="1">
                <a:solidFill>
                  <a:schemeClr val="tx1">
                    <a:lumMod val="50000"/>
                    <a:lumOff val="50000"/>
                  </a:schemeClr>
                </a:solidFill>
              </a:rPr>
              <a:t>Copyright © 2026 ISO-PLANE</a:t>
            </a:r>
            <a:r>
              <a:rPr lang="fr-FR" sz="1000" i="1">
                <a:solidFill>
                  <a:schemeClr val="tx1">
                    <a:lumMod val="50000"/>
                    <a:lumOff val="50000"/>
                  </a:schemeClr>
                </a:solidFill>
                <a:latin typeface="+mn-lt"/>
              </a:rPr>
              <a:t>       </a:t>
            </a:r>
          </a:p>
        </p:txBody>
      </p:sp>
      <p:sp>
        <p:nvSpPr>
          <p:cNvPr id="7" name="Espace réservé du numéro de diapositive 5">
            <a:extLst>
              <a:ext uri="{FF2B5EF4-FFF2-40B4-BE49-F238E27FC236}">
                <a16:creationId xmlns:a16="http://schemas.microsoft.com/office/drawing/2014/main" id="{F8408647-11A0-CE1B-0FAC-9D708BA4C904}"/>
              </a:ext>
            </a:extLst>
          </p:cNvPr>
          <p:cNvSpPr>
            <a:spLocks noGrp="1"/>
          </p:cNvSpPr>
          <p:nvPr>
            <p:ph type="sldNum" sz="quarter" idx="4"/>
          </p:nvPr>
        </p:nvSpPr>
        <p:spPr>
          <a:xfrm>
            <a:off x="4724399" y="6492875"/>
            <a:ext cx="2743200" cy="365125"/>
          </a:xfrm>
          <a:prstGeom prst="rect">
            <a:avLst/>
          </a:prstGeom>
        </p:spPr>
        <p:txBody>
          <a:bodyPr vert="horz" lIns="91440" tIns="45720" rIns="91440" bIns="45720" rtlCol="0" anchor="ctr"/>
          <a:lstStyle>
            <a:lvl1pPr algn="ctr">
              <a:defRPr sz="1400">
                <a:solidFill>
                  <a:schemeClr val="tx1">
                    <a:tint val="82000"/>
                  </a:schemeClr>
                </a:solidFill>
              </a:defRPr>
            </a:lvl1pPr>
          </a:lstStyle>
          <a:p>
            <a:pPr algn="ctr"/>
            <a:fld id="{702791F4-4CBE-44C5-BBCA-39086848FED6}" type="slidenum">
              <a:rPr lang="fr-FR" smtClean="0"/>
              <a:pPr algn="ctr"/>
              <a:t>‹N°›</a:t>
            </a:fld>
            <a:endParaRPr lang="fr-FR"/>
          </a:p>
        </p:txBody>
      </p:sp>
      <p:pic>
        <p:nvPicPr>
          <p:cNvPr id="10" name="Image 9">
            <a:extLst>
              <a:ext uri="{FF2B5EF4-FFF2-40B4-BE49-F238E27FC236}">
                <a16:creationId xmlns:a16="http://schemas.microsoft.com/office/drawing/2014/main" id="{646C3C3E-EFE1-4F80-3055-8F2AD5BE4234}"/>
              </a:ext>
            </a:extLst>
          </p:cNvPr>
          <p:cNvPicPr>
            <a:picLocks noChangeAspect="1"/>
          </p:cNvPicPr>
          <p:nvPr userDrawn="1"/>
        </p:nvPicPr>
        <p:blipFill>
          <a:blip r:embed="rId14"/>
          <a:stretch>
            <a:fillRect/>
          </a:stretch>
        </p:blipFill>
        <p:spPr>
          <a:xfrm>
            <a:off x="10726615" y="-113001"/>
            <a:ext cx="1254370" cy="1254370"/>
          </a:xfrm>
          <a:prstGeom prst="rect">
            <a:avLst/>
          </a:prstGeom>
        </p:spPr>
      </p:pic>
    </p:spTree>
    <p:extLst>
      <p:ext uri="{BB962C8B-B14F-4D97-AF65-F5344CB8AC3E}">
        <p14:creationId xmlns:p14="http://schemas.microsoft.com/office/powerpoint/2010/main" val="3049802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gofile.me/7zaAa/YHXkWYhXe"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hyperlink" Target="https://gofile.me/7zaAa/aHzvUAm9j" TargetMode="External"/><Relationship Id="rId4" Type="http://schemas.openxmlformats.org/officeDocument/2006/relationships/hyperlink" Target="https://gofile.me/7zaAa/SCntGgCwX"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customXml" Target="../ink/ink1.xml"/><Relationship Id="rId4" Type="http://schemas.openxmlformats.org/officeDocument/2006/relationships/chart" Target="../charts/char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staca-my.sharepoint.com/:b:/g/personal/esteban_poinaud_estaca_eu/EYHvop1om-9Hq2zBINHX3R0Bg5xzIbRSi4ZL6JQII9ZvfA?e=ArMg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4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4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customXml" Target="../ink/ink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7E3E7B-C42F-795F-A964-C73FB784DA23}"/>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1</a:t>
            </a:fld>
            <a:endParaRPr lang="fr-FR"/>
          </a:p>
        </p:txBody>
      </p:sp>
      <p:sp>
        <p:nvSpPr>
          <p:cNvPr id="7" name="ZoneTexte 6">
            <a:extLst>
              <a:ext uri="{FF2B5EF4-FFF2-40B4-BE49-F238E27FC236}">
                <a16:creationId xmlns:a16="http://schemas.microsoft.com/office/drawing/2014/main" id="{0F91BBA3-94DC-837C-FA91-DAF1B200235F}"/>
              </a:ext>
            </a:extLst>
          </p:cNvPr>
          <p:cNvSpPr txBox="1"/>
          <p:nvPr/>
        </p:nvSpPr>
        <p:spPr>
          <a:xfrm>
            <a:off x="712175" y="4775611"/>
            <a:ext cx="7027102" cy="1200329"/>
          </a:xfrm>
          <a:prstGeom prst="rect">
            <a:avLst/>
          </a:prstGeom>
          <a:noFill/>
        </p:spPr>
        <p:txBody>
          <a:bodyPr wrap="square" rtlCol="0">
            <a:spAutoFit/>
          </a:bodyPr>
          <a:lstStyle/>
          <a:p>
            <a:pPr algn="ctr"/>
            <a:r>
              <a:rPr lang="fr-FR" sz="3600" b="1"/>
              <a:t>ISO-PLANE ESTACA BORDEAUX</a:t>
            </a:r>
          </a:p>
          <a:p>
            <a:pPr algn="ctr"/>
            <a:r>
              <a:rPr lang="fr-FR" sz="3600" b="1"/>
              <a:t>3A filière aéronautique</a:t>
            </a:r>
            <a:endParaRPr lang="fr-FR" sz="3600" b="1">
              <a:highlight>
                <a:srgbClr val="FFFF00"/>
              </a:highlight>
            </a:endParaRPr>
          </a:p>
        </p:txBody>
      </p:sp>
      <p:sp>
        <p:nvSpPr>
          <p:cNvPr id="11" name="ZoneTexte 10">
            <a:extLst>
              <a:ext uri="{FF2B5EF4-FFF2-40B4-BE49-F238E27FC236}">
                <a16:creationId xmlns:a16="http://schemas.microsoft.com/office/drawing/2014/main" id="{7DBA78EB-5532-197C-58AC-53B3795BFE8C}"/>
              </a:ext>
            </a:extLst>
          </p:cNvPr>
          <p:cNvSpPr txBox="1"/>
          <p:nvPr/>
        </p:nvSpPr>
        <p:spPr>
          <a:xfrm>
            <a:off x="8543050" y="4498949"/>
            <a:ext cx="3106456" cy="1938992"/>
          </a:xfrm>
          <a:prstGeom prst="rect">
            <a:avLst/>
          </a:prstGeom>
          <a:noFill/>
        </p:spPr>
        <p:txBody>
          <a:bodyPr wrap="square" rtlCol="0">
            <a:spAutoFit/>
          </a:bodyPr>
          <a:lstStyle/>
          <a:p>
            <a:pPr marL="285750" indent="-285750" algn="just">
              <a:buFont typeface="Wingdings" panose="05000000000000000000" pitchFamily="2" charset="2"/>
              <a:buChar char="Ø"/>
            </a:pPr>
            <a:r>
              <a:rPr lang="fr-FR" sz="2000" b="1"/>
              <a:t>POINAUD </a:t>
            </a:r>
            <a:r>
              <a:rPr lang="fr-FR" sz="2000" b="1" err="1"/>
              <a:t>Esteban</a:t>
            </a:r>
            <a:endParaRPr lang="fr-FR" sz="2000" b="1"/>
          </a:p>
          <a:p>
            <a:pPr marL="285750" indent="-285750" algn="just">
              <a:buFont typeface="Wingdings" panose="05000000000000000000" pitchFamily="2" charset="2"/>
              <a:buChar char="Ø"/>
            </a:pPr>
            <a:r>
              <a:rPr lang="fr-FR" sz="2000"/>
              <a:t>DELBART Hugo</a:t>
            </a:r>
          </a:p>
          <a:p>
            <a:pPr marL="285750" indent="-285750" algn="just">
              <a:buFont typeface="Wingdings" panose="05000000000000000000" pitchFamily="2" charset="2"/>
              <a:buChar char="Ø"/>
            </a:pPr>
            <a:r>
              <a:rPr lang="fr-FR" sz="2000"/>
              <a:t>GAUCHET Lucas</a:t>
            </a:r>
          </a:p>
          <a:p>
            <a:pPr marL="285750" indent="-285750" algn="just">
              <a:buFont typeface="Wingdings" panose="05000000000000000000" pitchFamily="2" charset="2"/>
              <a:buChar char="Ø"/>
            </a:pPr>
            <a:r>
              <a:rPr lang="fr-FR" sz="2000"/>
              <a:t>GIRARDEL Maxence</a:t>
            </a:r>
          </a:p>
          <a:p>
            <a:pPr marL="285750" indent="-285750" algn="just">
              <a:buFont typeface="Wingdings" panose="05000000000000000000" pitchFamily="2" charset="2"/>
              <a:buChar char="Ø"/>
            </a:pPr>
            <a:r>
              <a:rPr lang="fr-FR" sz="2000"/>
              <a:t>LEFEVRE Pierre</a:t>
            </a:r>
          </a:p>
          <a:p>
            <a:pPr marL="285750" indent="-285750" algn="just">
              <a:buFont typeface="Wingdings" panose="05000000000000000000" pitchFamily="2" charset="2"/>
              <a:buChar char="Ø"/>
            </a:pPr>
            <a:r>
              <a:rPr lang="fr-FR" sz="2000"/>
              <a:t>PÉRON Tristan</a:t>
            </a:r>
          </a:p>
        </p:txBody>
      </p:sp>
      <p:pic>
        <p:nvPicPr>
          <p:cNvPr id="3" name="Image 2">
            <a:extLst>
              <a:ext uri="{FF2B5EF4-FFF2-40B4-BE49-F238E27FC236}">
                <a16:creationId xmlns:a16="http://schemas.microsoft.com/office/drawing/2014/main" id="{7E9C28A5-9CDE-C82B-CE6D-E0E38490059E}"/>
              </a:ext>
            </a:extLst>
          </p:cNvPr>
          <p:cNvPicPr>
            <a:picLocks noChangeAspect="1"/>
          </p:cNvPicPr>
          <p:nvPr/>
        </p:nvPicPr>
        <p:blipFill>
          <a:blip r:embed="rId3"/>
          <a:stretch>
            <a:fillRect/>
          </a:stretch>
        </p:blipFill>
        <p:spPr>
          <a:xfrm>
            <a:off x="3028522" y="529995"/>
            <a:ext cx="6134956" cy="3658111"/>
          </a:xfrm>
          <a:prstGeom prst="rect">
            <a:avLst/>
          </a:prstGeom>
        </p:spPr>
      </p:pic>
    </p:spTree>
    <p:extLst>
      <p:ext uri="{BB962C8B-B14F-4D97-AF65-F5344CB8AC3E}">
        <p14:creationId xmlns:p14="http://schemas.microsoft.com/office/powerpoint/2010/main" val="3691480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E8989E-A066-143C-62C4-A1315EEC384F}"/>
              </a:ext>
            </a:extLst>
          </p:cNvPr>
          <p:cNvSpPr>
            <a:spLocks noGrp="1"/>
          </p:cNvSpPr>
          <p:nvPr>
            <p:ph type="title"/>
          </p:nvPr>
        </p:nvSpPr>
        <p:spPr/>
        <p:txBody>
          <a:bodyPr/>
          <a:lstStyle/>
          <a:p>
            <a:r>
              <a:rPr lang="fr-FR"/>
              <a:t>Analyse fonctionnelle</a:t>
            </a:r>
          </a:p>
        </p:txBody>
      </p:sp>
      <p:sp>
        <p:nvSpPr>
          <p:cNvPr id="4" name="Rectangle : coins arrondis 17">
            <a:extLst>
              <a:ext uri="{FF2B5EF4-FFF2-40B4-BE49-F238E27FC236}">
                <a16:creationId xmlns:a16="http://schemas.microsoft.com/office/drawing/2014/main" id="{5B5721F8-E485-FE1D-BF52-EF8045995963}"/>
              </a:ext>
            </a:extLst>
          </p:cNvPr>
          <p:cNvSpPr/>
          <p:nvPr/>
        </p:nvSpPr>
        <p:spPr>
          <a:xfrm>
            <a:off x="9330625" y="1850356"/>
            <a:ext cx="2852287" cy="46754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FP : Transporter un conteneur</a:t>
            </a:r>
          </a:p>
        </p:txBody>
      </p:sp>
      <p:sp>
        <p:nvSpPr>
          <p:cNvPr id="5" name="Ellipse 23">
            <a:extLst>
              <a:ext uri="{FF2B5EF4-FFF2-40B4-BE49-F238E27FC236}">
                <a16:creationId xmlns:a16="http://schemas.microsoft.com/office/drawing/2014/main" id="{D9DCDC2F-2EFE-BB1A-C052-8AC7F0F488E7}"/>
              </a:ext>
            </a:extLst>
          </p:cNvPr>
          <p:cNvSpPr/>
          <p:nvPr/>
        </p:nvSpPr>
        <p:spPr>
          <a:xfrm>
            <a:off x="1362989" y="2533811"/>
            <a:ext cx="1632578" cy="7564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E95D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FFFFFF"/>
                </a:solidFill>
                <a:uFillTx/>
                <a:latin typeface="Aptos"/>
              </a:rPr>
              <a:t>Transport conteneur </a:t>
            </a:r>
          </a:p>
        </p:txBody>
      </p:sp>
      <p:sp>
        <p:nvSpPr>
          <p:cNvPr id="6" name="Ellipse 5">
            <a:extLst>
              <a:ext uri="{FF2B5EF4-FFF2-40B4-BE49-F238E27FC236}">
                <a16:creationId xmlns:a16="http://schemas.microsoft.com/office/drawing/2014/main" id="{8B3883EC-1530-67EA-AF98-20AB9A83B9EC}"/>
              </a:ext>
            </a:extLst>
          </p:cNvPr>
          <p:cNvSpPr/>
          <p:nvPr/>
        </p:nvSpPr>
        <p:spPr>
          <a:xfrm>
            <a:off x="303638" y="1969041"/>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7" name="Ellipse 6">
            <a:extLst>
              <a:ext uri="{FF2B5EF4-FFF2-40B4-BE49-F238E27FC236}">
                <a16:creationId xmlns:a16="http://schemas.microsoft.com/office/drawing/2014/main" id="{0C24EE6E-33EF-1ABF-0786-FCE9092C980D}"/>
              </a:ext>
            </a:extLst>
          </p:cNvPr>
          <p:cNvSpPr/>
          <p:nvPr/>
        </p:nvSpPr>
        <p:spPr>
          <a:xfrm>
            <a:off x="3085819" y="3104799"/>
            <a:ext cx="2133596" cy="99553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EAF7"/>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8" name="Ellipse 8">
            <a:extLst>
              <a:ext uri="{FF2B5EF4-FFF2-40B4-BE49-F238E27FC236}">
                <a16:creationId xmlns:a16="http://schemas.microsoft.com/office/drawing/2014/main" id="{B18AF986-2C6F-6F88-5D89-2B551993CD30}"/>
              </a:ext>
            </a:extLst>
          </p:cNvPr>
          <p:cNvSpPr/>
          <p:nvPr/>
        </p:nvSpPr>
        <p:spPr>
          <a:xfrm>
            <a:off x="2689573" y="1978112"/>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9" name="Ellipse 9">
            <a:extLst>
              <a:ext uri="{FF2B5EF4-FFF2-40B4-BE49-F238E27FC236}">
                <a16:creationId xmlns:a16="http://schemas.microsoft.com/office/drawing/2014/main" id="{C8F378ED-6EBF-33EF-5FD3-4A5C5A3E9840}"/>
              </a:ext>
            </a:extLst>
          </p:cNvPr>
          <p:cNvSpPr/>
          <p:nvPr/>
        </p:nvSpPr>
        <p:spPr>
          <a:xfrm>
            <a:off x="1547012" y="1277983"/>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0" name="Ellipse 10">
            <a:extLst>
              <a:ext uri="{FF2B5EF4-FFF2-40B4-BE49-F238E27FC236}">
                <a16:creationId xmlns:a16="http://schemas.microsoft.com/office/drawing/2014/main" id="{6B008FE5-DF18-F2E8-5B92-B0DBF9FDD684}"/>
              </a:ext>
            </a:extLst>
          </p:cNvPr>
          <p:cNvSpPr/>
          <p:nvPr/>
        </p:nvSpPr>
        <p:spPr>
          <a:xfrm>
            <a:off x="7128132" y="2522657"/>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1" name="Ellipse 15">
            <a:extLst>
              <a:ext uri="{FF2B5EF4-FFF2-40B4-BE49-F238E27FC236}">
                <a16:creationId xmlns:a16="http://schemas.microsoft.com/office/drawing/2014/main" id="{C37BE614-C627-D879-8AF0-4E4B07DAFC62}"/>
              </a:ext>
            </a:extLst>
          </p:cNvPr>
          <p:cNvSpPr/>
          <p:nvPr/>
        </p:nvSpPr>
        <p:spPr>
          <a:xfrm>
            <a:off x="6865501" y="3359030"/>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2" name="Ellipse 16">
            <a:extLst>
              <a:ext uri="{FF2B5EF4-FFF2-40B4-BE49-F238E27FC236}">
                <a16:creationId xmlns:a16="http://schemas.microsoft.com/office/drawing/2014/main" id="{0985DA13-5A21-DE9E-1E10-211E2911A298}"/>
              </a:ext>
            </a:extLst>
          </p:cNvPr>
          <p:cNvSpPr/>
          <p:nvPr/>
        </p:nvSpPr>
        <p:spPr>
          <a:xfrm>
            <a:off x="6282876" y="4439356"/>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3" name="Ellipse 18">
            <a:extLst>
              <a:ext uri="{FF2B5EF4-FFF2-40B4-BE49-F238E27FC236}">
                <a16:creationId xmlns:a16="http://schemas.microsoft.com/office/drawing/2014/main" id="{3BE5F1C9-8D61-22CB-FA95-8AE2E1BCF49A}"/>
              </a:ext>
            </a:extLst>
          </p:cNvPr>
          <p:cNvSpPr/>
          <p:nvPr/>
        </p:nvSpPr>
        <p:spPr>
          <a:xfrm>
            <a:off x="6015254" y="5142585"/>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4" name="Ellipse 22">
            <a:extLst>
              <a:ext uri="{FF2B5EF4-FFF2-40B4-BE49-F238E27FC236}">
                <a16:creationId xmlns:a16="http://schemas.microsoft.com/office/drawing/2014/main" id="{6255C048-C628-18D7-A31A-781EBC7062F5}"/>
              </a:ext>
            </a:extLst>
          </p:cNvPr>
          <p:cNvSpPr/>
          <p:nvPr/>
        </p:nvSpPr>
        <p:spPr>
          <a:xfrm>
            <a:off x="4355920" y="5177625"/>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5" name="Ellipse 24">
            <a:extLst>
              <a:ext uri="{FF2B5EF4-FFF2-40B4-BE49-F238E27FC236}">
                <a16:creationId xmlns:a16="http://schemas.microsoft.com/office/drawing/2014/main" id="{F70C4B6E-0948-D3E1-E22A-0062F3EE7D60}"/>
              </a:ext>
            </a:extLst>
          </p:cNvPr>
          <p:cNvSpPr/>
          <p:nvPr/>
        </p:nvSpPr>
        <p:spPr>
          <a:xfrm>
            <a:off x="2565544" y="4750737"/>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6" name="Ellipse 25">
            <a:extLst>
              <a:ext uri="{FF2B5EF4-FFF2-40B4-BE49-F238E27FC236}">
                <a16:creationId xmlns:a16="http://schemas.microsoft.com/office/drawing/2014/main" id="{2B49F82F-3743-AE87-BC3D-9275ED983174}"/>
              </a:ext>
            </a:extLst>
          </p:cNvPr>
          <p:cNvSpPr/>
          <p:nvPr/>
        </p:nvSpPr>
        <p:spPr>
          <a:xfrm>
            <a:off x="1560719" y="5392600"/>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7" name="Ellipse 26">
            <a:extLst>
              <a:ext uri="{FF2B5EF4-FFF2-40B4-BE49-F238E27FC236}">
                <a16:creationId xmlns:a16="http://schemas.microsoft.com/office/drawing/2014/main" id="{F7C8DAC1-7332-8B37-43CF-4DDB0A09636A}"/>
              </a:ext>
            </a:extLst>
          </p:cNvPr>
          <p:cNvSpPr/>
          <p:nvPr/>
        </p:nvSpPr>
        <p:spPr>
          <a:xfrm>
            <a:off x="287206" y="4787624"/>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8" name="ZoneTexte 27">
            <a:extLst>
              <a:ext uri="{FF2B5EF4-FFF2-40B4-BE49-F238E27FC236}">
                <a16:creationId xmlns:a16="http://schemas.microsoft.com/office/drawing/2014/main" id="{F1987F49-A40A-E3F3-0158-A75756F58578}"/>
              </a:ext>
            </a:extLst>
          </p:cNvPr>
          <p:cNvSpPr txBox="1"/>
          <p:nvPr/>
        </p:nvSpPr>
        <p:spPr>
          <a:xfrm>
            <a:off x="494756" y="2111349"/>
            <a:ext cx="1132895" cy="400114"/>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FFFF"/>
                </a:solidFill>
                <a:uFillTx/>
                <a:latin typeface="Aptos"/>
              </a:rPr>
              <a:t>Stabilisation via Twists Locks</a:t>
            </a:r>
          </a:p>
        </p:txBody>
      </p:sp>
      <p:sp>
        <p:nvSpPr>
          <p:cNvPr id="19" name="ZoneTexte 29">
            <a:extLst>
              <a:ext uri="{FF2B5EF4-FFF2-40B4-BE49-F238E27FC236}">
                <a16:creationId xmlns:a16="http://schemas.microsoft.com/office/drawing/2014/main" id="{AF897FB4-D43E-7333-E030-8068C9F1BCA3}"/>
              </a:ext>
            </a:extLst>
          </p:cNvPr>
          <p:cNvSpPr txBox="1"/>
          <p:nvPr/>
        </p:nvSpPr>
        <p:spPr>
          <a:xfrm>
            <a:off x="1566333" y="1442703"/>
            <a:ext cx="1553492" cy="2539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Minimiser les vibrations</a:t>
            </a:r>
          </a:p>
        </p:txBody>
      </p:sp>
      <p:sp>
        <p:nvSpPr>
          <p:cNvPr id="20" name="ZoneTexte 30">
            <a:extLst>
              <a:ext uri="{FF2B5EF4-FFF2-40B4-BE49-F238E27FC236}">
                <a16:creationId xmlns:a16="http://schemas.microsoft.com/office/drawing/2014/main" id="{AC28E9CD-1652-6853-45E1-0F1C7DE7D988}"/>
              </a:ext>
            </a:extLst>
          </p:cNvPr>
          <p:cNvSpPr txBox="1"/>
          <p:nvPr/>
        </p:nvSpPr>
        <p:spPr>
          <a:xfrm>
            <a:off x="2728550" y="2054237"/>
            <a:ext cx="1465728" cy="400114"/>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FFFF"/>
                </a:solidFill>
                <a:uFillTx/>
                <a:latin typeface="Aptos"/>
              </a:rPr>
              <a:t>Protection contre conditions extérieures</a:t>
            </a:r>
          </a:p>
        </p:txBody>
      </p:sp>
      <p:sp>
        <p:nvSpPr>
          <p:cNvPr id="21" name="ZoneTexte 32">
            <a:extLst>
              <a:ext uri="{FF2B5EF4-FFF2-40B4-BE49-F238E27FC236}">
                <a16:creationId xmlns:a16="http://schemas.microsoft.com/office/drawing/2014/main" id="{8B9981FC-AFDE-3039-46BA-86F1ACD56C7D}"/>
              </a:ext>
            </a:extLst>
          </p:cNvPr>
          <p:cNvSpPr txBox="1"/>
          <p:nvPr/>
        </p:nvSpPr>
        <p:spPr>
          <a:xfrm>
            <a:off x="7171353" y="2658071"/>
            <a:ext cx="1522283" cy="415494"/>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Levage / Dépôt sans dommages </a:t>
            </a:r>
          </a:p>
        </p:txBody>
      </p:sp>
      <p:sp>
        <p:nvSpPr>
          <p:cNvPr id="22" name="ZoneTexte 34">
            <a:extLst>
              <a:ext uri="{FF2B5EF4-FFF2-40B4-BE49-F238E27FC236}">
                <a16:creationId xmlns:a16="http://schemas.microsoft.com/office/drawing/2014/main" id="{E30B93AB-F771-F169-7F25-26BF736634F0}"/>
              </a:ext>
            </a:extLst>
          </p:cNvPr>
          <p:cNvSpPr txBox="1"/>
          <p:nvPr/>
        </p:nvSpPr>
        <p:spPr>
          <a:xfrm>
            <a:off x="7066498" y="3558639"/>
            <a:ext cx="1221336" cy="2539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Alignement précis</a:t>
            </a:r>
          </a:p>
        </p:txBody>
      </p:sp>
      <p:sp>
        <p:nvSpPr>
          <p:cNvPr id="23" name="ZoneTexte 36">
            <a:extLst>
              <a:ext uri="{FF2B5EF4-FFF2-40B4-BE49-F238E27FC236}">
                <a16:creationId xmlns:a16="http://schemas.microsoft.com/office/drawing/2014/main" id="{4FEE4CFA-FF77-CAB1-684E-FBA2FAC525FC}"/>
              </a:ext>
            </a:extLst>
          </p:cNvPr>
          <p:cNvSpPr txBox="1"/>
          <p:nvPr/>
        </p:nvSpPr>
        <p:spPr>
          <a:xfrm>
            <a:off x="6390248" y="4616985"/>
            <a:ext cx="1475768" cy="2539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Portance suffisante</a:t>
            </a:r>
          </a:p>
        </p:txBody>
      </p:sp>
      <p:sp>
        <p:nvSpPr>
          <p:cNvPr id="24" name="ZoneTexte 37">
            <a:extLst>
              <a:ext uri="{FF2B5EF4-FFF2-40B4-BE49-F238E27FC236}">
                <a16:creationId xmlns:a16="http://schemas.microsoft.com/office/drawing/2014/main" id="{68975A42-4C1F-6B86-E596-63F5F203F528}"/>
              </a:ext>
            </a:extLst>
          </p:cNvPr>
          <p:cNvSpPr txBox="1"/>
          <p:nvPr/>
        </p:nvSpPr>
        <p:spPr>
          <a:xfrm>
            <a:off x="5994990" y="5332969"/>
            <a:ext cx="1560039" cy="253919"/>
          </a:xfrm>
          <a:prstGeom prst="rect">
            <a:avLst/>
          </a:prstGeom>
          <a:noFill/>
          <a:ln cap="flat">
            <a:noFill/>
          </a:ln>
        </p:spPr>
        <p:txBody>
          <a:bodyPr vert="horz" wrap="non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Centre de gravité stable</a:t>
            </a:r>
          </a:p>
        </p:txBody>
      </p:sp>
      <p:sp>
        <p:nvSpPr>
          <p:cNvPr id="25" name="ZoneTexte 39">
            <a:extLst>
              <a:ext uri="{FF2B5EF4-FFF2-40B4-BE49-F238E27FC236}">
                <a16:creationId xmlns:a16="http://schemas.microsoft.com/office/drawing/2014/main" id="{00180061-1F15-AA7C-2126-7074F34F27FE}"/>
              </a:ext>
            </a:extLst>
          </p:cNvPr>
          <p:cNvSpPr txBox="1"/>
          <p:nvPr/>
        </p:nvSpPr>
        <p:spPr>
          <a:xfrm>
            <a:off x="4352304" y="5360751"/>
            <a:ext cx="1553492" cy="2539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Réduction de la trainée  </a:t>
            </a:r>
          </a:p>
        </p:txBody>
      </p:sp>
      <p:sp>
        <p:nvSpPr>
          <p:cNvPr id="26" name="ZoneTexte 40">
            <a:extLst>
              <a:ext uri="{FF2B5EF4-FFF2-40B4-BE49-F238E27FC236}">
                <a16:creationId xmlns:a16="http://schemas.microsoft.com/office/drawing/2014/main" id="{FC885E2B-DECF-B220-A2C8-2A65A5A3B8A3}"/>
              </a:ext>
            </a:extLst>
          </p:cNvPr>
          <p:cNvSpPr txBox="1"/>
          <p:nvPr/>
        </p:nvSpPr>
        <p:spPr>
          <a:xfrm>
            <a:off x="2655704" y="4931828"/>
            <a:ext cx="1447833" cy="253919"/>
          </a:xfrm>
          <a:prstGeom prst="rect">
            <a:avLst/>
          </a:prstGeom>
          <a:noFill/>
          <a:ln cap="flat">
            <a:noFill/>
          </a:ln>
        </p:spPr>
        <p:txBody>
          <a:bodyPr vert="horz" wrap="non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Systèmes de secours </a:t>
            </a:r>
          </a:p>
        </p:txBody>
      </p:sp>
      <p:sp>
        <p:nvSpPr>
          <p:cNvPr id="27" name="ZoneTexte 42">
            <a:extLst>
              <a:ext uri="{FF2B5EF4-FFF2-40B4-BE49-F238E27FC236}">
                <a16:creationId xmlns:a16="http://schemas.microsoft.com/office/drawing/2014/main" id="{468143CA-1943-BDEB-AC5F-0D733D46E50F}"/>
              </a:ext>
            </a:extLst>
          </p:cNvPr>
          <p:cNvSpPr txBox="1"/>
          <p:nvPr/>
        </p:nvSpPr>
        <p:spPr>
          <a:xfrm>
            <a:off x="1636358" y="5510338"/>
            <a:ext cx="1402214" cy="415494"/>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Simulation des charges dynamiques </a:t>
            </a:r>
          </a:p>
        </p:txBody>
      </p:sp>
      <p:sp>
        <p:nvSpPr>
          <p:cNvPr id="28" name="ZoneTexte 44">
            <a:extLst>
              <a:ext uri="{FF2B5EF4-FFF2-40B4-BE49-F238E27FC236}">
                <a16:creationId xmlns:a16="http://schemas.microsoft.com/office/drawing/2014/main" id="{2A7ADE0D-84FB-98CD-90B8-E505CA591ED8}"/>
              </a:ext>
            </a:extLst>
          </p:cNvPr>
          <p:cNvSpPr txBox="1"/>
          <p:nvPr/>
        </p:nvSpPr>
        <p:spPr>
          <a:xfrm>
            <a:off x="3385777" y="3389911"/>
            <a:ext cx="1475759" cy="369335"/>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ISO PLANE</a:t>
            </a:r>
          </a:p>
        </p:txBody>
      </p:sp>
      <p:sp>
        <p:nvSpPr>
          <p:cNvPr id="29" name="ZoneTexte 47">
            <a:extLst>
              <a:ext uri="{FF2B5EF4-FFF2-40B4-BE49-F238E27FC236}">
                <a16:creationId xmlns:a16="http://schemas.microsoft.com/office/drawing/2014/main" id="{702BB46B-251C-B3B8-169E-53A9FAD0909F}"/>
              </a:ext>
            </a:extLst>
          </p:cNvPr>
          <p:cNvSpPr txBox="1"/>
          <p:nvPr/>
        </p:nvSpPr>
        <p:spPr>
          <a:xfrm>
            <a:off x="251041" y="4882365"/>
            <a:ext cx="1632578" cy="415494"/>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Renforcer points critiques du fuselage </a:t>
            </a:r>
          </a:p>
        </p:txBody>
      </p:sp>
      <p:cxnSp>
        <p:nvCxnSpPr>
          <p:cNvPr id="30" name="Connecteur droit 49">
            <a:extLst>
              <a:ext uri="{FF2B5EF4-FFF2-40B4-BE49-F238E27FC236}">
                <a16:creationId xmlns:a16="http://schemas.microsoft.com/office/drawing/2014/main" id="{791EC907-6427-617C-E1EF-245CBBF4F880}"/>
              </a:ext>
            </a:extLst>
          </p:cNvPr>
          <p:cNvCxnSpPr>
            <a:stCxn id="5" idx="7"/>
          </p:cNvCxnSpPr>
          <p:nvPr/>
        </p:nvCxnSpPr>
        <p:spPr>
          <a:xfrm flipV="1">
            <a:off x="2756489" y="2441072"/>
            <a:ext cx="256535" cy="203518"/>
          </a:xfrm>
          <a:prstGeom prst="straightConnector1">
            <a:avLst/>
          </a:prstGeom>
          <a:noFill/>
          <a:ln cap="flat">
            <a:noFill/>
            <a:prstDash val="solid"/>
          </a:ln>
        </p:spPr>
      </p:cxnSp>
      <p:sp>
        <p:nvSpPr>
          <p:cNvPr id="31" name="Ellipse 51">
            <a:extLst>
              <a:ext uri="{FF2B5EF4-FFF2-40B4-BE49-F238E27FC236}">
                <a16:creationId xmlns:a16="http://schemas.microsoft.com/office/drawing/2014/main" id="{8DEEB311-A4EE-3422-A40F-BE191B5E0775}"/>
              </a:ext>
            </a:extLst>
          </p:cNvPr>
          <p:cNvSpPr/>
          <p:nvPr/>
        </p:nvSpPr>
        <p:spPr>
          <a:xfrm>
            <a:off x="5286938" y="2934428"/>
            <a:ext cx="1632578" cy="7564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E95D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1" i="0" u="none" strike="noStrike" kern="1200" cap="none" spc="0" baseline="0">
              <a:solidFill>
                <a:srgbClr val="FFFFFF"/>
              </a:solidFill>
              <a:uFillTx/>
              <a:latin typeface="Aptos"/>
            </a:endParaRPr>
          </a:p>
        </p:txBody>
      </p:sp>
      <p:sp>
        <p:nvSpPr>
          <p:cNvPr id="32" name="ZoneTexte 54">
            <a:extLst>
              <a:ext uri="{FF2B5EF4-FFF2-40B4-BE49-F238E27FC236}">
                <a16:creationId xmlns:a16="http://schemas.microsoft.com/office/drawing/2014/main" id="{21F27051-CE48-833B-5B7E-B566E0BA0CB5}"/>
              </a:ext>
            </a:extLst>
          </p:cNvPr>
          <p:cNvSpPr txBox="1"/>
          <p:nvPr/>
        </p:nvSpPr>
        <p:spPr>
          <a:xfrm>
            <a:off x="5537680" y="3081098"/>
            <a:ext cx="1266937"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FFFFFF"/>
                </a:solidFill>
                <a:uFillTx/>
                <a:latin typeface="Aptos"/>
              </a:rPr>
              <a:t>Manutention autonome</a:t>
            </a:r>
          </a:p>
        </p:txBody>
      </p:sp>
      <p:sp>
        <p:nvSpPr>
          <p:cNvPr id="33" name="Ellipse 56">
            <a:extLst>
              <a:ext uri="{FF2B5EF4-FFF2-40B4-BE49-F238E27FC236}">
                <a16:creationId xmlns:a16="http://schemas.microsoft.com/office/drawing/2014/main" id="{5A1FF3ED-D994-A28E-BC7C-6A31DB61F054}"/>
              </a:ext>
            </a:extLst>
          </p:cNvPr>
          <p:cNvSpPr/>
          <p:nvPr/>
        </p:nvSpPr>
        <p:spPr>
          <a:xfrm>
            <a:off x="4451003" y="4191956"/>
            <a:ext cx="1632578" cy="7564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E95D9"/>
          </a:solidFill>
          <a:ln cap="flat">
            <a:noFill/>
            <a:prstDash val="solid"/>
          </a:ln>
        </p:spPr>
        <p:txBody>
          <a:bodyPr vert="horz" wrap="square" lIns="91440" tIns="45720" rIns="91440" bIns="45720" anchor="ctr" anchorCtr="1" compatLnSpc="1">
            <a:noAutofit/>
          </a:bodyPr>
          <a:lstStyle/>
          <a:p>
            <a:pPr lvl="0" algn="ctr">
              <a:defRPr sz="1800" b="0" i="0" u="none" strike="noStrike" kern="0" cap="none" spc="0" baseline="0">
                <a:solidFill>
                  <a:srgbClr val="000000"/>
                </a:solidFill>
                <a:uFillTx/>
              </a:defRPr>
            </a:pPr>
            <a:r>
              <a:rPr lang="fr-FR" sz="1400" b="1" i="0" u="none" strike="noStrike" kern="1200" cap="none" spc="0" baseline="0">
                <a:solidFill>
                  <a:srgbClr val="FFFFFF"/>
                </a:solidFill>
                <a:uFillTx/>
                <a:latin typeface="Aptos"/>
              </a:rPr>
              <a:t>Vol performant</a:t>
            </a:r>
          </a:p>
        </p:txBody>
      </p:sp>
      <p:sp>
        <p:nvSpPr>
          <p:cNvPr id="34" name="Ellipse 57">
            <a:extLst>
              <a:ext uri="{FF2B5EF4-FFF2-40B4-BE49-F238E27FC236}">
                <a16:creationId xmlns:a16="http://schemas.microsoft.com/office/drawing/2014/main" id="{DD8D6804-5595-9687-FE7C-1A23A9CA7437}"/>
              </a:ext>
            </a:extLst>
          </p:cNvPr>
          <p:cNvSpPr/>
          <p:nvPr/>
        </p:nvSpPr>
        <p:spPr>
          <a:xfrm>
            <a:off x="1440448" y="3985787"/>
            <a:ext cx="1632578" cy="7564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E95D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FFFFFF"/>
                </a:solidFill>
                <a:uFillTx/>
                <a:latin typeface="Aptos"/>
              </a:rPr>
              <a:t>Respect des normes de sécurité</a:t>
            </a:r>
          </a:p>
        </p:txBody>
      </p:sp>
      <p:sp>
        <p:nvSpPr>
          <p:cNvPr id="35" name="Arc 67">
            <a:extLst>
              <a:ext uri="{FF2B5EF4-FFF2-40B4-BE49-F238E27FC236}">
                <a16:creationId xmlns:a16="http://schemas.microsoft.com/office/drawing/2014/main" id="{C28DF9BC-D518-74B7-78DE-876A388DD273}"/>
              </a:ext>
            </a:extLst>
          </p:cNvPr>
          <p:cNvSpPr/>
          <p:nvPr/>
        </p:nvSpPr>
        <p:spPr>
          <a:xfrm>
            <a:off x="1560719" y="2518604"/>
            <a:ext cx="163256" cy="110541"/>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36" name="Arc 68">
            <a:extLst>
              <a:ext uri="{FF2B5EF4-FFF2-40B4-BE49-F238E27FC236}">
                <a16:creationId xmlns:a16="http://schemas.microsoft.com/office/drawing/2014/main" id="{32860ABE-F1C8-23A0-9C1A-444E283917F8}"/>
              </a:ext>
            </a:extLst>
          </p:cNvPr>
          <p:cNvSpPr/>
          <p:nvPr/>
        </p:nvSpPr>
        <p:spPr>
          <a:xfrm flipH="1">
            <a:off x="2089791" y="1883408"/>
            <a:ext cx="107887" cy="1298486"/>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37" name="Arc 69">
            <a:extLst>
              <a:ext uri="{FF2B5EF4-FFF2-40B4-BE49-F238E27FC236}">
                <a16:creationId xmlns:a16="http://schemas.microsoft.com/office/drawing/2014/main" id="{4F947B2E-559F-105D-52C4-343546E46BB2}"/>
              </a:ext>
            </a:extLst>
          </p:cNvPr>
          <p:cNvSpPr/>
          <p:nvPr/>
        </p:nvSpPr>
        <p:spPr>
          <a:xfrm rot="3738653">
            <a:off x="2744149" y="2371740"/>
            <a:ext cx="332512" cy="843890"/>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38" name="Arc 70">
            <a:extLst>
              <a:ext uri="{FF2B5EF4-FFF2-40B4-BE49-F238E27FC236}">
                <a16:creationId xmlns:a16="http://schemas.microsoft.com/office/drawing/2014/main" id="{51C5632D-9161-7C56-6C97-602087D59982}"/>
              </a:ext>
            </a:extLst>
          </p:cNvPr>
          <p:cNvSpPr/>
          <p:nvPr/>
        </p:nvSpPr>
        <p:spPr>
          <a:xfrm rot="20466178">
            <a:off x="6207546" y="3045978"/>
            <a:ext cx="971936" cy="106452"/>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39" name="Arc 71">
            <a:extLst>
              <a:ext uri="{FF2B5EF4-FFF2-40B4-BE49-F238E27FC236}">
                <a16:creationId xmlns:a16="http://schemas.microsoft.com/office/drawing/2014/main" id="{BA9FDA5C-880A-2791-6307-7F0C81677F3B}"/>
              </a:ext>
            </a:extLst>
          </p:cNvPr>
          <p:cNvSpPr/>
          <p:nvPr/>
        </p:nvSpPr>
        <p:spPr>
          <a:xfrm>
            <a:off x="6744537" y="3373457"/>
            <a:ext cx="292247" cy="198883"/>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40" name="Arc 72">
            <a:extLst>
              <a:ext uri="{FF2B5EF4-FFF2-40B4-BE49-F238E27FC236}">
                <a16:creationId xmlns:a16="http://schemas.microsoft.com/office/drawing/2014/main" id="{1FBCCBC7-6AB4-D755-0EF0-F4E5C1261619}"/>
              </a:ext>
            </a:extLst>
          </p:cNvPr>
          <p:cNvSpPr/>
          <p:nvPr/>
        </p:nvSpPr>
        <p:spPr>
          <a:xfrm>
            <a:off x="5741690" y="4451029"/>
            <a:ext cx="592129" cy="397631"/>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41" name="Arc 74">
            <a:extLst>
              <a:ext uri="{FF2B5EF4-FFF2-40B4-BE49-F238E27FC236}">
                <a16:creationId xmlns:a16="http://schemas.microsoft.com/office/drawing/2014/main" id="{14776833-9813-07A0-FF99-1D0E18175329}"/>
              </a:ext>
            </a:extLst>
          </p:cNvPr>
          <p:cNvSpPr/>
          <p:nvPr/>
        </p:nvSpPr>
        <p:spPr>
          <a:xfrm flipH="1">
            <a:off x="5191000" y="4948365"/>
            <a:ext cx="45719" cy="444235"/>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42" name="Arc 76">
            <a:extLst>
              <a:ext uri="{FF2B5EF4-FFF2-40B4-BE49-F238E27FC236}">
                <a16:creationId xmlns:a16="http://schemas.microsoft.com/office/drawing/2014/main" id="{6B6126DC-C7BF-1524-3D25-7B956CE424A2}"/>
              </a:ext>
            </a:extLst>
          </p:cNvPr>
          <p:cNvSpPr/>
          <p:nvPr/>
        </p:nvSpPr>
        <p:spPr>
          <a:xfrm>
            <a:off x="2720791" y="4622502"/>
            <a:ext cx="292233" cy="300785"/>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43" name="Arc 77">
            <a:extLst>
              <a:ext uri="{FF2B5EF4-FFF2-40B4-BE49-F238E27FC236}">
                <a16:creationId xmlns:a16="http://schemas.microsoft.com/office/drawing/2014/main" id="{0FA1773A-9E91-76BB-E96D-E36F0C0F1278}"/>
              </a:ext>
            </a:extLst>
          </p:cNvPr>
          <p:cNvSpPr/>
          <p:nvPr/>
        </p:nvSpPr>
        <p:spPr>
          <a:xfrm>
            <a:off x="2103854" y="4742197"/>
            <a:ext cx="123453" cy="1338901"/>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44" name="Arc 78">
            <a:extLst>
              <a:ext uri="{FF2B5EF4-FFF2-40B4-BE49-F238E27FC236}">
                <a16:creationId xmlns:a16="http://schemas.microsoft.com/office/drawing/2014/main" id="{9F7C6149-E811-E0AF-6E3A-EDB4C389DF45}"/>
              </a:ext>
            </a:extLst>
          </p:cNvPr>
          <p:cNvSpPr/>
          <p:nvPr/>
        </p:nvSpPr>
        <p:spPr>
          <a:xfrm rot="17120220">
            <a:off x="1057203" y="4632313"/>
            <a:ext cx="721882" cy="457209"/>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45" name="Rectangle : coins arrondis 79">
            <a:extLst>
              <a:ext uri="{FF2B5EF4-FFF2-40B4-BE49-F238E27FC236}">
                <a16:creationId xmlns:a16="http://schemas.microsoft.com/office/drawing/2014/main" id="{583AC504-991A-88A8-E568-93EDF6B0DDDD}"/>
              </a:ext>
            </a:extLst>
          </p:cNvPr>
          <p:cNvSpPr/>
          <p:nvPr/>
        </p:nvSpPr>
        <p:spPr>
          <a:xfrm>
            <a:off x="9348895" y="2562153"/>
            <a:ext cx="2852287" cy="46754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FC1 : Manutention autonome</a:t>
            </a:r>
          </a:p>
        </p:txBody>
      </p:sp>
      <p:sp>
        <p:nvSpPr>
          <p:cNvPr id="46" name="Rectangle : coins arrondis 80">
            <a:extLst>
              <a:ext uri="{FF2B5EF4-FFF2-40B4-BE49-F238E27FC236}">
                <a16:creationId xmlns:a16="http://schemas.microsoft.com/office/drawing/2014/main" id="{9444A4EE-0289-AF72-EBFE-BDE835582C99}"/>
              </a:ext>
            </a:extLst>
          </p:cNvPr>
          <p:cNvSpPr/>
          <p:nvPr/>
        </p:nvSpPr>
        <p:spPr>
          <a:xfrm>
            <a:off x="9348895" y="3320172"/>
            <a:ext cx="2852287" cy="46754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FC2 : Vol performant</a:t>
            </a:r>
          </a:p>
        </p:txBody>
      </p:sp>
      <p:sp>
        <p:nvSpPr>
          <p:cNvPr id="47" name="Rectangle : coins arrondis 81">
            <a:extLst>
              <a:ext uri="{FF2B5EF4-FFF2-40B4-BE49-F238E27FC236}">
                <a16:creationId xmlns:a16="http://schemas.microsoft.com/office/drawing/2014/main" id="{55ABDDD2-6D05-6830-CD56-CFDCA335CA7F}"/>
              </a:ext>
            </a:extLst>
          </p:cNvPr>
          <p:cNvSpPr/>
          <p:nvPr/>
        </p:nvSpPr>
        <p:spPr>
          <a:xfrm>
            <a:off x="9367163" y="4155925"/>
            <a:ext cx="2852287" cy="46754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FC3 : Respect des normes de sécurité</a:t>
            </a:r>
          </a:p>
        </p:txBody>
      </p:sp>
      <p:sp>
        <p:nvSpPr>
          <p:cNvPr id="48" name="Flèche : droite 82">
            <a:extLst>
              <a:ext uri="{FF2B5EF4-FFF2-40B4-BE49-F238E27FC236}">
                <a16:creationId xmlns:a16="http://schemas.microsoft.com/office/drawing/2014/main" id="{F1F5C923-87FA-9939-C1D1-5051E8FA844D}"/>
              </a:ext>
            </a:extLst>
          </p:cNvPr>
          <p:cNvSpPr/>
          <p:nvPr/>
        </p:nvSpPr>
        <p:spPr>
          <a:xfrm>
            <a:off x="8903563" y="1911987"/>
            <a:ext cx="445331" cy="359697"/>
          </a:xfrm>
          <a:custGeom>
            <a:avLst>
              <a:gd name="f0" fmla="val 128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49" name="Flèche : droite 83">
            <a:extLst>
              <a:ext uri="{FF2B5EF4-FFF2-40B4-BE49-F238E27FC236}">
                <a16:creationId xmlns:a16="http://schemas.microsoft.com/office/drawing/2014/main" id="{84076502-56EE-4DBF-E215-37A0948C649F}"/>
              </a:ext>
            </a:extLst>
          </p:cNvPr>
          <p:cNvSpPr/>
          <p:nvPr/>
        </p:nvSpPr>
        <p:spPr>
          <a:xfrm>
            <a:off x="8887187" y="2644942"/>
            <a:ext cx="445331" cy="359697"/>
          </a:xfrm>
          <a:custGeom>
            <a:avLst>
              <a:gd name="f0" fmla="val 128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50" name="Flèche : droite 84">
            <a:extLst>
              <a:ext uri="{FF2B5EF4-FFF2-40B4-BE49-F238E27FC236}">
                <a16:creationId xmlns:a16="http://schemas.microsoft.com/office/drawing/2014/main" id="{8248481B-BBE6-5F72-DA70-E3AC22C27373}"/>
              </a:ext>
            </a:extLst>
          </p:cNvPr>
          <p:cNvSpPr/>
          <p:nvPr/>
        </p:nvSpPr>
        <p:spPr>
          <a:xfrm>
            <a:off x="8903563" y="3374094"/>
            <a:ext cx="445331" cy="359697"/>
          </a:xfrm>
          <a:custGeom>
            <a:avLst>
              <a:gd name="f0" fmla="val 128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51" name="Flèche : droite 85">
            <a:extLst>
              <a:ext uri="{FF2B5EF4-FFF2-40B4-BE49-F238E27FC236}">
                <a16:creationId xmlns:a16="http://schemas.microsoft.com/office/drawing/2014/main" id="{EE7049AA-8856-97E3-A70D-DA007328F877}"/>
              </a:ext>
            </a:extLst>
          </p:cNvPr>
          <p:cNvSpPr/>
          <p:nvPr/>
        </p:nvSpPr>
        <p:spPr>
          <a:xfrm>
            <a:off x="8885294" y="4219667"/>
            <a:ext cx="445331" cy="359697"/>
          </a:xfrm>
          <a:custGeom>
            <a:avLst>
              <a:gd name="f0" fmla="val 128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52" name="Arc 86">
            <a:extLst>
              <a:ext uri="{FF2B5EF4-FFF2-40B4-BE49-F238E27FC236}">
                <a16:creationId xmlns:a16="http://schemas.microsoft.com/office/drawing/2014/main" id="{C726B728-4AFB-575B-A654-57A15DD843F8}"/>
              </a:ext>
            </a:extLst>
          </p:cNvPr>
          <p:cNvSpPr/>
          <p:nvPr/>
        </p:nvSpPr>
        <p:spPr>
          <a:xfrm>
            <a:off x="2301264" y="3183730"/>
            <a:ext cx="826105" cy="557070"/>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53" name="Arc 87">
            <a:extLst>
              <a:ext uri="{FF2B5EF4-FFF2-40B4-BE49-F238E27FC236}">
                <a16:creationId xmlns:a16="http://schemas.microsoft.com/office/drawing/2014/main" id="{9D3D8BE3-B2B9-E980-7089-A43F689443FB}"/>
              </a:ext>
            </a:extLst>
          </p:cNvPr>
          <p:cNvSpPr/>
          <p:nvPr/>
        </p:nvSpPr>
        <p:spPr>
          <a:xfrm rot="20259982">
            <a:off x="4421300" y="3222610"/>
            <a:ext cx="985796" cy="264682"/>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54" name="Arc 88">
            <a:extLst>
              <a:ext uri="{FF2B5EF4-FFF2-40B4-BE49-F238E27FC236}">
                <a16:creationId xmlns:a16="http://schemas.microsoft.com/office/drawing/2014/main" id="{98D76586-DC23-2664-B52D-4C3E6B44B94F}"/>
              </a:ext>
            </a:extLst>
          </p:cNvPr>
          <p:cNvSpPr/>
          <p:nvPr/>
        </p:nvSpPr>
        <p:spPr>
          <a:xfrm>
            <a:off x="4687994" y="3878857"/>
            <a:ext cx="684611" cy="619432"/>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55" name="Arc 89">
            <a:extLst>
              <a:ext uri="{FF2B5EF4-FFF2-40B4-BE49-F238E27FC236}">
                <a16:creationId xmlns:a16="http://schemas.microsoft.com/office/drawing/2014/main" id="{0A228C12-0BD7-1447-DD17-6CA406AF96EF}"/>
              </a:ext>
            </a:extLst>
          </p:cNvPr>
          <p:cNvSpPr/>
          <p:nvPr/>
        </p:nvSpPr>
        <p:spPr>
          <a:xfrm rot="20660927">
            <a:off x="1757133" y="3999173"/>
            <a:ext cx="1610889" cy="301797"/>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56" name="ZoneTexte 4">
            <a:extLst>
              <a:ext uri="{FF2B5EF4-FFF2-40B4-BE49-F238E27FC236}">
                <a16:creationId xmlns:a16="http://schemas.microsoft.com/office/drawing/2014/main" id="{7088106A-64AD-44F0-C3D0-9DBA96E17054}"/>
              </a:ext>
            </a:extLst>
          </p:cNvPr>
          <p:cNvSpPr txBox="1"/>
          <p:nvPr/>
        </p:nvSpPr>
        <p:spPr>
          <a:xfrm>
            <a:off x="2927536" y="2990526"/>
            <a:ext cx="445952"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ptos"/>
              </a:rPr>
              <a:t>FP</a:t>
            </a:r>
          </a:p>
        </p:txBody>
      </p:sp>
      <p:sp>
        <p:nvSpPr>
          <p:cNvPr id="57" name="ZoneTexte 7">
            <a:extLst>
              <a:ext uri="{FF2B5EF4-FFF2-40B4-BE49-F238E27FC236}">
                <a16:creationId xmlns:a16="http://schemas.microsoft.com/office/drawing/2014/main" id="{3B7ED2AC-46A9-2D70-B361-5F5CCB4CC0CD}"/>
              </a:ext>
            </a:extLst>
          </p:cNvPr>
          <p:cNvSpPr txBox="1"/>
          <p:nvPr/>
        </p:nvSpPr>
        <p:spPr>
          <a:xfrm>
            <a:off x="5223798" y="3620800"/>
            <a:ext cx="78776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ptos"/>
              </a:rPr>
              <a:t>FC 1</a:t>
            </a:r>
          </a:p>
        </p:txBody>
      </p:sp>
      <p:sp>
        <p:nvSpPr>
          <p:cNvPr id="58" name="ZoneTexte 11">
            <a:extLst>
              <a:ext uri="{FF2B5EF4-FFF2-40B4-BE49-F238E27FC236}">
                <a16:creationId xmlns:a16="http://schemas.microsoft.com/office/drawing/2014/main" id="{74E6A507-49A6-1B41-3E21-376C16C64861}"/>
              </a:ext>
            </a:extLst>
          </p:cNvPr>
          <p:cNvSpPr txBox="1"/>
          <p:nvPr/>
        </p:nvSpPr>
        <p:spPr>
          <a:xfrm>
            <a:off x="4032342" y="4119072"/>
            <a:ext cx="637382"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ptos"/>
              </a:rPr>
              <a:t>FC 2</a:t>
            </a:r>
          </a:p>
        </p:txBody>
      </p:sp>
      <p:sp>
        <p:nvSpPr>
          <p:cNvPr id="59" name="ZoneTexte 12">
            <a:extLst>
              <a:ext uri="{FF2B5EF4-FFF2-40B4-BE49-F238E27FC236}">
                <a16:creationId xmlns:a16="http://schemas.microsoft.com/office/drawing/2014/main" id="{21BFC9F7-43B4-4A34-70C5-55C7B4515C11}"/>
              </a:ext>
            </a:extLst>
          </p:cNvPr>
          <p:cNvSpPr txBox="1"/>
          <p:nvPr/>
        </p:nvSpPr>
        <p:spPr>
          <a:xfrm>
            <a:off x="2459629" y="3609127"/>
            <a:ext cx="64036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ptos"/>
              </a:rPr>
              <a:t>FC 3</a:t>
            </a:r>
          </a:p>
        </p:txBody>
      </p:sp>
      <p:sp>
        <p:nvSpPr>
          <p:cNvPr id="60" name="Rectangle : coins arrondis 81">
            <a:extLst>
              <a:ext uri="{FF2B5EF4-FFF2-40B4-BE49-F238E27FC236}">
                <a16:creationId xmlns:a16="http://schemas.microsoft.com/office/drawing/2014/main" id="{03BAE865-2B35-DE4D-00BE-E8CD53B89074}"/>
              </a:ext>
            </a:extLst>
          </p:cNvPr>
          <p:cNvSpPr/>
          <p:nvPr/>
        </p:nvSpPr>
        <p:spPr>
          <a:xfrm>
            <a:off x="9367164" y="4903798"/>
            <a:ext cx="2852287" cy="46754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FC4 : </a:t>
            </a:r>
            <a:r>
              <a:rPr lang="fr-FR">
                <a:solidFill>
                  <a:srgbClr val="FFFFFF"/>
                </a:solidFill>
                <a:latin typeface="Aptos"/>
              </a:rPr>
              <a:t>Bombardier d’eau</a:t>
            </a:r>
            <a:endParaRPr lang="fr-FR" sz="1800" b="0" i="0" u="none" strike="noStrike" kern="1200" cap="none" spc="0" baseline="0">
              <a:solidFill>
                <a:srgbClr val="FFFFFF"/>
              </a:solidFill>
              <a:uFillTx/>
              <a:latin typeface="Aptos"/>
            </a:endParaRPr>
          </a:p>
        </p:txBody>
      </p:sp>
      <p:sp>
        <p:nvSpPr>
          <p:cNvPr id="61" name="Flèche : droite 85">
            <a:extLst>
              <a:ext uri="{FF2B5EF4-FFF2-40B4-BE49-F238E27FC236}">
                <a16:creationId xmlns:a16="http://schemas.microsoft.com/office/drawing/2014/main" id="{322201D6-5AEE-A067-FC11-79EAD7294343}"/>
              </a:ext>
            </a:extLst>
          </p:cNvPr>
          <p:cNvSpPr/>
          <p:nvPr/>
        </p:nvSpPr>
        <p:spPr>
          <a:xfrm>
            <a:off x="8903563" y="4966215"/>
            <a:ext cx="445331" cy="359697"/>
          </a:xfrm>
          <a:custGeom>
            <a:avLst>
              <a:gd name="f0" fmla="val 128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E95D9"/>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62" name="Ellipse 10">
            <a:extLst>
              <a:ext uri="{FF2B5EF4-FFF2-40B4-BE49-F238E27FC236}">
                <a16:creationId xmlns:a16="http://schemas.microsoft.com/office/drawing/2014/main" id="{9046AC5A-C087-71FF-B26D-87CB7D9605F0}"/>
              </a:ext>
            </a:extLst>
          </p:cNvPr>
          <p:cNvSpPr/>
          <p:nvPr/>
        </p:nvSpPr>
        <p:spPr>
          <a:xfrm>
            <a:off x="5565025" y="1746595"/>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63" name="Ellipse 15">
            <a:extLst>
              <a:ext uri="{FF2B5EF4-FFF2-40B4-BE49-F238E27FC236}">
                <a16:creationId xmlns:a16="http://schemas.microsoft.com/office/drawing/2014/main" id="{A35609CD-8DF1-5902-A9E9-694C0745B928}"/>
              </a:ext>
            </a:extLst>
          </p:cNvPr>
          <p:cNvSpPr/>
          <p:nvPr/>
        </p:nvSpPr>
        <p:spPr>
          <a:xfrm>
            <a:off x="4064188" y="1474712"/>
            <a:ext cx="1553492" cy="6194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15F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64" name="ZoneTexte 32">
            <a:extLst>
              <a:ext uri="{FF2B5EF4-FFF2-40B4-BE49-F238E27FC236}">
                <a16:creationId xmlns:a16="http://schemas.microsoft.com/office/drawing/2014/main" id="{5E9CC8C1-3979-C157-9960-A28DCA3260CD}"/>
              </a:ext>
            </a:extLst>
          </p:cNvPr>
          <p:cNvSpPr txBox="1"/>
          <p:nvPr/>
        </p:nvSpPr>
        <p:spPr>
          <a:xfrm>
            <a:off x="5560500" y="1850356"/>
            <a:ext cx="1522283" cy="41549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a:solidFill>
                  <a:srgbClr val="FFFFFF"/>
                </a:solidFill>
                <a:latin typeface="Aptos"/>
              </a:rPr>
              <a:t>Déverrouillage Verrouillage</a:t>
            </a:r>
            <a:endParaRPr lang="fr-FR" sz="1050" b="0" i="0" u="none" strike="noStrike" kern="1200" cap="none" spc="0" baseline="0">
              <a:solidFill>
                <a:srgbClr val="FFFFFF"/>
              </a:solidFill>
              <a:uFillTx/>
              <a:latin typeface="Aptos"/>
            </a:endParaRPr>
          </a:p>
        </p:txBody>
      </p:sp>
      <p:sp>
        <p:nvSpPr>
          <p:cNvPr id="65" name="ZoneTexte 34">
            <a:extLst>
              <a:ext uri="{FF2B5EF4-FFF2-40B4-BE49-F238E27FC236}">
                <a16:creationId xmlns:a16="http://schemas.microsoft.com/office/drawing/2014/main" id="{2C00E67A-3FBF-10AE-F2A7-B1EC795D48E4}"/>
              </a:ext>
            </a:extLst>
          </p:cNvPr>
          <p:cNvSpPr txBox="1"/>
          <p:nvPr/>
        </p:nvSpPr>
        <p:spPr>
          <a:xfrm>
            <a:off x="4230266" y="1662530"/>
            <a:ext cx="1221336" cy="2539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FFFFFF"/>
                </a:solidFill>
                <a:uFillTx/>
                <a:latin typeface="Aptos"/>
              </a:rPr>
              <a:t>Alignement précis</a:t>
            </a:r>
          </a:p>
        </p:txBody>
      </p:sp>
      <p:sp>
        <p:nvSpPr>
          <p:cNvPr id="66" name="Ellipse 56">
            <a:extLst>
              <a:ext uri="{FF2B5EF4-FFF2-40B4-BE49-F238E27FC236}">
                <a16:creationId xmlns:a16="http://schemas.microsoft.com/office/drawing/2014/main" id="{D199229E-86AA-1EF1-9B4C-FBD9C6920C02}"/>
              </a:ext>
            </a:extLst>
          </p:cNvPr>
          <p:cNvSpPr/>
          <p:nvPr/>
        </p:nvSpPr>
        <p:spPr>
          <a:xfrm>
            <a:off x="4265513" y="2210059"/>
            <a:ext cx="1632578" cy="7564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E95D9"/>
          </a:solidFill>
          <a:ln cap="flat">
            <a:noFill/>
            <a:prstDash val="solid"/>
          </a:ln>
        </p:spPr>
        <p:txBody>
          <a:bodyPr vert="horz" wrap="square" lIns="91440" tIns="45720" rIns="91440" bIns="45720" anchor="ctr" anchorCtr="1" compatLnSpc="1">
            <a:noAutofit/>
          </a:bodyPr>
          <a:lstStyle/>
          <a:p>
            <a:pPr lvl="0" algn="ctr">
              <a:defRPr sz="1800" b="0" i="0" u="none" strike="noStrike" kern="0" cap="none" spc="0" baseline="0">
                <a:solidFill>
                  <a:srgbClr val="000000"/>
                </a:solidFill>
                <a:uFillTx/>
              </a:defRPr>
            </a:pPr>
            <a:r>
              <a:rPr lang="fr-FR" sz="1400" b="1">
                <a:solidFill>
                  <a:srgbClr val="FFFFFF"/>
                </a:solidFill>
                <a:latin typeface="Aptos"/>
              </a:rPr>
              <a:t>Bombardier d’eau</a:t>
            </a:r>
            <a:endParaRPr lang="fr-FR" sz="1400" b="1" i="0" u="none" strike="noStrike" kern="1200" cap="none" spc="0" baseline="0">
              <a:solidFill>
                <a:srgbClr val="FFFFFF"/>
              </a:solidFill>
              <a:uFillTx/>
              <a:latin typeface="Aptos"/>
            </a:endParaRPr>
          </a:p>
        </p:txBody>
      </p:sp>
      <p:sp>
        <p:nvSpPr>
          <p:cNvPr id="67" name="ZoneTexte 7">
            <a:extLst>
              <a:ext uri="{FF2B5EF4-FFF2-40B4-BE49-F238E27FC236}">
                <a16:creationId xmlns:a16="http://schemas.microsoft.com/office/drawing/2014/main" id="{6E41CB4B-89E0-5F79-6249-950C768A5188}"/>
              </a:ext>
            </a:extLst>
          </p:cNvPr>
          <p:cNvSpPr txBox="1"/>
          <p:nvPr/>
        </p:nvSpPr>
        <p:spPr>
          <a:xfrm>
            <a:off x="3890753" y="2812561"/>
            <a:ext cx="638586"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ptos"/>
              </a:rPr>
              <a:t>FC 4</a:t>
            </a:r>
          </a:p>
        </p:txBody>
      </p:sp>
      <p:sp>
        <p:nvSpPr>
          <p:cNvPr id="68" name="Arc 78">
            <a:extLst>
              <a:ext uri="{FF2B5EF4-FFF2-40B4-BE49-F238E27FC236}">
                <a16:creationId xmlns:a16="http://schemas.microsoft.com/office/drawing/2014/main" id="{C2989828-0235-8795-B8F4-19663157647D}"/>
              </a:ext>
            </a:extLst>
          </p:cNvPr>
          <p:cNvSpPr/>
          <p:nvPr/>
        </p:nvSpPr>
        <p:spPr>
          <a:xfrm rot="16039436">
            <a:off x="4627563" y="2092462"/>
            <a:ext cx="348197" cy="351646"/>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69" name="Arc 69">
            <a:extLst>
              <a:ext uri="{FF2B5EF4-FFF2-40B4-BE49-F238E27FC236}">
                <a16:creationId xmlns:a16="http://schemas.microsoft.com/office/drawing/2014/main" id="{E423942B-E9D0-288F-9333-32FC5CA988CA}"/>
              </a:ext>
            </a:extLst>
          </p:cNvPr>
          <p:cNvSpPr/>
          <p:nvPr/>
        </p:nvSpPr>
        <p:spPr>
          <a:xfrm rot="3738653">
            <a:off x="5605755" y="2123165"/>
            <a:ext cx="332512" cy="843890"/>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70" name="Arc 78">
            <a:extLst>
              <a:ext uri="{FF2B5EF4-FFF2-40B4-BE49-F238E27FC236}">
                <a16:creationId xmlns:a16="http://schemas.microsoft.com/office/drawing/2014/main" id="{5AE6613C-1457-762C-B76E-B198E23162F8}"/>
              </a:ext>
            </a:extLst>
          </p:cNvPr>
          <p:cNvSpPr/>
          <p:nvPr/>
        </p:nvSpPr>
        <p:spPr>
          <a:xfrm rot="17120220">
            <a:off x="4381521" y="2968439"/>
            <a:ext cx="562412" cy="457209"/>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
        <p:nvSpPr>
          <p:cNvPr id="71" name="Espace réservé du numéro de diapositive 3">
            <a:extLst>
              <a:ext uri="{FF2B5EF4-FFF2-40B4-BE49-F238E27FC236}">
                <a16:creationId xmlns:a16="http://schemas.microsoft.com/office/drawing/2014/main" id="{C153C70C-34CC-0E62-CD56-01C2A31B5428}"/>
              </a:ext>
            </a:extLst>
          </p:cNvPr>
          <p:cNvSpPr txBox="1">
            <a:spLocks/>
          </p:cNvSpPr>
          <p:nvPr/>
        </p:nvSpPr>
        <p:spPr>
          <a:xfrm>
            <a:off x="4724399"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a:t>
            </a:fld>
            <a:endParaRPr lang="fr-FR"/>
          </a:p>
        </p:txBody>
      </p:sp>
      <p:sp>
        <p:nvSpPr>
          <p:cNvPr id="3" name="Arc 70">
            <a:extLst>
              <a:ext uri="{FF2B5EF4-FFF2-40B4-BE49-F238E27FC236}">
                <a16:creationId xmlns:a16="http://schemas.microsoft.com/office/drawing/2014/main" id="{EAE501D6-8CA8-1D53-1352-9587801D6867}"/>
              </a:ext>
            </a:extLst>
          </p:cNvPr>
          <p:cNvSpPr/>
          <p:nvPr/>
        </p:nvSpPr>
        <p:spPr>
          <a:xfrm rot="1773509">
            <a:off x="5074730" y="4878139"/>
            <a:ext cx="1221062" cy="140451"/>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 0 0 -270"/>
              <a:gd name="f12" fmla="+- 0 0 -225"/>
              <a:gd name="f13" fmla="+- 0 0 -180"/>
              <a:gd name="f14" fmla="abs f4"/>
              <a:gd name="f15" fmla="abs f5"/>
              <a:gd name="f16" fmla="abs f6"/>
              <a:gd name="f17" fmla="+- 0 0 f3"/>
              <a:gd name="f18" fmla="+- 0 0 f10"/>
              <a:gd name="f19" fmla="*/ f11 f0 1"/>
              <a:gd name="f20" fmla="*/ f12 f0 1"/>
              <a:gd name="f21" fmla="*/ f13 f0 1"/>
              <a:gd name="f22" fmla="?: f14 f4 1"/>
              <a:gd name="f23" fmla="?: f15 f5 1"/>
              <a:gd name="f24" fmla="?: f16 f6 1"/>
              <a:gd name="f25" fmla="*/ f17 f0 1"/>
              <a:gd name="f26" fmla="*/ f18 f0 1"/>
              <a:gd name="f27" fmla="*/ f19 1 f3"/>
              <a:gd name="f28" fmla="*/ f20 1 f3"/>
              <a:gd name="f29" fmla="*/ f21 1 f3"/>
              <a:gd name="f30" fmla="*/ f22 1 21600"/>
              <a:gd name="f31" fmla="*/ f23 1 21600"/>
              <a:gd name="f32" fmla="*/ 21600 f22 1"/>
              <a:gd name="f33" fmla="*/ 21600 f23 1"/>
              <a:gd name="f34" fmla="*/ f25 1 f3"/>
              <a:gd name="f35" fmla="*/ f26 1 f3"/>
              <a:gd name="f36" fmla="+- f27 0 f1"/>
              <a:gd name="f37" fmla="+- f28 0 f1"/>
              <a:gd name="f38" fmla="+- f29 0 f1"/>
              <a:gd name="f39" fmla="min f31 f30"/>
              <a:gd name="f40" fmla="*/ f32 1 f24"/>
              <a:gd name="f41" fmla="*/ f33 1 f24"/>
              <a:gd name="f42" fmla="+- f34 0 f1"/>
              <a:gd name="f43" fmla="+- f35 0 f1"/>
              <a:gd name="f44" fmla="val f40"/>
              <a:gd name="f45" fmla="val f41"/>
              <a:gd name="f46" fmla="+- 0 0 f42"/>
              <a:gd name="f47" fmla="+- 0 0 f43"/>
              <a:gd name="f48" fmla="+- f45 0 f7"/>
              <a:gd name="f49" fmla="+- f44 0 f7"/>
              <a:gd name="f50" fmla="+- f47 0 f46"/>
              <a:gd name="f51" fmla="+- f46 f1 0"/>
              <a:gd name="f52" fmla="+- f47 f1 0"/>
              <a:gd name="f53" fmla="+- 21600000 0 f46"/>
              <a:gd name="f54" fmla="+- f1 0 f46"/>
              <a:gd name="f55" fmla="+- 27000000 0 f46"/>
              <a:gd name="f56" fmla="+- f0 0 f46"/>
              <a:gd name="f57" fmla="+- 32400000 0 f46"/>
              <a:gd name="f58" fmla="+- f2 0 f46"/>
              <a:gd name="f59" fmla="+- 37800000 0 f46"/>
              <a:gd name="f60" fmla="*/ f48 1 2"/>
              <a:gd name="f61" fmla="*/ f49 1 2"/>
              <a:gd name="f62" fmla="+- f50 21600000 0"/>
              <a:gd name="f63" fmla="?: f54 f54 f55"/>
              <a:gd name="f64" fmla="?: f56 f56 f57"/>
              <a:gd name="f65" fmla="?: f58 f58 f59"/>
              <a:gd name="f66" fmla="*/ f51 f8 1"/>
              <a:gd name="f67" fmla="*/ f52 f8 1"/>
              <a:gd name="f68" fmla="+- f7 f60 0"/>
              <a:gd name="f69" fmla="+- f7 f61 0"/>
              <a:gd name="f70" fmla="?: f50 f50 f62"/>
              <a:gd name="f71" fmla="*/ f66 1 f0"/>
              <a:gd name="f72" fmla="*/ f67 1 f0"/>
              <a:gd name="f73" fmla="*/ f61 f39 1"/>
              <a:gd name="f74" fmla="*/ f60 f39 1"/>
              <a:gd name="f75" fmla="+- f70 0 f53"/>
              <a:gd name="f76" fmla="+- f70 0 f63"/>
              <a:gd name="f77" fmla="+- f70 0 f64"/>
              <a:gd name="f78" fmla="+- f70 0 f65"/>
              <a:gd name="f79" fmla="+- 0 0 f71"/>
              <a:gd name="f80" fmla="+- 0 0 f72"/>
              <a:gd name="f81" fmla="*/ f69 f39 1"/>
              <a:gd name="f82" fmla="*/ f68 f39 1"/>
              <a:gd name="f83" fmla="+- 0 0 f79"/>
              <a:gd name="f84" fmla="+- 0 0 f80"/>
              <a:gd name="f85" fmla="*/ f83 f0 1"/>
              <a:gd name="f86" fmla="*/ f84 f0 1"/>
              <a:gd name="f87" fmla="*/ f85 1 f8"/>
              <a:gd name="f88" fmla="*/ f86 1 f8"/>
              <a:gd name="f89" fmla="+- f87 0 f1"/>
              <a:gd name="f90" fmla="+- f88 0 f1"/>
              <a:gd name="f91" fmla="sin 1 f89"/>
              <a:gd name="f92" fmla="cos 1 f89"/>
              <a:gd name="f93" fmla="sin 1 f90"/>
              <a:gd name="f94" fmla="cos 1 f90"/>
              <a:gd name="f95" fmla="+- 0 0 f91"/>
              <a:gd name="f96" fmla="+- 0 0 f92"/>
              <a:gd name="f97" fmla="+- 0 0 f93"/>
              <a:gd name="f98" fmla="+- 0 0 f94"/>
              <a:gd name="f99" fmla="+- 0 0 f95"/>
              <a:gd name="f100" fmla="+- 0 0 f96"/>
              <a:gd name="f101" fmla="+- 0 0 f97"/>
              <a:gd name="f102" fmla="+- 0 0 f98"/>
              <a:gd name="f103" fmla="val f99"/>
              <a:gd name="f104" fmla="val f100"/>
              <a:gd name="f105" fmla="val f101"/>
              <a:gd name="f106" fmla="val f102"/>
              <a:gd name="f107" fmla="*/ f103 f61 1"/>
              <a:gd name="f108" fmla="*/ f104 f60 1"/>
              <a:gd name="f109" fmla="*/ f105 f61 1"/>
              <a:gd name="f110" fmla="*/ f106 f60 1"/>
              <a:gd name="f111" fmla="+- 0 0 f108"/>
              <a:gd name="f112" fmla="+- 0 0 f107"/>
              <a:gd name="f113" fmla="+- 0 0 f110"/>
              <a:gd name="f114" fmla="+- 0 0 f109"/>
              <a:gd name="f115" fmla="+- 0 0 f111"/>
              <a:gd name="f116" fmla="+- 0 0 f112"/>
              <a:gd name="f117" fmla="+- 0 0 f113"/>
              <a:gd name="f118" fmla="+- 0 0 f114"/>
              <a:gd name="f119" fmla="at2 f115 f116"/>
              <a:gd name="f120" fmla="at2 f117 f118"/>
              <a:gd name="f121" fmla="+- f119 f1 0"/>
              <a:gd name="f122" fmla="+- f120 f1 0"/>
              <a:gd name="f123" fmla="*/ f121 f8 1"/>
              <a:gd name="f124" fmla="*/ f122 f8 1"/>
              <a:gd name="f125" fmla="*/ f123 1 f0"/>
              <a:gd name="f126" fmla="*/ f124 1 f0"/>
              <a:gd name="f127" fmla="+- 0 0 f125"/>
              <a:gd name="f128" fmla="+- 0 0 f126"/>
              <a:gd name="f129" fmla="val f127"/>
              <a:gd name="f130" fmla="val f128"/>
              <a:gd name="f131" fmla="+- 0 0 f129"/>
              <a:gd name="f132" fmla="+- 0 0 f130"/>
              <a:gd name="f133" fmla="*/ f131 f0 1"/>
              <a:gd name="f134" fmla="*/ f132 f0 1"/>
              <a:gd name="f135" fmla="*/ f133 1 f8"/>
              <a:gd name="f136" fmla="*/ f134 1 f8"/>
              <a:gd name="f137" fmla="+- f135 0 f1"/>
              <a:gd name="f138" fmla="+- f136 0 f1"/>
              <a:gd name="f139" fmla="+- f137 f1 0"/>
              <a:gd name="f140" fmla="+- f138 f1 0"/>
              <a:gd name="f141" fmla="*/ f139 f8 1"/>
              <a:gd name="f142" fmla="*/ f140 f8 1"/>
              <a:gd name="f143" fmla="*/ f141 1 f0"/>
              <a:gd name="f144" fmla="*/ f142 1 f0"/>
              <a:gd name="f145" fmla="+- 0 0 f143"/>
              <a:gd name="f146" fmla="+- 0 0 f144"/>
              <a:gd name="f147" fmla="+- 0 0 f145"/>
              <a:gd name="f148" fmla="+- 0 0 f146"/>
              <a:gd name="f149" fmla="*/ f147 f0 1"/>
              <a:gd name="f150" fmla="*/ f148 f0 1"/>
              <a:gd name="f151" fmla="*/ f149 1 f8"/>
              <a:gd name="f152" fmla="*/ f150 1 f8"/>
              <a:gd name="f153" fmla="+- f151 0 f1"/>
              <a:gd name="f154" fmla="+- f152 0 f1"/>
              <a:gd name="f155" fmla="cos 1 f153"/>
              <a:gd name="f156" fmla="sin 1 f153"/>
              <a:gd name="f157" fmla="cos 1 f154"/>
              <a:gd name="f158" fmla="sin 1 f154"/>
              <a:gd name="f159" fmla="+- 0 0 f155"/>
              <a:gd name="f160" fmla="+- 0 0 f156"/>
              <a:gd name="f161" fmla="+- 0 0 f157"/>
              <a:gd name="f162" fmla="+- 0 0 f158"/>
              <a:gd name="f163" fmla="+- 0 0 f159"/>
              <a:gd name="f164" fmla="+- 0 0 f160"/>
              <a:gd name="f165" fmla="+- 0 0 f161"/>
              <a:gd name="f166" fmla="+- 0 0 f162"/>
              <a:gd name="f167" fmla="val f163"/>
              <a:gd name="f168" fmla="val f164"/>
              <a:gd name="f169" fmla="val f165"/>
              <a:gd name="f170" fmla="val f166"/>
              <a:gd name="f171" fmla="+- 0 0 f167"/>
              <a:gd name="f172" fmla="+- 0 0 f168"/>
              <a:gd name="f173" fmla="+- 0 0 f169"/>
              <a:gd name="f174" fmla="+- 0 0 f170"/>
              <a:gd name="f175" fmla="*/ f9 f171 1"/>
              <a:gd name="f176" fmla="*/ f9 f172 1"/>
              <a:gd name="f177" fmla="*/ f9 f173 1"/>
              <a:gd name="f178" fmla="*/ f9 f174 1"/>
              <a:gd name="f179" fmla="*/ f175 f61 1"/>
              <a:gd name="f180" fmla="*/ f176 f60 1"/>
              <a:gd name="f181" fmla="*/ f177 f61 1"/>
              <a:gd name="f182" fmla="*/ f178 f60 1"/>
              <a:gd name="f183" fmla="+- f69 f179 0"/>
              <a:gd name="f184" fmla="+- f68 f180 0"/>
              <a:gd name="f185" fmla="+- f69 f181 0"/>
              <a:gd name="f186" fmla="+- f68 f182 0"/>
              <a:gd name="f187" fmla="max f183 f185"/>
              <a:gd name="f188" fmla="max f184 f186"/>
              <a:gd name="f189" fmla="min f183 f185"/>
              <a:gd name="f190" fmla="min f184 f186"/>
              <a:gd name="f191" fmla="*/ f183 f39 1"/>
              <a:gd name="f192" fmla="*/ f184 f39 1"/>
              <a:gd name="f193" fmla="*/ f185 f39 1"/>
              <a:gd name="f194" fmla="*/ f186 f39 1"/>
              <a:gd name="f195" fmla="?: f75 f44 f187"/>
              <a:gd name="f196" fmla="?: f76 f45 f188"/>
              <a:gd name="f197" fmla="?: f77 f7 f189"/>
              <a:gd name="f198" fmla="?: f78 f7 f190"/>
              <a:gd name="f199" fmla="*/ f197 f39 1"/>
              <a:gd name="f200" fmla="*/ f198 f39 1"/>
              <a:gd name="f201" fmla="*/ f195 f39 1"/>
              <a:gd name="f202" fmla="*/ f196 f39 1"/>
            </a:gdLst>
            <a:ahLst/>
            <a:cxnLst>
              <a:cxn ang="3cd4">
                <a:pos x="hc" y="t"/>
              </a:cxn>
              <a:cxn ang="0">
                <a:pos x="r" y="vc"/>
              </a:cxn>
              <a:cxn ang="cd4">
                <a:pos x="hc" y="b"/>
              </a:cxn>
              <a:cxn ang="cd2">
                <a:pos x="l" y="vc"/>
              </a:cxn>
              <a:cxn ang="f36">
                <a:pos x="f191" y="f192"/>
              </a:cxn>
              <a:cxn ang="f37">
                <a:pos x="f81" y="f82"/>
              </a:cxn>
              <a:cxn ang="f38">
                <a:pos x="f193" y="f194"/>
              </a:cxn>
            </a:cxnLst>
            <a:rect l="f199" t="f200" r="f201" b="f202"/>
            <a:pathLst>
              <a:path stroke="0">
                <a:moveTo>
                  <a:pt x="f191" y="f192"/>
                </a:moveTo>
                <a:arcTo wR="f73" hR="f74" stAng="f46" swAng="f70"/>
                <a:lnTo>
                  <a:pt x="f81" y="f82"/>
                </a:lnTo>
                <a:close/>
              </a:path>
              <a:path fill="none">
                <a:moveTo>
                  <a:pt x="f191" y="f192"/>
                </a:moveTo>
                <a:arcTo wR="f73" hR="f74" stAng="f46" swAng="f70"/>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17579812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62C9D3-7BBB-5148-A8E2-8211C4B97315}"/>
              </a:ext>
            </a:extLst>
          </p:cNvPr>
          <p:cNvSpPr>
            <a:spLocks noGrp="1"/>
          </p:cNvSpPr>
          <p:nvPr>
            <p:ph type="title"/>
          </p:nvPr>
        </p:nvSpPr>
        <p:spPr>
          <a:xfrm>
            <a:off x="2408496" y="271576"/>
            <a:ext cx="7375008" cy="996785"/>
          </a:xfrm>
        </p:spPr>
        <p:txBody>
          <a:bodyPr>
            <a:normAutofit fontScale="90000"/>
          </a:bodyPr>
          <a:lstStyle/>
          <a:p>
            <a:r>
              <a:rPr lang="fr-FR"/>
              <a:t>Mécanisme porte de </a:t>
            </a:r>
            <a:r>
              <a:rPr lang="fr-FR" err="1"/>
              <a:t>soute</a:t>
            </a:r>
            <a:r>
              <a:rPr lang="fr-FR"/>
              <a:t> retenu par le Lycée Diderot</a:t>
            </a:r>
          </a:p>
        </p:txBody>
      </p:sp>
      <p:pic>
        <p:nvPicPr>
          <p:cNvPr id="4" name="Picture 1">
            <a:extLst>
              <a:ext uri="{FF2B5EF4-FFF2-40B4-BE49-F238E27FC236}">
                <a16:creationId xmlns:a16="http://schemas.microsoft.com/office/drawing/2014/main" id="{7D27D5AF-11F5-6205-8787-2EBFE7C544EB}"/>
              </a:ext>
            </a:extLst>
          </p:cNvPr>
          <p:cNvPicPr>
            <a:picLocks noChangeAspect="1"/>
          </p:cNvPicPr>
          <p:nvPr/>
        </p:nvPicPr>
        <p:blipFill rotWithShape="1">
          <a:blip r:embed="rId3"/>
          <a:stretch/>
        </p:blipFill>
        <p:spPr bwMode="auto">
          <a:xfrm>
            <a:off x="401091" y="1485574"/>
            <a:ext cx="6275012" cy="4900753"/>
          </a:xfrm>
          <a:prstGeom prst="rect">
            <a:avLst/>
          </a:prstGeom>
        </p:spPr>
      </p:pic>
      <p:pic>
        <p:nvPicPr>
          <p:cNvPr id="5" name="Google Shape;1247;p110">
            <a:extLst>
              <a:ext uri="{FF2B5EF4-FFF2-40B4-BE49-F238E27FC236}">
                <a16:creationId xmlns:a16="http://schemas.microsoft.com/office/drawing/2014/main" id="{12DBA72F-1B64-2704-4BBE-B534C1AAF714}"/>
              </a:ext>
            </a:extLst>
          </p:cNvPr>
          <p:cNvPicPr/>
          <p:nvPr/>
        </p:nvPicPr>
        <p:blipFill rotWithShape="1">
          <a:blip r:embed="rId4">
            <a:alphaModFix/>
          </a:blip>
          <a:stretch/>
        </p:blipFill>
        <p:spPr bwMode="auto">
          <a:xfrm>
            <a:off x="7584671" y="2243297"/>
            <a:ext cx="3649600" cy="3649600"/>
          </a:xfrm>
          <a:prstGeom prst="rect">
            <a:avLst/>
          </a:prstGeom>
          <a:noFill/>
          <a:ln>
            <a:noFill/>
          </a:ln>
        </p:spPr>
      </p:pic>
      <p:sp>
        <p:nvSpPr>
          <p:cNvPr id="7" name="ZoneTexte 6">
            <a:extLst>
              <a:ext uri="{FF2B5EF4-FFF2-40B4-BE49-F238E27FC236}">
                <a16:creationId xmlns:a16="http://schemas.microsoft.com/office/drawing/2014/main" id="{CC2449B2-A230-9D77-E0EA-63F6BB2E0B17}"/>
              </a:ext>
            </a:extLst>
          </p:cNvPr>
          <p:cNvSpPr txBox="1"/>
          <p:nvPr/>
        </p:nvSpPr>
        <p:spPr>
          <a:xfrm>
            <a:off x="7412293" y="1952623"/>
            <a:ext cx="3994355" cy="369332"/>
          </a:xfrm>
          <a:prstGeom prst="rect">
            <a:avLst/>
          </a:prstGeom>
          <a:noFill/>
        </p:spPr>
        <p:txBody>
          <a:bodyPr wrap="square">
            <a:spAutoFit/>
          </a:bodyPr>
          <a:lstStyle/>
          <a:p>
            <a:r>
              <a:rPr lang="fr" sz="1800"/>
              <a:t>Vérin choisie: HMI-2603121922076 </a:t>
            </a:r>
            <a:endParaRPr lang="fr-FR"/>
          </a:p>
        </p:txBody>
      </p:sp>
      <p:sp>
        <p:nvSpPr>
          <p:cNvPr id="8" name="ZoneTexte 7">
            <a:extLst>
              <a:ext uri="{FF2B5EF4-FFF2-40B4-BE49-F238E27FC236}">
                <a16:creationId xmlns:a16="http://schemas.microsoft.com/office/drawing/2014/main" id="{8FF7D7B6-1309-ABB0-4AFA-B29722E1BC78}"/>
              </a:ext>
            </a:extLst>
          </p:cNvPr>
          <p:cNvSpPr txBox="1"/>
          <p:nvPr/>
        </p:nvSpPr>
        <p:spPr>
          <a:xfrm>
            <a:off x="3538597" y="5523565"/>
            <a:ext cx="1342430" cy="369332"/>
          </a:xfrm>
          <a:prstGeom prst="rect">
            <a:avLst/>
          </a:prstGeom>
          <a:noFill/>
        </p:spPr>
        <p:txBody>
          <a:bodyPr wrap="square" rtlCol="0">
            <a:spAutoFit/>
          </a:bodyPr>
          <a:lstStyle/>
          <a:p>
            <a:pPr algn="ctr"/>
            <a:r>
              <a:rPr lang="fr-FR" b="1">
                <a:solidFill>
                  <a:schemeClr val="accent2"/>
                </a:solidFill>
                <a:sym typeface="Wingdings" panose="05000000000000000000" pitchFamily="2" charset="2"/>
              </a:rPr>
              <a:t>Porte</a:t>
            </a:r>
          </a:p>
        </p:txBody>
      </p:sp>
      <p:sp>
        <p:nvSpPr>
          <p:cNvPr id="9" name="ZoneTexte 8">
            <a:extLst>
              <a:ext uri="{FF2B5EF4-FFF2-40B4-BE49-F238E27FC236}">
                <a16:creationId xmlns:a16="http://schemas.microsoft.com/office/drawing/2014/main" id="{F74E9127-E4AD-23D4-B16C-6D4551A2BED2}"/>
              </a:ext>
            </a:extLst>
          </p:cNvPr>
          <p:cNvSpPr txBox="1"/>
          <p:nvPr/>
        </p:nvSpPr>
        <p:spPr>
          <a:xfrm>
            <a:off x="4209812" y="2321955"/>
            <a:ext cx="1342430" cy="369332"/>
          </a:xfrm>
          <a:prstGeom prst="rect">
            <a:avLst/>
          </a:prstGeom>
          <a:noFill/>
        </p:spPr>
        <p:txBody>
          <a:bodyPr wrap="square" rtlCol="0">
            <a:spAutoFit/>
          </a:bodyPr>
          <a:lstStyle/>
          <a:p>
            <a:pPr algn="ctr"/>
            <a:r>
              <a:rPr lang="fr-FR" b="1">
                <a:solidFill>
                  <a:schemeClr val="accent2"/>
                </a:solidFill>
                <a:sym typeface="Wingdings" panose="05000000000000000000" pitchFamily="2" charset="2"/>
              </a:rPr>
              <a:t>Fuselage</a:t>
            </a:r>
          </a:p>
        </p:txBody>
      </p:sp>
      <p:sp>
        <p:nvSpPr>
          <p:cNvPr id="3" name="Espace réservé du numéro de diapositive 3">
            <a:extLst>
              <a:ext uri="{FF2B5EF4-FFF2-40B4-BE49-F238E27FC236}">
                <a16:creationId xmlns:a16="http://schemas.microsoft.com/office/drawing/2014/main" id="{662A781A-6908-743C-FD6B-F63E7376D034}"/>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100</a:t>
            </a:fld>
            <a:endParaRPr lang="fr-FR"/>
          </a:p>
        </p:txBody>
      </p:sp>
    </p:spTree>
    <p:extLst>
      <p:ext uri="{BB962C8B-B14F-4D97-AF65-F5344CB8AC3E}">
        <p14:creationId xmlns:p14="http://schemas.microsoft.com/office/powerpoint/2010/main" val="35960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F85B9B2-F546-10E7-1314-B1F8F97E8CF9}"/>
              </a:ext>
            </a:extLst>
          </p:cNvPr>
          <p:cNvPicPr>
            <a:picLocks noChangeAspect="1"/>
          </p:cNvPicPr>
          <p:nvPr/>
        </p:nvPicPr>
        <p:blipFill>
          <a:blip r:embed="rId3"/>
          <a:stretch>
            <a:fillRect/>
          </a:stretch>
        </p:blipFill>
        <p:spPr>
          <a:xfrm>
            <a:off x="1343419" y="1289517"/>
            <a:ext cx="9505155" cy="4512548"/>
          </a:xfrm>
          <a:prstGeom prst="rect">
            <a:avLst/>
          </a:prstGeom>
        </p:spPr>
      </p:pic>
      <p:sp>
        <p:nvSpPr>
          <p:cNvPr id="2" name="Titre 1">
            <a:extLst>
              <a:ext uri="{FF2B5EF4-FFF2-40B4-BE49-F238E27FC236}">
                <a16:creationId xmlns:a16="http://schemas.microsoft.com/office/drawing/2014/main" id="{C656AA5D-E69E-C5CA-4B7B-F0DE58EB761D}"/>
              </a:ext>
            </a:extLst>
          </p:cNvPr>
          <p:cNvSpPr>
            <a:spLocks noGrp="1"/>
          </p:cNvSpPr>
          <p:nvPr>
            <p:ph type="title"/>
          </p:nvPr>
        </p:nvSpPr>
        <p:spPr/>
        <p:txBody>
          <a:bodyPr/>
          <a:lstStyle/>
          <a:p>
            <a:r>
              <a:rPr lang="fr-FR"/>
              <a:t>Marges en translation</a:t>
            </a:r>
          </a:p>
        </p:txBody>
      </p:sp>
      <p:sp>
        <p:nvSpPr>
          <p:cNvPr id="26" name="ZoneTexte 25">
            <a:extLst>
              <a:ext uri="{FF2B5EF4-FFF2-40B4-BE49-F238E27FC236}">
                <a16:creationId xmlns:a16="http://schemas.microsoft.com/office/drawing/2014/main" id="{F32221FB-1AB4-2BD6-87CD-EAEEC88136D0}"/>
              </a:ext>
            </a:extLst>
          </p:cNvPr>
          <p:cNvSpPr txBox="1"/>
          <p:nvPr/>
        </p:nvSpPr>
        <p:spPr>
          <a:xfrm>
            <a:off x="1320360" y="720720"/>
            <a:ext cx="1088136" cy="369332"/>
          </a:xfrm>
          <a:prstGeom prst="rect">
            <a:avLst/>
          </a:prstGeom>
          <a:noFill/>
        </p:spPr>
        <p:txBody>
          <a:bodyPr wrap="square" rtlCol="0">
            <a:spAutoFit/>
          </a:bodyPr>
          <a:lstStyle/>
          <a:p>
            <a:r>
              <a:rPr lang="fr-FR"/>
              <a:t>(mm)</a:t>
            </a:r>
          </a:p>
        </p:txBody>
      </p:sp>
      <p:cxnSp>
        <p:nvCxnSpPr>
          <p:cNvPr id="28" name="Connecteur droit avec flèche 27">
            <a:extLst>
              <a:ext uri="{FF2B5EF4-FFF2-40B4-BE49-F238E27FC236}">
                <a16:creationId xmlns:a16="http://schemas.microsoft.com/office/drawing/2014/main" id="{1A57E7E9-3F8E-15BC-09CF-052236220C1F}"/>
              </a:ext>
            </a:extLst>
          </p:cNvPr>
          <p:cNvCxnSpPr>
            <a:cxnSpLocks/>
          </p:cNvCxnSpPr>
          <p:nvPr/>
        </p:nvCxnSpPr>
        <p:spPr>
          <a:xfrm flipH="1">
            <a:off x="8302752" y="1481328"/>
            <a:ext cx="1874711" cy="10058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0" name="ZoneTexte 29">
            <a:extLst>
              <a:ext uri="{FF2B5EF4-FFF2-40B4-BE49-F238E27FC236}">
                <a16:creationId xmlns:a16="http://schemas.microsoft.com/office/drawing/2014/main" id="{7852222B-92EF-D970-06B3-EE34F7B994FF}"/>
              </a:ext>
            </a:extLst>
          </p:cNvPr>
          <p:cNvSpPr txBox="1"/>
          <p:nvPr/>
        </p:nvSpPr>
        <p:spPr>
          <a:xfrm>
            <a:off x="10177463" y="1289517"/>
            <a:ext cx="1316736" cy="369332"/>
          </a:xfrm>
          <a:prstGeom prst="rect">
            <a:avLst/>
          </a:prstGeom>
          <a:noFill/>
        </p:spPr>
        <p:txBody>
          <a:bodyPr wrap="square" rtlCol="0">
            <a:spAutoFit/>
          </a:bodyPr>
          <a:lstStyle/>
          <a:p>
            <a:r>
              <a:rPr lang="fr-FR" b="1">
                <a:solidFill>
                  <a:schemeClr val="accent2"/>
                </a:solidFill>
              </a:rPr>
              <a:t>Ouverture</a:t>
            </a:r>
          </a:p>
        </p:txBody>
      </p:sp>
      <p:cxnSp>
        <p:nvCxnSpPr>
          <p:cNvPr id="11" name="Connecteur droit avec flèche 10">
            <a:extLst>
              <a:ext uri="{FF2B5EF4-FFF2-40B4-BE49-F238E27FC236}">
                <a16:creationId xmlns:a16="http://schemas.microsoft.com/office/drawing/2014/main" id="{05994971-5422-87C1-0BE0-EF4485CD0E05}"/>
              </a:ext>
            </a:extLst>
          </p:cNvPr>
          <p:cNvCxnSpPr>
            <a:cxnSpLocks/>
          </p:cNvCxnSpPr>
          <p:nvPr/>
        </p:nvCxnSpPr>
        <p:spPr>
          <a:xfrm flipH="1">
            <a:off x="8638307" y="3011593"/>
            <a:ext cx="1874711" cy="10058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ZoneTexte 11">
            <a:extLst>
              <a:ext uri="{FF2B5EF4-FFF2-40B4-BE49-F238E27FC236}">
                <a16:creationId xmlns:a16="http://schemas.microsoft.com/office/drawing/2014/main" id="{A40E0E2D-F3C1-A02D-8A06-42A83ACEE7DC}"/>
              </a:ext>
            </a:extLst>
          </p:cNvPr>
          <p:cNvSpPr txBox="1"/>
          <p:nvPr/>
        </p:nvSpPr>
        <p:spPr>
          <a:xfrm>
            <a:off x="10513018" y="2819782"/>
            <a:ext cx="1438190" cy="369332"/>
          </a:xfrm>
          <a:prstGeom prst="rect">
            <a:avLst/>
          </a:prstGeom>
          <a:noFill/>
        </p:spPr>
        <p:txBody>
          <a:bodyPr wrap="square" rtlCol="0">
            <a:spAutoFit/>
          </a:bodyPr>
          <a:lstStyle/>
          <a:p>
            <a:r>
              <a:rPr lang="fr-FR" b="1">
                <a:solidFill>
                  <a:schemeClr val="accent2"/>
                </a:solidFill>
              </a:rPr>
              <a:t>Conteneur</a:t>
            </a:r>
          </a:p>
        </p:txBody>
      </p:sp>
      <p:sp>
        <p:nvSpPr>
          <p:cNvPr id="14" name="ZoneTexte 13">
            <a:extLst>
              <a:ext uri="{FF2B5EF4-FFF2-40B4-BE49-F238E27FC236}">
                <a16:creationId xmlns:a16="http://schemas.microsoft.com/office/drawing/2014/main" id="{386B41DF-DD37-3741-148A-2C8E321A0A58}"/>
              </a:ext>
            </a:extLst>
          </p:cNvPr>
          <p:cNvSpPr txBox="1"/>
          <p:nvPr/>
        </p:nvSpPr>
        <p:spPr>
          <a:xfrm>
            <a:off x="402336" y="3361125"/>
            <a:ext cx="777240" cy="369332"/>
          </a:xfrm>
          <a:prstGeom prst="rect">
            <a:avLst/>
          </a:prstGeom>
          <a:noFill/>
        </p:spPr>
        <p:txBody>
          <a:bodyPr wrap="square" rtlCol="0">
            <a:spAutoFit/>
          </a:bodyPr>
          <a:lstStyle/>
          <a:p>
            <a:r>
              <a:rPr lang="fr-FR"/>
              <a:t>Nez</a:t>
            </a:r>
          </a:p>
        </p:txBody>
      </p:sp>
      <p:sp>
        <p:nvSpPr>
          <p:cNvPr id="3" name="ZoneTexte 2">
            <a:extLst>
              <a:ext uri="{FF2B5EF4-FFF2-40B4-BE49-F238E27FC236}">
                <a16:creationId xmlns:a16="http://schemas.microsoft.com/office/drawing/2014/main" id="{70FCC6CD-0336-33F5-D338-5FCF2205432B}"/>
              </a:ext>
            </a:extLst>
          </p:cNvPr>
          <p:cNvSpPr txBox="1"/>
          <p:nvPr/>
        </p:nvSpPr>
        <p:spPr>
          <a:xfrm>
            <a:off x="3088742" y="5962907"/>
            <a:ext cx="6014508" cy="369332"/>
          </a:xfrm>
          <a:prstGeom prst="rect">
            <a:avLst/>
          </a:prstGeom>
          <a:noFill/>
        </p:spPr>
        <p:txBody>
          <a:bodyPr wrap="square" rtlCol="0">
            <a:spAutoFit/>
          </a:bodyPr>
          <a:lstStyle/>
          <a:p>
            <a:r>
              <a:rPr lang="fr-FR" b="1"/>
              <a:t>Positionnement idéal 0° -&gt; +/- 20cm de chaque côté</a:t>
            </a:r>
          </a:p>
        </p:txBody>
      </p:sp>
      <p:sp>
        <p:nvSpPr>
          <p:cNvPr id="4" name="Espace réservé du numéro de diapositive 3">
            <a:extLst>
              <a:ext uri="{FF2B5EF4-FFF2-40B4-BE49-F238E27FC236}">
                <a16:creationId xmlns:a16="http://schemas.microsoft.com/office/drawing/2014/main" id="{916F822B-696B-F127-9B7D-5A4E1C5824E6}"/>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101</a:t>
            </a:fld>
            <a:endParaRPr lang="fr-FR"/>
          </a:p>
        </p:txBody>
      </p:sp>
    </p:spTree>
    <p:extLst>
      <p:ext uri="{BB962C8B-B14F-4D97-AF65-F5344CB8AC3E}">
        <p14:creationId xmlns:p14="http://schemas.microsoft.com/office/powerpoint/2010/main" val="13162403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3DB3E9-97F0-7F34-21A1-BC8DDA54380D}"/>
              </a:ext>
            </a:extLst>
          </p:cNvPr>
          <p:cNvPicPr>
            <a:picLocks noChangeAspect="1"/>
          </p:cNvPicPr>
          <p:nvPr/>
        </p:nvPicPr>
        <p:blipFill>
          <a:blip r:embed="rId3"/>
          <a:stretch>
            <a:fillRect/>
          </a:stretch>
        </p:blipFill>
        <p:spPr>
          <a:xfrm>
            <a:off x="2838220" y="1484944"/>
            <a:ext cx="8761039" cy="3888111"/>
          </a:xfrm>
          <a:prstGeom prst="rect">
            <a:avLst/>
          </a:prstGeom>
        </p:spPr>
      </p:pic>
      <p:sp>
        <p:nvSpPr>
          <p:cNvPr id="2" name="Titre 1">
            <a:extLst>
              <a:ext uri="{FF2B5EF4-FFF2-40B4-BE49-F238E27FC236}">
                <a16:creationId xmlns:a16="http://schemas.microsoft.com/office/drawing/2014/main" id="{605AD3C4-D898-7AA8-5450-4C71E3DBE155}"/>
              </a:ext>
            </a:extLst>
          </p:cNvPr>
          <p:cNvSpPr>
            <a:spLocks noGrp="1"/>
          </p:cNvSpPr>
          <p:nvPr>
            <p:ph type="title"/>
          </p:nvPr>
        </p:nvSpPr>
        <p:spPr/>
        <p:txBody>
          <a:bodyPr>
            <a:normAutofit/>
          </a:bodyPr>
          <a:lstStyle/>
          <a:p>
            <a:r>
              <a:rPr lang="fr-FR"/>
              <a:t>Marges en rotation</a:t>
            </a:r>
          </a:p>
        </p:txBody>
      </p:sp>
      <p:sp>
        <p:nvSpPr>
          <p:cNvPr id="9" name="ZoneTexte 8">
            <a:extLst>
              <a:ext uri="{FF2B5EF4-FFF2-40B4-BE49-F238E27FC236}">
                <a16:creationId xmlns:a16="http://schemas.microsoft.com/office/drawing/2014/main" id="{73D8111E-6F97-304B-5186-6C512E0B770D}"/>
              </a:ext>
            </a:extLst>
          </p:cNvPr>
          <p:cNvSpPr txBox="1"/>
          <p:nvPr/>
        </p:nvSpPr>
        <p:spPr>
          <a:xfrm>
            <a:off x="523875" y="2893689"/>
            <a:ext cx="1776448" cy="646331"/>
          </a:xfrm>
          <a:prstGeom prst="rect">
            <a:avLst/>
          </a:prstGeom>
          <a:noFill/>
        </p:spPr>
        <p:txBody>
          <a:bodyPr wrap="none" rtlCol="0">
            <a:spAutoFit/>
          </a:bodyPr>
          <a:lstStyle/>
          <a:p>
            <a:r>
              <a:rPr lang="fr-FR"/>
              <a:t>Condition :</a:t>
            </a:r>
          </a:p>
          <a:p>
            <a:pPr marL="742950" lvl="1" indent="-285750">
              <a:buFont typeface="Arial" panose="020B0604020202020204" pitchFamily="34" charset="0"/>
              <a:buChar char="•"/>
            </a:pPr>
            <a:r>
              <a:rPr lang="fr-FR"/>
              <a:t>Centré</a:t>
            </a:r>
          </a:p>
        </p:txBody>
      </p:sp>
      <p:sp>
        <p:nvSpPr>
          <p:cNvPr id="11" name="ZoneTexte 10">
            <a:extLst>
              <a:ext uri="{FF2B5EF4-FFF2-40B4-BE49-F238E27FC236}">
                <a16:creationId xmlns:a16="http://schemas.microsoft.com/office/drawing/2014/main" id="{395BA4C3-D603-07E0-1BDA-01B1EDD9A2F1}"/>
              </a:ext>
            </a:extLst>
          </p:cNvPr>
          <p:cNvSpPr txBox="1"/>
          <p:nvPr/>
        </p:nvSpPr>
        <p:spPr>
          <a:xfrm>
            <a:off x="6019350" y="5598080"/>
            <a:ext cx="2398778" cy="369332"/>
          </a:xfrm>
          <a:prstGeom prst="rect">
            <a:avLst/>
          </a:prstGeom>
          <a:noFill/>
        </p:spPr>
        <p:txBody>
          <a:bodyPr wrap="square" rtlCol="0">
            <a:spAutoFit/>
          </a:bodyPr>
          <a:lstStyle/>
          <a:p>
            <a:r>
              <a:rPr lang="fr-FR" b="1"/>
              <a:t>Angle</a:t>
            </a:r>
            <a:r>
              <a:rPr lang="fr-FR"/>
              <a:t> </a:t>
            </a:r>
            <a:r>
              <a:rPr lang="fr-FR" b="1"/>
              <a:t>max : 3,841</a:t>
            </a:r>
            <a:r>
              <a:rPr lang="fr-FR"/>
              <a:t>°</a:t>
            </a:r>
          </a:p>
        </p:txBody>
      </p:sp>
      <p:sp>
        <p:nvSpPr>
          <p:cNvPr id="3" name="Espace réservé du numéro de diapositive 3">
            <a:extLst>
              <a:ext uri="{FF2B5EF4-FFF2-40B4-BE49-F238E27FC236}">
                <a16:creationId xmlns:a16="http://schemas.microsoft.com/office/drawing/2014/main" id="{1D0EDA82-618B-11F8-BABD-F129FEC3E41A}"/>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102</a:t>
            </a:fld>
            <a:endParaRPr lang="fr-FR"/>
          </a:p>
        </p:txBody>
      </p:sp>
    </p:spTree>
    <p:extLst>
      <p:ext uri="{BB962C8B-B14F-4D97-AF65-F5344CB8AC3E}">
        <p14:creationId xmlns:p14="http://schemas.microsoft.com/office/powerpoint/2010/main" val="28367534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73E6-41D4-76CF-7297-1191B5B9BA9A}"/>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5B7D6DC-499A-82E4-2461-E4CC026634AB}"/>
              </a:ext>
            </a:extLst>
          </p:cNvPr>
          <p:cNvPicPr>
            <a:picLocks noChangeAspect="1"/>
          </p:cNvPicPr>
          <p:nvPr/>
        </p:nvPicPr>
        <p:blipFill>
          <a:blip r:embed="rId3"/>
          <a:stretch>
            <a:fillRect/>
          </a:stretch>
        </p:blipFill>
        <p:spPr>
          <a:xfrm>
            <a:off x="3697567" y="1484901"/>
            <a:ext cx="8036136" cy="3770200"/>
          </a:xfrm>
          <a:prstGeom prst="rect">
            <a:avLst/>
          </a:prstGeom>
        </p:spPr>
      </p:pic>
      <p:sp>
        <p:nvSpPr>
          <p:cNvPr id="2" name="Titre 1">
            <a:extLst>
              <a:ext uri="{FF2B5EF4-FFF2-40B4-BE49-F238E27FC236}">
                <a16:creationId xmlns:a16="http://schemas.microsoft.com/office/drawing/2014/main" id="{306DBAC0-CAD9-A3B1-1F7D-186CDCE08EE8}"/>
              </a:ext>
            </a:extLst>
          </p:cNvPr>
          <p:cNvSpPr>
            <a:spLocks noGrp="1"/>
          </p:cNvSpPr>
          <p:nvPr>
            <p:ph type="title"/>
          </p:nvPr>
        </p:nvSpPr>
        <p:spPr>
          <a:xfrm>
            <a:off x="1627035" y="281408"/>
            <a:ext cx="8937930" cy="619011"/>
          </a:xfrm>
        </p:spPr>
        <p:txBody>
          <a:bodyPr>
            <a:normAutofit fontScale="90000"/>
          </a:bodyPr>
          <a:lstStyle/>
          <a:p>
            <a:r>
              <a:rPr lang="fr-FR"/>
              <a:t>Marges en rotation et translation à l’arrière</a:t>
            </a:r>
          </a:p>
        </p:txBody>
      </p:sp>
      <p:sp>
        <p:nvSpPr>
          <p:cNvPr id="9" name="ZoneTexte 8">
            <a:extLst>
              <a:ext uri="{FF2B5EF4-FFF2-40B4-BE49-F238E27FC236}">
                <a16:creationId xmlns:a16="http://schemas.microsoft.com/office/drawing/2014/main" id="{B5C70A4F-FF3F-7DDD-AC78-2A3BACE6CCD5}"/>
              </a:ext>
            </a:extLst>
          </p:cNvPr>
          <p:cNvSpPr txBox="1"/>
          <p:nvPr/>
        </p:nvSpPr>
        <p:spPr>
          <a:xfrm>
            <a:off x="304419" y="2533102"/>
            <a:ext cx="3142869" cy="2308324"/>
          </a:xfrm>
          <a:prstGeom prst="rect">
            <a:avLst/>
          </a:prstGeom>
          <a:noFill/>
        </p:spPr>
        <p:txBody>
          <a:bodyPr wrap="square" rtlCol="0">
            <a:spAutoFit/>
          </a:bodyPr>
          <a:lstStyle/>
          <a:p>
            <a:r>
              <a:rPr lang="fr-FR"/>
              <a:t>Conditions :</a:t>
            </a:r>
          </a:p>
          <a:p>
            <a:endParaRPr lang="fr-FR"/>
          </a:p>
          <a:p>
            <a:pPr marL="742950" lvl="1" indent="-285750">
              <a:buFont typeface="Arial" panose="020B0604020202020204" pitchFamily="34" charset="0"/>
              <a:buChar char="•"/>
            </a:pPr>
            <a:r>
              <a:rPr lang="fr-FR"/>
              <a:t>Max en arrière longitudinalement</a:t>
            </a:r>
          </a:p>
          <a:p>
            <a:pPr marL="742950" lvl="1" indent="-285750">
              <a:buFont typeface="Arial" panose="020B0604020202020204" pitchFamily="34" charset="0"/>
              <a:buChar char="•"/>
            </a:pPr>
            <a:endParaRPr lang="fr-FR"/>
          </a:p>
          <a:p>
            <a:pPr marL="742950" lvl="1" indent="-285750">
              <a:buFont typeface="Arial" panose="020B0604020202020204" pitchFamily="34" charset="0"/>
              <a:buChar char="•"/>
            </a:pPr>
            <a:r>
              <a:rPr lang="fr-FR"/>
              <a:t>Centré dans la largeur</a:t>
            </a:r>
          </a:p>
          <a:p>
            <a:pPr marL="742950" lvl="1" indent="-285750">
              <a:buFont typeface="Arial" panose="020B0604020202020204" pitchFamily="34" charset="0"/>
              <a:buChar char="•"/>
            </a:pPr>
            <a:endParaRPr lang="fr-FR"/>
          </a:p>
        </p:txBody>
      </p:sp>
      <p:sp>
        <p:nvSpPr>
          <p:cNvPr id="11" name="ZoneTexte 10">
            <a:extLst>
              <a:ext uri="{FF2B5EF4-FFF2-40B4-BE49-F238E27FC236}">
                <a16:creationId xmlns:a16="http://schemas.microsoft.com/office/drawing/2014/main" id="{25FDA182-3FC8-883C-3680-CE166C8A99FD}"/>
              </a:ext>
            </a:extLst>
          </p:cNvPr>
          <p:cNvSpPr txBox="1"/>
          <p:nvPr/>
        </p:nvSpPr>
        <p:spPr>
          <a:xfrm>
            <a:off x="6369314" y="5480083"/>
            <a:ext cx="2692641" cy="369332"/>
          </a:xfrm>
          <a:prstGeom prst="rect">
            <a:avLst/>
          </a:prstGeom>
          <a:noFill/>
        </p:spPr>
        <p:txBody>
          <a:bodyPr wrap="square" rtlCol="0">
            <a:spAutoFit/>
          </a:bodyPr>
          <a:lstStyle/>
          <a:p>
            <a:r>
              <a:rPr lang="fr-FR" b="1"/>
              <a:t>Angle max : 3,639 °</a:t>
            </a:r>
          </a:p>
        </p:txBody>
      </p:sp>
      <p:sp>
        <p:nvSpPr>
          <p:cNvPr id="3" name="Espace réservé du numéro de diapositive 3">
            <a:extLst>
              <a:ext uri="{FF2B5EF4-FFF2-40B4-BE49-F238E27FC236}">
                <a16:creationId xmlns:a16="http://schemas.microsoft.com/office/drawing/2014/main" id="{0EAE6AF1-0500-17E8-B24D-7CAD3EFD4187}"/>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103</a:t>
            </a:fld>
            <a:endParaRPr lang="fr-FR"/>
          </a:p>
        </p:txBody>
      </p:sp>
    </p:spTree>
    <p:extLst>
      <p:ext uri="{BB962C8B-B14F-4D97-AF65-F5344CB8AC3E}">
        <p14:creationId xmlns:p14="http://schemas.microsoft.com/office/powerpoint/2010/main" val="15623455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EB7E1-18D2-E929-B015-02985A769B3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F80B338-8D11-601A-CEAC-97EB40927C75}"/>
              </a:ext>
            </a:extLst>
          </p:cNvPr>
          <p:cNvPicPr>
            <a:picLocks noChangeAspect="1"/>
          </p:cNvPicPr>
          <p:nvPr/>
        </p:nvPicPr>
        <p:blipFill>
          <a:blip r:embed="rId3"/>
          <a:stretch>
            <a:fillRect/>
          </a:stretch>
        </p:blipFill>
        <p:spPr>
          <a:xfrm>
            <a:off x="3447288" y="1495044"/>
            <a:ext cx="8296971" cy="3867912"/>
          </a:xfrm>
          <a:prstGeom prst="rect">
            <a:avLst/>
          </a:prstGeom>
        </p:spPr>
      </p:pic>
      <p:sp>
        <p:nvSpPr>
          <p:cNvPr id="2" name="Titre 1">
            <a:extLst>
              <a:ext uri="{FF2B5EF4-FFF2-40B4-BE49-F238E27FC236}">
                <a16:creationId xmlns:a16="http://schemas.microsoft.com/office/drawing/2014/main" id="{43986858-5605-6B4B-037D-F4C73F813EE8}"/>
              </a:ext>
            </a:extLst>
          </p:cNvPr>
          <p:cNvSpPr>
            <a:spLocks noGrp="1"/>
          </p:cNvSpPr>
          <p:nvPr>
            <p:ph type="title"/>
          </p:nvPr>
        </p:nvSpPr>
        <p:spPr>
          <a:xfrm>
            <a:off x="1764686" y="242080"/>
            <a:ext cx="8662627" cy="619011"/>
          </a:xfrm>
        </p:spPr>
        <p:txBody>
          <a:bodyPr>
            <a:normAutofit fontScale="90000"/>
          </a:bodyPr>
          <a:lstStyle/>
          <a:p>
            <a:r>
              <a:rPr lang="fr-FR"/>
              <a:t>Marges en rotation et translation à l’avant</a:t>
            </a:r>
          </a:p>
        </p:txBody>
      </p:sp>
      <p:sp>
        <p:nvSpPr>
          <p:cNvPr id="9" name="ZoneTexte 8">
            <a:extLst>
              <a:ext uri="{FF2B5EF4-FFF2-40B4-BE49-F238E27FC236}">
                <a16:creationId xmlns:a16="http://schemas.microsoft.com/office/drawing/2014/main" id="{1FB52E9E-7C57-6366-E552-1A4316FBAC85}"/>
              </a:ext>
            </a:extLst>
          </p:cNvPr>
          <p:cNvSpPr txBox="1"/>
          <p:nvPr/>
        </p:nvSpPr>
        <p:spPr>
          <a:xfrm>
            <a:off x="304419" y="2533102"/>
            <a:ext cx="3142869" cy="2031325"/>
          </a:xfrm>
          <a:prstGeom prst="rect">
            <a:avLst/>
          </a:prstGeom>
          <a:noFill/>
        </p:spPr>
        <p:txBody>
          <a:bodyPr wrap="square" rtlCol="0">
            <a:spAutoFit/>
          </a:bodyPr>
          <a:lstStyle/>
          <a:p>
            <a:r>
              <a:rPr lang="fr-FR"/>
              <a:t>Conditions :</a:t>
            </a:r>
          </a:p>
          <a:p>
            <a:endParaRPr lang="fr-FR"/>
          </a:p>
          <a:p>
            <a:pPr marL="742950" lvl="1" indent="-285750">
              <a:buFont typeface="Arial" panose="020B0604020202020204" pitchFamily="34" charset="0"/>
              <a:buChar char="•"/>
            </a:pPr>
            <a:r>
              <a:rPr lang="fr-FR"/>
              <a:t>Max en avant longitudinalement</a:t>
            </a:r>
          </a:p>
          <a:p>
            <a:pPr marL="742950" lvl="1" indent="-285750">
              <a:buFont typeface="Arial" panose="020B0604020202020204" pitchFamily="34" charset="0"/>
              <a:buChar char="•"/>
            </a:pPr>
            <a:endParaRPr lang="fr-FR"/>
          </a:p>
          <a:p>
            <a:pPr marL="742950" lvl="1" indent="-285750">
              <a:buFont typeface="Arial" panose="020B0604020202020204" pitchFamily="34" charset="0"/>
              <a:buChar char="•"/>
            </a:pPr>
            <a:r>
              <a:rPr lang="fr-FR"/>
              <a:t>Centré dans la largeur</a:t>
            </a:r>
          </a:p>
        </p:txBody>
      </p:sp>
      <p:sp>
        <p:nvSpPr>
          <p:cNvPr id="11" name="ZoneTexte 10">
            <a:extLst>
              <a:ext uri="{FF2B5EF4-FFF2-40B4-BE49-F238E27FC236}">
                <a16:creationId xmlns:a16="http://schemas.microsoft.com/office/drawing/2014/main" id="{82E96044-D1C1-4F06-6AEC-490EADA739AE}"/>
              </a:ext>
            </a:extLst>
          </p:cNvPr>
          <p:cNvSpPr txBox="1"/>
          <p:nvPr/>
        </p:nvSpPr>
        <p:spPr>
          <a:xfrm>
            <a:off x="6291375" y="5533481"/>
            <a:ext cx="2692641" cy="369332"/>
          </a:xfrm>
          <a:prstGeom prst="rect">
            <a:avLst/>
          </a:prstGeom>
          <a:noFill/>
        </p:spPr>
        <p:txBody>
          <a:bodyPr wrap="square" rtlCol="0">
            <a:spAutoFit/>
          </a:bodyPr>
          <a:lstStyle/>
          <a:p>
            <a:r>
              <a:rPr lang="fr-FR" b="1"/>
              <a:t>Angle max : 3,841°</a:t>
            </a:r>
          </a:p>
        </p:txBody>
      </p:sp>
      <p:sp>
        <p:nvSpPr>
          <p:cNvPr id="3" name="Espace réservé du numéro de diapositive 3">
            <a:extLst>
              <a:ext uri="{FF2B5EF4-FFF2-40B4-BE49-F238E27FC236}">
                <a16:creationId xmlns:a16="http://schemas.microsoft.com/office/drawing/2014/main" id="{2AFBE2A0-B101-C448-4B33-8C6B621B9C1E}"/>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104</a:t>
            </a:fld>
            <a:endParaRPr lang="fr-FR"/>
          </a:p>
        </p:txBody>
      </p:sp>
    </p:spTree>
    <p:extLst>
      <p:ext uri="{BB962C8B-B14F-4D97-AF65-F5344CB8AC3E}">
        <p14:creationId xmlns:p14="http://schemas.microsoft.com/office/powerpoint/2010/main" val="9402799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167C76-9C3E-CB90-BC4E-4D2E02759EF7}"/>
              </a:ext>
            </a:extLst>
          </p:cNvPr>
          <p:cNvSpPr>
            <a:spLocks noGrp="1"/>
          </p:cNvSpPr>
          <p:nvPr>
            <p:ph type="title"/>
          </p:nvPr>
        </p:nvSpPr>
        <p:spPr>
          <a:xfrm>
            <a:off x="2408496" y="271576"/>
            <a:ext cx="7375008" cy="619011"/>
          </a:xfrm>
        </p:spPr>
        <p:txBody>
          <a:bodyPr anchor="ctr">
            <a:normAutofit/>
          </a:bodyPr>
          <a:lstStyle/>
          <a:p>
            <a:r>
              <a:rPr lang="fr-FR"/>
              <a:t>Marges avec données </a:t>
            </a:r>
          </a:p>
        </p:txBody>
      </p:sp>
      <p:pic>
        <p:nvPicPr>
          <p:cNvPr id="4" name="Image 3">
            <a:extLst>
              <a:ext uri="{FF2B5EF4-FFF2-40B4-BE49-F238E27FC236}">
                <a16:creationId xmlns:a16="http://schemas.microsoft.com/office/drawing/2014/main" id="{666F9C54-AF9D-0CB8-8901-DC0E9CFDF526}"/>
              </a:ext>
            </a:extLst>
          </p:cNvPr>
          <p:cNvPicPr>
            <a:picLocks noChangeAspect="1"/>
          </p:cNvPicPr>
          <p:nvPr/>
        </p:nvPicPr>
        <p:blipFill>
          <a:blip r:embed="rId3"/>
          <a:stretch>
            <a:fillRect/>
          </a:stretch>
        </p:blipFill>
        <p:spPr>
          <a:xfrm>
            <a:off x="893680" y="890587"/>
            <a:ext cx="10404640" cy="4682087"/>
          </a:xfrm>
          <a:prstGeom prst="rect">
            <a:avLst/>
          </a:prstGeom>
          <a:noFill/>
        </p:spPr>
      </p:pic>
      <p:sp>
        <p:nvSpPr>
          <p:cNvPr id="3" name="ZoneTexte 2">
            <a:extLst>
              <a:ext uri="{FF2B5EF4-FFF2-40B4-BE49-F238E27FC236}">
                <a16:creationId xmlns:a16="http://schemas.microsoft.com/office/drawing/2014/main" id="{283B754B-2382-94D9-A63C-01C710B74979}"/>
              </a:ext>
            </a:extLst>
          </p:cNvPr>
          <p:cNvSpPr txBox="1"/>
          <p:nvPr/>
        </p:nvSpPr>
        <p:spPr>
          <a:xfrm>
            <a:off x="3038198" y="5680377"/>
            <a:ext cx="6115603" cy="646331"/>
          </a:xfrm>
          <a:prstGeom prst="rect">
            <a:avLst/>
          </a:prstGeom>
          <a:noFill/>
        </p:spPr>
        <p:txBody>
          <a:bodyPr wrap="square" rtlCol="0">
            <a:spAutoFit/>
          </a:bodyPr>
          <a:lstStyle/>
          <a:p>
            <a:pPr algn="ctr"/>
            <a:r>
              <a:rPr lang="fr-FR" b="1"/>
              <a:t>Il</a:t>
            </a:r>
            <a:r>
              <a:rPr lang="fr-FR"/>
              <a:t> </a:t>
            </a:r>
            <a:r>
              <a:rPr lang="fr-FR" b="1"/>
              <a:t>faut viser au centre à 20 cm près et avec +/- 3,8° par apport à l’axe avion</a:t>
            </a:r>
          </a:p>
        </p:txBody>
      </p:sp>
      <p:sp>
        <p:nvSpPr>
          <p:cNvPr id="5" name="Espace réservé du numéro de diapositive 3">
            <a:extLst>
              <a:ext uri="{FF2B5EF4-FFF2-40B4-BE49-F238E27FC236}">
                <a16:creationId xmlns:a16="http://schemas.microsoft.com/office/drawing/2014/main" id="{E0BB1571-68D6-42AD-0DAD-D62AB1D55280}"/>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105</a:t>
            </a:fld>
            <a:endParaRPr lang="fr-FR"/>
          </a:p>
        </p:txBody>
      </p:sp>
    </p:spTree>
    <p:extLst>
      <p:ext uri="{BB962C8B-B14F-4D97-AF65-F5344CB8AC3E}">
        <p14:creationId xmlns:p14="http://schemas.microsoft.com/office/powerpoint/2010/main" val="23459282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EB44DE-9F34-138C-8DC8-235D960E0DBF}"/>
              </a:ext>
            </a:extLst>
          </p:cNvPr>
          <p:cNvSpPr>
            <a:spLocks noGrp="1"/>
          </p:cNvSpPr>
          <p:nvPr>
            <p:ph type="title"/>
          </p:nvPr>
        </p:nvSpPr>
        <p:spPr/>
        <p:txBody>
          <a:bodyPr/>
          <a:lstStyle/>
          <a:p>
            <a:r>
              <a:rPr lang="fr-FR"/>
              <a:t>Centrage simplifié Q400</a:t>
            </a:r>
          </a:p>
        </p:txBody>
      </p:sp>
      <p:sp>
        <p:nvSpPr>
          <p:cNvPr id="4" name="ZoneTexte 3">
            <a:extLst>
              <a:ext uri="{FF2B5EF4-FFF2-40B4-BE49-F238E27FC236}">
                <a16:creationId xmlns:a16="http://schemas.microsoft.com/office/drawing/2014/main" id="{61EF7EB9-0983-4E24-AB45-EC25675DB6F7}"/>
              </a:ext>
            </a:extLst>
          </p:cNvPr>
          <p:cNvSpPr txBox="1"/>
          <p:nvPr/>
        </p:nvSpPr>
        <p:spPr>
          <a:xfrm>
            <a:off x="4164220" y="4957011"/>
            <a:ext cx="4215866" cy="923330"/>
          </a:xfrm>
          <a:prstGeom prst="rect">
            <a:avLst/>
          </a:prstGeom>
          <a:noFill/>
        </p:spPr>
        <p:txBody>
          <a:bodyPr wrap="square" rtlCol="0">
            <a:spAutoFit/>
          </a:bodyPr>
          <a:lstStyle/>
          <a:p>
            <a:pPr algn="ctr"/>
            <a:r>
              <a:rPr lang="fr-FR" b="1">
                <a:solidFill>
                  <a:srgbClr val="00B050"/>
                </a:solidFill>
              </a:rPr>
              <a:t>Toutes le marges sont bien comprises entre 0 et 5 % la méthode est donc vérifiée</a:t>
            </a:r>
          </a:p>
        </p:txBody>
      </p:sp>
      <p:pic>
        <p:nvPicPr>
          <p:cNvPr id="6" name="Image 5">
            <a:extLst>
              <a:ext uri="{FF2B5EF4-FFF2-40B4-BE49-F238E27FC236}">
                <a16:creationId xmlns:a16="http://schemas.microsoft.com/office/drawing/2014/main" id="{310A8E7F-32C8-7C72-9C89-19C855E05893}"/>
              </a:ext>
            </a:extLst>
          </p:cNvPr>
          <p:cNvPicPr>
            <a:picLocks noChangeAspect="1"/>
          </p:cNvPicPr>
          <p:nvPr/>
        </p:nvPicPr>
        <p:blipFill>
          <a:blip r:embed="rId3"/>
          <a:stretch>
            <a:fillRect/>
          </a:stretch>
        </p:blipFill>
        <p:spPr>
          <a:xfrm>
            <a:off x="2079082" y="1198746"/>
            <a:ext cx="8033836" cy="3450106"/>
          </a:xfrm>
          <a:prstGeom prst="rect">
            <a:avLst/>
          </a:prstGeom>
        </p:spPr>
      </p:pic>
      <p:sp>
        <p:nvSpPr>
          <p:cNvPr id="3" name="Espace réservé du numéro de diapositive 3">
            <a:extLst>
              <a:ext uri="{FF2B5EF4-FFF2-40B4-BE49-F238E27FC236}">
                <a16:creationId xmlns:a16="http://schemas.microsoft.com/office/drawing/2014/main" id="{38B38037-F05F-0165-B4D4-555B21994894}"/>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106</a:t>
            </a:fld>
            <a:endParaRPr lang="fr-FR"/>
          </a:p>
        </p:txBody>
      </p:sp>
    </p:spTree>
    <p:extLst>
      <p:ext uri="{BB962C8B-B14F-4D97-AF65-F5344CB8AC3E}">
        <p14:creationId xmlns:p14="http://schemas.microsoft.com/office/powerpoint/2010/main" val="42889337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D1BEE-ED2A-7BDD-F6DB-F4B98C919891}"/>
              </a:ext>
            </a:extLst>
          </p:cNvPr>
          <p:cNvSpPr>
            <a:spLocks noGrp="1"/>
          </p:cNvSpPr>
          <p:nvPr>
            <p:ph type="title"/>
          </p:nvPr>
        </p:nvSpPr>
        <p:spPr/>
        <p:txBody>
          <a:bodyPr/>
          <a:lstStyle/>
          <a:p>
            <a:r>
              <a:rPr lang="fr-FR"/>
              <a:t>Centrage simplifié ISO-PLANE</a:t>
            </a:r>
          </a:p>
        </p:txBody>
      </p:sp>
      <p:sp>
        <p:nvSpPr>
          <p:cNvPr id="6" name="ZoneTexte 5">
            <a:extLst>
              <a:ext uri="{FF2B5EF4-FFF2-40B4-BE49-F238E27FC236}">
                <a16:creationId xmlns:a16="http://schemas.microsoft.com/office/drawing/2014/main" id="{50128976-99D9-53A4-C42B-BFC41DFFB189}"/>
              </a:ext>
            </a:extLst>
          </p:cNvPr>
          <p:cNvSpPr txBox="1"/>
          <p:nvPr/>
        </p:nvSpPr>
        <p:spPr>
          <a:xfrm>
            <a:off x="3988067" y="5292993"/>
            <a:ext cx="4215866" cy="923330"/>
          </a:xfrm>
          <a:prstGeom prst="rect">
            <a:avLst/>
          </a:prstGeom>
          <a:noFill/>
        </p:spPr>
        <p:txBody>
          <a:bodyPr wrap="square" rtlCol="0">
            <a:spAutoFit/>
          </a:bodyPr>
          <a:lstStyle/>
          <a:p>
            <a:pPr algn="ctr"/>
            <a:r>
              <a:rPr lang="fr-FR" b="1">
                <a:solidFill>
                  <a:srgbClr val="00B050"/>
                </a:solidFill>
              </a:rPr>
              <a:t>Toutes le marges sont bien comprises entre 0 et 5 % sauf à l’atterrissage.</a:t>
            </a:r>
          </a:p>
        </p:txBody>
      </p:sp>
      <p:pic>
        <p:nvPicPr>
          <p:cNvPr id="4" name="Image 3">
            <a:extLst>
              <a:ext uri="{FF2B5EF4-FFF2-40B4-BE49-F238E27FC236}">
                <a16:creationId xmlns:a16="http://schemas.microsoft.com/office/drawing/2014/main" id="{899D4F0F-9CD4-27FD-1CC9-8C9CE2664131}"/>
              </a:ext>
            </a:extLst>
          </p:cNvPr>
          <p:cNvPicPr>
            <a:picLocks noChangeAspect="1"/>
          </p:cNvPicPr>
          <p:nvPr/>
        </p:nvPicPr>
        <p:blipFill>
          <a:blip r:embed="rId3"/>
          <a:stretch>
            <a:fillRect/>
          </a:stretch>
        </p:blipFill>
        <p:spPr>
          <a:xfrm>
            <a:off x="1885746" y="1684747"/>
            <a:ext cx="8420508" cy="3488506"/>
          </a:xfrm>
          <a:prstGeom prst="rect">
            <a:avLst/>
          </a:prstGeom>
        </p:spPr>
      </p:pic>
      <p:pic>
        <p:nvPicPr>
          <p:cNvPr id="8" name="Image 7">
            <a:extLst>
              <a:ext uri="{FF2B5EF4-FFF2-40B4-BE49-F238E27FC236}">
                <a16:creationId xmlns:a16="http://schemas.microsoft.com/office/drawing/2014/main" id="{79887C5B-D678-1787-67C7-9192791FB2CB}"/>
              </a:ext>
            </a:extLst>
          </p:cNvPr>
          <p:cNvPicPr>
            <a:picLocks noChangeAspect="1"/>
          </p:cNvPicPr>
          <p:nvPr/>
        </p:nvPicPr>
        <p:blipFill>
          <a:blip r:embed="rId4"/>
          <a:stretch>
            <a:fillRect/>
          </a:stretch>
        </p:blipFill>
        <p:spPr>
          <a:xfrm>
            <a:off x="1885745" y="1104183"/>
            <a:ext cx="8420509" cy="460824"/>
          </a:xfrm>
          <a:prstGeom prst="rect">
            <a:avLst/>
          </a:prstGeom>
        </p:spPr>
      </p:pic>
      <p:sp>
        <p:nvSpPr>
          <p:cNvPr id="3" name="Espace réservé du numéro de diapositive 3">
            <a:extLst>
              <a:ext uri="{FF2B5EF4-FFF2-40B4-BE49-F238E27FC236}">
                <a16:creationId xmlns:a16="http://schemas.microsoft.com/office/drawing/2014/main" id="{E6ED0432-F814-F280-267C-71E3BACD7589}"/>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107</a:t>
            </a:fld>
            <a:endParaRPr lang="fr-FR"/>
          </a:p>
        </p:txBody>
      </p:sp>
    </p:spTree>
    <p:extLst>
      <p:ext uri="{BB962C8B-B14F-4D97-AF65-F5344CB8AC3E}">
        <p14:creationId xmlns:p14="http://schemas.microsoft.com/office/powerpoint/2010/main" val="14155361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7D98F67A-A90E-DE9B-34AE-913D2A6F2D76}"/>
              </a:ext>
            </a:extLst>
          </p:cNvPr>
          <p:cNvSpPr txBox="1">
            <a:spLocks/>
          </p:cNvSpPr>
          <p:nvPr/>
        </p:nvSpPr>
        <p:spPr>
          <a:xfrm>
            <a:off x="2560896" y="423976"/>
            <a:ext cx="7375008" cy="6190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a:t>Centrage simplifié ISO-PLANE</a:t>
            </a:r>
          </a:p>
        </p:txBody>
      </p:sp>
      <p:pic>
        <p:nvPicPr>
          <p:cNvPr id="8" name="Espace réservé du contenu 7" descr="Une image contenant texte, capture d’écran, nombre, Police&#10;&#10;Le contenu généré par l’IA peut être incorrect.">
            <a:extLst>
              <a:ext uri="{FF2B5EF4-FFF2-40B4-BE49-F238E27FC236}">
                <a16:creationId xmlns:a16="http://schemas.microsoft.com/office/drawing/2014/main" id="{6FCB9FB5-0946-B118-C2C3-A00B4AEAB71E}"/>
              </a:ext>
            </a:extLst>
          </p:cNvPr>
          <p:cNvPicPr>
            <a:picLocks noGrp="1" noChangeAspect="1"/>
          </p:cNvPicPr>
          <p:nvPr>
            <p:ph idx="1"/>
          </p:nvPr>
        </p:nvPicPr>
        <p:blipFill>
          <a:blip r:embed="rId3"/>
          <a:stretch>
            <a:fillRect/>
          </a:stretch>
        </p:blipFill>
        <p:spPr>
          <a:xfrm>
            <a:off x="2647950" y="1150229"/>
            <a:ext cx="6896100" cy="4229100"/>
          </a:xfrm>
          <a:prstGeom prst="rect">
            <a:avLst/>
          </a:prstGeom>
        </p:spPr>
      </p:pic>
      <p:sp>
        <p:nvSpPr>
          <p:cNvPr id="10" name="ZoneTexte 9">
            <a:extLst>
              <a:ext uri="{FF2B5EF4-FFF2-40B4-BE49-F238E27FC236}">
                <a16:creationId xmlns:a16="http://schemas.microsoft.com/office/drawing/2014/main" id="{4B302AC3-0DAC-1363-C5A0-AF21221DCE96}"/>
              </a:ext>
            </a:extLst>
          </p:cNvPr>
          <p:cNvSpPr txBox="1"/>
          <p:nvPr/>
        </p:nvSpPr>
        <p:spPr>
          <a:xfrm>
            <a:off x="2262371" y="5566539"/>
            <a:ext cx="76672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Ici les marges statiques à 20,40,60 % de fuel ne sont pas comprises entre 0 et 5 % mais ce problème n'est pas alarmant aux vues de nos approximations </a:t>
            </a:r>
          </a:p>
        </p:txBody>
      </p:sp>
      <p:sp>
        <p:nvSpPr>
          <p:cNvPr id="2" name="Espace réservé du numéro de diapositive 3">
            <a:extLst>
              <a:ext uri="{FF2B5EF4-FFF2-40B4-BE49-F238E27FC236}">
                <a16:creationId xmlns:a16="http://schemas.microsoft.com/office/drawing/2014/main" id="{CF8FD9BC-FEEC-944B-3DDC-8D30541CBF7B}"/>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108</a:t>
            </a:fld>
            <a:endParaRPr lang="fr-FR"/>
          </a:p>
        </p:txBody>
      </p:sp>
    </p:spTree>
    <p:extLst>
      <p:ext uri="{BB962C8B-B14F-4D97-AF65-F5344CB8AC3E}">
        <p14:creationId xmlns:p14="http://schemas.microsoft.com/office/powerpoint/2010/main" val="13219460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D6DEC9-8281-07B6-4D4F-8C305D310165}"/>
              </a:ext>
            </a:extLst>
          </p:cNvPr>
          <p:cNvSpPr>
            <a:spLocks noGrp="1"/>
          </p:cNvSpPr>
          <p:nvPr>
            <p:ph type="title"/>
          </p:nvPr>
        </p:nvSpPr>
        <p:spPr>
          <a:xfrm>
            <a:off x="838200" y="259908"/>
            <a:ext cx="10515600" cy="623664"/>
          </a:xfrm>
        </p:spPr>
        <p:txBody>
          <a:bodyPr/>
          <a:lstStyle/>
          <a:p>
            <a:r>
              <a:rPr lang="fr-FR"/>
              <a:t>III – Bilan </a:t>
            </a:r>
          </a:p>
        </p:txBody>
      </p:sp>
      <p:sp>
        <p:nvSpPr>
          <p:cNvPr id="4" name="Espace réservé du numéro de diapositive 3">
            <a:extLst>
              <a:ext uri="{FF2B5EF4-FFF2-40B4-BE49-F238E27FC236}">
                <a16:creationId xmlns:a16="http://schemas.microsoft.com/office/drawing/2014/main" id="{EF1FF826-04B4-E253-5AC0-5778DDA7BC42}"/>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109</a:t>
            </a:fld>
            <a:endParaRPr lang="fr-FR"/>
          </a:p>
        </p:txBody>
      </p:sp>
      <p:sp>
        <p:nvSpPr>
          <p:cNvPr id="6" name="ZoneTexte 5">
            <a:extLst>
              <a:ext uri="{FF2B5EF4-FFF2-40B4-BE49-F238E27FC236}">
                <a16:creationId xmlns:a16="http://schemas.microsoft.com/office/drawing/2014/main" id="{8FC71E78-B367-9FE7-87B3-E31F66A96D71}"/>
              </a:ext>
            </a:extLst>
          </p:cNvPr>
          <p:cNvSpPr txBox="1"/>
          <p:nvPr/>
        </p:nvSpPr>
        <p:spPr>
          <a:xfrm>
            <a:off x="838200" y="4143712"/>
            <a:ext cx="4628130" cy="2123658"/>
          </a:xfrm>
          <a:prstGeom prst="rect">
            <a:avLst/>
          </a:prstGeom>
          <a:noFill/>
        </p:spPr>
        <p:txBody>
          <a:bodyPr wrap="square" rtlCol="0">
            <a:spAutoFit/>
          </a:bodyPr>
          <a:lstStyle/>
          <a:p>
            <a:r>
              <a:rPr lang="fr-FR" b="1">
                <a:solidFill>
                  <a:srgbClr val="00B050"/>
                </a:solidFill>
              </a:rPr>
              <a:t>Nos contributions au projet :</a:t>
            </a:r>
          </a:p>
          <a:p>
            <a:endParaRPr lang="fr-FR">
              <a:solidFill>
                <a:srgbClr val="00B050"/>
              </a:solidFill>
            </a:endParaRPr>
          </a:p>
          <a:p>
            <a:pPr marL="742950" lvl="1" indent="-285750">
              <a:buFont typeface="Wingdings" panose="05000000000000000000" pitchFamily="2" charset="2"/>
              <a:buChar char="§"/>
            </a:pPr>
            <a:r>
              <a:rPr lang="fr-FR" sz="1600">
                <a:solidFill>
                  <a:srgbClr val="00B050"/>
                </a:solidFill>
              </a:rPr>
              <a:t>Etude de marché approfondi</a:t>
            </a:r>
          </a:p>
          <a:p>
            <a:pPr marL="742950" lvl="1" indent="-285750">
              <a:buFont typeface="Wingdings" panose="05000000000000000000" pitchFamily="2" charset="2"/>
              <a:buChar char="§"/>
            </a:pPr>
            <a:r>
              <a:rPr lang="fr-FR" sz="1600">
                <a:solidFill>
                  <a:srgbClr val="00B050"/>
                </a:solidFill>
              </a:rPr>
              <a:t>Logo</a:t>
            </a:r>
          </a:p>
          <a:p>
            <a:pPr marL="742950" lvl="1" indent="-285750">
              <a:buFont typeface="Wingdings" panose="05000000000000000000" pitchFamily="2" charset="2"/>
              <a:buChar char="§"/>
            </a:pPr>
            <a:r>
              <a:rPr lang="fr-FR" sz="1600">
                <a:solidFill>
                  <a:srgbClr val="00B050"/>
                </a:solidFill>
              </a:rPr>
              <a:t>Etude RDM</a:t>
            </a:r>
          </a:p>
          <a:p>
            <a:pPr marL="742950" lvl="1" indent="-285750">
              <a:buFont typeface="Wingdings" panose="05000000000000000000" pitchFamily="2" charset="2"/>
              <a:buChar char="§"/>
            </a:pPr>
            <a:r>
              <a:rPr lang="fr-FR" sz="1600">
                <a:solidFill>
                  <a:srgbClr val="00B050"/>
                </a:solidFill>
              </a:rPr>
              <a:t>Etude aérodynamique </a:t>
            </a:r>
          </a:p>
          <a:p>
            <a:pPr marL="742950" lvl="1" indent="-285750">
              <a:buFont typeface="Wingdings" panose="05000000000000000000" pitchFamily="2" charset="2"/>
              <a:buChar char="§"/>
            </a:pPr>
            <a:r>
              <a:rPr lang="fr-FR" sz="1600">
                <a:solidFill>
                  <a:srgbClr val="00B050"/>
                </a:solidFill>
              </a:rPr>
              <a:t>Elaboration de plans détaillés</a:t>
            </a:r>
          </a:p>
          <a:p>
            <a:pPr marL="742950" lvl="1" indent="-285750">
              <a:buFont typeface="Wingdings" panose="05000000000000000000" pitchFamily="2" charset="2"/>
              <a:buChar char="§"/>
            </a:pPr>
            <a:r>
              <a:rPr lang="fr-FR" sz="1600">
                <a:solidFill>
                  <a:srgbClr val="00B050"/>
                </a:solidFill>
              </a:rPr>
              <a:t>Centrage</a:t>
            </a:r>
          </a:p>
        </p:txBody>
      </p:sp>
      <p:sp>
        <p:nvSpPr>
          <p:cNvPr id="8" name="ZoneTexte 7">
            <a:extLst>
              <a:ext uri="{FF2B5EF4-FFF2-40B4-BE49-F238E27FC236}">
                <a16:creationId xmlns:a16="http://schemas.microsoft.com/office/drawing/2014/main" id="{1E38943A-F275-11BE-DF54-1D62497ED0B1}"/>
              </a:ext>
            </a:extLst>
          </p:cNvPr>
          <p:cNvSpPr txBox="1"/>
          <p:nvPr/>
        </p:nvSpPr>
        <p:spPr>
          <a:xfrm>
            <a:off x="6624483" y="4140592"/>
            <a:ext cx="4628130" cy="2092881"/>
          </a:xfrm>
          <a:prstGeom prst="rect">
            <a:avLst/>
          </a:prstGeom>
          <a:noFill/>
        </p:spPr>
        <p:txBody>
          <a:bodyPr wrap="square" rtlCol="0">
            <a:spAutoFit/>
          </a:bodyPr>
          <a:lstStyle/>
          <a:p>
            <a:r>
              <a:rPr lang="fr-FR" b="1">
                <a:solidFill>
                  <a:srgbClr val="0070C0"/>
                </a:solidFill>
              </a:rPr>
              <a:t>Ce qu’il reste à faire :</a:t>
            </a:r>
          </a:p>
          <a:p>
            <a:endParaRPr lang="fr-FR" sz="1600">
              <a:solidFill>
                <a:srgbClr val="0070C0"/>
              </a:solidFill>
            </a:endParaRPr>
          </a:p>
          <a:p>
            <a:pPr marL="742950" lvl="1" indent="-285750">
              <a:buFont typeface="Wingdings" panose="05000000000000000000" pitchFamily="2" charset="2"/>
              <a:buChar char="§"/>
            </a:pPr>
            <a:r>
              <a:rPr lang="fr-FR" sz="1600">
                <a:solidFill>
                  <a:srgbClr val="0070C0"/>
                </a:solidFill>
              </a:rPr>
              <a:t>Approfondir l’étude RDM (MEF)</a:t>
            </a:r>
          </a:p>
          <a:p>
            <a:pPr marL="742950" lvl="1" indent="-285750">
              <a:buFont typeface="Wingdings" panose="05000000000000000000" pitchFamily="2" charset="2"/>
              <a:buChar char="§"/>
            </a:pPr>
            <a:r>
              <a:rPr lang="fr-FR" sz="1600">
                <a:solidFill>
                  <a:srgbClr val="0070C0"/>
                </a:solidFill>
              </a:rPr>
              <a:t>Approfondir l’étude </a:t>
            </a:r>
            <a:r>
              <a:rPr lang="fr-FR" sz="1600" err="1">
                <a:solidFill>
                  <a:srgbClr val="0070C0"/>
                </a:solidFill>
              </a:rPr>
              <a:t>aéro</a:t>
            </a:r>
            <a:r>
              <a:rPr lang="fr-FR" sz="1600">
                <a:solidFill>
                  <a:srgbClr val="0070C0"/>
                </a:solidFill>
              </a:rPr>
              <a:t> (CFD)</a:t>
            </a:r>
          </a:p>
          <a:p>
            <a:pPr marL="742950" lvl="1" indent="-285750">
              <a:buFont typeface="Wingdings" panose="05000000000000000000" pitchFamily="2" charset="2"/>
              <a:buChar char="§"/>
            </a:pPr>
            <a:r>
              <a:rPr lang="fr-FR" sz="1600">
                <a:solidFill>
                  <a:srgbClr val="0070C0"/>
                </a:solidFill>
              </a:rPr>
              <a:t>Plus de détails sur les étapes et performances de vol (décollage, palier, atterrissage)</a:t>
            </a:r>
          </a:p>
          <a:p>
            <a:pPr marL="742950" lvl="1" indent="-285750">
              <a:buFont typeface="Wingdings" panose="05000000000000000000" pitchFamily="2" charset="2"/>
              <a:buChar char="§"/>
            </a:pPr>
            <a:endParaRPr lang="fr-FR" sz="1600">
              <a:solidFill>
                <a:srgbClr val="00B050"/>
              </a:solidFill>
            </a:endParaRPr>
          </a:p>
        </p:txBody>
      </p:sp>
      <p:pic>
        <p:nvPicPr>
          <p:cNvPr id="10" name="Image 9" descr="Une image contenant transport, aviation, Transport aérien, avion&#10;&#10;Le contenu généré par l’IA peut être incorrect.">
            <a:extLst>
              <a:ext uri="{FF2B5EF4-FFF2-40B4-BE49-F238E27FC236}">
                <a16:creationId xmlns:a16="http://schemas.microsoft.com/office/drawing/2014/main" id="{3C5E7861-C596-4E0B-BAAD-247C3C37DCA1}"/>
              </a:ext>
            </a:extLst>
          </p:cNvPr>
          <p:cNvPicPr>
            <a:picLocks noChangeAspect="1"/>
          </p:cNvPicPr>
          <p:nvPr/>
        </p:nvPicPr>
        <p:blipFill>
          <a:blip r:embed="rId3"/>
          <a:srcRect b="500"/>
          <a:stretch>
            <a:fillRect/>
          </a:stretch>
        </p:blipFill>
        <p:spPr>
          <a:xfrm>
            <a:off x="838200" y="1041333"/>
            <a:ext cx="4419886" cy="2646890"/>
          </a:xfrm>
          <a:prstGeom prst="rect">
            <a:avLst/>
          </a:prstGeom>
        </p:spPr>
      </p:pic>
      <p:pic>
        <p:nvPicPr>
          <p:cNvPr id="7" name="Image 6" descr="Une image contenant avion, transport, aviation, Transport aérien&#10;&#10;Le contenu généré par l’IA peut être incorrect.">
            <a:extLst>
              <a:ext uri="{FF2B5EF4-FFF2-40B4-BE49-F238E27FC236}">
                <a16:creationId xmlns:a16="http://schemas.microsoft.com/office/drawing/2014/main" id="{B21FE8CD-6D4F-891D-22F5-ABC160BB28BC}"/>
              </a:ext>
            </a:extLst>
          </p:cNvPr>
          <p:cNvPicPr>
            <a:picLocks noChangeAspect="1"/>
          </p:cNvPicPr>
          <p:nvPr/>
        </p:nvPicPr>
        <p:blipFill>
          <a:blip r:embed="rId4"/>
          <a:srcRect l="1252" t="3" r="2880" b="-437"/>
          <a:stretch>
            <a:fillRect/>
          </a:stretch>
        </p:blipFill>
        <p:spPr>
          <a:xfrm>
            <a:off x="5342131" y="1041333"/>
            <a:ext cx="6095714" cy="2622256"/>
          </a:xfrm>
          <a:prstGeom prst="rect">
            <a:avLst/>
          </a:prstGeom>
        </p:spPr>
      </p:pic>
    </p:spTree>
    <p:extLst>
      <p:ext uri="{BB962C8B-B14F-4D97-AF65-F5344CB8AC3E}">
        <p14:creationId xmlns:p14="http://schemas.microsoft.com/office/powerpoint/2010/main" val="103809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6C37777-AC49-EB12-2046-614A50F98A42}"/>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11</a:t>
            </a:fld>
            <a:endParaRPr lang="fr-FR"/>
          </a:p>
        </p:txBody>
      </p:sp>
      <p:sp>
        <p:nvSpPr>
          <p:cNvPr id="11" name="Rectangle 10">
            <a:extLst>
              <a:ext uri="{FF2B5EF4-FFF2-40B4-BE49-F238E27FC236}">
                <a16:creationId xmlns:a16="http://schemas.microsoft.com/office/drawing/2014/main" id="{221C7069-0A90-E0A5-9128-88CF80FA8F05}"/>
              </a:ext>
            </a:extLst>
          </p:cNvPr>
          <p:cNvSpPr/>
          <p:nvPr/>
        </p:nvSpPr>
        <p:spPr>
          <a:xfrm>
            <a:off x="5203544" y="1670407"/>
            <a:ext cx="1917192" cy="677608"/>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fr-FR" b="1"/>
              <a:t>Dutertre Xavier</a:t>
            </a:r>
            <a:endParaRPr lang="fr-FR"/>
          </a:p>
          <a:p>
            <a:pPr algn="ctr"/>
            <a:r>
              <a:rPr lang="fr-FR"/>
              <a:t>(Techno Plane)</a:t>
            </a:r>
          </a:p>
          <a:p>
            <a:pPr algn="ctr"/>
            <a:endParaRPr lang="fr-FR"/>
          </a:p>
        </p:txBody>
      </p:sp>
      <p:sp>
        <p:nvSpPr>
          <p:cNvPr id="12" name="Rectangle 11">
            <a:extLst>
              <a:ext uri="{FF2B5EF4-FFF2-40B4-BE49-F238E27FC236}">
                <a16:creationId xmlns:a16="http://schemas.microsoft.com/office/drawing/2014/main" id="{5E179E81-0918-640C-4657-3B77B170FACA}"/>
              </a:ext>
            </a:extLst>
          </p:cNvPr>
          <p:cNvSpPr/>
          <p:nvPr/>
        </p:nvSpPr>
        <p:spPr>
          <a:xfrm>
            <a:off x="4955055" y="2794307"/>
            <a:ext cx="2414171" cy="799205"/>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fr-FR" b="1" u="sng"/>
              <a:t>Chef de projet</a:t>
            </a:r>
          </a:p>
          <a:p>
            <a:pPr algn="ctr"/>
            <a:r>
              <a:rPr lang="fr-FR" b="1" err="1"/>
              <a:t>Poinaud</a:t>
            </a:r>
            <a:r>
              <a:rPr lang="fr-FR" b="1"/>
              <a:t> </a:t>
            </a:r>
            <a:r>
              <a:rPr lang="fr-FR" b="1" err="1"/>
              <a:t>Esteban</a:t>
            </a:r>
            <a:endParaRPr lang="fr-FR" b="1"/>
          </a:p>
        </p:txBody>
      </p:sp>
      <p:sp>
        <p:nvSpPr>
          <p:cNvPr id="13" name="Rectangle 12">
            <a:extLst>
              <a:ext uri="{FF2B5EF4-FFF2-40B4-BE49-F238E27FC236}">
                <a16:creationId xmlns:a16="http://schemas.microsoft.com/office/drawing/2014/main" id="{FC9D2F34-5348-07FA-2204-36497ACB6AE1}"/>
              </a:ext>
            </a:extLst>
          </p:cNvPr>
          <p:cNvSpPr/>
          <p:nvPr/>
        </p:nvSpPr>
        <p:spPr>
          <a:xfrm>
            <a:off x="476782" y="4452573"/>
            <a:ext cx="2100378" cy="434818"/>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fr-FR" b="1"/>
              <a:t>Péron Tristan</a:t>
            </a:r>
            <a:endParaRPr lang="fr-FR"/>
          </a:p>
        </p:txBody>
      </p:sp>
      <p:sp>
        <p:nvSpPr>
          <p:cNvPr id="14" name="Rectangle 13">
            <a:extLst>
              <a:ext uri="{FF2B5EF4-FFF2-40B4-BE49-F238E27FC236}">
                <a16:creationId xmlns:a16="http://schemas.microsoft.com/office/drawing/2014/main" id="{F292DE12-EDCF-0311-049D-FB11FCDEE659}"/>
              </a:ext>
            </a:extLst>
          </p:cNvPr>
          <p:cNvSpPr/>
          <p:nvPr/>
        </p:nvSpPr>
        <p:spPr>
          <a:xfrm>
            <a:off x="2780155" y="4452573"/>
            <a:ext cx="2100378" cy="446292"/>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fr-FR" b="1" err="1"/>
              <a:t>Delbart</a:t>
            </a:r>
            <a:r>
              <a:rPr lang="fr-FR" b="1"/>
              <a:t> Hugo</a:t>
            </a:r>
            <a:endParaRPr lang="fr-FR"/>
          </a:p>
          <a:p>
            <a:pPr algn="ctr"/>
            <a:endParaRPr lang="fr-FR"/>
          </a:p>
        </p:txBody>
      </p:sp>
      <p:sp>
        <p:nvSpPr>
          <p:cNvPr id="15" name="Rectangle 14">
            <a:extLst>
              <a:ext uri="{FF2B5EF4-FFF2-40B4-BE49-F238E27FC236}">
                <a16:creationId xmlns:a16="http://schemas.microsoft.com/office/drawing/2014/main" id="{2B3DAD22-5495-2F21-FCC0-A19393FB0721}"/>
              </a:ext>
            </a:extLst>
          </p:cNvPr>
          <p:cNvSpPr/>
          <p:nvPr/>
        </p:nvSpPr>
        <p:spPr>
          <a:xfrm>
            <a:off x="5050689" y="4441102"/>
            <a:ext cx="2222902" cy="44628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fr-FR" b="1"/>
              <a:t>Girardel Maxence</a:t>
            </a:r>
            <a:endParaRPr lang="fr-FR"/>
          </a:p>
        </p:txBody>
      </p:sp>
      <p:sp>
        <p:nvSpPr>
          <p:cNvPr id="16" name="Rectangle 15">
            <a:extLst>
              <a:ext uri="{FF2B5EF4-FFF2-40B4-BE49-F238E27FC236}">
                <a16:creationId xmlns:a16="http://schemas.microsoft.com/office/drawing/2014/main" id="{612870F1-480D-556C-CCAB-C0B86D965873}"/>
              </a:ext>
            </a:extLst>
          </p:cNvPr>
          <p:cNvSpPr/>
          <p:nvPr/>
        </p:nvSpPr>
        <p:spPr>
          <a:xfrm>
            <a:off x="7618893" y="4441102"/>
            <a:ext cx="1917192" cy="446292"/>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fr-FR" b="1"/>
              <a:t>Lefevre Pierre</a:t>
            </a:r>
            <a:endParaRPr lang="fr-FR"/>
          </a:p>
        </p:txBody>
      </p:sp>
      <p:sp>
        <p:nvSpPr>
          <p:cNvPr id="17" name="Rectangle 16">
            <a:extLst>
              <a:ext uri="{FF2B5EF4-FFF2-40B4-BE49-F238E27FC236}">
                <a16:creationId xmlns:a16="http://schemas.microsoft.com/office/drawing/2014/main" id="{8C6C9064-7CB8-375E-0D2F-20A84EC4FFF4}"/>
              </a:ext>
            </a:extLst>
          </p:cNvPr>
          <p:cNvSpPr/>
          <p:nvPr/>
        </p:nvSpPr>
        <p:spPr>
          <a:xfrm>
            <a:off x="9881388" y="4452572"/>
            <a:ext cx="1917192" cy="43481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fr-FR" b="1"/>
              <a:t>Gauchet Lucas</a:t>
            </a:r>
            <a:endParaRPr lang="fr-FR"/>
          </a:p>
        </p:txBody>
      </p:sp>
      <p:cxnSp>
        <p:nvCxnSpPr>
          <p:cNvPr id="19" name="Connecteur droit 18">
            <a:extLst>
              <a:ext uri="{FF2B5EF4-FFF2-40B4-BE49-F238E27FC236}">
                <a16:creationId xmlns:a16="http://schemas.microsoft.com/office/drawing/2014/main" id="{FDDA80D3-16E9-6A97-5D04-3516726CDA3A}"/>
              </a:ext>
            </a:extLst>
          </p:cNvPr>
          <p:cNvCxnSpPr>
            <a:cxnSpLocks/>
            <a:stCxn id="11" idx="2"/>
            <a:endCxn id="12" idx="0"/>
          </p:cNvCxnSpPr>
          <p:nvPr/>
        </p:nvCxnSpPr>
        <p:spPr>
          <a:xfrm>
            <a:off x="6162140" y="2348015"/>
            <a:ext cx="1" cy="446292"/>
          </a:xfrm>
          <a:prstGeom prst="line">
            <a:avLst/>
          </a:prstGeom>
        </p:spPr>
        <p:style>
          <a:lnRef idx="2">
            <a:schemeClr val="dk1"/>
          </a:lnRef>
          <a:fillRef idx="0">
            <a:schemeClr val="dk1"/>
          </a:fillRef>
          <a:effectRef idx="1">
            <a:schemeClr val="dk1"/>
          </a:effectRef>
          <a:fontRef idx="minor">
            <a:schemeClr val="tx1"/>
          </a:fontRef>
        </p:style>
      </p:cxnSp>
      <p:cxnSp>
        <p:nvCxnSpPr>
          <p:cNvPr id="21" name="Connecteur droit 20">
            <a:extLst>
              <a:ext uri="{FF2B5EF4-FFF2-40B4-BE49-F238E27FC236}">
                <a16:creationId xmlns:a16="http://schemas.microsoft.com/office/drawing/2014/main" id="{ECD05E5B-AB2C-D12F-D4C4-E56327F1B3D9}"/>
              </a:ext>
            </a:extLst>
          </p:cNvPr>
          <p:cNvCxnSpPr>
            <a:cxnSpLocks/>
            <a:stCxn id="12" idx="2"/>
            <a:endCxn id="15" idx="0"/>
          </p:cNvCxnSpPr>
          <p:nvPr/>
        </p:nvCxnSpPr>
        <p:spPr>
          <a:xfrm flipH="1">
            <a:off x="6162140" y="3593512"/>
            <a:ext cx="1" cy="847590"/>
          </a:xfrm>
          <a:prstGeom prst="line">
            <a:avLst/>
          </a:prstGeom>
        </p:spPr>
        <p:style>
          <a:lnRef idx="2">
            <a:schemeClr val="dk1"/>
          </a:lnRef>
          <a:fillRef idx="0">
            <a:schemeClr val="dk1"/>
          </a:fillRef>
          <a:effectRef idx="1">
            <a:schemeClr val="dk1"/>
          </a:effectRef>
          <a:fontRef idx="minor">
            <a:schemeClr val="tx1"/>
          </a:fontRef>
        </p:style>
      </p:cxnSp>
      <p:cxnSp>
        <p:nvCxnSpPr>
          <p:cNvPr id="25" name="Connecteur droit 24">
            <a:extLst>
              <a:ext uri="{FF2B5EF4-FFF2-40B4-BE49-F238E27FC236}">
                <a16:creationId xmlns:a16="http://schemas.microsoft.com/office/drawing/2014/main" id="{2456B758-4EBD-9B6C-AC9C-774161DA78B3}"/>
              </a:ext>
            </a:extLst>
          </p:cNvPr>
          <p:cNvCxnSpPr>
            <a:cxnSpLocks/>
            <a:endCxn id="13" idx="0"/>
          </p:cNvCxnSpPr>
          <p:nvPr/>
        </p:nvCxnSpPr>
        <p:spPr>
          <a:xfrm>
            <a:off x="1526971" y="4039804"/>
            <a:ext cx="0" cy="412769"/>
          </a:xfrm>
          <a:prstGeom prst="line">
            <a:avLst/>
          </a:prstGeom>
        </p:spPr>
        <p:style>
          <a:lnRef idx="2">
            <a:schemeClr val="dk1"/>
          </a:lnRef>
          <a:fillRef idx="0">
            <a:schemeClr val="dk1"/>
          </a:fillRef>
          <a:effectRef idx="1">
            <a:schemeClr val="dk1"/>
          </a:effectRef>
          <a:fontRef idx="minor">
            <a:schemeClr val="tx1"/>
          </a:fontRef>
        </p:style>
      </p:cxnSp>
      <p:cxnSp>
        <p:nvCxnSpPr>
          <p:cNvPr id="29" name="Connecteur droit 28">
            <a:extLst>
              <a:ext uri="{FF2B5EF4-FFF2-40B4-BE49-F238E27FC236}">
                <a16:creationId xmlns:a16="http://schemas.microsoft.com/office/drawing/2014/main" id="{1431B69D-3235-C343-26EC-948F8F8472F9}"/>
              </a:ext>
            </a:extLst>
          </p:cNvPr>
          <p:cNvCxnSpPr>
            <a:cxnSpLocks/>
          </p:cNvCxnSpPr>
          <p:nvPr/>
        </p:nvCxnSpPr>
        <p:spPr>
          <a:xfrm>
            <a:off x="3892372" y="4039804"/>
            <a:ext cx="0" cy="412769"/>
          </a:xfrm>
          <a:prstGeom prst="line">
            <a:avLst/>
          </a:prstGeom>
        </p:spPr>
        <p:style>
          <a:lnRef idx="2">
            <a:schemeClr val="dk1"/>
          </a:lnRef>
          <a:fillRef idx="0">
            <a:schemeClr val="dk1"/>
          </a:fillRef>
          <a:effectRef idx="1">
            <a:schemeClr val="dk1"/>
          </a:effectRef>
          <a:fontRef idx="minor">
            <a:schemeClr val="tx1"/>
          </a:fontRef>
        </p:style>
      </p:cxnSp>
      <p:cxnSp>
        <p:nvCxnSpPr>
          <p:cNvPr id="32" name="Connecteur droit 31">
            <a:extLst>
              <a:ext uri="{FF2B5EF4-FFF2-40B4-BE49-F238E27FC236}">
                <a16:creationId xmlns:a16="http://schemas.microsoft.com/office/drawing/2014/main" id="{F6B07F06-0AF3-E530-0422-1F8BD5C234A9}"/>
              </a:ext>
            </a:extLst>
          </p:cNvPr>
          <p:cNvCxnSpPr>
            <a:cxnSpLocks/>
          </p:cNvCxnSpPr>
          <p:nvPr/>
        </p:nvCxnSpPr>
        <p:spPr>
          <a:xfrm>
            <a:off x="8519236" y="4039804"/>
            <a:ext cx="0" cy="412769"/>
          </a:xfrm>
          <a:prstGeom prst="line">
            <a:avLst/>
          </a:prstGeom>
        </p:spPr>
        <p:style>
          <a:lnRef idx="2">
            <a:schemeClr val="dk1"/>
          </a:lnRef>
          <a:fillRef idx="0">
            <a:schemeClr val="dk1"/>
          </a:fillRef>
          <a:effectRef idx="1">
            <a:schemeClr val="dk1"/>
          </a:effectRef>
          <a:fontRef idx="minor">
            <a:schemeClr val="tx1"/>
          </a:fontRef>
        </p:style>
      </p:cxnSp>
      <p:cxnSp>
        <p:nvCxnSpPr>
          <p:cNvPr id="33" name="Connecteur droit 32">
            <a:extLst>
              <a:ext uri="{FF2B5EF4-FFF2-40B4-BE49-F238E27FC236}">
                <a16:creationId xmlns:a16="http://schemas.microsoft.com/office/drawing/2014/main" id="{4C2E8FE4-E722-0C3B-E732-3AC85BF078C4}"/>
              </a:ext>
            </a:extLst>
          </p:cNvPr>
          <p:cNvCxnSpPr>
            <a:cxnSpLocks/>
          </p:cNvCxnSpPr>
          <p:nvPr/>
        </p:nvCxnSpPr>
        <p:spPr>
          <a:xfrm>
            <a:off x="10866196" y="4039804"/>
            <a:ext cx="0" cy="412769"/>
          </a:xfrm>
          <a:prstGeom prst="line">
            <a:avLst/>
          </a:prstGeom>
        </p:spPr>
        <p:style>
          <a:lnRef idx="2">
            <a:schemeClr val="dk1"/>
          </a:lnRef>
          <a:fillRef idx="0">
            <a:schemeClr val="dk1"/>
          </a:fillRef>
          <a:effectRef idx="1">
            <a:schemeClr val="dk1"/>
          </a:effectRef>
          <a:fontRef idx="minor">
            <a:schemeClr val="tx1"/>
          </a:fontRef>
        </p:style>
      </p:cxnSp>
      <p:cxnSp>
        <p:nvCxnSpPr>
          <p:cNvPr id="35" name="Connecteur droit 34">
            <a:extLst>
              <a:ext uri="{FF2B5EF4-FFF2-40B4-BE49-F238E27FC236}">
                <a16:creationId xmlns:a16="http://schemas.microsoft.com/office/drawing/2014/main" id="{0F0BB674-7126-71F3-A527-E2FF0C4B08C9}"/>
              </a:ext>
            </a:extLst>
          </p:cNvPr>
          <p:cNvCxnSpPr>
            <a:cxnSpLocks/>
          </p:cNvCxnSpPr>
          <p:nvPr/>
        </p:nvCxnSpPr>
        <p:spPr>
          <a:xfrm>
            <a:off x="1526971" y="4039804"/>
            <a:ext cx="9339225" cy="0"/>
          </a:xfrm>
          <a:prstGeom prst="line">
            <a:avLst/>
          </a:prstGeom>
        </p:spPr>
        <p:style>
          <a:lnRef idx="2">
            <a:schemeClr val="dk1"/>
          </a:lnRef>
          <a:fillRef idx="0">
            <a:schemeClr val="dk1"/>
          </a:fillRef>
          <a:effectRef idx="1">
            <a:schemeClr val="dk1"/>
          </a:effectRef>
          <a:fontRef idx="minor">
            <a:schemeClr val="tx1"/>
          </a:fontRef>
        </p:style>
      </p:cxnSp>
      <p:sp>
        <p:nvSpPr>
          <p:cNvPr id="3" name="Titre 2">
            <a:extLst>
              <a:ext uri="{FF2B5EF4-FFF2-40B4-BE49-F238E27FC236}">
                <a16:creationId xmlns:a16="http://schemas.microsoft.com/office/drawing/2014/main" id="{1D1CDD40-AF94-EE2B-2E92-7D79ABE838A8}"/>
              </a:ext>
            </a:extLst>
          </p:cNvPr>
          <p:cNvSpPr>
            <a:spLocks noGrp="1"/>
          </p:cNvSpPr>
          <p:nvPr>
            <p:ph type="title"/>
          </p:nvPr>
        </p:nvSpPr>
        <p:spPr/>
        <p:txBody>
          <a:bodyPr>
            <a:normAutofit fontScale="90000"/>
          </a:bodyPr>
          <a:lstStyle/>
          <a:p>
            <a:r>
              <a:rPr lang="en-GB" noProof="0"/>
              <a:t>OBS (Organizational Breakdown Structure)</a:t>
            </a:r>
          </a:p>
        </p:txBody>
      </p:sp>
    </p:spTree>
    <p:extLst>
      <p:ext uri="{BB962C8B-B14F-4D97-AF65-F5344CB8AC3E}">
        <p14:creationId xmlns:p14="http://schemas.microsoft.com/office/powerpoint/2010/main" val="15792812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304325-1D30-791E-712E-17DE9EEDB963}"/>
              </a:ext>
            </a:extLst>
          </p:cNvPr>
          <p:cNvSpPr>
            <a:spLocks noGrp="1"/>
          </p:cNvSpPr>
          <p:nvPr>
            <p:ph type="title"/>
          </p:nvPr>
        </p:nvSpPr>
        <p:spPr/>
        <p:txBody>
          <a:bodyPr>
            <a:normAutofit/>
          </a:bodyPr>
          <a:lstStyle/>
          <a:p>
            <a:r>
              <a:rPr lang="fr-FR" dirty="0"/>
              <a:t>Nos ressources détaillées</a:t>
            </a:r>
          </a:p>
        </p:txBody>
      </p:sp>
      <p:sp>
        <p:nvSpPr>
          <p:cNvPr id="3" name="Espace réservé du contenu 2">
            <a:extLst>
              <a:ext uri="{FF2B5EF4-FFF2-40B4-BE49-F238E27FC236}">
                <a16:creationId xmlns:a16="http://schemas.microsoft.com/office/drawing/2014/main" id="{9578D632-6892-1C63-F40C-62AB2778FEE9}"/>
              </a:ext>
            </a:extLst>
          </p:cNvPr>
          <p:cNvSpPr>
            <a:spLocks noGrp="1"/>
          </p:cNvSpPr>
          <p:nvPr>
            <p:ph idx="1"/>
          </p:nvPr>
        </p:nvSpPr>
        <p:spPr>
          <a:xfrm>
            <a:off x="1086970" y="1145427"/>
            <a:ext cx="10266829" cy="5347447"/>
          </a:xfrm>
        </p:spPr>
        <p:txBody>
          <a:bodyPr>
            <a:normAutofit/>
          </a:bodyPr>
          <a:lstStyle/>
          <a:p>
            <a:r>
              <a:rPr lang="fr-FR" b="1" dirty="0"/>
              <a:t>Aircraft </a:t>
            </a:r>
            <a:r>
              <a:rPr lang="fr-FR" b="1" dirty="0" err="1"/>
              <a:t>Characteristics</a:t>
            </a:r>
            <a:r>
              <a:rPr lang="fr-FR" b="1" dirty="0"/>
              <a:t> : </a:t>
            </a:r>
            <a:r>
              <a:rPr lang="fr-FR" dirty="0">
                <a:hlinkClick r:id="rId3"/>
              </a:rPr>
              <a:t>https://gofile.me/7zaAa/YHXkWYhXe</a:t>
            </a:r>
            <a:endParaRPr lang="fr-FR" dirty="0"/>
          </a:p>
          <a:p>
            <a:pPr lvl="1"/>
            <a:endParaRPr lang="fr-FR" dirty="0"/>
          </a:p>
          <a:p>
            <a:pPr lvl="1"/>
            <a:r>
              <a:rPr lang="fr-FR" dirty="0"/>
              <a:t>Dimensions globales </a:t>
            </a:r>
          </a:p>
          <a:p>
            <a:pPr lvl="1"/>
            <a:r>
              <a:rPr lang="fr-FR" dirty="0"/>
              <a:t>Gardes au sol</a:t>
            </a:r>
          </a:p>
          <a:p>
            <a:pPr lvl="1"/>
            <a:r>
              <a:rPr lang="fr-FR" dirty="0"/>
              <a:t>Plans 2D</a:t>
            </a:r>
          </a:p>
          <a:p>
            <a:pPr lvl="1"/>
            <a:r>
              <a:rPr lang="fr-FR" dirty="0"/>
              <a:t>Modélisations 3D </a:t>
            </a:r>
          </a:p>
          <a:p>
            <a:pPr lvl="1"/>
            <a:r>
              <a:rPr lang="fr-FR" dirty="0"/>
              <a:t>Performances aérodynamiques</a:t>
            </a:r>
          </a:p>
          <a:p>
            <a:pPr lvl="1"/>
            <a:r>
              <a:rPr lang="fr-FR" dirty="0"/>
              <a:t>Logistique (en vol/au sol) </a:t>
            </a:r>
          </a:p>
          <a:p>
            <a:endParaRPr lang="fr-FR" dirty="0"/>
          </a:p>
          <a:p>
            <a:r>
              <a:rPr lang="fr-FR" b="1" dirty="0"/>
              <a:t>Commercial Study :</a:t>
            </a:r>
            <a:r>
              <a:rPr lang="fr-FR" dirty="0"/>
              <a:t> </a:t>
            </a:r>
            <a:r>
              <a:rPr lang="fr-FR" dirty="0">
                <a:hlinkClick r:id="rId4"/>
              </a:rPr>
              <a:t>https://gofile.me/7zaAa/SCntGgCwX</a:t>
            </a:r>
            <a:r>
              <a:rPr lang="fr-FR" dirty="0"/>
              <a:t> </a:t>
            </a:r>
          </a:p>
          <a:p>
            <a:pPr lvl="1"/>
            <a:endParaRPr lang="fr-FR" dirty="0"/>
          </a:p>
          <a:p>
            <a:pPr lvl="1"/>
            <a:r>
              <a:rPr lang="fr-FR" dirty="0"/>
              <a:t>Étude de marché</a:t>
            </a:r>
          </a:p>
          <a:p>
            <a:pPr lvl="1"/>
            <a:r>
              <a:rPr lang="fr-FR" dirty="0"/>
              <a:t>Comparaison technique</a:t>
            </a:r>
          </a:p>
          <a:p>
            <a:pPr lvl="1"/>
            <a:r>
              <a:rPr lang="fr-FR" dirty="0"/>
              <a:t>Analyse des coûts</a:t>
            </a:r>
          </a:p>
          <a:p>
            <a:pPr lvl="1"/>
            <a:r>
              <a:rPr lang="fr-FR" dirty="0"/>
              <a:t>Prévisions de ventes et profitabilité </a:t>
            </a:r>
          </a:p>
          <a:p>
            <a:pPr lvl="1"/>
            <a:r>
              <a:rPr lang="fr-FR" dirty="0"/>
              <a:t>Bilan carbone</a:t>
            </a:r>
          </a:p>
          <a:p>
            <a:pPr marL="457200" lvl="1" indent="0">
              <a:buNone/>
            </a:pPr>
            <a:endParaRPr lang="fr-FR" dirty="0"/>
          </a:p>
          <a:p>
            <a:r>
              <a:rPr lang="fr-FR" b="1" dirty="0"/>
              <a:t>Excel paramétré : </a:t>
            </a:r>
            <a:r>
              <a:rPr lang="fr-FR" dirty="0">
                <a:hlinkClick r:id="rId5"/>
              </a:rPr>
              <a:t>https://gofile.me/7zaAa/aHzvUAm9j</a:t>
            </a:r>
            <a:endParaRPr lang="fr-FR" dirty="0"/>
          </a:p>
        </p:txBody>
      </p:sp>
      <p:sp>
        <p:nvSpPr>
          <p:cNvPr id="4" name="Espace réservé du numéro de diapositive 3">
            <a:extLst>
              <a:ext uri="{FF2B5EF4-FFF2-40B4-BE49-F238E27FC236}">
                <a16:creationId xmlns:a16="http://schemas.microsoft.com/office/drawing/2014/main" id="{229AD389-186C-2DF5-87F0-4794F2E47133}"/>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110</a:t>
            </a:fld>
            <a:endParaRPr lang="fr-FR"/>
          </a:p>
        </p:txBody>
      </p:sp>
    </p:spTree>
    <p:extLst>
      <p:ext uri="{BB962C8B-B14F-4D97-AF65-F5344CB8AC3E}">
        <p14:creationId xmlns:p14="http://schemas.microsoft.com/office/powerpoint/2010/main" val="25769988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F2BAB7-D8D0-E8BD-0DED-CF09FFD766DD}"/>
              </a:ext>
            </a:extLst>
          </p:cNvPr>
          <p:cNvSpPr>
            <a:spLocks noGrp="1"/>
          </p:cNvSpPr>
          <p:nvPr>
            <p:ph type="title"/>
          </p:nvPr>
        </p:nvSpPr>
        <p:spPr/>
        <p:txBody>
          <a:bodyPr/>
          <a:lstStyle/>
          <a:p>
            <a:r>
              <a:rPr lang="fr-FR"/>
              <a:t>Organisation des réunions</a:t>
            </a:r>
          </a:p>
        </p:txBody>
      </p:sp>
      <p:sp>
        <p:nvSpPr>
          <p:cNvPr id="4" name="Espace réservé du numéro de diapositive 3">
            <a:extLst>
              <a:ext uri="{FF2B5EF4-FFF2-40B4-BE49-F238E27FC236}">
                <a16:creationId xmlns:a16="http://schemas.microsoft.com/office/drawing/2014/main" id="{C75B17FB-B6FB-1E0C-E7B9-6C974472E5B5}"/>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111</a:t>
            </a:fld>
            <a:endParaRPr lang="fr-FR"/>
          </a:p>
        </p:txBody>
      </p:sp>
      <p:graphicFrame>
        <p:nvGraphicFramePr>
          <p:cNvPr id="10" name="Espace réservé du contenu 4">
            <a:extLst>
              <a:ext uri="{FF2B5EF4-FFF2-40B4-BE49-F238E27FC236}">
                <a16:creationId xmlns:a16="http://schemas.microsoft.com/office/drawing/2014/main" id="{0C4FDDAA-A788-F743-B1AD-CCDBC8EC6DD1}"/>
              </a:ext>
            </a:extLst>
          </p:cNvPr>
          <p:cNvGraphicFramePr>
            <a:graphicFrameLocks/>
          </p:cNvGraphicFramePr>
          <p:nvPr>
            <p:extLst>
              <p:ext uri="{D42A27DB-BD31-4B8C-83A1-F6EECF244321}">
                <p14:modId xmlns:p14="http://schemas.microsoft.com/office/powerpoint/2010/main" val="226553824"/>
              </p:ext>
            </p:extLst>
          </p:nvPr>
        </p:nvGraphicFramePr>
        <p:xfrm>
          <a:off x="3457303" y="1133475"/>
          <a:ext cx="4568318" cy="5359400"/>
        </p:xfrm>
        <a:graphic>
          <a:graphicData uri="http://schemas.openxmlformats.org/drawingml/2006/table">
            <a:tbl>
              <a:tblPr firstRow="1" bandRow="1">
                <a:tableStyleId>{5C22544A-7EE6-4342-B048-85BDC9FD1C3A}</a:tableStyleId>
              </a:tblPr>
              <a:tblGrid>
                <a:gridCol w="1851842">
                  <a:extLst>
                    <a:ext uri="{9D8B030D-6E8A-4147-A177-3AD203B41FA5}">
                      <a16:colId xmlns:a16="http://schemas.microsoft.com/office/drawing/2014/main" val="514931237"/>
                    </a:ext>
                  </a:extLst>
                </a:gridCol>
                <a:gridCol w="2716476">
                  <a:extLst>
                    <a:ext uri="{9D8B030D-6E8A-4147-A177-3AD203B41FA5}">
                      <a16:colId xmlns:a16="http://schemas.microsoft.com/office/drawing/2014/main" val="1672960965"/>
                    </a:ext>
                  </a:extLst>
                </a:gridCol>
              </a:tblGrid>
              <a:tr h="370840">
                <a:tc>
                  <a:txBody>
                    <a:bodyPr/>
                    <a:lstStyle/>
                    <a:p>
                      <a:pPr algn="ctr"/>
                      <a:r>
                        <a:rPr lang="fr-FR"/>
                        <a:t>Date</a:t>
                      </a:r>
                    </a:p>
                  </a:txBody>
                  <a:tcPr anchor="ctr"/>
                </a:tc>
                <a:tc>
                  <a:txBody>
                    <a:bodyPr/>
                    <a:lstStyle/>
                    <a:p>
                      <a:pPr algn="ctr"/>
                      <a:r>
                        <a:rPr lang="fr-FR"/>
                        <a:t>Horaire</a:t>
                      </a:r>
                    </a:p>
                  </a:txBody>
                  <a:tcPr anchor="ctr"/>
                </a:tc>
                <a:extLst>
                  <a:ext uri="{0D108BD9-81ED-4DB2-BD59-A6C34878D82A}">
                    <a16:rowId xmlns:a16="http://schemas.microsoft.com/office/drawing/2014/main" val="3856427286"/>
                  </a:ext>
                </a:extLst>
              </a:tr>
              <a:tr h="370840">
                <a:tc>
                  <a:txBody>
                    <a:bodyPr/>
                    <a:lstStyle/>
                    <a:p>
                      <a:pPr algn="ctr"/>
                      <a:r>
                        <a:rPr lang="fr-FR">
                          <a:highlight>
                            <a:srgbClr val="00FF00"/>
                          </a:highlight>
                        </a:rPr>
                        <a:t>01/10/25</a:t>
                      </a:r>
                    </a:p>
                  </a:txBody>
                  <a:tcPr anchor="ctr"/>
                </a:tc>
                <a:tc>
                  <a:txBody>
                    <a:bodyPr/>
                    <a:lstStyle/>
                    <a:p>
                      <a:pPr algn="ctr"/>
                      <a:r>
                        <a:rPr lang="fr-FR"/>
                        <a:t>17h – 18h</a:t>
                      </a:r>
                    </a:p>
                  </a:txBody>
                  <a:tcPr anchor="ctr"/>
                </a:tc>
                <a:extLst>
                  <a:ext uri="{0D108BD9-81ED-4DB2-BD59-A6C34878D82A}">
                    <a16:rowId xmlns:a16="http://schemas.microsoft.com/office/drawing/2014/main" val="339897939"/>
                  </a:ext>
                </a:extLst>
              </a:tr>
              <a:tr h="370840">
                <a:tc>
                  <a:txBody>
                    <a:bodyPr/>
                    <a:lstStyle/>
                    <a:p>
                      <a:pPr algn="ctr"/>
                      <a:r>
                        <a:rPr lang="fr-FR">
                          <a:highlight>
                            <a:srgbClr val="00FF00"/>
                          </a:highlight>
                        </a:rPr>
                        <a:t>09/10/25</a:t>
                      </a:r>
                    </a:p>
                  </a:txBody>
                  <a:tcPr anchor="ctr"/>
                </a:tc>
                <a:tc>
                  <a:txBody>
                    <a:bodyPr/>
                    <a:lstStyle/>
                    <a:p>
                      <a:pPr algn="ctr"/>
                      <a:r>
                        <a:rPr lang="fr-FR"/>
                        <a:t>20h – 21h</a:t>
                      </a:r>
                    </a:p>
                  </a:txBody>
                  <a:tcPr anchor="ctr"/>
                </a:tc>
                <a:extLst>
                  <a:ext uri="{0D108BD9-81ED-4DB2-BD59-A6C34878D82A}">
                    <a16:rowId xmlns:a16="http://schemas.microsoft.com/office/drawing/2014/main" val="1840950507"/>
                  </a:ext>
                </a:extLst>
              </a:tr>
              <a:tr h="370840">
                <a:tc>
                  <a:txBody>
                    <a:bodyPr/>
                    <a:lstStyle/>
                    <a:p>
                      <a:pPr algn="ctr"/>
                      <a:r>
                        <a:rPr lang="fr-FR">
                          <a:highlight>
                            <a:srgbClr val="00FF00"/>
                          </a:highlight>
                        </a:rPr>
                        <a:t>16/10/25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t>20h – 21h</a:t>
                      </a:r>
                    </a:p>
                  </a:txBody>
                  <a:tcPr anchor="ctr"/>
                </a:tc>
                <a:extLst>
                  <a:ext uri="{0D108BD9-81ED-4DB2-BD59-A6C34878D82A}">
                    <a16:rowId xmlns:a16="http://schemas.microsoft.com/office/drawing/2014/main" val="3552587591"/>
                  </a:ext>
                </a:extLst>
              </a:tr>
              <a:tr h="370840">
                <a:tc>
                  <a:txBody>
                    <a:bodyPr/>
                    <a:lstStyle/>
                    <a:p>
                      <a:pPr algn="ctr"/>
                      <a:r>
                        <a:rPr lang="fr-FR">
                          <a:highlight>
                            <a:srgbClr val="00FF00"/>
                          </a:highlight>
                        </a:rPr>
                        <a:t>28/10/25</a:t>
                      </a:r>
                    </a:p>
                  </a:txBody>
                  <a:tcPr anchor="ctr"/>
                </a:tc>
                <a:tc>
                  <a:txBody>
                    <a:bodyPr/>
                    <a:lstStyle/>
                    <a:p>
                      <a:pPr algn="ctr"/>
                      <a:r>
                        <a:rPr lang="fr-FR"/>
                        <a:t>13h – 14h</a:t>
                      </a:r>
                    </a:p>
                  </a:txBody>
                  <a:tcPr anchor="ctr"/>
                </a:tc>
                <a:extLst>
                  <a:ext uri="{0D108BD9-81ED-4DB2-BD59-A6C34878D82A}">
                    <a16:rowId xmlns:a16="http://schemas.microsoft.com/office/drawing/2014/main" val="1308410891"/>
                  </a:ext>
                </a:extLst>
              </a:tr>
              <a:tr h="370840">
                <a:tc>
                  <a:txBody>
                    <a:bodyPr/>
                    <a:lstStyle/>
                    <a:p>
                      <a:pPr algn="ctr"/>
                      <a:r>
                        <a:rPr lang="fr-FR">
                          <a:solidFill>
                            <a:schemeClr val="tx1"/>
                          </a:solidFill>
                          <a:highlight>
                            <a:srgbClr val="00FF00"/>
                          </a:highlight>
                        </a:rPr>
                        <a:t>07/11/25</a:t>
                      </a:r>
                    </a:p>
                  </a:txBody>
                  <a:tcPr anchor="ctr"/>
                </a:tc>
                <a:tc>
                  <a:txBody>
                    <a:bodyPr/>
                    <a:lstStyle/>
                    <a:p>
                      <a:pPr algn="ctr"/>
                      <a:r>
                        <a:rPr lang="fr-FR">
                          <a:solidFill>
                            <a:schemeClr val="tx1"/>
                          </a:solidFill>
                        </a:rPr>
                        <a:t>14h – 15h</a:t>
                      </a:r>
                    </a:p>
                  </a:txBody>
                  <a:tcPr anchor="ctr"/>
                </a:tc>
                <a:extLst>
                  <a:ext uri="{0D108BD9-81ED-4DB2-BD59-A6C34878D82A}">
                    <a16:rowId xmlns:a16="http://schemas.microsoft.com/office/drawing/2014/main" val="201240113"/>
                  </a:ext>
                </a:extLst>
              </a:tr>
              <a:tr h="370840">
                <a:tc>
                  <a:txBody>
                    <a:bodyPr/>
                    <a:lstStyle/>
                    <a:p>
                      <a:pPr algn="ctr"/>
                      <a:r>
                        <a:rPr lang="fr-FR">
                          <a:highlight>
                            <a:srgbClr val="00FF00"/>
                          </a:highlight>
                        </a:rPr>
                        <a:t>12/12/25</a:t>
                      </a:r>
                    </a:p>
                  </a:txBody>
                  <a:tcPr anchor="ctr"/>
                </a:tc>
                <a:tc>
                  <a:txBody>
                    <a:bodyPr/>
                    <a:lstStyle/>
                    <a:p>
                      <a:pPr algn="ctr"/>
                      <a:r>
                        <a:rPr lang="fr-FR"/>
                        <a:t>9h </a:t>
                      </a:r>
                      <a:r>
                        <a:rPr lang="fr-FR">
                          <a:solidFill>
                            <a:schemeClr val="tx1"/>
                          </a:solidFill>
                        </a:rPr>
                        <a:t>– 10h</a:t>
                      </a:r>
                      <a:endParaRPr lang="fr-FR"/>
                    </a:p>
                  </a:txBody>
                  <a:tcPr anchor="ctr"/>
                </a:tc>
                <a:extLst>
                  <a:ext uri="{0D108BD9-81ED-4DB2-BD59-A6C34878D82A}">
                    <a16:rowId xmlns:a16="http://schemas.microsoft.com/office/drawing/2014/main" val="3911580877"/>
                  </a:ext>
                </a:extLst>
              </a:tr>
              <a:tr h="370840">
                <a:tc>
                  <a:txBody>
                    <a:bodyPr/>
                    <a:lstStyle/>
                    <a:p>
                      <a:pPr algn="ctr"/>
                      <a:r>
                        <a:rPr lang="fr-FR">
                          <a:highlight>
                            <a:srgbClr val="00FF00"/>
                          </a:highlight>
                        </a:rPr>
                        <a:t>Soutenance S1 16/01/26</a:t>
                      </a:r>
                    </a:p>
                  </a:txBody>
                  <a:tcPr anchor="ctr"/>
                </a:tc>
                <a:tc>
                  <a:txBody>
                    <a:bodyPr/>
                    <a:lstStyle/>
                    <a:p>
                      <a:pPr algn="ctr"/>
                      <a:r>
                        <a:rPr lang="fr-FR"/>
                        <a:t>10h10 – 11h10</a:t>
                      </a:r>
                    </a:p>
                  </a:txBody>
                  <a:tcPr anchor="ctr"/>
                </a:tc>
                <a:extLst>
                  <a:ext uri="{0D108BD9-81ED-4DB2-BD59-A6C34878D82A}">
                    <a16:rowId xmlns:a16="http://schemas.microsoft.com/office/drawing/2014/main" val="71486069"/>
                  </a:ext>
                </a:extLst>
              </a:tr>
              <a:tr h="370840">
                <a:tc>
                  <a:txBody>
                    <a:bodyPr/>
                    <a:lstStyle/>
                    <a:p>
                      <a:pPr algn="ctr"/>
                      <a:r>
                        <a:rPr lang="fr-FR">
                          <a:highlight>
                            <a:srgbClr val="00FF00"/>
                          </a:highlight>
                        </a:rPr>
                        <a:t>13/02/26</a:t>
                      </a:r>
                    </a:p>
                  </a:txBody>
                  <a:tcPr anchor="ctr"/>
                </a:tc>
                <a:tc>
                  <a:txBody>
                    <a:bodyPr/>
                    <a:lstStyle/>
                    <a:p>
                      <a:pPr algn="ctr"/>
                      <a:r>
                        <a:rPr lang="fr-FR"/>
                        <a:t>11h – 12h</a:t>
                      </a:r>
                    </a:p>
                  </a:txBody>
                  <a:tcPr anchor="ctr"/>
                </a:tc>
                <a:extLst>
                  <a:ext uri="{0D108BD9-81ED-4DB2-BD59-A6C34878D82A}">
                    <a16:rowId xmlns:a16="http://schemas.microsoft.com/office/drawing/2014/main" val="1673247321"/>
                  </a:ext>
                </a:extLst>
              </a:tr>
              <a:tr h="370840">
                <a:tc>
                  <a:txBody>
                    <a:bodyPr/>
                    <a:lstStyle/>
                    <a:p>
                      <a:pPr algn="ctr"/>
                      <a:r>
                        <a:rPr lang="fr-FR">
                          <a:highlight>
                            <a:srgbClr val="00FF00"/>
                          </a:highlight>
                        </a:rPr>
                        <a:t>06/03/26</a:t>
                      </a:r>
                    </a:p>
                  </a:txBody>
                  <a:tcPr anchor="ctr"/>
                </a:tc>
                <a:tc>
                  <a:txBody>
                    <a:bodyPr/>
                    <a:lstStyle/>
                    <a:p>
                      <a:pPr algn="ctr"/>
                      <a:r>
                        <a:rPr lang="fr-FR"/>
                        <a:t>14h – 15h</a:t>
                      </a:r>
                    </a:p>
                  </a:txBody>
                  <a:tcPr anchor="ctr"/>
                </a:tc>
                <a:extLst>
                  <a:ext uri="{0D108BD9-81ED-4DB2-BD59-A6C34878D82A}">
                    <a16:rowId xmlns:a16="http://schemas.microsoft.com/office/drawing/2014/main" val="2460811878"/>
                  </a:ext>
                </a:extLst>
              </a:tr>
              <a:tr h="370840">
                <a:tc>
                  <a:txBody>
                    <a:bodyPr/>
                    <a:lstStyle/>
                    <a:p>
                      <a:pPr algn="ctr"/>
                      <a:r>
                        <a:rPr lang="fr-FR">
                          <a:highlight>
                            <a:srgbClr val="00FF00"/>
                          </a:highlight>
                        </a:rPr>
                        <a:t>03/04/26</a:t>
                      </a:r>
                    </a:p>
                  </a:txBody>
                  <a:tcPr anchor="ctr"/>
                </a:tc>
                <a:tc>
                  <a:txBody>
                    <a:bodyPr/>
                    <a:lstStyle/>
                    <a:p>
                      <a:pPr algn="ctr"/>
                      <a:r>
                        <a:rPr lang="fr-FR"/>
                        <a:t>16h15 – 17h15</a:t>
                      </a:r>
                    </a:p>
                  </a:txBody>
                  <a:tcPr anchor="ctr"/>
                </a:tc>
                <a:extLst>
                  <a:ext uri="{0D108BD9-81ED-4DB2-BD59-A6C34878D82A}">
                    <a16:rowId xmlns:a16="http://schemas.microsoft.com/office/drawing/2014/main" val="1820017988"/>
                  </a:ext>
                </a:extLst>
              </a:tr>
              <a:tr h="370840">
                <a:tc>
                  <a:txBody>
                    <a:bodyPr/>
                    <a:lstStyle/>
                    <a:p>
                      <a:pPr algn="ctr"/>
                      <a:r>
                        <a:rPr lang="fr-FR">
                          <a:highlight>
                            <a:srgbClr val="00FF00"/>
                          </a:highlight>
                        </a:rPr>
                        <a:t>20/04/26</a:t>
                      </a:r>
                    </a:p>
                  </a:txBody>
                  <a:tcPr anchor="ctr"/>
                </a:tc>
                <a:tc>
                  <a:txBody>
                    <a:bodyPr/>
                    <a:lstStyle/>
                    <a:p>
                      <a:pPr algn="ctr"/>
                      <a:r>
                        <a:rPr lang="fr-FR"/>
                        <a:t>15h – 16h</a:t>
                      </a:r>
                    </a:p>
                  </a:txBody>
                  <a:tcPr anchor="ctr"/>
                </a:tc>
                <a:extLst>
                  <a:ext uri="{0D108BD9-81ED-4DB2-BD59-A6C34878D82A}">
                    <a16:rowId xmlns:a16="http://schemas.microsoft.com/office/drawing/2014/main" val="2201176703"/>
                  </a:ext>
                </a:extLst>
              </a:tr>
              <a:tr h="370840">
                <a:tc>
                  <a:txBody>
                    <a:bodyPr/>
                    <a:lstStyle/>
                    <a:p>
                      <a:pPr algn="ctr"/>
                      <a:r>
                        <a:rPr lang="fr-FR"/>
                        <a:t>Soutenance S2 11/05/26</a:t>
                      </a:r>
                    </a:p>
                  </a:txBody>
                  <a:tcPr anchor="ctr"/>
                </a:tc>
                <a:tc>
                  <a:txBody>
                    <a:bodyPr/>
                    <a:lstStyle/>
                    <a:p>
                      <a:pPr algn="ctr"/>
                      <a:r>
                        <a:rPr lang="fr-FR"/>
                        <a:t>11h – 12h</a:t>
                      </a:r>
                    </a:p>
                  </a:txBody>
                  <a:tcPr anchor="ctr"/>
                </a:tc>
                <a:extLst>
                  <a:ext uri="{0D108BD9-81ED-4DB2-BD59-A6C34878D82A}">
                    <a16:rowId xmlns:a16="http://schemas.microsoft.com/office/drawing/2014/main" val="1207659371"/>
                  </a:ext>
                </a:extLst>
              </a:tr>
            </a:tbl>
          </a:graphicData>
        </a:graphic>
      </p:graphicFrame>
    </p:spTree>
    <p:extLst>
      <p:ext uri="{BB962C8B-B14F-4D97-AF65-F5344CB8AC3E}">
        <p14:creationId xmlns:p14="http://schemas.microsoft.com/office/powerpoint/2010/main" val="2596540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9B055B-DCCF-C317-4259-34438A2E193B}"/>
              </a:ext>
            </a:extLst>
          </p:cNvPr>
          <p:cNvSpPr>
            <a:spLocks noGrp="1"/>
          </p:cNvSpPr>
          <p:nvPr>
            <p:ph type="title"/>
          </p:nvPr>
        </p:nvSpPr>
        <p:spPr/>
        <p:txBody>
          <a:bodyPr>
            <a:normAutofit fontScale="90000"/>
          </a:bodyPr>
          <a:lstStyle/>
          <a:p>
            <a:r>
              <a:rPr lang="en-GB"/>
              <a:t>WBS (Work Breakdown Structure)</a:t>
            </a:r>
            <a:endParaRPr lang="fr-FR"/>
          </a:p>
        </p:txBody>
      </p:sp>
      <p:sp>
        <p:nvSpPr>
          <p:cNvPr id="4" name="Espace réservé du numéro de diapositive 3">
            <a:extLst>
              <a:ext uri="{FF2B5EF4-FFF2-40B4-BE49-F238E27FC236}">
                <a16:creationId xmlns:a16="http://schemas.microsoft.com/office/drawing/2014/main" id="{9990FF41-5D04-C5BA-F611-876123499459}"/>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12</a:t>
            </a:fld>
            <a:endParaRPr lang="fr-FR"/>
          </a:p>
        </p:txBody>
      </p:sp>
      <p:sp>
        <p:nvSpPr>
          <p:cNvPr id="5" name="Rectangle 4">
            <a:extLst>
              <a:ext uri="{FF2B5EF4-FFF2-40B4-BE49-F238E27FC236}">
                <a16:creationId xmlns:a16="http://schemas.microsoft.com/office/drawing/2014/main" id="{D2A23515-29B0-3E57-4132-5327BD94A92F}"/>
              </a:ext>
            </a:extLst>
          </p:cNvPr>
          <p:cNvSpPr>
            <a:spLocks/>
          </p:cNvSpPr>
          <p:nvPr/>
        </p:nvSpPr>
        <p:spPr>
          <a:xfrm>
            <a:off x="5393436" y="1297132"/>
            <a:ext cx="1405128" cy="338327"/>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ISO-PLANE</a:t>
            </a:r>
          </a:p>
        </p:txBody>
      </p:sp>
      <p:sp>
        <p:nvSpPr>
          <p:cNvPr id="6" name="Rectangle 5">
            <a:extLst>
              <a:ext uri="{FF2B5EF4-FFF2-40B4-BE49-F238E27FC236}">
                <a16:creationId xmlns:a16="http://schemas.microsoft.com/office/drawing/2014/main" id="{F3A4309B-0831-3247-138C-5210E6A48EB2}"/>
              </a:ext>
            </a:extLst>
          </p:cNvPr>
          <p:cNvSpPr>
            <a:spLocks/>
          </p:cNvSpPr>
          <p:nvPr/>
        </p:nvSpPr>
        <p:spPr>
          <a:xfrm>
            <a:off x="238396" y="2175074"/>
            <a:ext cx="1537713" cy="347713"/>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Projet</a:t>
            </a:r>
          </a:p>
        </p:txBody>
      </p:sp>
      <p:sp>
        <p:nvSpPr>
          <p:cNvPr id="11" name="Rectangle 10">
            <a:extLst>
              <a:ext uri="{FF2B5EF4-FFF2-40B4-BE49-F238E27FC236}">
                <a16:creationId xmlns:a16="http://schemas.microsoft.com/office/drawing/2014/main" id="{21D6DE28-C0C7-736F-3117-9477EF00A03D}"/>
              </a:ext>
            </a:extLst>
          </p:cNvPr>
          <p:cNvSpPr>
            <a:spLocks/>
          </p:cNvSpPr>
          <p:nvPr/>
        </p:nvSpPr>
        <p:spPr>
          <a:xfrm>
            <a:off x="2637932" y="2180338"/>
            <a:ext cx="1537713" cy="347714"/>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Communication</a:t>
            </a:r>
            <a:endParaRPr lang="fr-FR"/>
          </a:p>
        </p:txBody>
      </p:sp>
      <p:sp>
        <p:nvSpPr>
          <p:cNvPr id="12" name="Rectangle 11">
            <a:extLst>
              <a:ext uri="{FF2B5EF4-FFF2-40B4-BE49-F238E27FC236}">
                <a16:creationId xmlns:a16="http://schemas.microsoft.com/office/drawing/2014/main" id="{A631962D-E902-9280-F2DB-1625479DFC5E}"/>
              </a:ext>
            </a:extLst>
          </p:cNvPr>
          <p:cNvSpPr>
            <a:spLocks/>
          </p:cNvSpPr>
          <p:nvPr/>
        </p:nvSpPr>
        <p:spPr>
          <a:xfrm>
            <a:off x="4825643" y="2180340"/>
            <a:ext cx="1537713" cy="347713"/>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Modélisation 2D</a:t>
            </a:r>
            <a:endParaRPr lang="fr-FR"/>
          </a:p>
        </p:txBody>
      </p:sp>
      <p:sp>
        <p:nvSpPr>
          <p:cNvPr id="13" name="Rectangle 12">
            <a:extLst>
              <a:ext uri="{FF2B5EF4-FFF2-40B4-BE49-F238E27FC236}">
                <a16:creationId xmlns:a16="http://schemas.microsoft.com/office/drawing/2014/main" id="{92DB55C3-F6C9-1220-14CC-3304BD154DF8}"/>
              </a:ext>
            </a:extLst>
          </p:cNvPr>
          <p:cNvSpPr>
            <a:spLocks/>
          </p:cNvSpPr>
          <p:nvPr/>
        </p:nvSpPr>
        <p:spPr>
          <a:xfrm>
            <a:off x="6962064" y="2187214"/>
            <a:ext cx="1537713" cy="36512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Structure</a:t>
            </a:r>
            <a:endParaRPr lang="fr-FR"/>
          </a:p>
        </p:txBody>
      </p:sp>
      <p:sp>
        <p:nvSpPr>
          <p:cNvPr id="14" name="Rectangle 13">
            <a:extLst>
              <a:ext uri="{FF2B5EF4-FFF2-40B4-BE49-F238E27FC236}">
                <a16:creationId xmlns:a16="http://schemas.microsoft.com/office/drawing/2014/main" id="{B80E6EC5-B833-20D9-0D68-F551D9BE75CB}"/>
              </a:ext>
            </a:extLst>
          </p:cNvPr>
          <p:cNvSpPr>
            <a:spLocks/>
          </p:cNvSpPr>
          <p:nvPr/>
        </p:nvSpPr>
        <p:spPr>
          <a:xfrm>
            <a:off x="9292689" y="2181712"/>
            <a:ext cx="1537713" cy="36422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err="1"/>
              <a:t>Aéro</a:t>
            </a:r>
            <a:endParaRPr lang="fr-FR"/>
          </a:p>
        </p:txBody>
      </p:sp>
      <p:sp>
        <p:nvSpPr>
          <p:cNvPr id="50" name="Rectangle 49">
            <a:extLst>
              <a:ext uri="{FF2B5EF4-FFF2-40B4-BE49-F238E27FC236}">
                <a16:creationId xmlns:a16="http://schemas.microsoft.com/office/drawing/2014/main" id="{F0E746AB-21D9-A7DC-40AB-7C68B9B396B8}"/>
              </a:ext>
            </a:extLst>
          </p:cNvPr>
          <p:cNvSpPr>
            <a:spLocks/>
          </p:cNvSpPr>
          <p:nvPr/>
        </p:nvSpPr>
        <p:spPr>
          <a:xfrm>
            <a:off x="555358" y="5789114"/>
            <a:ext cx="1374648" cy="266446"/>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1" name="Rectangle 50">
            <a:extLst>
              <a:ext uri="{FF2B5EF4-FFF2-40B4-BE49-F238E27FC236}">
                <a16:creationId xmlns:a16="http://schemas.microsoft.com/office/drawing/2014/main" id="{AE022350-B5E7-66B2-4745-DE6B5999DCED}"/>
              </a:ext>
            </a:extLst>
          </p:cNvPr>
          <p:cNvSpPr>
            <a:spLocks/>
          </p:cNvSpPr>
          <p:nvPr/>
        </p:nvSpPr>
        <p:spPr>
          <a:xfrm>
            <a:off x="2905329" y="5789114"/>
            <a:ext cx="1374648" cy="266446"/>
          </a:xfrm>
          <a:prstGeom prst="rect">
            <a:avLst/>
          </a:prstGeom>
          <a:solidFill>
            <a:schemeClr val="tx2">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2" name="ZoneTexte 51">
            <a:extLst>
              <a:ext uri="{FF2B5EF4-FFF2-40B4-BE49-F238E27FC236}">
                <a16:creationId xmlns:a16="http://schemas.microsoft.com/office/drawing/2014/main" id="{DC69AB73-D675-C3A6-7125-344C3390114B}"/>
              </a:ext>
            </a:extLst>
          </p:cNvPr>
          <p:cNvSpPr txBox="1">
            <a:spLocks/>
          </p:cNvSpPr>
          <p:nvPr/>
        </p:nvSpPr>
        <p:spPr>
          <a:xfrm>
            <a:off x="4323806" y="5737671"/>
            <a:ext cx="915635" cy="369332"/>
          </a:xfrm>
          <a:prstGeom prst="rect">
            <a:avLst/>
          </a:prstGeom>
          <a:noFill/>
        </p:spPr>
        <p:txBody>
          <a:bodyPr wrap="none" rtlCol="0">
            <a:spAutoFit/>
          </a:bodyPr>
          <a:lstStyle/>
          <a:p>
            <a:r>
              <a:rPr lang="fr-FR"/>
              <a:t>À faire</a:t>
            </a:r>
          </a:p>
        </p:txBody>
      </p:sp>
      <p:sp>
        <p:nvSpPr>
          <p:cNvPr id="53" name="ZoneTexte 52">
            <a:extLst>
              <a:ext uri="{FF2B5EF4-FFF2-40B4-BE49-F238E27FC236}">
                <a16:creationId xmlns:a16="http://schemas.microsoft.com/office/drawing/2014/main" id="{D7A5EE59-3587-0043-EDB1-71697D10632D}"/>
              </a:ext>
            </a:extLst>
          </p:cNvPr>
          <p:cNvSpPr txBox="1">
            <a:spLocks/>
          </p:cNvSpPr>
          <p:nvPr/>
        </p:nvSpPr>
        <p:spPr>
          <a:xfrm>
            <a:off x="2014907" y="5737671"/>
            <a:ext cx="579005" cy="369332"/>
          </a:xfrm>
          <a:prstGeom prst="rect">
            <a:avLst/>
          </a:prstGeom>
          <a:noFill/>
        </p:spPr>
        <p:txBody>
          <a:bodyPr wrap="none" rtlCol="0">
            <a:spAutoFit/>
          </a:bodyPr>
          <a:lstStyle/>
          <a:p>
            <a:r>
              <a:rPr lang="fr-FR"/>
              <a:t>Fait</a:t>
            </a:r>
          </a:p>
        </p:txBody>
      </p:sp>
      <p:cxnSp>
        <p:nvCxnSpPr>
          <p:cNvPr id="100" name="Connecteur : en angle 99">
            <a:extLst>
              <a:ext uri="{FF2B5EF4-FFF2-40B4-BE49-F238E27FC236}">
                <a16:creationId xmlns:a16="http://schemas.microsoft.com/office/drawing/2014/main" id="{2E0EA0B4-4D25-19B3-9068-FC30CC798FFA}"/>
              </a:ext>
            </a:extLst>
          </p:cNvPr>
          <p:cNvCxnSpPr>
            <a:cxnSpLocks/>
            <a:stCxn id="6" idx="0"/>
            <a:endCxn id="5" idx="2"/>
          </p:cNvCxnSpPr>
          <p:nvPr/>
        </p:nvCxnSpPr>
        <p:spPr>
          <a:xfrm rot="5400000" flipH="1" flipV="1">
            <a:off x="3281819" y="-639106"/>
            <a:ext cx="539615" cy="5088747"/>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3" name="Connecteur : en angle 102">
            <a:extLst>
              <a:ext uri="{FF2B5EF4-FFF2-40B4-BE49-F238E27FC236}">
                <a16:creationId xmlns:a16="http://schemas.microsoft.com/office/drawing/2014/main" id="{AB9FF806-F916-5EBF-2B89-622E61B299EE}"/>
              </a:ext>
            </a:extLst>
          </p:cNvPr>
          <p:cNvCxnSpPr>
            <a:cxnSpLocks/>
            <a:stCxn id="12" idx="0"/>
            <a:endCxn id="5" idx="2"/>
          </p:cNvCxnSpPr>
          <p:nvPr/>
        </p:nvCxnSpPr>
        <p:spPr>
          <a:xfrm rot="5400000" flipH="1" flipV="1">
            <a:off x="5572810" y="1657150"/>
            <a:ext cx="544881" cy="5015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9" name="Connecteur : en angle 108">
            <a:extLst>
              <a:ext uri="{FF2B5EF4-FFF2-40B4-BE49-F238E27FC236}">
                <a16:creationId xmlns:a16="http://schemas.microsoft.com/office/drawing/2014/main" id="{6A0B23C2-25B3-4AE8-DCF7-F397B992E55C}"/>
              </a:ext>
            </a:extLst>
          </p:cNvPr>
          <p:cNvCxnSpPr>
            <a:cxnSpLocks/>
            <a:stCxn id="13" idx="0"/>
            <a:endCxn id="5" idx="2"/>
          </p:cNvCxnSpPr>
          <p:nvPr/>
        </p:nvCxnSpPr>
        <p:spPr>
          <a:xfrm rot="16200000" flipV="1">
            <a:off x="6637584" y="1093876"/>
            <a:ext cx="551755" cy="163492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13" name="Connecteur : en angle 112">
            <a:extLst>
              <a:ext uri="{FF2B5EF4-FFF2-40B4-BE49-F238E27FC236}">
                <a16:creationId xmlns:a16="http://schemas.microsoft.com/office/drawing/2014/main" id="{2F7A92BB-36FA-38CF-5368-A65DFCE8E648}"/>
              </a:ext>
            </a:extLst>
          </p:cNvPr>
          <p:cNvCxnSpPr>
            <a:cxnSpLocks/>
            <a:stCxn id="14" idx="0"/>
            <a:endCxn id="5" idx="2"/>
          </p:cNvCxnSpPr>
          <p:nvPr/>
        </p:nvCxnSpPr>
        <p:spPr>
          <a:xfrm rot="16200000" flipV="1">
            <a:off x="7805647" y="-74187"/>
            <a:ext cx="546253" cy="396554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2" name="Connecteur : en angle 161">
            <a:extLst>
              <a:ext uri="{FF2B5EF4-FFF2-40B4-BE49-F238E27FC236}">
                <a16:creationId xmlns:a16="http://schemas.microsoft.com/office/drawing/2014/main" id="{F7BC00C0-F07A-FF2D-ACC2-1CF58440DF9B}"/>
              </a:ext>
            </a:extLst>
          </p:cNvPr>
          <p:cNvCxnSpPr>
            <a:cxnSpLocks/>
            <a:stCxn id="11" idx="0"/>
            <a:endCxn id="5" idx="2"/>
          </p:cNvCxnSpPr>
          <p:nvPr/>
        </p:nvCxnSpPr>
        <p:spPr>
          <a:xfrm rot="5400000" flipH="1" flipV="1">
            <a:off x="4478955" y="563294"/>
            <a:ext cx="544879" cy="2689211"/>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82" name="Rectangle 181">
            <a:extLst>
              <a:ext uri="{FF2B5EF4-FFF2-40B4-BE49-F238E27FC236}">
                <a16:creationId xmlns:a16="http://schemas.microsoft.com/office/drawing/2014/main" id="{F3618EB0-F7A0-D47D-6272-0E2365FE1C1C}"/>
              </a:ext>
            </a:extLst>
          </p:cNvPr>
          <p:cNvSpPr>
            <a:spLocks/>
          </p:cNvSpPr>
          <p:nvPr/>
        </p:nvSpPr>
        <p:spPr>
          <a:xfrm>
            <a:off x="3568082" y="3978894"/>
            <a:ext cx="1630679" cy="392182"/>
          </a:xfrm>
          <a:prstGeom prst="rect">
            <a:avLst/>
          </a:prstGeom>
          <a:solidFill>
            <a:schemeClr val="tx2">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Financeur</a:t>
            </a:r>
          </a:p>
        </p:txBody>
      </p:sp>
      <p:sp>
        <p:nvSpPr>
          <p:cNvPr id="183" name="Rectangle 182">
            <a:extLst>
              <a:ext uri="{FF2B5EF4-FFF2-40B4-BE49-F238E27FC236}">
                <a16:creationId xmlns:a16="http://schemas.microsoft.com/office/drawing/2014/main" id="{64334BB7-2DF2-A5D5-F2A2-C31CE4D54DA5}"/>
              </a:ext>
            </a:extLst>
          </p:cNvPr>
          <p:cNvSpPr>
            <a:spLocks/>
          </p:cNvSpPr>
          <p:nvPr/>
        </p:nvSpPr>
        <p:spPr>
          <a:xfrm>
            <a:off x="3576110" y="3416443"/>
            <a:ext cx="1630679" cy="392182"/>
          </a:xfrm>
          <a:prstGeom prst="rect">
            <a:avLst/>
          </a:prstGeom>
          <a:solidFill>
            <a:schemeClr val="tx2">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Ecoles</a:t>
            </a:r>
          </a:p>
        </p:txBody>
      </p:sp>
      <p:sp>
        <p:nvSpPr>
          <p:cNvPr id="184" name="Rectangle 183">
            <a:extLst>
              <a:ext uri="{FF2B5EF4-FFF2-40B4-BE49-F238E27FC236}">
                <a16:creationId xmlns:a16="http://schemas.microsoft.com/office/drawing/2014/main" id="{5B80CD27-60F3-7D13-C3A6-259230D3B9EE}"/>
              </a:ext>
            </a:extLst>
          </p:cNvPr>
          <p:cNvSpPr>
            <a:spLocks/>
          </p:cNvSpPr>
          <p:nvPr/>
        </p:nvSpPr>
        <p:spPr>
          <a:xfrm>
            <a:off x="3576111" y="2840340"/>
            <a:ext cx="1630679" cy="392182"/>
          </a:xfrm>
          <a:prstGeom prst="rect">
            <a:avLst/>
          </a:prstGeom>
          <a:solidFill>
            <a:schemeClr val="tx2">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Industriels</a:t>
            </a:r>
          </a:p>
        </p:txBody>
      </p:sp>
      <p:sp>
        <p:nvSpPr>
          <p:cNvPr id="185" name="Rectangle 184">
            <a:extLst>
              <a:ext uri="{FF2B5EF4-FFF2-40B4-BE49-F238E27FC236}">
                <a16:creationId xmlns:a16="http://schemas.microsoft.com/office/drawing/2014/main" id="{2CBF8541-0C06-E2A2-ED6F-9C792D919D16}"/>
              </a:ext>
            </a:extLst>
          </p:cNvPr>
          <p:cNvSpPr>
            <a:spLocks/>
          </p:cNvSpPr>
          <p:nvPr/>
        </p:nvSpPr>
        <p:spPr>
          <a:xfrm>
            <a:off x="3568081" y="4548523"/>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Logo et charte graphique</a:t>
            </a:r>
          </a:p>
        </p:txBody>
      </p:sp>
      <p:sp>
        <p:nvSpPr>
          <p:cNvPr id="187" name="Rectangle 186">
            <a:extLst>
              <a:ext uri="{FF2B5EF4-FFF2-40B4-BE49-F238E27FC236}">
                <a16:creationId xmlns:a16="http://schemas.microsoft.com/office/drawing/2014/main" id="{90C57D86-0F95-EBBB-BA3C-26751678AD30}"/>
              </a:ext>
            </a:extLst>
          </p:cNvPr>
          <p:cNvSpPr>
            <a:spLocks/>
          </p:cNvSpPr>
          <p:nvPr/>
        </p:nvSpPr>
        <p:spPr>
          <a:xfrm>
            <a:off x="1196627" y="2833913"/>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err="1"/>
              <a:t>Cdc</a:t>
            </a:r>
            <a:endParaRPr lang="fr-FR" sz="1200"/>
          </a:p>
        </p:txBody>
      </p:sp>
      <p:sp>
        <p:nvSpPr>
          <p:cNvPr id="188" name="Rectangle 187">
            <a:extLst>
              <a:ext uri="{FF2B5EF4-FFF2-40B4-BE49-F238E27FC236}">
                <a16:creationId xmlns:a16="http://schemas.microsoft.com/office/drawing/2014/main" id="{30D7AE2F-7120-22A5-7B2D-A3521AE97136}"/>
              </a:ext>
            </a:extLst>
          </p:cNvPr>
          <p:cNvSpPr>
            <a:spLocks/>
          </p:cNvSpPr>
          <p:nvPr/>
        </p:nvSpPr>
        <p:spPr>
          <a:xfrm>
            <a:off x="1192504" y="3413425"/>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Conception générale</a:t>
            </a:r>
          </a:p>
        </p:txBody>
      </p:sp>
      <p:sp>
        <p:nvSpPr>
          <p:cNvPr id="189" name="Rectangle 188">
            <a:extLst>
              <a:ext uri="{FF2B5EF4-FFF2-40B4-BE49-F238E27FC236}">
                <a16:creationId xmlns:a16="http://schemas.microsoft.com/office/drawing/2014/main" id="{5569D963-A8AA-49DC-41CA-32B29F45DD8A}"/>
              </a:ext>
            </a:extLst>
          </p:cNvPr>
          <p:cNvSpPr>
            <a:spLocks/>
          </p:cNvSpPr>
          <p:nvPr/>
        </p:nvSpPr>
        <p:spPr>
          <a:xfrm>
            <a:off x="1196628" y="3978893"/>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Etude de marché</a:t>
            </a:r>
          </a:p>
        </p:txBody>
      </p:sp>
      <p:cxnSp>
        <p:nvCxnSpPr>
          <p:cNvPr id="191" name="Connecteur : en angle 190">
            <a:extLst>
              <a:ext uri="{FF2B5EF4-FFF2-40B4-BE49-F238E27FC236}">
                <a16:creationId xmlns:a16="http://schemas.microsoft.com/office/drawing/2014/main" id="{82B724E1-2909-C9EA-684E-F8474C4D0DD0}"/>
              </a:ext>
            </a:extLst>
          </p:cNvPr>
          <p:cNvCxnSpPr>
            <a:cxnSpLocks/>
            <a:stCxn id="6" idx="2"/>
            <a:endCxn id="189" idx="1"/>
          </p:cNvCxnSpPr>
          <p:nvPr/>
        </p:nvCxnSpPr>
        <p:spPr>
          <a:xfrm rot="16200000" flipH="1">
            <a:off x="275842" y="3254197"/>
            <a:ext cx="1652197" cy="189375"/>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94" name="Connecteur : en angle 193">
            <a:extLst>
              <a:ext uri="{FF2B5EF4-FFF2-40B4-BE49-F238E27FC236}">
                <a16:creationId xmlns:a16="http://schemas.microsoft.com/office/drawing/2014/main" id="{ED9A9A28-C5F9-99FB-0A15-ED756998B478}"/>
              </a:ext>
            </a:extLst>
          </p:cNvPr>
          <p:cNvCxnSpPr>
            <a:cxnSpLocks/>
            <a:stCxn id="6" idx="2"/>
            <a:endCxn id="188" idx="1"/>
          </p:cNvCxnSpPr>
          <p:nvPr/>
        </p:nvCxnSpPr>
        <p:spPr>
          <a:xfrm rot="16200000" flipH="1">
            <a:off x="556514" y="2973525"/>
            <a:ext cx="1086729" cy="18525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02" name="Connecteur : en angle 201">
            <a:extLst>
              <a:ext uri="{FF2B5EF4-FFF2-40B4-BE49-F238E27FC236}">
                <a16:creationId xmlns:a16="http://schemas.microsoft.com/office/drawing/2014/main" id="{988B83E1-12B6-B5B5-C3CB-D3833C85FB90}"/>
              </a:ext>
            </a:extLst>
          </p:cNvPr>
          <p:cNvCxnSpPr>
            <a:cxnSpLocks/>
            <a:stCxn id="6" idx="2"/>
            <a:endCxn id="187" idx="1"/>
          </p:cNvCxnSpPr>
          <p:nvPr/>
        </p:nvCxnSpPr>
        <p:spPr>
          <a:xfrm rot="16200000" flipH="1">
            <a:off x="848332" y="2681708"/>
            <a:ext cx="507217" cy="189374"/>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05" name="Connecteur : en angle 204">
            <a:extLst>
              <a:ext uri="{FF2B5EF4-FFF2-40B4-BE49-F238E27FC236}">
                <a16:creationId xmlns:a16="http://schemas.microsoft.com/office/drawing/2014/main" id="{6E727871-FFAB-BF8C-4DF2-2FB531C0297C}"/>
              </a:ext>
            </a:extLst>
          </p:cNvPr>
          <p:cNvCxnSpPr>
            <a:cxnSpLocks/>
            <a:stCxn id="11" idx="2"/>
            <a:endCxn id="185" idx="1"/>
          </p:cNvCxnSpPr>
          <p:nvPr/>
        </p:nvCxnSpPr>
        <p:spPr>
          <a:xfrm rot="16200000" flipH="1">
            <a:off x="2379154" y="3555687"/>
            <a:ext cx="2216562" cy="161292"/>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09" name="Connecteur : en angle 208">
            <a:extLst>
              <a:ext uri="{FF2B5EF4-FFF2-40B4-BE49-F238E27FC236}">
                <a16:creationId xmlns:a16="http://schemas.microsoft.com/office/drawing/2014/main" id="{2E31D160-B374-DE33-6375-0020A842E193}"/>
              </a:ext>
            </a:extLst>
          </p:cNvPr>
          <p:cNvCxnSpPr>
            <a:cxnSpLocks/>
            <a:stCxn id="11" idx="2"/>
            <a:endCxn id="182" idx="1"/>
          </p:cNvCxnSpPr>
          <p:nvPr/>
        </p:nvCxnSpPr>
        <p:spPr>
          <a:xfrm rot="16200000" flipH="1">
            <a:off x="2663969" y="3270871"/>
            <a:ext cx="1646933" cy="161293"/>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12" name="Connecteur : en angle 211">
            <a:extLst>
              <a:ext uri="{FF2B5EF4-FFF2-40B4-BE49-F238E27FC236}">
                <a16:creationId xmlns:a16="http://schemas.microsoft.com/office/drawing/2014/main" id="{12BDD972-FF94-2EAE-5CF8-FF2EAC54642A}"/>
              </a:ext>
            </a:extLst>
          </p:cNvPr>
          <p:cNvCxnSpPr>
            <a:cxnSpLocks/>
            <a:stCxn id="11" idx="2"/>
            <a:endCxn id="183" idx="1"/>
          </p:cNvCxnSpPr>
          <p:nvPr/>
        </p:nvCxnSpPr>
        <p:spPr>
          <a:xfrm rot="16200000" flipH="1">
            <a:off x="2949208" y="2985632"/>
            <a:ext cx="1084482" cy="16932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15" name="Connecteur : en angle 214">
            <a:extLst>
              <a:ext uri="{FF2B5EF4-FFF2-40B4-BE49-F238E27FC236}">
                <a16:creationId xmlns:a16="http://schemas.microsoft.com/office/drawing/2014/main" id="{A4158137-F63B-ADED-04F0-CBE66DFCA7C3}"/>
              </a:ext>
            </a:extLst>
          </p:cNvPr>
          <p:cNvCxnSpPr>
            <a:cxnSpLocks/>
            <a:stCxn id="11" idx="2"/>
            <a:endCxn id="184" idx="1"/>
          </p:cNvCxnSpPr>
          <p:nvPr/>
        </p:nvCxnSpPr>
        <p:spPr>
          <a:xfrm rot="16200000" flipH="1">
            <a:off x="3237261" y="2697580"/>
            <a:ext cx="508379" cy="16932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21" name="Rectangle 220">
            <a:extLst>
              <a:ext uri="{FF2B5EF4-FFF2-40B4-BE49-F238E27FC236}">
                <a16:creationId xmlns:a16="http://schemas.microsoft.com/office/drawing/2014/main" id="{D9A89581-96C4-48F9-8EDA-086A6C8D26A8}"/>
              </a:ext>
            </a:extLst>
          </p:cNvPr>
          <p:cNvSpPr>
            <a:spLocks/>
          </p:cNvSpPr>
          <p:nvPr/>
        </p:nvSpPr>
        <p:spPr>
          <a:xfrm>
            <a:off x="5755254" y="3419279"/>
            <a:ext cx="1630679" cy="392182"/>
          </a:xfrm>
          <a:prstGeom prst="rect">
            <a:avLst/>
          </a:prstGeom>
          <a:solidFill>
            <a:schemeClr val="tx2">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Dérives</a:t>
            </a:r>
          </a:p>
        </p:txBody>
      </p:sp>
      <p:sp>
        <p:nvSpPr>
          <p:cNvPr id="222" name="Rectangle 221">
            <a:extLst>
              <a:ext uri="{FF2B5EF4-FFF2-40B4-BE49-F238E27FC236}">
                <a16:creationId xmlns:a16="http://schemas.microsoft.com/office/drawing/2014/main" id="{F9FD39A8-D693-468A-4FD5-11D5B177F0E3}"/>
              </a:ext>
            </a:extLst>
          </p:cNvPr>
          <p:cNvSpPr>
            <a:spLocks/>
          </p:cNvSpPr>
          <p:nvPr/>
        </p:nvSpPr>
        <p:spPr>
          <a:xfrm>
            <a:off x="5755253" y="3980848"/>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Fuselage</a:t>
            </a:r>
          </a:p>
        </p:txBody>
      </p:sp>
      <p:sp>
        <p:nvSpPr>
          <p:cNvPr id="223" name="Rectangle 222">
            <a:extLst>
              <a:ext uri="{FF2B5EF4-FFF2-40B4-BE49-F238E27FC236}">
                <a16:creationId xmlns:a16="http://schemas.microsoft.com/office/drawing/2014/main" id="{F98658A7-0779-C9DE-7DFC-8B8E2D34A1B0}"/>
              </a:ext>
            </a:extLst>
          </p:cNvPr>
          <p:cNvSpPr>
            <a:spLocks/>
          </p:cNvSpPr>
          <p:nvPr/>
        </p:nvSpPr>
        <p:spPr>
          <a:xfrm>
            <a:off x="5755254" y="2852320"/>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Ailes</a:t>
            </a:r>
          </a:p>
        </p:txBody>
      </p:sp>
      <p:cxnSp>
        <p:nvCxnSpPr>
          <p:cNvPr id="225" name="Connecteur : en angle 224">
            <a:extLst>
              <a:ext uri="{FF2B5EF4-FFF2-40B4-BE49-F238E27FC236}">
                <a16:creationId xmlns:a16="http://schemas.microsoft.com/office/drawing/2014/main" id="{3745F07E-2BE1-3493-C7E6-E2B0F53A8722}"/>
              </a:ext>
            </a:extLst>
          </p:cNvPr>
          <p:cNvCxnSpPr>
            <a:cxnSpLocks/>
            <a:stCxn id="12" idx="2"/>
            <a:endCxn id="222" idx="1"/>
          </p:cNvCxnSpPr>
          <p:nvPr/>
        </p:nvCxnSpPr>
        <p:spPr>
          <a:xfrm rot="16200000" flipH="1">
            <a:off x="4850433" y="3272119"/>
            <a:ext cx="1648886" cy="160753"/>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28" name="Connecteur : en angle 227">
            <a:extLst>
              <a:ext uri="{FF2B5EF4-FFF2-40B4-BE49-F238E27FC236}">
                <a16:creationId xmlns:a16="http://schemas.microsoft.com/office/drawing/2014/main" id="{D68D51B4-83B8-1585-9DF2-6034E6350090}"/>
              </a:ext>
            </a:extLst>
          </p:cNvPr>
          <p:cNvCxnSpPr>
            <a:cxnSpLocks/>
            <a:stCxn id="12" idx="2"/>
            <a:endCxn id="221" idx="1"/>
          </p:cNvCxnSpPr>
          <p:nvPr/>
        </p:nvCxnSpPr>
        <p:spPr>
          <a:xfrm rot="16200000" flipH="1">
            <a:off x="5131219" y="2991334"/>
            <a:ext cx="1087317" cy="160754"/>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31" name="Connecteur : en angle 230">
            <a:extLst>
              <a:ext uri="{FF2B5EF4-FFF2-40B4-BE49-F238E27FC236}">
                <a16:creationId xmlns:a16="http://schemas.microsoft.com/office/drawing/2014/main" id="{BB3E10C1-CD33-EA36-4812-C37BFA5DF378}"/>
              </a:ext>
            </a:extLst>
          </p:cNvPr>
          <p:cNvCxnSpPr>
            <a:cxnSpLocks/>
            <a:stCxn id="12" idx="2"/>
            <a:endCxn id="223" idx="1"/>
          </p:cNvCxnSpPr>
          <p:nvPr/>
        </p:nvCxnSpPr>
        <p:spPr>
          <a:xfrm rot="16200000" flipH="1">
            <a:off x="5414698" y="2707855"/>
            <a:ext cx="520358" cy="160754"/>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39" name="Rectangle 238">
            <a:extLst>
              <a:ext uri="{FF2B5EF4-FFF2-40B4-BE49-F238E27FC236}">
                <a16:creationId xmlns:a16="http://schemas.microsoft.com/office/drawing/2014/main" id="{42ACEED0-31A5-0CB2-E58A-3E1F99D00B12}"/>
              </a:ext>
            </a:extLst>
          </p:cNvPr>
          <p:cNvSpPr>
            <a:spLocks/>
          </p:cNvSpPr>
          <p:nvPr/>
        </p:nvSpPr>
        <p:spPr>
          <a:xfrm>
            <a:off x="7917476" y="2835161"/>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Nervure et longeron</a:t>
            </a:r>
          </a:p>
        </p:txBody>
      </p:sp>
      <p:sp>
        <p:nvSpPr>
          <p:cNvPr id="240" name="Rectangle 239">
            <a:extLst>
              <a:ext uri="{FF2B5EF4-FFF2-40B4-BE49-F238E27FC236}">
                <a16:creationId xmlns:a16="http://schemas.microsoft.com/office/drawing/2014/main" id="{C1FF56A0-CA05-6171-9329-599012EEB94C}"/>
              </a:ext>
            </a:extLst>
          </p:cNvPr>
          <p:cNvSpPr>
            <a:spLocks/>
          </p:cNvSpPr>
          <p:nvPr/>
        </p:nvSpPr>
        <p:spPr>
          <a:xfrm>
            <a:off x="7917475" y="3402120"/>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Structure générale</a:t>
            </a:r>
          </a:p>
        </p:txBody>
      </p:sp>
      <p:sp>
        <p:nvSpPr>
          <p:cNvPr id="241" name="Rectangle 240">
            <a:extLst>
              <a:ext uri="{FF2B5EF4-FFF2-40B4-BE49-F238E27FC236}">
                <a16:creationId xmlns:a16="http://schemas.microsoft.com/office/drawing/2014/main" id="{3F3A96E9-70D9-BEC8-F83A-A796B7092BEC}"/>
              </a:ext>
            </a:extLst>
          </p:cNvPr>
          <p:cNvSpPr>
            <a:spLocks/>
          </p:cNvSpPr>
          <p:nvPr/>
        </p:nvSpPr>
        <p:spPr>
          <a:xfrm>
            <a:off x="7917475" y="3963689"/>
            <a:ext cx="1630679" cy="392182"/>
          </a:xfrm>
          <a:prstGeom prst="rect">
            <a:avLst/>
          </a:prstGeom>
          <a:solidFill>
            <a:schemeClr val="tx2">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Squelette</a:t>
            </a:r>
          </a:p>
        </p:txBody>
      </p:sp>
      <p:sp>
        <p:nvSpPr>
          <p:cNvPr id="242" name="Rectangle 241">
            <a:extLst>
              <a:ext uri="{FF2B5EF4-FFF2-40B4-BE49-F238E27FC236}">
                <a16:creationId xmlns:a16="http://schemas.microsoft.com/office/drawing/2014/main" id="{B13E820C-C1C9-9CAC-EAA9-F22BAB564D0C}"/>
              </a:ext>
            </a:extLst>
          </p:cNvPr>
          <p:cNvSpPr>
            <a:spLocks/>
          </p:cNvSpPr>
          <p:nvPr/>
        </p:nvSpPr>
        <p:spPr>
          <a:xfrm>
            <a:off x="7917475" y="4539741"/>
            <a:ext cx="1630679" cy="392182"/>
          </a:xfrm>
          <a:prstGeom prst="rect">
            <a:avLst/>
          </a:prstGeom>
          <a:solidFill>
            <a:schemeClr val="tx2">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Matériaux</a:t>
            </a:r>
          </a:p>
        </p:txBody>
      </p:sp>
      <p:sp>
        <p:nvSpPr>
          <p:cNvPr id="243" name="Rectangle 242">
            <a:extLst>
              <a:ext uri="{FF2B5EF4-FFF2-40B4-BE49-F238E27FC236}">
                <a16:creationId xmlns:a16="http://schemas.microsoft.com/office/drawing/2014/main" id="{78F01792-241F-ABC5-2FA5-85B53C8C150F}"/>
              </a:ext>
            </a:extLst>
          </p:cNvPr>
          <p:cNvSpPr>
            <a:spLocks/>
          </p:cNvSpPr>
          <p:nvPr/>
        </p:nvSpPr>
        <p:spPr>
          <a:xfrm>
            <a:off x="7917475" y="5115793"/>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Volume carburant</a:t>
            </a:r>
          </a:p>
        </p:txBody>
      </p:sp>
      <p:cxnSp>
        <p:nvCxnSpPr>
          <p:cNvPr id="245" name="Connecteur : en angle 244">
            <a:extLst>
              <a:ext uri="{FF2B5EF4-FFF2-40B4-BE49-F238E27FC236}">
                <a16:creationId xmlns:a16="http://schemas.microsoft.com/office/drawing/2014/main" id="{5598962C-5519-AB8B-2D62-86134DEFFDB0}"/>
              </a:ext>
            </a:extLst>
          </p:cNvPr>
          <p:cNvCxnSpPr>
            <a:cxnSpLocks/>
            <a:stCxn id="13" idx="2"/>
            <a:endCxn id="243" idx="1"/>
          </p:cNvCxnSpPr>
          <p:nvPr/>
        </p:nvCxnSpPr>
        <p:spPr>
          <a:xfrm rot="16200000" flipH="1">
            <a:off x="6444426" y="3838834"/>
            <a:ext cx="2759545" cy="186554"/>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48" name="Connecteur : en angle 247">
            <a:extLst>
              <a:ext uri="{FF2B5EF4-FFF2-40B4-BE49-F238E27FC236}">
                <a16:creationId xmlns:a16="http://schemas.microsoft.com/office/drawing/2014/main" id="{961FD2B8-564D-A06D-FC57-6A85D37F559B}"/>
              </a:ext>
            </a:extLst>
          </p:cNvPr>
          <p:cNvCxnSpPr>
            <a:cxnSpLocks/>
            <a:stCxn id="13" idx="2"/>
            <a:endCxn id="242" idx="1"/>
          </p:cNvCxnSpPr>
          <p:nvPr/>
        </p:nvCxnSpPr>
        <p:spPr>
          <a:xfrm rot="16200000" flipH="1">
            <a:off x="6732452" y="3550808"/>
            <a:ext cx="2183493" cy="186554"/>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51" name="Connecteur : en angle 250">
            <a:extLst>
              <a:ext uri="{FF2B5EF4-FFF2-40B4-BE49-F238E27FC236}">
                <a16:creationId xmlns:a16="http://schemas.microsoft.com/office/drawing/2014/main" id="{DE73B916-3B68-2464-80C2-AB880078458E}"/>
              </a:ext>
            </a:extLst>
          </p:cNvPr>
          <p:cNvCxnSpPr>
            <a:cxnSpLocks/>
            <a:stCxn id="13" idx="2"/>
            <a:endCxn id="241" idx="1"/>
          </p:cNvCxnSpPr>
          <p:nvPr/>
        </p:nvCxnSpPr>
        <p:spPr>
          <a:xfrm rot="16200000" flipH="1">
            <a:off x="7020478" y="3262782"/>
            <a:ext cx="1607441" cy="186554"/>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54" name="Connecteur : en angle 253">
            <a:extLst>
              <a:ext uri="{FF2B5EF4-FFF2-40B4-BE49-F238E27FC236}">
                <a16:creationId xmlns:a16="http://schemas.microsoft.com/office/drawing/2014/main" id="{A36FCBDF-E724-4CE4-7E99-E9627C455EB4}"/>
              </a:ext>
            </a:extLst>
          </p:cNvPr>
          <p:cNvCxnSpPr>
            <a:cxnSpLocks/>
            <a:stCxn id="13" idx="2"/>
            <a:endCxn id="240" idx="1"/>
          </p:cNvCxnSpPr>
          <p:nvPr/>
        </p:nvCxnSpPr>
        <p:spPr>
          <a:xfrm rot="16200000" flipH="1">
            <a:off x="7301262" y="2981998"/>
            <a:ext cx="1045872" cy="186554"/>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57" name="Connecteur : en angle 256">
            <a:extLst>
              <a:ext uri="{FF2B5EF4-FFF2-40B4-BE49-F238E27FC236}">
                <a16:creationId xmlns:a16="http://schemas.microsoft.com/office/drawing/2014/main" id="{6EA80680-6D82-325D-43A2-0709A7EACCB4}"/>
              </a:ext>
            </a:extLst>
          </p:cNvPr>
          <p:cNvCxnSpPr>
            <a:cxnSpLocks/>
            <a:stCxn id="13" idx="2"/>
            <a:endCxn id="239" idx="1"/>
          </p:cNvCxnSpPr>
          <p:nvPr/>
        </p:nvCxnSpPr>
        <p:spPr>
          <a:xfrm rot="16200000" flipH="1">
            <a:off x="7584742" y="2698517"/>
            <a:ext cx="478913" cy="186555"/>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64" name="Rectangle 263">
            <a:extLst>
              <a:ext uri="{FF2B5EF4-FFF2-40B4-BE49-F238E27FC236}">
                <a16:creationId xmlns:a16="http://schemas.microsoft.com/office/drawing/2014/main" id="{33083F65-AB27-DEE5-5CE2-963197079C13}"/>
              </a:ext>
            </a:extLst>
          </p:cNvPr>
          <p:cNvSpPr>
            <a:spLocks/>
          </p:cNvSpPr>
          <p:nvPr/>
        </p:nvSpPr>
        <p:spPr>
          <a:xfrm>
            <a:off x="10255990" y="2799616"/>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Profil d’aile</a:t>
            </a:r>
          </a:p>
        </p:txBody>
      </p:sp>
      <p:sp>
        <p:nvSpPr>
          <p:cNvPr id="265" name="Rectangle 264">
            <a:extLst>
              <a:ext uri="{FF2B5EF4-FFF2-40B4-BE49-F238E27FC236}">
                <a16:creationId xmlns:a16="http://schemas.microsoft.com/office/drawing/2014/main" id="{14C88272-89DD-8D93-9A94-F5C37CB1AFC2}"/>
              </a:ext>
            </a:extLst>
          </p:cNvPr>
          <p:cNvSpPr>
            <a:spLocks/>
          </p:cNvSpPr>
          <p:nvPr/>
        </p:nvSpPr>
        <p:spPr>
          <a:xfrm>
            <a:off x="10264239" y="3945749"/>
            <a:ext cx="1630679" cy="392182"/>
          </a:xfrm>
          <a:prstGeom prst="rect">
            <a:avLst/>
          </a:prstGeom>
          <a:solidFill>
            <a:schemeClr val="tx2">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Dérive</a:t>
            </a:r>
          </a:p>
        </p:txBody>
      </p:sp>
      <p:sp>
        <p:nvSpPr>
          <p:cNvPr id="266" name="Rectangle 265">
            <a:extLst>
              <a:ext uri="{FF2B5EF4-FFF2-40B4-BE49-F238E27FC236}">
                <a16:creationId xmlns:a16="http://schemas.microsoft.com/office/drawing/2014/main" id="{9A8D8845-A16D-AD0D-1149-DD4B30E03C25}"/>
              </a:ext>
            </a:extLst>
          </p:cNvPr>
          <p:cNvSpPr>
            <a:spLocks/>
          </p:cNvSpPr>
          <p:nvPr/>
        </p:nvSpPr>
        <p:spPr>
          <a:xfrm>
            <a:off x="10264239" y="3386025"/>
            <a:ext cx="1630679" cy="39218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200"/>
              <a:t>Vitesse/MTOW/</a:t>
            </a:r>
          </a:p>
          <a:p>
            <a:pPr algn="ctr"/>
            <a:r>
              <a:rPr lang="fr-FR" sz="1200"/>
              <a:t>range</a:t>
            </a:r>
          </a:p>
        </p:txBody>
      </p:sp>
      <p:cxnSp>
        <p:nvCxnSpPr>
          <p:cNvPr id="284" name="Connecteur : en angle 283">
            <a:extLst>
              <a:ext uri="{FF2B5EF4-FFF2-40B4-BE49-F238E27FC236}">
                <a16:creationId xmlns:a16="http://schemas.microsoft.com/office/drawing/2014/main" id="{AD3853E3-A128-008F-DF35-EBF5DAC12ABA}"/>
              </a:ext>
            </a:extLst>
          </p:cNvPr>
          <p:cNvCxnSpPr>
            <a:cxnSpLocks/>
            <a:stCxn id="14" idx="2"/>
            <a:endCxn id="265" idx="1"/>
          </p:cNvCxnSpPr>
          <p:nvPr/>
        </p:nvCxnSpPr>
        <p:spPr>
          <a:xfrm rot="16200000" flipH="1">
            <a:off x="9364942" y="3242543"/>
            <a:ext cx="1595900" cy="202693"/>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87" name="Connecteur : en angle 286">
            <a:extLst>
              <a:ext uri="{FF2B5EF4-FFF2-40B4-BE49-F238E27FC236}">
                <a16:creationId xmlns:a16="http://schemas.microsoft.com/office/drawing/2014/main" id="{9C42C4F5-F112-353F-AABB-F00FDAE85A0E}"/>
              </a:ext>
            </a:extLst>
          </p:cNvPr>
          <p:cNvCxnSpPr>
            <a:cxnSpLocks/>
            <a:stCxn id="14" idx="2"/>
            <a:endCxn id="266" idx="1"/>
          </p:cNvCxnSpPr>
          <p:nvPr/>
        </p:nvCxnSpPr>
        <p:spPr>
          <a:xfrm rot="16200000" flipH="1">
            <a:off x="9644804" y="2962681"/>
            <a:ext cx="1036176" cy="202693"/>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90" name="Connecteur : en angle 289">
            <a:extLst>
              <a:ext uri="{FF2B5EF4-FFF2-40B4-BE49-F238E27FC236}">
                <a16:creationId xmlns:a16="http://schemas.microsoft.com/office/drawing/2014/main" id="{C8405270-151F-F2DD-AA33-4A1F4ABE0880}"/>
              </a:ext>
            </a:extLst>
          </p:cNvPr>
          <p:cNvCxnSpPr>
            <a:cxnSpLocks/>
            <a:stCxn id="14" idx="2"/>
            <a:endCxn id="264" idx="1"/>
          </p:cNvCxnSpPr>
          <p:nvPr/>
        </p:nvCxnSpPr>
        <p:spPr>
          <a:xfrm rot="16200000" flipH="1">
            <a:off x="9933885" y="2673601"/>
            <a:ext cx="449767" cy="194444"/>
          </a:xfrm>
          <a:prstGeom prst="bentConnector2">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5412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40BE9E-07C1-1B7E-1899-CFD8315F5598}"/>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13</a:t>
            </a:fld>
            <a:endParaRPr lang="fr-FR"/>
          </a:p>
        </p:txBody>
      </p:sp>
      <p:sp>
        <p:nvSpPr>
          <p:cNvPr id="5" name="Titre 1">
            <a:extLst>
              <a:ext uri="{FF2B5EF4-FFF2-40B4-BE49-F238E27FC236}">
                <a16:creationId xmlns:a16="http://schemas.microsoft.com/office/drawing/2014/main" id="{39089A26-B322-F145-A99F-B7263D032772}"/>
              </a:ext>
            </a:extLst>
          </p:cNvPr>
          <p:cNvSpPr>
            <a:spLocks noGrp="1"/>
          </p:cNvSpPr>
          <p:nvPr>
            <p:ph type="title"/>
          </p:nvPr>
        </p:nvSpPr>
        <p:spPr>
          <a:xfrm>
            <a:off x="2408496" y="271576"/>
            <a:ext cx="7375008" cy="619011"/>
          </a:xfrm>
        </p:spPr>
        <p:txBody>
          <a:bodyPr>
            <a:normAutofit fontScale="90000"/>
          </a:bodyPr>
          <a:lstStyle/>
          <a:p>
            <a:r>
              <a:rPr lang="en-GB" noProof="0"/>
              <a:t>RACI (Responsible Accountable Consulted Informed)</a:t>
            </a:r>
          </a:p>
        </p:txBody>
      </p:sp>
      <p:cxnSp>
        <p:nvCxnSpPr>
          <p:cNvPr id="7" name="Connecteur droit 6">
            <a:extLst>
              <a:ext uri="{FF2B5EF4-FFF2-40B4-BE49-F238E27FC236}">
                <a16:creationId xmlns:a16="http://schemas.microsoft.com/office/drawing/2014/main" id="{3CF81CEA-8098-2DCA-3948-3F945C27FEA7}"/>
              </a:ext>
            </a:extLst>
          </p:cNvPr>
          <p:cNvCxnSpPr>
            <a:cxnSpLocks/>
          </p:cNvCxnSpPr>
          <p:nvPr/>
        </p:nvCxnSpPr>
        <p:spPr>
          <a:xfrm>
            <a:off x="666400" y="1189647"/>
            <a:ext cx="3914836" cy="60855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8" name="ZoneTexte 7">
            <a:extLst>
              <a:ext uri="{FF2B5EF4-FFF2-40B4-BE49-F238E27FC236}">
                <a16:creationId xmlns:a16="http://schemas.microsoft.com/office/drawing/2014/main" id="{31C20C72-5FB9-CE18-BBFA-4CCC0AD2A608}"/>
              </a:ext>
            </a:extLst>
          </p:cNvPr>
          <p:cNvSpPr txBox="1"/>
          <p:nvPr/>
        </p:nvSpPr>
        <p:spPr>
          <a:xfrm>
            <a:off x="1136061" y="5786578"/>
            <a:ext cx="1802480" cy="369332"/>
          </a:xfrm>
          <a:prstGeom prst="rect">
            <a:avLst/>
          </a:prstGeom>
          <a:noFill/>
        </p:spPr>
        <p:txBody>
          <a:bodyPr wrap="square" rtlCol="0">
            <a:spAutoFit/>
          </a:bodyPr>
          <a:lstStyle/>
          <a:p>
            <a:pPr algn="ctr"/>
            <a:r>
              <a:rPr lang="fr-FR" b="1">
                <a:solidFill>
                  <a:srgbClr val="00B050"/>
                </a:solidFill>
              </a:rPr>
              <a:t>Réalisateur : R</a:t>
            </a:r>
          </a:p>
        </p:txBody>
      </p:sp>
      <p:sp>
        <p:nvSpPr>
          <p:cNvPr id="9" name="ZoneTexte 8">
            <a:extLst>
              <a:ext uri="{FF2B5EF4-FFF2-40B4-BE49-F238E27FC236}">
                <a16:creationId xmlns:a16="http://schemas.microsoft.com/office/drawing/2014/main" id="{80226B94-5A66-9BD1-6B05-D37EBF373F4A}"/>
              </a:ext>
            </a:extLst>
          </p:cNvPr>
          <p:cNvSpPr txBox="1"/>
          <p:nvPr/>
        </p:nvSpPr>
        <p:spPr>
          <a:xfrm>
            <a:off x="3767087" y="5786578"/>
            <a:ext cx="2067656" cy="369332"/>
          </a:xfrm>
          <a:prstGeom prst="rect">
            <a:avLst/>
          </a:prstGeom>
          <a:noFill/>
        </p:spPr>
        <p:txBody>
          <a:bodyPr wrap="square" rtlCol="0">
            <a:spAutoFit/>
          </a:bodyPr>
          <a:lstStyle/>
          <a:p>
            <a:pPr algn="ctr"/>
            <a:r>
              <a:rPr lang="fr-FR" b="1">
                <a:solidFill>
                  <a:srgbClr val="FF0000"/>
                </a:solidFill>
              </a:rPr>
              <a:t>Approbateur : A</a:t>
            </a:r>
          </a:p>
        </p:txBody>
      </p:sp>
      <p:sp>
        <p:nvSpPr>
          <p:cNvPr id="10" name="ZoneTexte 9">
            <a:extLst>
              <a:ext uri="{FF2B5EF4-FFF2-40B4-BE49-F238E27FC236}">
                <a16:creationId xmlns:a16="http://schemas.microsoft.com/office/drawing/2014/main" id="{42C31391-E284-7977-ACC5-18C661408A2D}"/>
              </a:ext>
            </a:extLst>
          </p:cNvPr>
          <p:cNvSpPr txBox="1"/>
          <p:nvPr/>
        </p:nvSpPr>
        <p:spPr>
          <a:xfrm>
            <a:off x="6663289" y="5786578"/>
            <a:ext cx="1614472" cy="369332"/>
          </a:xfrm>
          <a:prstGeom prst="rect">
            <a:avLst/>
          </a:prstGeom>
          <a:noFill/>
        </p:spPr>
        <p:txBody>
          <a:bodyPr wrap="square" rtlCol="0">
            <a:spAutoFit/>
          </a:bodyPr>
          <a:lstStyle/>
          <a:p>
            <a:pPr algn="ctr"/>
            <a:r>
              <a:rPr lang="fr-FR" b="1">
                <a:solidFill>
                  <a:srgbClr val="FFFF00"/>
                </a:solidFill>
              </a:rPr>
              <a:t>Consulté : C</a:t>
            </a:r>
          </a:p>
        </p:txBody>
      </p:sp>
      <p:sp>
        <p:nvSpPr>
          <p:cNvPr id="11" name="ZoneTexte 10">
            <a:extLst>
              <a:ext uri="{FF2B5EF4-FFF2-40B4-BE49-F238E27FC236}">
                <a16:creationId xmlns:a16="http://schemas.microsoft.com/office/drawing/2014/main" id="{2577B814-60C8-8B94-9704-E8F7218D454B}"/>
              </a:ext>
            </a:extLst>
          </p:cNvPr>
          <p:cNvSpPr txBox="1"/>
          <p:nvPr/>
        </p:nvSpPr>
        <p:spPr>
          <a:xfrm>
            <a:off x="9106306" y="5786578"/>
            <a:ext cx="1329663" cy="369332"/>
          </a:xfrm>
          <a:prstGeom prst="rect">
            <a:avLst/>
          </a:prstGeom>
          <a:noFill/>
        </p:spPr>
        <p:txBody>
          <a:bodyPr wrap="square" rtlCol="0">
            <a:spAutoFit/>
          </a:bodyPr>
          <a:lstStyle/>
          <a:p>
            <a:pPr algn="ctr"/>
            <a:r>
              <a:rPr lang="fr-FR" b="1">
                <a:solidFill>
                  <a:schemeClr val="accent1">
                    <a:lumMod val="60000"/>
                    <a:lumOff val="40000"/>
                  </a:schemeClr>
                </a:solidFill>
              </a:rPr>
              <a:t>Informé : I</a:t>
            </a:r>
          </a:p>
        </p:txBody>
      </p:sp>
      <p:pic>
        <p:nvPicPr>
          <p:cNvPr id="13" name="Image 12">
            <a:extLst>
              <a:ext uri="{FF2B5EF4-FFF2-40B4-BE49-F238E27FC236}">
                <a16:creationId xmlns:a16="http://schemas.microsoft.com/office/drawing/2014/main" id="{16FF7859-18E2-CFED-1D7C-AE89CC7C7584}"/>
              </a:ext>
            </a:extLst>
          </p:cNvPr>
          <p:cNvPicPr>
            <a:picLocks noChangeAspect="1"/>
          </p:cNvPicPr>
          <p:nvPr/>
        </p:nvPicPr>
        <p:blipFill>
          <a:blip r:embed="rId3"/>
          <a:stretch>
            <a:fillRect/>
          </a:stretch>
        </p:blipFill>
        <p:spPr>
          <a:xfrm>
            <a:off x="1397318" y="1408385"/>
            <a:ext cx="8741664" cy="4041229"/>
          </a:xfrm>
          <a:prstGeom prst="rect">
            <a:avLst/>
          </a:prstGeom>
        </p:spPr>
      </p:pic>
    </p:spTree>
    <p:extLst>
      <p:ext uri="{BB962C8B-B14F-4D97-AF65-F5344CB8AC3E}">
        <p14:creationId xmlns:p14="http://schemas.microsoft.com/office/powerpoint/2010/main" val="62415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1D22BE-D7F6-D37A-293B-26CB6DB28958}"/>
              </a:ext>
            </a:extLst>
          </p:cNvPr>
          <p:cNvSpPr>
            <a:spLocks noGrp="1"/>
          </p:cNvSpPr>
          <p:nvPr>
            <p:ph type="title"/>
          </p:nvPr>
        </p:nvSpPr>
        <p:spPr/>
        <p:txBody>
          <a:bodyPr/>
          <a:lstStyle/>
          <a:p>
            <a:r>
              <a:rPr lang="fr-FR"/>
              <a:t>Diagramme GANTT</a:t>
            </a:r>
          </a:p>
        </p:txBody>
      </p:sp>
      <p:sp>
        <p:nvSpPr>
          <p:cNvPr id="4" name="Espace réservé du numéro de diapositive 3">
            <a:extLst>
              <a:ext uri="{FF2B5EF4-FFF2-40B4-BE49-F238E27FC236}">
                <a16:creationId xmlns:a16="http://schemas.microsoft.com/office/drawing/2014/main" id="{B6321AC2-CFF4-B2C3-BD77-C6F614952672}"/>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14</a:t>
            </a:fld>
            <a:endParaRPr lang="fr-FR"/>
          </a:p>
        </p:txBody>
      </p:sp>
      <p:graphicFrame>
        <p:nvGraphicFramePr>
          <p:cNvPr id="47" name="Tableau 35">
            <a:extLst>
              <a:ext uri="{FF2B5EF4-FFF2-40B4-BE49-F238E27FC236}">
                <a16:creationId xmlns:a16="http://schemas.microsoft.com/office/drawing/2014/main" id="{D9449442-EC06-4FAA-3462-0F1123445F07}"/>
              </a:ext>
            </a:extLst>
          </p:cNvPr>
          <p:cNvGraphicFramePr>
            <a:graphicFrameLocks noGrp="1" noDrilldown="1" noMove="1" noResize="1"/>
          </p:cNvGraphicFramePr>
          <p:nvPr>
            <p:extLst>
              <p:ext uri="{D42A27DB-BD31-4B8C-83A1-F6EECF244321}">
                <p14:modId xmlns:p14="http://schemas.microsoft.com/office/powerpoint/2010/main" val="499632292"/>
              </p:ext>
            </p:extLst>
          </p:nvPr>
        </p:nvGraphicFramePr>
        <p:xfrm>
          <a:off x="438912" y="925517"/>
          <a:ext cx="11311128" cy="406472"/>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5477256">
                  <a:extLst>
                    <a:ext uri="{9D8B030D-6E8A-4147-A177-3AD203B41FA5}">
                      <a16:colId xmlns:a16="http://schemas.microsoft.com/office/drawing/2014/main" val="20000"/>
                    </a:ext>
                  </a:extLst>
                </a:gridCol>
                <a:gridCol w="2578608">
                  <a:extLst>
                    <a:ext uri="{9D8B030D-6E8A-4147-A177-3AD203B41FA5}">
                      <a16:colId xmlns:a16="http://schemas.microsoft.com/office/drawing/2014/main" val="20001"/>
                    </a:ext>
                  </a:extLst>
                </a:gridCol>
                <a:gridCol w="3255264">
                  <a:extLst>
                    <a:ext uri="{9D8B030D-6E8A-4147-A177-3AD203B41FA5}">
                      <a16:colId xmlns:a16="http://schemas.microsoft.com/office/drawing/2014/main" val="20013"/>
                    </a:ext>
                  </a:extLst>
                </a:gridCol>
              </a:tblGrid>
              <a:tr h="390869">
                <a:tc>
                  <a:txBody>
                    <a:bodyPr/>
                    <a:lstStyle/>
                    <a:p>
                      <a:pPr algn="ctr" rtl="0"/>
                      <a:r>
                        <a:rPr lang="fr" sz="2000" b="1">
                          <a:effectLst>
                            <a:outerShdw blurRad="38100" dist="38100" dir="2700000" algn="tl">
                              <a:srgbClr val="000000">
                                <a:alpha val="43137"/>
                              </a:srgbClr>
                            </a:outerShdw>
                          </a:effectLst>
                          <a:latin typeface="+mj-lt"/>
                        </a:rPr>
                        <a:t>Tâches</a:t>
                      </a:r>
                    </a:p>
                  </a:txBody>
                  <a:tcPr marL="101672" marR="101672" marT="50836" marB="50836">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56082"/>
                    </a:solidFill>
                  </a:tcPr>
                </a:tc>
                <a:tc>
                  <a:txBody>
                    <a:bodyPr/>
                    <a:lstStyle/>
                    <a:p>
                      <a:pPr algn="ctr" rtl="0"/>
                      <a:r>
                        <a:rPr lang="fr" sz="2000" b="1">
                          <a:effectLst>
                            <a:outerShdw blurRad="38100" dist="38100" dir="2700000" algn="tl">
                              <a:srgbClr val="000000">
                                <a:alpha val="43137"/>
                              </a:srgbClr>
                            </a:outerShdw>
                          </a:effectLst>
                          <a:latin typeface="+mj-lt"/>
                        </a:rPr>
                        <a:t>2025</a:t>
                      </a: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5608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 sz="2000" b="1">
                          <a:effectLst>
                            <a:outerShdw blurRad="38100" dist="38100" dir="2700000" algn="tl">
                              <a:srgbClr val="000000">
                                <a:alpha val="43137"/>
                              </a:srgbClr>
                            </a:outerShdw>
                          </a:effectLst>
                          <a:latin typeface="+mj-lt"/>
                        </a:rPr>
                        <a:t>2026</a:t>
                      </a:r>
                    </a:p>
                  </a:txBody>
                  <a:tcPr marL="101672" marR="101672" marT="50836" marB="50836">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56082"/>
                    </a:solidFill>
                  </a:tcPr>
                </a:tc>
                <a:extLst>
                  <a:ext uri="{0D108BD9-81ED-4DB2-BD59-A6C34878D82A}">
                    <a16:rowId xmlns:a16="http://schemas.microsoft.com/office/drawing/2014/main" val="10000"/>
                  </a:ext>
                </a:extLst>
              </a:tr>
            </a:tbl>
          </a:graphicData>
        </a:graphic>
      </p:graphicFrame>
      <p:graphicFrame>
        <p:nvGraphicFramePr>
          <p:cNvPr id="48" name="Tableau 1">
            <a:extLst>
              <a:ext uri="{FF2B5EF4-FFF2-40B4-BE49-F238E27FC236}">
                <a16:creationId xmlns:a16="http://schemas.microsoft.com/office/drawing/2014/main" id="{61CEDF1C-19EC-6AF6-E72C-CDD5B7FA3ABE}"/>
              </a:ext>
            </a:extLst>
          </p:cNvPr>
          <p:cNvGraphicFramePr>
            <a:graphicFrameLocks noGrp="1" noDrilldown="1" noMove="1" noResize="1"/>
          </p:cNvGraphicFramePr>
          <p:nvPr>
            <p:extLst>
              <p:ext uri="{D42A27DB-BD31-4B8C-83A1-F6EECF244321}">
                <p14:modId xmlns:p14="http://schemas.microsoft.com/office/powerpoint/2010/main" val="868947439"/>
              </p:ext>
            </p:extLst>
          </p:nvPr>
        </p:nvGraphicFramePr>
        <p:xfrm>
          <a:off x="441541" y="1353313"/>
          <a:ext cx="11308918" cy="4787581"/>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5476918">
                  <a:extLst>
                    <a:ext uri="{9D8B030D-6E8A-4147-A177-3AD203B41FA5}">
                      <a16:colId xmlns:a16="http://schemas.microsoft.com/office/drawing/2014/main" val="20000"/>
                    </a:ext>
                  </a:extLst>
                </a:gridCol>
                <a:gridCol w="648000">
                  <a:extLst>
                    <a:ext uri="{9D8B030D-6E8A-4147-A177-3AD203B41FA5}">
                      <a16:colId xmlns:a16="http://schemas.microsoft.com/office/drawing/2014/main" val="20009"/>
                    </a:ext>
                  </a:extLst>
                </a:gridCol>
                <a:gridCol w="648000">
                  <a:extLst>
                    <a:ext uri="{9D8B030D-6E8A-4147-A177-3AD203B41FA5}">
                      <a16:colId xmlns:a16="http://schemas.microsoft.com/office/drawing/2014/main" val="20010"/>
                    </a:ext>
                  </a:extLst>
                </a:gridCol>
                <a:gridCol w="648000">
                  <a:extLst>
                    <a:ext uri="{9D8B030D-6E8A-4147-A177-3AD203B41FA5}">
                      <a16:colId xmlns:a16="http://schemas.microsoft.com/office/drawing/2014/main" val="20011"/>
                    </a:ext>
                  </a:extLst>
                </a:gridCol>
                <a:gridCol w="648000">
                  <a:extLst>
                    <a:ext uri="{9D8B030D-6E8A-4147-A177-3AD203B41FA5}">
                      <a16:colId xmlns:a16="http://schemas.microsoft.com/office/drawing/2014/main" val="20012"/>
                    </a:ext>
                  </a:extLst>
                </a:gridCol>
                <a:gridCol w="648000">
                  <a:extLst>
                    <a:ext uri="{9D8B030D-6E8A-4147-A177-3AD203B41FA5}">
                      <a16:colId xmlns:a16="http://schemas.microsoft.com/office/drawing/2014/main" val="20013"/>
                    </a:ext>
                  </a:extLst>
                </a:gridCol>
                <a:gridCol w="648000">
                  <a:extLst>
                    <a:ext uri="{9D8B030D-6E8A-4147-A177-3AD203B41FA5}">
                      <a16:colId xmlns:a16="http://schemas.microsoft.com/office/drawing/2014/main" val="20014"/>
                    </a:ext>
                  </a:extLst>
                </a:gridCol>
                <a:gridCol w="648000">
                  <a:extLst>
                    <a:ext uri="{9D8B030D-6E8A-4147-A177-3AD203B41FA5}">
                      <a16:colId xmlns:a16="http://schemas.microsoft.com/office/drawing/2014/main" val="20015"/>
                    </a:ext>
                  </a:extLst>
                </a:gridCol>
                <a:gridCol w="648000">
                  <a:extLst>
                    <a:ext uri="{9D8B030D-6E8A-4147-A177-3AD203B41FA5}">
                      <a16:colId xmlns:a16="http://schemas.microsoft.com/office/drawing/2014/main" val="20016"/>
                    </a:ext>
                  </a:extLst>
                </a:gridCol>
                <a:gridCol w="648000">
                  <a:extLst>
                    <a:ext uri="{9D8B030D-6E8A-4147-A177-3AD203B41FA5}">
                      <a16:colId xmlns:a16="http://schemas.microsoft.com/office/drawing/2014/main" val="20017"/>
                    </a:ext>
                  </a:extLst>
                </a:gridCol>
              </a:tblGrid>
              <a:tr h="289197">
                <a:tc>
                  <a:txBody>
                    <a:bodyPr/>
                    <a:lstStyle/>
                    <a:p>
                      <a:pPr marL="0" algn="ctr" defTabSz="914400" rtl="0" eaLnBrk="1" latinLnBrk="0" hangingPunct="1"/>
                      <a:r>
                        <a:rPr lang="fr-FR" sz="1800" kern="1200" noProof="0">
                          <a:solidFill>
                            <a:schemeClr val="tx1"/>
                          </a:solidFill>
                          <a:latin typeface="+mn-lt"/>
                          <a:ea typeface="+mn-ea"/>
                          <a:cs typeface="+mn-cs"/>
                        </a:rPr>
                        <a:t>Mois</a:t>
                      </a:r>
                      <a:endParaRPr lang="en-US" sz="1800" kern="1200">
                        <a:solidFill>
                          <a:schemeClr val="tx1"/>
                        </a:solidFill>
                        <a:latin typeface="+mn-lt"/>
                        <a:ea typeface="+mn-ea"/>
                        <a:cs typeface="+mn-cs"/>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tc>
                  <a:txBody>
                    <a:bodyPr/>
                    <a:lstStyle/>
                    <a:p>
                      <a:pPr algn="ctr" rtl="0"/>
                      <a:r>
                        <a:rPr lang="fr-FR" sz="1800">
                          <a:solidFill>
                            <a:schemeClr val="tx1"/>
                          </a:solidFill>
                          <a:latin typeface="+mn-lt"/>
                        </a:rPr>
                        <a:t>S</a:t>
                      </a:r>
                      <a:endParaRPr lang="fr" sz="1800">
                        <a:solidFill>
                          <a:schemeClr val="tx1"/>
                        </a:solidFill>
                        <a:latin typeface="+mn-lt"/>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tc>
                  <a:txBody>
                    <a:bodyPr/>
                    <a:lstStyle/>
                    <a:p>
                      <a:pPr algn="ctr" rtl="0"/>
                      <a:r>
                        <a:rPr lang="fr" sz="1800">
                          <a:solidFill>
                            <a:schemeClr val="tx1"/>
                          </a:solidFill>
                          <a:latin typeface="+mn-lt"/>
                        </a:rPr>
                        <a:t>O</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tc>
                  <a:txBody>
                    <a:bodyPr/>
                    <a:lstStyle/>
                    <a:p>
                      <a:pPr algn="ctr" rtl="0"/>
                      <a:r>
                        <a:rPr lang="fr" sz="1800">
                          <a:solidFill>
                            <a:schemeClr val="tx1"/>
                          </a:solidFill>
                          <a:latin typeface="+mn-lt"/>
                        </a:rPr>
                        <a:t>N</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tc>
                  <a:txBody>
                    <a:bodyPr/>
                    <a:lstStyle/>
                    <a:p>
                      <a:pPr algn="ctr" rtl="0"/>
                      <a:r>
                        <a:rPr lang="fr" sz="1800">
                          <a:solidFill>
                            <a:schemeClr val="tx1"/>
                          </a:solidFill>
                          <a:latin typeface="+mn-lt"/>
                        </a:rPr>
                        <a:t>D</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 sz="1800">
                          <a:solidFill>
                            <a:schemeClr val="tx1"/>
                          </a:solidFill>
                          <a:latin typeface="+mn-lt"/>
                        </a:rPr>
                        <a:t>J</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tc>
                  <a:txBody>
                    <a:bodyPr/>
                    <a:lstStyle/>
                    <a:p>
                      <a:pPr algn="ctr" rtl="0"/>
                      <a:r>
                        <a:rPr lang="fr" sz="1800">
                          <a:solidFill>
                            <a:schemeClr val="tx1"/>
                          </a:solidFill>
                          <a:latin typeface="+mn-lt"/>
                        </a:rPr>
                        <a:t>F</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tc>
                  <a:txBody>
                    <a:bodyPr/>
                    <a:lstStyle/>
                    <a:p>
                      <a:pPr algn="ctr" rtl="0"/>
                      <a:r>
                        <a:rPr lang="fr" sz="1800">
                          <a:solidFill>
                            <a:schemeClr val="tx1"/>
                          </a:solidFill>
                          <a:latin typeface="+mn-lt"/>
                        </a:rPr>
                        <a:t>M</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tc>
                  <a:txBody>
                    <a:bodyPr/>
                    <a:lstStyle/>
                    <a:p>
                      <a:pPr algn="ctr" rtl="0"/>
                      <a:r>
                        <a:rPr lang="fr" sz="1800">
                          <a:solidFill>
                            <a:schemeClr val="tx1"/>
                          </a:solidFill>
                          <a:latin typeface="+mn-lt"/>
                        </a:rPr>
                        <a:t>A</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tc>
                  <a:txBody>
                    <a:bodyPr/>
                    <a:lstStyle/>
                    <a:p>
                      <a:pPr algn="ctr" rtl="0"/>
                      <a:r>
                        <a:rPr lang="fr" sz="1800">
                          <a:solidFill>
                            <a:schemeClr val="tx1"/>
                          </a:solidFill>
                          <a:latin typeface="+mn-lt"/>
                        </a:rPr>
                        <a:t>M</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2D8"/>
                    </a:solidFill>
                  </a:tcPr>
                </a:tc>
                <a:extLst>
                  <a:ext uri="{0D108BD9-81ED-4DB2-BD59-A6C34878D82A}">
                    <a16:rowId xmlns:a16="http://schemas.microsoft.com/office/drawing/2014/main" val="10001"/>
                  </a:ext>
                </a:extLst>
              </a:tr>
              <a:tr h="408944">
                <a:tc>
                  <a:txBody>
                    <a:bodyPr/>
                    <a:lstStyle/>
                    <a:p>
                      <a:pPr algn="ctr" rtl="0"/>
                      <a:r>
                        <a:rPr lang="fr" sz="1800" b="1">
                          <a:solidFill>
                            <a:schemeClr val="tx1"/>
                          </a:solidFill>
                          <a:latin typeface="+mn-lt"/>
                        </a:rPr>
                        <a:t>Compréhension générale / Organisation</a:t>
                      </a:r>
                    </a:p>
                  </a:txBody>
                  <a:tcPr marL="101672" marR="101672" marT="50836" marB="50836">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extLst>
                  <a:ext uri="{0D108BD9-81ED-4DB2-BD59-A6C34878D82A}">
                    <a16:rowId xmlns:a16="http://schemas.microsoft.com/office/drawing/2014/main" val="10002"/>
                  </a:ext>
                </a:extLst>
              </a:tr>
              <a:tr h="408944">
                <a:tc>
                  <a:txBody>
                    <a:bodyPr/>
                    <a:lstStyle/>
                    <a:p>
                      <a:pPr algn="ctr" rtl="0"/>
                      <a:r>
                        <a:rPr lang="fr" sz="1800" b="1">
                          <a:solidFill>
                            <a:schemeClr val="tx1"/>
                          </a:solidFill>
                          <a:latin typeface="+mn-lt"/>
                        </a:rPr>
                        <a:t>Plan 2D</a:t>
                      </a:r>
                    </a:p>
                  </a:txBody>
                  <a:tcPr marL="101672" marR="101672" marT="50836" marB="50836">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extLst>
                  <a:ext uri="{0D108BD9-81ED-4DB2-BD59-A6C34878D82A}">
                    <a16:rowId xmlns:a16="http://schemas.microsoft.com/office/drawing/2014/main" val="10003"/>
                  </a:ext>
                </a:extLst>
              </a:tr>
              <a:tr h="408944">
                <a:tc>
                  <a:txBody>
                    <a:bodyPr/>
                    <a:lstStyle/>
                    <a:p>
                      <a:pPr algn="ctr" rtl="0"/>
                      <a:r>
                        <a:rPr lang="fr" sz="1800" b="1">
                          <a:solidFill>
                            <a:schemeClr val="tx1"/>
                          </a:solidFill>
                          <a:latin typeface="+mn-lt"/>
                        </a:rPr>
                        <a:t>Etude de marché</a:t>
                      </a:r>
                    </a:p>
                  </a:txBody>
                  <a:tcPr marL="101672" marR="101672" marT="50836" marB="50836">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extLst>
                  <a:ext uri="{0D108BD9-81ED-4DB2-BD59-A6C34878D82A}">
                    <a16:rowId xmlns:a16="http://schemas.microsoft.com/office/drawing/2014/main" val="2852391052"/>
                  </a:ext>
                </a:extLst>
              </a:tr>
              <a:tr h="408944">
                <a:tc>
                  <a:txBody>
                    <a:bodyPr/>
                    <a:lstStyle/>
                    <a:p>
                      <a:pPr algn="ctr" rtl="0"/>
                      <a:r>
                        <a:rPr lang="fr" sz="1800" b="1">
                          <a:solidFill>
                            <a:schemeClr val="tx1"/>
                          </a:solidFill>
                          <a:latin typeface="+mn-lt"/>
                        </a:rPr>
                        <a:t>Sélection matériaux</a:t>
                      </a:r>
                    </a:p>
                  </a:txBody>
                  <a:tcPr marL="101672" marR="101672" marT="50836" marB="50836">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extLst>
                  <a:ext uri="{0D108BD9-81ED-4DB2-BD59-A6C34878D82A}">
                    <a16:rowId xmlns:a16="http://schemas.microsoft.com/office/drawing/2014/main" val="2154884251"/>
                  </a:ext>
                </a:extLst>
              </a:tr>
              <a:tr h="408944">
                <a:tc>
                  <a:txBody>
                    <a:bodyPr/>
                    <a:lstStyle/>
                    <a:p>
                      <a:pPr algn="ctr" rtl="0"/>
                      <a:r>
                        <a:rPr lang="fr" sz="1800" b="1">
                          <a:solidFill>
                            <a:schemeClr val="tx1"/>
                          </a:solidFill>
                          <a:latin typeface="+mn-lt"/>
                        </a:rPr>
                        <a:t>Strucuture générale (Longerons / Squelette)</a:t>
                      </a:r>
                    </a:p>
                  </a:txBody>
                  <a:tcPr marL="101672" marR="101672" marT="50836" marB="50836">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extLst>
                  <a:ext uri="{0D108BD9-81ED-4DB2-BD59-A6C34878D82A}">
                    <a16:rowId xmlns:a16="http://schemas.microsoft.com/office/drawing/2014/main" val="3350127298"/>
                  </a:ext>
                </a:extLst>
              </a:tr>
              <a:tr h="408944">
                <a:tc>
                  <a:txBody>
                    <a:bodyPr/>
                    <a:lstStyle/>
                    <a:p>
                      <a:pPr algn="ctr" rtl="0"/>
                      <a:r>
                        <a:rPr lang="fr" sz="1800" b="1">
                          <a:solidFill>
                            <a:schemeClr val="tx1"/>
                          </a:solidFill>
                          <a:latin typeface="+mn-lt"/>
                        </a:rPr>
                        <a:t>SDF </a:t>
                      </a: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extLst>
                  <a:ext uri="{0D108BD9-81ED-4DB2-BD59-A6C34878D82A}">
                    <a16:rowId xmlns:a16="http://schemas.microsoft.com/office/drawing/2014/main" val="1189352889"/>
                  </a:ext>
                </a:extLst>
              </a:tr>
              <a:tr h="408944">
                <a:tc>
                  <a:txBody>
                    <a:bodyPr/>
                    <a:lstStyle/>
                    <a:p>
                      <a:pPr algn="ctr" rtl="0"/>
                      <a:r>
                        <a:rPr lang="fr" sz="1800" b="1">
                          <a:solidFill>
                            <a:schemeClr val="tx1"/>
                          </a:solidFill>
                          <a:latin typeface="+mn-lt"/>
                        </a:rPr>
                        <a:t>Revue du prix (Vente / Fabrication)</a:t>
                      </a: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extLst>
                  <a:ext uri="{0D108BD9-81ED-4DB2-BD59-A6C34878D82A}">
                    <a16:rowId xmlns:a16="http://schemas.microsoft.com/office/drawing/2014/main" val="2827418535"/>
                  </a:ext>
                </a:extLst>
              </a:tr>
              <a:tr h="408944">
                <a:tc>
                  <a:txBody>
                    <a:bodyPr/>
                    <a:lstStyle/>
                    <a:p>
                      <a:pPr algn="ctr" rtl="0"/>
                      <a:r>
                        <a:rPr lang="fr" sz="1800" b="1">
                          <a:solidFill>
                            <a:schemeClr val="tx1"/>
                          </a:solidFill>
                          <a:latin typeface="+mn-lt"/>
                        </a:rPr>
                        <a:t>Outils de direction </a:t>
                      </a: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extLst>
                  <a:ext uri="{0D108BD9-81ED-4DB2-BD59-A6C34878D82A}">
                    <a16:rowId xmlns:a16="http://schemas.microsoft.com/office/drawing/2014/main" val="2416367907"/>
                  </a:ext>
                </a:extLst>
              </a:tr>
              <a:tr h="408944">
                <a:tc>
                  <a:txBody>
                    <a:bodyPr/>
                    <a:lstStyle/>
                    <a:p>
                      <a:pPr algn="ctr" rtl="0"/>
                      <a:r>
                        <a:rPr lang="fr" sz="1800" b="1">
                          <a:solidFill>
                            <a:schemeClr val="tx1"/>
                          </a:solidFill>
                          <a:latin typeface="+mn-lt"/>
                        </a:rPr>
                        <a:t>Revue avec SQY sur la 3D</a:t>
                      </a: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extLst>
                  <a:ext uri="{0D108BD9-81ED-4DB2-BD59-A6C34878D82A}">
                    <a16:rowId xmlns:a16="http://schemas.microsoft.com/office/drawing/2014/main" val="509822981"/>
                  </a:ext>
                </a:extLst>
              </a:tr>
              <a:tr h="408944">
                <a:tc>
                  <a:txBody>
                    <a:bodyPr/>
                    <a:lstStyle/>
                    <a:p>
                      <a:pPr algn="ctr" rtl="0"/>
                      <a:r>
                        <a:rPr lang="fr" sz="1800" b="1">
                          <a:solidFill>
                            <a:schemeClr val="tx1"/>
                          </a:solidFill>
                          <a:latin typeface="+mn-lt"/>
                        </a:rPr>
                        <a:t>Présentation et finitions</a:t>
                      </a: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D2D8"/>
                    </a:solidFill>
                  </a:tcPr>
                </a:tc>
                <a:extLst>
                  <a:ext uri="{0D108BD9-81ED-4DB2-BD59-A6C34878D82A}">
                    <a16:rowId xmlns:a16="http://schemas.microsoft.com/office/drawing/2014/main" val="917131072"/>
                  </a:ext>
                </a:extLst>
              </a:tr>
              <a:tr h="408944">
                <a:tc>
                  <a:txBody>
                    <a:bodyPr/>
                    <a:lstStyle/>
                    <a:p>
                      <a:pPr algn="ctr" rtl="0"/>
                      <a:r>
                        <a:rPr lang="fr" sz="1800" b="1">
                          <a:solidFill>
                            <a:schemeClr val="tx1"/>
                          </a:solidFill>
                          <a:latin typeface="+mn-lt"/>
                        </a:rPr>
                        <a:t>Soutenance de fin de projet</a:t>
                      </a: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rtl="0"/>
                      <a:endParaRPr lang="en-US" sz="1800">
                        <a:latin typeface="Arial Narrow" pitchFamily="34" charset="0"/>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1672" marR="101672" marT="50836" marB="5083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AED"/>
                    </a:solidFill>
                  </a:tcPr>
                </a:tc>
                <a:extLst>
                  <a:ext uri="{0D108BD9-81ED-4DB2-BD59-A6C34878D82A}">
                    <a16:rowId xmlns:a16="http://schemas.microsoft.com/office/drawing/2014/main" val="2468685006"/>
                  </a:ext>
                </a:extLst>
              </a:tr>
            </a:tbl>
          </a:graphicData>
        </a:graphic>
      </p:graphicFrame>
      <p:sp>
        <p:nvSpPr>
          <p:cNvPr id="49" name="Organigramme : Décision 39">
            <a:extLst>
              <a:ext uri="{FF2B5EF4-FFF2-40B4-BE49-F238E27FC236}">
                <a16:creationId xmlns:a16="http://schemas.microsoft.com/office/drawing/2014/main" id="{5F9A4D6B-E0CC-4C23-4460-E57EACDD4651}"/>
              </a:ext>
            </a:extLst>
          </p:cNvPr>
          <p:cNvSpPr>
            <a:spLocks noGrp="1" noRot="1" noMove="1" noResize="1" noEditPoints="1" noAdjustHandles="1" noChangeArrowheads="1" noChangeShapeType="1"/>
          </p:cNvSpPr>
          <p:nvPr/>
        </p:nvSpPr>
        <p:spPr>
          <a:xfrm>
            <a:off x="9259672" y="6227840"/>
            <a:ext cx="271122" cy="451870"/>
          </a:xfrm>
          <a:prstGeom prst="flowChartDecision">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rtl="0">
              <a:defRPr/>
            </a:pPr>
            <a:endParaRPr lang="fr-FR"/>
          </a:p>
        </p:txBody>
      </p:sp>
      <p:grpSp>
        <p:nvGrpSpPr>
          <p:cNvPr id="50" name="Groupe 33">
            <a:extLst>
              <a:ext uri="{FF2B5EF4-FFF2-40B4-BE49-F238E27FC236}">
                <a16:creationId xmlns:a16="http://schemas.microsoft.com/office/drawing/2014/main" id="{F532C127-9B25-EA3D-CD91-7D5B3AAB72EB}"/>
              </a:ext>
            </a:extLst>
          </p:cNvPr>
          <p:cNvGrpSpPr>
            <a:grpSpLocks noGrp="1" noUngrp="1" noRot="1" noMove="1" noResize="1"/>
          </p:cNvGrpSpPr>
          <p:nvPr/>
        </p:nvGrpSpPr>
        <p:grpSpPr>
          <a:xfrm>
            <a:off x="9272016" y="4180076"/>
            <a:ext cx="1084489" cy="271122"/>
            <a:chOff x="1371600" y="1905000"/>
            <a:chExt cx="1828800" cy="228600"/>
          </a:xfrm>
          <a:solidFill>
            <a:srgbClr val="156082"/>
          </a:solidFill>
        </p:grpSpPr>
        <p:sp>
          <p:nvSpPr>
            <p:cNvPr id="51" name="Rectangle à coins arrondis 60">
              <a:extLst>
                <a:ext uri="{FF2B5EF4-FFF2-40B4-BE49-F238E27FC236}">
                  <a16:creationId xmlns:a16="http://schemas.microsoft.com/office/drawing/2014/main" id="{6C861373-C968-04B0-0074-3BBCD30B47A1}"/>
                </a:ext>
              </a:extLst>
            </p:cNvPr>
            <p:cNvSpPr>
              <a:spLocks noGrp="1" noRot="1" noMove="1" noResize="1" noEditPoints="1" noAdjustHandles="1" noChangeArrowheads="1" noChangeShapeType="1"/>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solidFill>
                  <a:schemeClr val="bg1"/>
                </a:solidFill>
                <a:latin typeface="Arial Narrow" pitchFamily="112" charset="0"/>
              </a:endParaRPr>
            </a:p>
          </p:txBody>
        </p:sp>
        <p:sp>
          <p:nvSpPr>
            <p:cNvPr id="52" name="Rectangle à coins arrondis 61">
              <a:extLst>
                <a:ext uri="{FF2B5EF4-FFF2-40B4-BE49-F238E27FC236}">
                  <a16:creationId xmlns:a16="http://schemas.microsoft.com/office/drawing/2014/main" id="{745D4F2D-0F5A-A7E4-070C-06484245B71B}"/>
                </a:ext>
              </a:extLst>
            </p:cNvPr>
            <p:cNvSpPr>
              <a:spLocks noGrp="1" noRot="1" noMove="1" noResize="1" noEditPoints="1" noAdjustHandles="1" noChangeArrowheads="1" noChangeShapeType="1"/>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sp>
        <p:nvSpPr>
          <p:cNvPr id="53" name="Organigramme : Décision 36">
            <a:extLst>
              <a:ext uri="{FF2B5EF4-FFF2-40B4-BE49-F238E27FC236}">
                <a16:creationId xmlns:a16="http://schemas.microsoft.com/office/drawing/2014/main" id="{EFE71308-56E9-2D30-098E-2FEB0BE2FBF7}"/>
              </a:ext>
            </a:extLst>
          </p:cNvPr>
          <p:cNvSpPr>
            <a:spLocks noGrp="1" noRot="1" noMove="1" noResize="1" noEditPoints="1" noAdjustHandles="1" noChangeArrowheads="1" noChangeShapeType="1"/>
          </p:cNvSpPr>
          <p:nvPr/>
        </p:nvSpPr>
        <p:spPr>
          <a:xfrm>
            <a:off x="11261950" y="5774719"/>
            <a:ext cx="245079" cy="338713"/>
          </a:xfrm>
          <a:prstGeom prst="flowChartDecision">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rtl="0">
              <a:defRPr/>
            </a:pPr>
            <a:endParaRPr lang="fr-FR"/>
          </a:p>
        </p:txBody>
      </p:sp>
      <p:grpSp>
        <p:nvGrpSpPr>
          <p:cNvPr id="54" name="Groupe 30">
            <a:extLst>
              <a:ext uri="{FF2B5EF4-FFF2-40B4-BE49-F238E27FC236}">
                <a16:creationId xmlns:a16="http://schemas.microsoft.com/office/drawing/2014/main" id="{F5E42331-2D26-6731-B7A0-3009453B6973}"/>
              </a:ext>
            </a:extLst>
          </p:cNvPr>
          <p:cNvGrpSpPr>
            <a:grpSpLocks noGrp="1" noUngrp="1" noRot="1" noMove="1" noResize="1"/>
          </p:cNvGrpSpPr>
          <p:nvPr/>
        </p:nvGrpSpPr>
        <p:grpSpPr>
          <a:xfrm>
            <a:off x="8589746" y="3355531"/>
            <a:ext cx="1188721" cy="271122"/>
            <a:chOff x="1371600" y="1905000"/>
            <a:chExt cx="1828800" cy="228600"/>
          </a:xfrm>
          <a:solidFill>
            <a:srgbClr val="156082"/>
          </a:solidFill>
        </p:grpSpPr>
        <p:sp>
          <p:nvSpPr>
            <p:cNvPr id="55" name="Rectangle à coins arrondis 57">
              <a:extLst>
                <a:ext uri="{FF2B5EF4-FFF2-40B4-BE49-F238E27FC236}">
                  <a16:creationId xmlns:a16="http://schemas.microsoft.com/office/drawing/2014/main" id="{59F4C86B-61BE-D4EC-3DEC-C54D93B2B4A4}"/>
                </a:ext>
              </a:extLst>
            </p:cNvPr>
            <p:cNvSpPr>
              <a:spLocks noGrp="1" noRot="1" noMove="1" noResize="1" noEditPoints="1" noAdjustHandles="1" noChangeArrowheads="1" noChangeShapeType="1"/>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solidFill>
                  <a:schemeClr val="bg1"/>
                </a:solidFill>
                <a:latin typeface="Arial Narrow" pitchFamily="112" charset="0"/>
              </a:endParaRPr>
            </a:p>
          </p:txBody>
        </p:sp>
        <p:sp>
          <p:nvSpPr>
            <p:cNvPr id="56" name="Rectangle à coins arrondis 58">
              <a:extLst>
                <a:ext uri="{FF2B5EF4-FFF2-40B4-BE49-F238E27FC236}">
                  <a16:creationId xmlns:a16="http://schemas.microsoft.com/office/drawing/2014/main" id="{7F1E0026-7EF2-725F-3A14-C79546C0D26D}"/>
                </a:ext>
              </a:extLst>
            </p:cNvPr>
            <p:cNvSpPr>
              <a:spLocks noGrp="1" noRot="1" noMove="1" noResize="1" noEditPoints="1" noAdjustHandles="1" noChangeArrowheads="1" noChangeShapeType="1"/>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grpSp>
        <p:nvGrpSpPr>
          <p:cNvPr id="57" name="Groupe 27">
            <a:extLst>
              <a:ext uri="{FF2B5EF4-FFF2-40B4-BE49-F238E27FC236}">
                <a16:creationId xmlns:a16="http://schemas.microsoft.com/office/drawing/2014/main" id="{3EDBC2D0-D34E-03C9-1830-513EA9600479}"/>
              </a:ext>
            </a:extLst>
          </p:cNvPr>
          <p:cNvGrpSpPr>
            <a:grpSpLocks noGrp="1" noUngrp="1" noRot="1" noMove="1" noResize="1"/>
          </p:cNvGrpSpPr>
          <p:nvPr/>
        </p:nvGrpSpPr>
        <p:grpSpPr>
          <a:xfrm>
            <a:off x="8589746" y="2931343"/>
            <a:ext cx="1188720" cy="271122"/>
            <a:chOff x="1371600" y="1905000"/>
            <a:chExt cx="1828800" cy="228600"/>
          </a:xfrm>
          <a:solidFill>
            <a:schemeClr val="accent1"/>
          </a:solidFill>
        </p:grpSpPr>
        <p:sp>
          <p:nvSpPr>
            <p:cNvPr id="58" name="Rectangle à coins arrondis 54">
              <a:extLst>
                <a:ext uri="{FF2B5EF4-FFF2-40B4-BE49-F238E27FC236}">
                  <a16:creationId xmlns:a16="http://schemas.microsoft.com/office/drawing/2014/main" id="{20A8440D-2F35-9D39-DF7F-62A0F01773AF}"/>
                </a:ext>
              </a:extLst>
            </p:cNvPr>
            <p:cNvSpPr>
              <a:spLocks noGrp="1" noRot="1" noMove="1" noResize="1" noEditPoints="1" noAdjustHandles="1" noChangeArrowheads="1" noChangeShapeType="1"/>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solidFill>
                  <a:schemeClr val="bg1"/>
                </a:solidFill>
                <a:latin typeface="Arial Narrow" pitchFamily="112" charset="0"/>
              </a:endParaRPr>
            </a:p>
          </p:txBody>
        </p:sp>
        <p:sp>
          <p:nvSpPr>
            <p:cNvPr id="59" name="Rectangle à coins arrondis 55">
              <a:extLst>
                <a:ext uri="{FF2B5EF4-FFF2-40B4-BE49-F238E27FC236}">
                  <a16:creationId xmlns:a16="http://schemas.microsoft.com/office/drawing/2014/main" id="{20811FD6-BC83-1479-5C3C-CF614C561315}"/>
                </a:ext>
              </a:extLst>
            </p:cNvPr>
            <p:cNvSpPr>
              <a:spLocks noGrp="1" noRot="1" noMove="1" noResize="1" noEditPoints="1" noAdjustHandles="1" noChangeArrowheads="1" noChangeShapeType="1"/>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grpSp>
        <p:nvGrpSpPr>
          <p:cNvPr id="63" name="Groupe 21">
            <a:extLst>
              <a:ext uri="{FF2B5EF4-FFF2-40B4-BE49-F238E27FC236}">
                <a16:creationId xmlns:a16="http://schemas.microsoft.com/office/drawing/2014/main" id="{88C3E90F-C29A-07B3-0B89-3202FB3B3EFC}"/>
              </a:ext>
            </a:extLst>
          </p:cNvPr>
          <p:cNvGrpSpPr>
            <a:grpSpLocks noGrp="1" noUngrp="1" noRot="1" noMove="1" noResize="1"/>
          </p:cNvGrpSpPr>
          <p:nvPr/>
        </p:nvGrpSpPr>
        <p:grpSpPr>
          <a:xfrm>
            <a:off x="8783995" y="4986165"/>
            <a:ext cx="2060529" cy="271122"/>
            <a:chOff x="2159726" y="2577737"/>
            <a:chExt cx="1737360" cy="228600"/>
          </a:xfrm>
          <a:pattFill prst="wdUpDiag">
            <a:fgClr>
              <a:srgbClr val="E7EAED"/>
            </a:fgClr>
            <a:bgClr>
              <a:srgbClr val="156082"/>
            </a:bgClr>
          </a:pattFill>
        </p:grpSpPr>
        <p:sp>
          <p:nvSpPr>
            <p:cNvPr id="64" name="Rectangle à coins arrondis 48">
              <a:extLst>
                <a:ext uri="{FF2B5EF4-FFF2-40B4-BE49-F238E27FC236}">
                  <a16:creationId xmlns:a16="http://schemas.microsoft.com/office/drawing/2014/main" id="{939421C2-CF6C-DC7F-18C3-6E6C065CE028}"/>
                </a:ext>
              </a:extLst>
            </p:cNvPr>
            <p:cNvSpPr>
              <a:spLocks noGrp="1" noRot="1" noMove="1" noResize="1" noEditPoints="1" noAdjustHandles="1" noChangeArrowheads="1" noChangeShapeType="1"/>
            </p:cNvSpPr>
            <p:nvPr/>
          </p:nvSpPr>
          <p:spPr>
            <a:xfrm>
              <a:off x="2159726" y="2577737"/>
              <a:ext cx="173736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latin typeface="Arial Narrow" pitchFamily="112" charset="0"/>
              </a:endParaRPr>
            </a:p>
          </p:txBody>
        </p:sp>
        <p:sp>
          <p:nvSpPr>
            <p:cNvPr id="65" name="Rectangle à coins arrondis 49">
              <a:extLst>
                <a:ext uri="{FF2B5EF4-FFF2-40B4-BE49-F238E27FC236}">
                  <a16:creationId xmlns:a16="http://schemas.microsoft.com/office/drawing/2014/main" id="{0F9EEFC8-FA09-E743-C37B-73A35236051C}"/>
                </a:ext>
              </a:extLst>
            </p:cNvPr>
            <p:cNvSpPr>
              <a:spLocks noGrp="1" noRot="1" noMove="1" noResize="1" noEditPoints="1" noAdjustHandles="1" noChangeArrowheads="1" noChangeShapeType="1"/>
            </p:cNvSpPr>
            <p:nvPr/>
          </p:nvSpPr>
          <p:spPr>
            <a:xfrm>
              <a:off x="2209800" y="2603863"/>
              <a:ext cx="164592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grpSp>
        <p:nvGrpSpPr>
          <p:cNvPr id="69" name="Groupe 15">
            <a:extLst>
              <a:ext uri="{FF2B5EF4-FFF2-40B4-BE49-F238E27FC236}">
                <a16:creationId xmlns:a16="http://schemas.microsoft.com/office/drawing/2014/main" id="{7305FE59-BCFE-67A6-AAA5-01DC79F66ED6}"/>
              </a:ext>
            </a:extLst>
          </p:cNvPr>
          <p:cNvGrpSpPr>
            <a:grpSpLocks noGrp="1" noUngrp="1" noRot="1" noMove="1" noResize="1"/>
          </p:cNvGrpSpPr>
          <p:nvPr/>
        </p:nvGrpSpPr>
        <p:grpSpPr>
          <a:xfrm>
            <a:off x="8589746" y="2147046"/>
            <a:ext cx="507274" cy="242720"/>
            <a:chOff x="2157548" y="2233748"/>
            <a:chExt cx="3709852" cy="204652"/>
          </a:xfrm>
          <a:solidFill>
            <a:srgbClr val="156082"/>
          </a:solidFill>
        </p:grpSpPr>
        <p:sp>
          <p:nvSpPr>
            <p:cNvPr id="70" name="Rectangle à coins arrondis 42">
              <a:extLst>
                <a:ext uri="{FF2B5EF4-FFF2-40B4-BE49-F238E27FC236}">
                  <a16:creationId xmlns:a16="http://schemas.microsoft.com/office/drawing/2014/main" id="{2E3372BD-1586-CF6F-737A-6E11C6540D4F}"/>
                </a:ext>
              </a:extLst>
            </p:cNvPr>
            <p:cNvSpPr>
              <a:spLocks noGrp="1" noRot="1" noMove="1" noResize="1" noEditPoints="1" noAdjustHandles="1" noChangeArrowheads="1" noChangeShapeType="1"/>
            </p:cNvSpPr>
            <p:nvPr/>
          </p:nvSpPr>
          <p:spPr>
            <a:xfrm>
              <a:off x="2157548" y="2233748"/>
              <a:ext cx="3709852" cy="204652"/>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solidFill>
                  <a:schemeClr val="bg1"/>
                </a:solidFill>
                <a:latin typeface="Arial Narrow" pitchFamily="112" charset="0"/>
              </a:endParaRPr>
            </a:p>
          </p:txBody>
        </p:sp>
        <p:sp>
          <p:nvSpPr>
            <p:cNvPr id="71" name="Rectangle à coins arrondis 43">
              <a:extLst>
                <a:ext uri="{FF2B5EF4-FFF2-40B4-BE49-F238E27FC236}">
                  <a16:creationId xmlns:a16="http://schemas.microsoft.com/office/drawing/2014/main" id="{80B20CF2-39E7-35F0-9BBC-FF52D1C517CF}"/>
                </a:ext>
              </a:extLst>
            </p:cNvPr>
            <p:cNvSpPr>
              <a:spLocks noGrp="1" noRot="1" noMove="1" noResize="1" noEditPoints="1" noAdjustHandles="1" noChangeArrowheads="1" noChangeShapeType="1"/>
            </p:cNvSpPr>
            <p:nvPr/>
          </p:nvSpPr>
          <p:spPr>
            <a:xfrm>
              <a:off x="2207622" y="2259874"/>
              <a:ext cx="3630168"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grpSp>
        <p:nvGrpSpPr>
          <p:cNvPr id="72" name="Groupe 11">
            <a:extLst>
              <a:ext uri="{FF2B5EF4-FFF2-40B4-BE49-F238E27FC236}">
                <a16:creationId xmlns:a16="http://schemas.microsoft.com/office/drawing/2014/main" id="{8A3DE6DC-0590-0AED-35E4-F2CCFC7FD4BC}"/>
              </a:ext>
            </a:extLst>
          </p:cNvPr>
          <p:cNvGrpSpPr>
            <a:grpSpLocks noGrp="1" noUngrp="1" noRot="1" noMove="1" noResize="1"/>
          </p:cNvGrpSpPr>
          <p:nvPr/>
        </p:nvGrpSpPr>
        <p:grpSpPr>
          <a:xfrm>
            <a:off x="5991689" y="1707253"/>
            <a:ext cx="1107410" cy="271122"/>
            <a:chOff x="1371600" y="1905000"/>
            <a:chExt cx="2667000" cy="228600"/>
          </a:xfrm>
          <a:solidFill>
            <a:srgbClr val="156082"/>
          </a:solidFill>
        </p:grpSpPr>
        <p:sp>
          <p:nvSpPr>
            <p:cNvPr id="73" name="Rectangle à coins arrondis 38">
              <a:extLst>
                <a:ext uri="{FF2B5EF4-FFF2-40B4-BE49-F238E27FC236}">
                  <a16:creationId xmlns:a16="http://schemas.microsoft.com/office/drawing/2014/main" id="{DCFEE0CD-F7D9-B6EA-2035-6C258367E07B}"/>
                </a:ext>
              </a:extLst>
            </p:cNvPr>
            <p:cNvSpPr>
              <a:spLocks noGrp="1" noRot="1" noMove="1" noResize="1" noEditPoints="1" noAdjustHandles="1" noChangeArrowheads="1" noChangeShapeType="1"/>
            </p:cNvSpPr>
            <p:nvPr/>
          </p:nvSpPr>
          <p:spPr>
            <a:xfrm>
              <a:off x="1371600" y="1905000"/>
              <a:ext cx="26670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solidFill>
                  <a:schemeClr val="bg1"/>
                </a:solidFill>
                <a:latin typeface="Arial Narrow" pitchFamily="112" charset="0"/>
              </a:endParaRPr>
            </a:p>
          </p:txBody>
        </p:sp>
        <p:sp>
          <p:nvSpPr>
            <p:cNvPr id="74" name="Rectangle à coins arrondis 40">
              <a:extLst>
                <a:ext uri="{FF2B5EF4-FFF2-40B4-BE49-F238E27FC236}">
                  <a16:creationId xmlns:a16="http://schemas.microsoft.com/office/drawing/2014/main" id="{1452D2B9-862F-ADEC-D844-7C0A8F42817C}"/>
                </a:ext>
              </a:extLst>
            </p:cNvPr>
            <p:cNvSpPr>
              <a:spLocks noGrp="1" noRot="1" noMove="1" noResize="1" noEditPoints="1" noAdjustHandles="1" noChangeArrowheads="1" noChangeShapeType="1"/>
            </p:cNvSpPr>
            <p:nvPr/>
          </p:nvSpPr>
          <p:spPr>
            <a:xfrm>
              <a:off x="1421674" y="1931126"/>
              <a:ext cx="259080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grpSp>
        <p:nvGrpSpPr>
          <p:cNvPr id="75" name="Groupe 27">
            <a:extLst>
              <a:ext uri="{FF2B5EF4-FFF2-40B4-BE49-F238E27FC236}">
                <a16:creationId xmlns:a16="http://schemas.microsoft.com/office/drawing/2014/main" id="{9DA1B7A5-67BC-8150-A5A9-8BCFDD6187F7}"/>
              </a:ext>
            </a:extLst>
          </p:cNvPr>
          <p:cNvGrpSpPr>
            <a:grpSpLocks noGrp="1" noUngrp="1" noRot="1" noMove="1" noResize="1"/>
          </p:cNvGrpSpPr>
          <p:nvPr/>
        </p:nvGrpSpPr>
        <p:grpSpPr>
          <a:xfrm>
            <a:off x="7313459" y="2528299"/>
            <a:ext cx="1790419" cy="271122"/>
            <a:chOff x="1371600" y="1905000"/>
            <a:chExt cx="1828800" cy="228600"/>
          </a:xfrm>
          <a:solidFill>
            <a:srgbClr val="156082"/>
          </a:solidFill>
        </p:grpSpPr>
        <p:sp>
          <p:nvSpPr>
            <p:cNvPr id="76" name="Rectangle à coins arrondis 54">
              <a:extLst>
                <a:ext uri="{FF2B5EF4-FFF2-40B4-BE49-F238E27FC236}">
                  <a16:creationId xmlns:a16="http://schemas.microsoft.com/office/drawing/2014/main" id="{274567AD-8AAD-4944-3018-C66949B492F8}"/>
                </a:ext>
              </a:extLst>
            </p:cNvPr>
            <p:cNvSpPr>
              <a:spLocks noGrp="1" noRot="1" noMove="1" noResize="1" noEditPoints="1" noAdjustHandles="1" noChangeArrowheads="1" noChangeShapeType="1"/>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solidFill>
                  <a:schemeClr val="bg1"/>
                </a:solidFill>
                <a:latin typeface="Arial Narrow" pitchFamily="112" charset="0"/>
              </a:endParaRPr>
            </a:p>
          </p:txBody>
        </p:sp>
        <p:sp>
          <p:nvSpPr>
            <p:cNvPr id="77" name="Rectangle à coins arrondis 55">
              <a:extLst>
                <a:ext uri="{FF2B5EF4-FFF2-40B4-BE49-F238E27FC236}">
                  <a16:creationId xmlns:a16="http://schemas.microsoft.com/office/drawing/2014/main" id="{E928C354-4C92-F36A-60E3-66D8C55EE5C4}"/>
                </a:ext>
              </a:extLst>
            </p:cNvPr>
            <p:cNvSpPr>
              <a:spLocks noGrp="1" noRot="1" noMove="1" noResize="1" noEditPoints="1" noAdjustHandles="1" noChangeArrowheads="1" noChangeShapeType="1"/>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grpSp>
        <p:nvGrpSpPr>
          <p:cNvPr id="78" name="Groupe 33">
            <a:extLst>
              <a:ext uri="{FF2B5EF4-FFF2-40B4-BE49-F238E27FC236}">
                <a16:creationId xmlns:a16="http://schemas.microsoft.com/office/drawing/2014/main" id="{05726BDE-AB80-0FB9-7CBF-3CBE578A4E45}"/>
              </a:ext>
            </a:extLst>
          </p:cNvPr>
          <p:cNvGrpSpPr>
            <a:grpSpLocks noGrp="1" noUngrp="1" noRot="1" noMove="1" noResize="1"/>
          </p:cNvGrpSpPr>
          <p:nvPr/>
        </p:nvGrpSpPr>
        <p:grpSpPr>
          <a:xfrm>
            <a:off x="7336623" y="4561977"/>
            <a:ext cx="2406309" cy="271122"/>
            <a:chOff x="1371600" y="1905000"/>
            <a:chExt cx="1828800" cy="228600"/>
          </a:xfrm>
          <a:solidFill>
            <a:srgbClr val="156082"/>
          </a:solidFill>
        </p:grpSpPr>
        <p:sp>
          <p:nvSpPr>
            <p:cNvPr id="79" name="Rectangle à coins arrondis 60">
              <a:extLst>
                <a:ext uri="{FF2B5EF4-FFF2-40B4-BE49-F238E27FC236}">
                  <a16:creationId xmlns:a16="http://schemas.microsoft.com/office/drawing/2014/main" id="{1969662E-F965-8E89-D199-A568420B0F9C}"/>
                </a:ext>
              </a:extLst>
            </p:cNvPr>
            <p:cNvSpPr>
              <a:spLocks noGrp="1" noRot="1" noMove="1" noResize="1" noEditPoints="1" noAdjustHandles="1" noChangeArrowheads="1" noChangeShapeType="1"/>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solidFill>
                  <a:schemeClr val="bg1"/>
                </a:solidFill>
                <a:latin typeface="Arial Narrow" pitchFamily="112" charset="0"/>
              </a:endParaRPr>
            </a:p>
          </p:txBody>
        </p:sp>
        <p:sp>
          <p:nvSpPr>
            <p:cNvPr id="80" name="Rectangle à coins arrondis 61">
              <a:extLst>
                <a:ext uri="{FF2B5EF4-FFF2-40B4-BE49-F238E27FC236}">
                  <a16:creationId xmlns:a16="http://schemas.microsoft.com/office/drawing/2014/main" id="{D8E288B7-90D4-0C53-6122-3B6A3F3C34DE}"/>
                </a:ext>
              </a:extLst>
            </p:cNvPr>
            <p:cNvSpPr>
              <a:spLocks noGrp="1" noRot="1" noMove="1" noResize="1" noEditPoints="1" noAdjustHandles="1" noChangeArrowheads="1" noChangeShapeType="1"/>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grpSp>
        <p:nvGrpSpPr>
          <p:cNvPr id="84" name="Groupe 33">
            <a:extLst>
              <a:ext uri="{FF2B5EF4-FFF2-40B4-BE49-F238E27FC236}">
                <a16:creationId xmlns:a16="http://schemas.microsoft.com/office/drawing/2014/main" id="{2D73DCB5-51F1-4AA9-C515-FF9ACFF7BE1A}"/>
              </a:ext>
            </a:extLst>
          </p:cNvPr>
          <p:cNvGrpSpPr>
            <a:grpSpLocks noGrp="1" noUngrp="1" noRot="1" noMove="1" noResize="1"/>
          </p:cNvGrpSpPr>
          <p:nvPr/>
        </p:nvGrpSpPr>
        <p:grpSpPr>
          <a:xfrm>
            <a:off x="9904581" y="5398640"/>
            <a:ext cx="1118512" cy="271122"/>
            <a:chOff x="1371600" y="1905000"/>
            <a:chExt cx="1828800" cy="228600"/>
          </a:xfrm>
          <a:solidFill>
            <a:srgbClr val="156082"/>
          </a:solidFill>
        </p:grpSpPr>
        <p:sp>
          <p:nvSpPr>
            <p:cNvPr id="85" name="Rectangle à coins arrondis 60">
              <a:extLst>
                <a:ext uri="{FF2B5EF4-FFF2-40B4-BE49-F238E27FC236}">
                  <a16:creationId xmlns:a16="http://schemas.microsoft.com/office/drawing/2014/main" id="{EFAB5166-1409-E3BB-D044-2A53D02A8102}"/>
                </a:ext>
              </a:extLst>
            </p:cNvPr>
            <p:cNvSpPr>
              <a:spLocks noGrp="1" noRot="1" noMove="1" noResize="1" noEditPoints="1" noAdjustHandles="1" noChangeArrowheads="1" noChangeShapeType="1"/>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solidFill>
                  <a:schemeClr val="bg1"/>
                </a:solidFill>
                <a:latin typeface="Arial Narrow" pitchFamily="112" charset="0"/>
              </a:endParaRPr>
            </a:p>
          </p:txBody>
        </p:sp>
        <p:sp>
          <p:nvSpPr>
            <p:cNvPr id="86" name="Rectangle à coins arrondis 61">
              <a:extLst>
                <a:ext uri="{FF2B5EF4-FFF2-40B4-BE49-F238E27FC236}">
                  <a16:creationId xmlns:a16="http://schemas.microsoft.com/office/drawing/2014/main" id="{624C7CA7-9513-D3A3-7CCB-B9BDF39848BC}"/>
                </a:ext>
              </a:extLst>
            </p:cNvPr>
            <p:cNvSpPr>
              <a:spLocks noGrp="1" noRot="1" noMove="1" noResize="1" noEditPoints="1" noAdjustHandles="1" noChangeArrowheads="1" noChangeShapeType="1"/>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grpSp>
        <p:nvGrpSpPr>
          <p:cNvPr id="87" name="Groupe 33">
            <a:extLst>
              <a:ext uri="{FF2B5EF4-FFF2-40B4-BE49-F238E27FC236}">
                <a16:creationId xmlns:a16="http://schemas.microsoft.com/office/drawing/2014/main" id="{FC790F8E-FD79-C056-3755-E10F88773309}"/>
              </a:ext>
            </a:extLst>
          </p:cNvPr>
          <p:cNvGrpSpPr>
            <a:grpSpLocks noGrp="1" noUngrp="1" noRot="1" noMove="1" noResize="1"/>
          </p:cNvGrpSpPr>
          <p:nvPr/>
        </p:nvGrpSpPr>
        <p:grpSpPr>
          <a:xfrm>
            <a:off x="148644" y="6290902"/>
            <a:ext cx="1791566" cy="271122"/>
            <a:chOff x="1371600" y="1905000"/>
            <a:chExt cx="1828800" cy="228600"/>
          </a:xfrm>
          <a:solidFill>
            <a:srgbClr val="156082"/>
          </a:solidFill>
        </p:grpSpPr>
        <p:sp>
          <p:nvSpPr>
            <p:cNvPr id="88" name="Rectangle à coins arrondis 60">
              <a:extLst>
                <a:ext uri="{FF2B5EF4-FFF2-40B4-BE49-F238E27FC236}">
                  <a16:creationId xmlns:a16="http://schemas.microsoft.com/office/drawing/2014/main" id="{F75D24C1-7112-BF29-93DF-AAF8DCFCB187}"/>
                </a:ext>
              </a:extLst>
            </p:cNvPr>
            <p:cNvSpPr>
              <a:spLocks noGrp="1" noRot="1" noMove="1" noResize="1" noEditPoints="1" noAdjustHandles="1" noChangeArrowheads="1" noChangeShapeType="1"/>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solidFill>
                  <a:schemeClr val="bg1"/>
                </a:solidFill>
                <a:latin typeface="Arial Narrow" pitchFamily="112" charset="0"/>
              </a:endParaRPr>
            </a:p>
          </p:txBody>
        </p:sp>
        <p:sp>
          <p:nvSpPr>
            <p:cNvPr id="89" name="Rectangle à coins arrondis 61">
              <a:extLst>
                <a:ext uri="{FF2B5EF4-FFF2-40B4-BE49-F238E27FC236}">
                  <a16:creationId xmlns:a16="http://schemas.microsoft.com/office/drawing/2014/main" id="{A5E3F610-C475-9B0E-E67B-A197F92730A6}"/>
                </a:ext>
              </a:extLst>
            </p:cNvPr>
            <p:cNvSpPr>
              <a:spLocks noGrp="1" noRot="1" noMove="1" noResize="1" noEditPoints="1" noAdjustHandles="1" noChangeArrowheads="1" noChangeShapeType="1"/>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sp>
        <p:nvSpPr>
          <p:cNvPr id="93" name="ZoneTexte 92">
            <a:extLst>
              <a:ext uri="{FF2B5EF4-FFF2-40B4-BE49-F238E27FC236}">
                <a16:creationId xmlns:a16="http://schemas.microsoft.com/office/drawing/2014/main" id="{EBA80CD6-549C-9B6C-928A-86302BF650A1}"/>
              </a:ext>
            </a:extLst>
          </p:cNvPr>
          <p:cNvSpPr txBox="1">
            <a:spLocks noGrp="1" noRot="1" noMove="1" noResize="1" noEditPoints="1" noAdjustHandles="1" noChangeArrowheads="1" noChangeShapeType="1"/>
          </p:cNvSpPr>
          <p:nvPr/>
        </p:nvSpPr>
        <p:spPr>
          <a:xfrm>
            <a:off x="1923425" y="6255972"/>
            <a:ext cx="3333694" cy="369332"/>
          </a:xfrm>
          <a:prstGeom prst="rect">
            <a:avLst/>
          </a:prstGeom>
          <a:noFill/>
        </p:spPr>
        <p:txBody>
          <a:bodyPr wrap="square" rtlCol="0">
            <a:spAutoFit/>
          </a:bodyPr>
          <a:lstStyle/>
          <a:p>
            <a:r>
              <a:rPr lang="fr-FR"/>
              <a:t>Tâches principales / internes</a:t>
            </a:r>
          </a:p>
        </p:txBody>
      </p:sp>
      <p:sp>
        <p:nvSpPr>
          <p:cNvPr id="94" name="ZoneTexte 93">
            <a:extLst>
              <a:ext uri="{FF2B5EF4-FFF2-40B4-BE49-F238E27FC236}">
                <a16:creationId xmlns:a16="http://schemas.microsoft.com/office/drawing/2014/main" id="{E6B62F06-FBF3-A529-3DA0-7F070BB16ED6}"/>
              </a:ext>
            </a:extLst>
          </p:cNvPr>
          <p:cNvSpPr txBox="1">
            <a:spLocks noGrp="1" noRot="1" noMove="1" noResize="1" noEditPoints="1" noAdjustHandles="1" noChangeArrowheads="1" noChangeShapeType="1"/>
          </p:cNvSpPr>
          <p:nvPr/>
        </p:nvSpPr>
        <p:spPr>
          <a:xfrm>
            <a:off x="7268946" y="6255972"/>
            <a:ext cx="2060529" cy="369332"/>
          </a:xfrm>
          <a:prstGeom prst="rect">
            <a:avLst/>
          </a:prstGeom>
          <a:noFill/>
        </p:spPr>
        <p:txBody>
          <a:bodyPr wrap="square" rtlCol="0">
            <a:spAutoFit/>
          </a:bodyPr>
          <a:lstStyle/>
          <a:p>
            <a:r>
              <a:rPr lang="fr-FR"/>
              <a:t>Tâches externes</a:t>
            </a:r>
          </a:p>
        </p:txBody>
      </p:sp>
      <p:sp>
        <p:nvSpPr>
          <p:cNvPr id="95" name="ZoneTexte 94">
            <a:extLst>
              <a:ext uri="{FF2B5EF4-FFF2-40B4-BE49-F238E27FC236}">
                <a16:creationId xmlns:a16="http://schemas.microsoft.com/office/drawing/2014/main" id="{A7C783AA-3A5C-94C3-504F-55F24F9FCC0B}"/>
              </a:ext>
            </a:extLst>
          </p:cNvPr>
          <p:cNvSpPr txBox="1">
            <a:spLocks noGrp="1" noRot="1" noMove="1" noResize="1" noEditPoints="1" noAdjustHandles="1" noChangeArrowheads="1" noChangeShapeType="1"/>
          </p:cNvSpPr>
          <p:nvPr/>
        </p:nvSpPr>
        <p:spPr>
          <a:xfrm>
            <a:off x="9539075" y="6282247"/>
            <a:ext cx="2254080" cy="369332"/>
          </a:xfrm>
          <a:prstGeom prst="rect">
            <a:avLst/>
          </a:prstGeom>
          <a:noFill/>
        </p:spPr>
        <p:txBody>
          <a:bodyPr wrap="square" rtlCol="0">
            <a:spAutoFit/>
          </a:bodyPr>
          <a:lstStyle/>
          <a:p>
            <a:r>
              <a:rPr lang="fr-FR"/>
              <a:t>Revue de projet</a:t>
            </a:r>
          </a:p>
        </p:txBody>
      </p:sp>
      <p:sp>
        <p:nvSpPr>
          <p:cNvPr id="96" name="Organigramme : Décision 36">
            <a:extLst>
              <a:ext uri="{FF2B5EF4-FFF2-40B4-BE49-F238E27FC236}">
                <a16:creationId xmlns:a16="http://schemas.microsoft.com/office/drawing/2014/main" id="{206B0C72-56C7-0091-1A3E-1CB974510897}"/>
              </a:ext>
            </a:extLst>
          </p:cNvPr>
          <p:cNvSpPr>
            <a:spLocks noGrp="1" noRot="1" noMove="1" noResize="1" noEditPoints="1" noAdjustHandles="1" noChangeArrowheads="1" noChangeShapeType="1"/>
          </p:cNvSpPr>
          <p:nvPr/>
        </p:nvSpPr>
        <p:spPr>
          <a:xfrm>
            <a:off x="8720843" y="3729743"/>
            <a:ext cx="245079" cy="338713"/>
          </a:xfrm>
          <a:prstGeom prst="flowChartDecision">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rtl="0">
              <a:defRPr/>
            </a:pPr>
            <a:endParaRPr lang="fr-FR"/>
          </a:p>
        </p:txBody>
      </p:sp>
      <p:grpSp>
        <p:nvGrpSpPr>
          <p:cNvPr id="7" name="Groupe 21">
            <a:extLst>
              <a:ext uri="{FF2B5EF4-FFF2-40B4-BE49-F238E27FC236}">
                <a16:creationId xmlns:a16="http://schemas.microsoft.com/office/drawing/2014/main" id="{060AC750-28E4-999F-44EF-C7BD20A58AC4}"/>
              </a:ext>
            </a:extLst>
          </p:cNvPr>
          <p:cNvGrpSpPr>
            <a:grpSpLocks noGrp="1" noUngrp="1" noRot="1" noMove="1" noResize="1"/>
          </p:cNvGrpSpPr>
          <p:nvPr/>
        </p:nvGrpSpPr>
        <p:grpSpPr>
          <a:xfrm>
            <a:off x="5252930" y="6318214"/>
            <a:ext cx="2060529" cy="271122"/>
            <a:chOff x="2159726" y="2577737"/>
            <a:chExt cx="1737360" cy="228600"/>
          </a:xfrm>
          <a:pattFill prst="wdUpDiag">
            <a:fgClr>
              <a:srgbClr val="E7EAED"/>
            </a:fgClr>
            <a:bgClr>
              <a:srgbClr val="156082"/>
            </a:bgClr>
          </a:pattFill>
        </p:grpSpPr>
        <p:sp>
          <p:nvSpPr>
            <p:cNvPr id="8" name="Rectangle à coins arrondis 48">
              <a:extLst>
                <a:ext uri="{FF2B5EF4-FFF2-40B4-BE49-F238E27FC236}">
                  <a16:creationId xmlns:a16="http://schemas.microsoft.com/office/drawing/2014/main" id="{C52297C6-C5FD-3D22-2A25-36A355944FFA}"/>
                </a:ext>
              </a:extLst>
            </p:cNvPr>
            <p:cNvSpPr>
              <a:spLocks noGrp="1" noRot="1" noMove="1" noResize="1" noEditPoints="1" noAdjustHandles="1" noChangeArrowheads="1" noChangeShapeType="1"/>
            </p:cNvSpPr>
            <p:nvPr/>
          </p:nvSpPr>
          <p:spPr>
            <a:xfrm>
              <a:off x="2159726" y="2577737"/>
              <a:ext cx="173736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8288" tIns="18288" rIns="18288" bIns="18288" rtlCol="0" anchor="ctr" anchorCtr="1"/>
            <a:lstStyle/>
            <a:p>
              <a:pPr algn="ctr" rtl="0">
                <a:lnSpc>
                  <a:spcPct val="85000"/>
                </a:lnSpc>
                <a:spcBef>
                  <a:spcPct val="20000"/>
                </a:spcBef>
              </a:pPr>
              <a:endParaRPr lang="fr-FR" sz="1600" b="1">
                <a:latin typeface="Arial Narrow" pitchFamily="112" charset="0"/>
              </a:endParaRPr>
            </a:p>
          </p:txBody>
        </p:sp>
        <p:sp>
          <p:nvSpPr>
            <p:cNvPr id="9" name="Rectangle à coins arrondis 49">
              <a:extLst>
                <a:ext uri="{FF2B5EF4-FFF2-40B4-BE49-F238E27FC236}">
                  <a16:creationId xmlns:a16="http://schemas.microsoft.com/office/drawing/2014/main" id="{6EB29709-1D5A-9251-E371-0D0CFE39B41F}"/>
                </a:ext>
              </a:extLst>
            </p:cNvPr>
            <p:cNvSpPr>
              <a:spLocks noGrp="1" noRot="1" noMove="1" noResize="1" noEditPoints="1" noAdjustHandles="1" noChangeArrowheads="1" noChangeShapeType="1"/>
            </p:cNvSpPr>
            <p:nvPr/>
          </p:nvSpPr>
          <p:spPr>
            <a:xfrm>
              <a:off x="2209800" y="2603863"/>
              <a:ext cx="164592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fr-FR"/>
            </a:p>
          </p:txBody>
        </p:sp>
      </p:grpSp>
    </p:spTree>
    <p:extLst>
      <p:ext uri="{BB962C8B-B14F-4D97-AF65-F5344CB8AC3E}">
        <p14:creationId xmlns:p14="http://schemas.microsoft.com/office/powerpoint/2010/main" val="4083961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51361-1B6E-0709-5CC4-1893CFD11309}"/>
              </a:ext>
            </a:extLst>
          </p:cNvPr>
          <p:cNvSpPr>
            <a:spLocks noGrp="1"/>
          </p:cNvSpPr>
          <p:nvPr>
            <p:ph type="title"/>
          </p:nvPr>
        </p:nvSpPr>
        <p:spPr/>
        <p:txBody>
          <a:bodyPr/>
          <a:lstStyle/>
          <a:p>
            <a:r>
              <a:rPr lang="fr-FR"/>
              <a:t>Nos livrables</a:t>
            </a:r>
          </a:p>
        </p:txBody>
      </p:sp>
      <p:sp>
        <p:nvSpPr>
          <p:cNvPr id="3" name="Espace réservé du contenu 2">
            <a:extLst>
              <a:ext uri="{FF2B5EF4-FFF2-40B4-BE49-F238E27FC236}">
                <a16:creationId xmlns:a16="http://schemas.microsoft.com/office/drawing/2014/main" id="{0EFD312B-9CAC-704C-A623-B6272C80F2F2}"/>
              </a:ext>
            </a:extLst>
          </p:cNvPr>
          <p:cNvSpPr>
            <a:spLocks noGrp="1"/>
          </p:cNvSpPr>
          <p:nvPr>
            <p:ph idx="1"/>
          </p:nvPr>
        </p:nvSpPr>
        <p:spPr/>
        <p:txBody>
          <a:bodyPr/>
          <a:lstStyle/>
          <a:p>
            <a:pPr algn="just"/>
            <a:r>
              <a:rPr lang="fr-FR"/>
              <a:t> Présentation PowerPoint du projet</a:t>
            </a:r>
          </a:p>
          <a:p>
            <a:pPr algn="just"/>
            <a:endParaRPr lang="fr-FR"/>
          </a:p>
          <a:p>
            <a:pPr algn="just"/>
            <a:r>
              <a:rPr lang="fr-FR"/>
              <a:t> Soutenance de fin de projet et rapports(PowerPoint / Words)</a:t>
            </a:r>
          </a:p>
          <a:p>
            <a:pPr algn="just"/>
            <a:endParaRPr lang="fr-FR"/>
          </a:p>
          <a:p>
            <a:pPr algn="just"/>
            <a:r>
              <a:rPr lang="fr-FR"/>
              <a:t> PLAN 2D, LOGO, calculs (Excel : Cx, Cz, range, géométrie des ailes et autres performances).</a:t>
            </a:r>
          </a:p>
        </p:txBody>
      </p:sp>
      <p:sp>
        <p:nvSpPr>
          <p:cNvPr id="4" name="Espace réservé du numéro de diapositive 3">
            <a:extLst>
              <a:ext uri="{FF2B5EF4-FFF2-40B4-BE49-F238E27FC236}">
                <a16:creationId xmlns:a16="http://schemas.microsoft.com/office/drawing/2014/main" id="{9FCAE54F-BE87-0047-8431-D0C9CCE17789}"/>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15</a:t>
            </a:fld>
            <a:endParaRPr lang="fr-FR"/>
          </a:p>
        </p:txBody>
      </p:sp>
    </p:spTree>
    <p:extLst>
      <p:ext uri="{BB962C8B-B14F-4D97-AF65-F5344CB8AC3E}">
        <p14:creationId xmlns:p14="http://schemas.microsoft.com/office/powerpoint/2010/main" val="1992687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2FD410-D38B-FDBA-0075-B4CAB141F9A9}"/>
              </a:ext>
            </a:extLst>
          </p:cNvPr>
          <p:cNvSpPr>
            <a:spLocks noGrp="1"/>
          </p:cNvSpPr>
          <p:nvPr>
            <p:ph type="title"/>
          </p:nvPr>
        </p:nvSpPr>
        <p:spPr/>
        <p:txBody>
          <a:bodyPr/>
          <a:lstStyle/>
          <a:p>
            <a:r>
              <a:rPr lang="fr-FR"/>
              <a:t>II – Evaluation globale du concept ISO-PLANE  </a:t>
            </a:r>
          </a:p>
        </p:txBody>
      </p:sp>
      <p:sp>
        <p:nvSpPr>
          <p:cNvPr id="3" name="Espace réservé du texte 2">
            <a:extLst>
              <a:ext uri="{FF2B5EF4-FFF2-40B4-BE49-F238E27FC236}">
                <a16:creationId xmlns:a16="http://schemas.microsoft.com/office/drawing/2014/main" id="{F5EF35AB-F2C6-88BA-491F-049AC8D6714B}"/>
              </a:ext>
            </a:extLst>
          </p:cNvPr>
          <p:cNvSpPr>
            <a:spLocks noGrp="1"/>
          </p:cNvSpPr>
          <p:nvPr>
            <p:ph type="body" idx="1"/>
          </p:nvPr>
        </p:nvSpPr>
        <p:spPr/>
        <p:txBody>
          <a:bodyPr/>
          <a:lstStyle/>
          <a:p>
            <a:pPr marL="457200" indent="-457200">
              <a:buFont typeface="+mj-lt"/>
              <a:buAutoNum type="arabicPeriod"/>
            </a:pPr>
            <a:r>
              <a:rPr lang="fr-FR"/>
              <a:t>Etude commerciale</a:t>
            </a:r>
          </a:p>
          <a:p>
            <a:pPr marL="457200" indent="-457200">
              <a:buFont typeface="+mj-lt"/>
              <a:buAutoNum type="arabicPeriod"/>
            </a:pPr>
            <a:r>
              <a:rPr lang="fr-FR"/>
              <a:t>Etude technique </a:t>
            </a:r>
          </a:p>
        </p:txBody>
      </p:sp>
      <p:sp>
        <p:nvSpPr>
          <p:cNvPr id="4" name="Espace réservé du numéro de diapositive 3">
            <a:extLst>
              <a:ext uri="{FF2B5EF4-FFF2-40B4-BE49-F238E27FC236}">
                <a16:creationId xmlns:a16="http://schemas.microsoft.com/office/drawing/2014/main" id="{EEC3A321-0744-DFE6-15AC-14DBF6E596DD}"/>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16</a:t>
            </a:fld>
            <a:endParaRPr lang="fr-FR"/>
          </a:p>
        </p:txBody>
      </p:sp>
    </p:spTree>
    <p:extLst>
      <p:ext uri="{BB962C8B-B14F-4D97-AF65-F5344CB8AC3E}">
        <p14:creationId xmlns:p14="http://schemas.microsoft.com/office/powerpoint/2010/main" val="1980795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30AF5-7BAD-D8A3-6B6F-F74EF2835210}"/>
              </a:ext>
            </a:extLst>
          </p:cNvPr>
          <p:cNvSpPr>
            <a:spLocks noGrp="1"/>
          </p:cNvSpPr>
          <p:nvPr>
            <p:ph type="body" idx="1"/>
          </p:nvPr>
        </p:nvSpPr>
        <p:spPr>
          <a:xfrm>
            <a:off x="548832" y="1734260"/>
            <a:ext cx="5354257" cy="4763616"/>
          </a:xfrm>
        </p:spPr>
        <p:txBody>
          <a:bodyPr>
            <a:normAutofit/>
          </a:bodyPr>
          <a:lstStyle/>
          <a:p>
            <a:pPr algn="just">
              <a:lnSpc>
                <a:spcPct val="100000"/>
              </a:lnSpc>
            </a:pPr>
            <a:r>
              <a:rPr lang="fr-FR"/>
              <a:t> Etude du marché (Volume / Part) </a:t>
            </a:r>
          </a:p>
          <a:p>
            <a:pPr algn="just">
              <a:lnSpc>
                <a:spcPct val="100000"/>
              </a:lnSpc>
            </a:pPr>
            <a:r>
              <a:rPr lang="fr-FR"/>
              <a:t> Avion à comparer</a:t>
            </a:r>
          </a:p>
          <a:p>
            <a:pPr algn="just">
              <a:lnSpc>
                <a:spcPct val="100000"/>
              </a:lnSpc>
            </a:pPr>
            <a:r>
              <a:rPr lang="fr-FR"/>
              <a:t> Comparaison des consommations carburants / coûts opérationnels</a:t>
            </a:r>
          </a:p>
          <a:p>
            <a:pPr algn="just">
              <a:lnSpc>
                <a:spcPct val="100000"/>
              </a:lnSpc>
            </a:pPr>
            <a:r>
              <a:rPr lang="fr-FR"/>
              <a:t> Comparaison des coûts logistiques</a:t>
            </a:r>
          </a:p>
          <a:p>
            <a:pPr algn="just">
              <a:lnSpc>
                <a:spcPct val="100000"/>
              </a:lnSpc>
            </a:pPr>
            <a:r>
              <a:rPr lang="fr-FR"/>
              <a:t> Coût de fabrication initial</a:t>
            </a:r>
          </a:p>
          <a:p>
            <a:pPr algn="just">
              <a:lnSpc>
                <a:spcPct val="100000"/>
              </a:lnSpc>
            </a:pPr>
            <a:r>
              <a:rPr lang="fr-FR"/>
              <a:t> Coût de fabrication optimisé</a:t>
            </a:r>
          </a:p>
          <a:p>
            <a:pPr algn="just">
              <a:lnSpc>
                <a:spcPct val="100000"/>
              </a:lnSpc>
            </a:pPr>
            <a:r>
              <a:rPr lang="fr-FR"/>
              <a:t> Prévisions des ventes (Estimation)</a:t>
            </a:r>
          </a:p>
          <a:p>
            <a:pPr algn="just">
              <a:lnSpc>
                <a:spcPct val="100000"/>
              </a:lnSpc>
            </a:pPr>
            <a:r>
              <a:rPr lang="fr-FR"/>
              <a:t> Seuil de rentabilité</a:t>
            </a:r>
          </a:p>
          <a:p>
            <a:pPr algn="just">
              <a:lnSpc>
                <a:spcPct val="100000"/>
              </a:lnSpc>
            </a:pPr>
            <a:r>
              <a:rPr lang="fr-FR"/>
              <a:t> Héritage industriel</a:t>
            </a:r>
          </a:p>
          <a:p>
            <a:pPr algn="just">
              <a:lnSpc>
                <a:spcPct val="100000"/>
              </a:lnSpc>
            </a:pPr>
            <a:r>
              <a:rPr lang="fr-FR"/>
              <a:t> Potentiels partenaires industriels</a:t>
            </a:r>
          </a:p>
        </p:txBody>
      </p:sp>
      <p:sp>
        <p:nvSpPr>
          <p:cNvPr id="4" name="Espace réservé du texte 2">
            <a:extLst>
              <a:ext uri="{FF2B5EF4-FFF2-40B4-BE49-F238E27FC236}">
                <a16:creationId xmlns:a16="http://schemas.microsoft.com/office/drawing/2014/main" id="{0AC290F9-D727-E4E3-6226-5438574B2078}"/>
              </a:ext>
            </a:extLst>
          </p:cNvPr>
          <p:cNvSpPr txBox="1">
            <a:spLocks/>
          </p:cNvSpPr>
          <p:nvPr/>
        </p:nvSpPr>
        <p:spPr>
          <a:xfrm>
            <a:off x="6288912" y="1729259"/>
            <a:ext cx="5354256" cy="47636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anose="05000000000000000000" pitchFamily="2" charset="2"/>
              <a:buChar char="Ø"/>
              <a:defRPr lang="fr-FR" sz="2000" b="0" kern="1200" dirty="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just">
              <a:lnSpc>
                <a:spcPct val="100000"/>
              </a:lnSpc>
            </a:pPr>
            <a:r>
              <a:rPr lang="fr-FR"/>
              <a:t> Panorama des constructeurs </a:t>
            </a:r>
          </a:p>
          <a:p>
            <a:pPr algn="just">
              <a:lnSpc>
                <a:spcPct val="100000"/>
              </a:lnSpc>
            </a:pPr>
            <a:r>
              <a:rPr lang="fr-FR"/>
              <a:t> Pays intéressants </a:t>
            </a:r>
          </a:p>
          <a:p>
            <a:pPr algn="just">
              <a:lnSpc>
                <a:spcPct val="100000"/>
              </a:lnSpc>
            </a:pPr>
            <a:r>
              <a:rPr lang="fr-FR"/>
              <a:t> Financeurs / Investisseurs potentiels </a:t>
            </a:r>
          </a:p>
          <a:p>
            <a:pPr algn="just">
              <a:lnSpc>
                <a:spcPct val="100000"/>
              </a:lnSpc>
            </a:pPr>
            <a:r>
              <a:rPr lang="fr-FR"/>
              <a:t> Exemples de missions </a:t>
            </a:r>
          </a:p>
          <a:p>
            <a:pPr algn="just">
              <a:lnSpc>
                <a:spcPct val="100000"/>
              </a:lnSpc>
            </a:pPr>
            <a:r>
              <a:rPr lang="fr-FR"/>
              <a:t> Opportunités de marché</a:t>
            </a:r>
          </a:p>
          <a:p>
            <a:pPr algn="just">
              <a:lnSpc>
                <a:spcPct val="100000"/>
              </a:lnSpc>
            </a:pPr>
            <a:r>
              <a:rPr lang="fr-FR"/>
              <a:t> Impact coût sur la mission principale </a:t>
            </a:r>
          </a:p>
          <a:p>
            <a:pPr algn="just">
              <a:lnSpc>
                <a:spcPct val="100000"/>
              </a:lnSpc>
            </a:pPr>
            <a:r>
              <a:rPr lang="fr-FR"/>
              <a:t> Impact coût sur la mission secondaire</a:t>
            </a:r>
          </a:p>
          <a:p>
            <a:pPr algn="just">
              <a:lnSpc>
                <a:spcPct val="100000"/>
              </a:lnSpc>
            </a:pPr>
            <a:r>
              <a:rPr lang="fr-FR"/>
              <a:t> Prix massique</a:t>
            </a:r>
          </a:p>
          <a:p>
            <a:pPr algn="just">
              <a:lnSpc>
                <a:spcPct val="100000"/>
              </a:lnSpc>
            </a:pPr>
            <a:r>
              <a:rPr lang="fr-FR"/>
              <a:t> Bilan carbone</a:t>
            </a:r>
          </a:p>
          <a:p>
            <a:pPr algn="just">
              <a:lnSpc>
                <a:spcPct val="100000"/>
              </a:lnSpc>
            </a:pPr>
            <a:r>
              <a:rPr lang="fr-FR"/>
              <a:t> Avantage : ISO-PLANE</a:t>
            </a:r>
          </a:p>
          <a:p>
            <a:pPr algn="just">
              <a:lnSpc>
                <a:spcPct val="100000"/>
              </a:lnSpc>
            </a:pPr>
            <a:r>
              <a:rPr lang="fr-FR"/>
              <a:t> Recherche sur le logo</a:t>
            </a:r>
          </a:p>
        </p:txBody>
      </p:sp>
      <p:sp>
        <p:nvSpPr>
          <p:cNvPr id="5" name="Espace réservé du numéro de diapositive 3">
            <a:extLst>
              <a:ext uri="{FF2B5EF4-FFF2-40B4-BE49-F238E27FC236}">
                <a16:creationId xmlns:a16="http://schemas.microsoft.com/office/drawing/2014/main" id="{4C21AC6E-CC02-F2AF-02F3-5B8814A7D246}"/>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17</a:t>
            </a:fld>
            <a:endParaRPr lang="fr-FR"/>
          </a:p>
        </p:txBody>
      </p:sp>
      <p:sp>
        <p:nvSpPr>
          <p:cNvPr id="7" name="Titre 6">
            <a:extLst>
              <a:ext uri="{FF2B5EF4-FFF2-40B4-BE49-F238E27FC236}">
                <a16:creationId xmlns:a16="http://schemas.microsoft.com/office/drawing/2014/main" id="{121FE636-9E61-CA83-3D14-15E66E0EDA73}"/>
              </a:ext>
            </a:extLst>
          </p:cNvPr>
          <p:cNvSpPr>
            <a:spLocks noGrp="1"/>
          </p:cNvSpPr>
          <p:nvPr>
            <p:ph type="title"/>
          </p:nvPr>
        </p:nvSpPr>
        <p:spPr>
          <a:xfrm>
            <a:off x="838200" y="133420"/>
            <a:ext cx="10515600" cy="1135242"/>
          </a:xfrm>
        </p:spPr>
        <p:txBody>
          <a:bodyPr/>
          <a:lstStyle/>
          <a:p>
            <a:r>
              <a:rPr lang="fr-FR"/>
              <a:t>1. Etude commerciale</a:t>
            </a:r>
          </a:p>
        </p:txBody>
      </p:sp>
    </p:spTree>
    <p:extLst>
      <p:ext uri="{BB962C8B-B14F-4D97-AF65-F5344CB8AC3E}">
        <p14:creationId xmlns:p14="http://schemas.microsoft.com/office/powerpoint/2010/main" val="1229588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5C7FE7-6702-6275-94F3-EB33A6D34EA4}"/>
              </a:ext>
            </a:extLst>
          </p:cNvPr>
          <p:cNvSpPr>
            <a:spLocks noGrp="1"/>
          </p:cNvSpPr>
          <p:nvPr>
            <p:ph type="sldNum" sz="quarter" idx="4294967295"/>
          </p:nvPr>
        </p:nvSpPr>
        <p:spPr>
          <a:xfrm>
            <a:off x="4724398" y="6502914"/>
            <a:ext cx="2743200" cy="365125"/>
          </a:xfrm>
          <a:prstGeom prst="rect">
            <a:avLst/>
          </a:prstGeom>
        </p:spPr>
        <p:txBody>
          <a:bodyPr/>
          <a:lstStyle/>
          <a:p>
            <a:fld id="{702791F4-4CBE-44C5-BBCA-39086848FED6}" type="slidenum">
              <a:rPr lang="fr-FR" smtClean="0"/>
              <a:t>18</a:t>
            </a:fld>
            <a:endParaRPr lang="fr-FR"/>
          </a:p>
        </p:txBody>
      </p:sp>
      <p:pic>
        <p:nvPicPr>
          <p:cNvPr id="5" name="Picture 4">
            <a:extLst>
              <a:ext uri="{FF2B5EF4-FFF2-40B4-BE49-F238E27FC236}">
                <a16:creationId xmlns:a16="http://schemas.microsoft.com/office/drawing/2014/main" id="{2EFEDC37-FC39-09A1-3BF5-437B8CADADD7}"/>
              </a:ext>
            </a:extLst>
          </p:cNvPr>
          <p:cNvPicPr>
            <a:picLocks noChangeAspect="1"/>
          </p:cNvPicPr>
          <p:nvPr/>
        </p:nvPicPr>
        <p:blipFill>
          <a:blip r:embed="rId3"/>
          <a:stretch>
            <a:fillRect/>
          </a:stretch>
        </p:blipFill>
        <p:spPr>
          <a:xfrm>
            <a:off x="1003885" y="1528578"/>
            <a:ext cx="4819650" cy="3819525"/>
          </a:xfrm>
          <a:prstGeom prst="rect">
            <a:avLst/>
          </a:prstGeom>
        </p:spPr>
      </p:pic>
      <p:pic>
        <p:nvPicPr>
          <p:cNvPr id="6" name="Picture 5">
            <a:extLst>
              <a:ext uri="{FF2B5EF4-FFF2-40B4-BE49-F238E27FC236}">
                <a16:creationId xmlns:a16="http://schemas.microsoft.com/office/drawing/2014/main" id="{DEA37741-E35C-C8C8-B7C2-5BDB9918BFEE}"/>
              </a:ext>
            </a:extLst>
          </p:cNvPr>
          <p:cNvPicPr>
            <a:picLocks noChangeAspect="1"/>
          </p:cNvPicPr>
          <p:nvPr/>
        </p:nvPicPr>
        <p:blipFill>
          <a:blip r:embed="rId4"/>
          <a:stretch>
            <a:fillRect/>
          </a:stretch>
        </p:blipFill>
        <p:spPr>
          <a:xfrm>
            <a:off x="6843091" y="1559223"/>
            <a:ext cx="4572000" cy="3790950"/>
          </a:xfrm>
          <a:prstGeom prst="rect">
            <a:avLst/>
          </a:prstGeom>
        </p:spPr>
      </p:pic>
      <p:sp>
        <p:nvSpPr>
          <p:cNvPr id="9" name="TextBox 8">
            <a:extLst>
              <a:ext uri="{FF2B5EF4-FFF2-40B4-BE49-F238E27FC236}">
                <a16:creationId xmlns:a16="http://schemas.microsoft.com/office/drawing/2014/main" id="{92344E5F-C81B-CCE7-8F4A-956D8EAB6147}"/>
              </a:ext>
            </a:extLst>
          </p:cNvPr>
          <p:cNvSpPr txBox="1"/>
          <p:nvPr/>
        </p:nvSpPr>
        <p:spPr>
          <a:xfrm>
            <a:off x="1003885" y="1104404"/>
            <a:ext cx="52583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i="1">
                <a:ea typeface="+mn-lt"/>
                <a:cs typeface="+mn-lt"/>
              </a:rPr>
              <a:t>Source : ISO-PLANE Soutenance Finale 2025 (BDX2 – ESTACA / ENSTA)</a:t>
            </a:r>
            <a:endParaRPr lang="fr-FR" sz="1200" i="1"/>
          </a:p>
        </p:txBody>
      </p:sp>
      <p:sp>
        <p:nvSpPr>
          <p:cNvPr id="8" name="Titre 7">
            <a:extLst>
              <a:ext uri="{FF2B5EF4-FFF2-40B4-BE49-F238E27FC236}">
                <a16:creationId xmlns:a16="http://schemas.microsoft.com/office/drawing/2014/main" id="{DE0087FF-9B1C-FE01-EDE3-9E431BAE227F}"/>
              </a:ext>
            </a:extLst>
          </p:cNvPr>
          <p:cNvSpPr>
            <a:spLocks noGrp="1"/>
          </p:cNvSpPr>
          <p:nvPr>
            <p:ph type="title"/>
          </p:nvPr>
        </p:nvSpPr>
        <p:spPr>
          <a:xfrm>
            <a:off x="2101963" y="172523"/>
            <a:ext cx="7988073" cy="754062"/>
          </a:xfrm>
        </p:spPr>
        <p:txBody>
          <a:bodyPr>
            <a:noAutofit/>
          </a:bodyPr>
          <a:lstStyle/>
          <a:p>
            <a:r>
              <a:rPr lang="fr-FR"/>
              <a:t>Etude de marché (Volume / Part)</a:t>
            </a:r>
          </a:p>
        </p:txBody>
      </p:sp>
      <p:sp>
        <p:nvSpPr>
          <p:cNvPr id="3" name="ZoneTexte 2">
            <a:extLst>
              <a:ext uri="{FF2B5EF4-FFF2-40B4-BE49-F238E27FC236}">
                <a16:creationId xmlns:a16="http://schemas.microsoft.com/office/drawing/2014/main" id="{15EC8780-55D2-DD18-DCEC-C28A9F0DB01F}"/>
              </a:ext>
            </a:extLst>
          </p:cNvPr>
          <p:cNvSpPr txBox="1"/>
          <p:nvPr/>
        </p:nvSpPr>
        <p:spPr>
          <a:xfrm>
            <a:off x="1993399" y="5707949"/>
            <a:ext cx="8205199" cy="646331"/>
          </a:xfrm>
          <a:prstGeom prst="rect">
            <a:avLst/>
          </a:prstGeom>
          <a:noFill/>
        </p:spPr>
        <p:txBody>
          <a:bodyPr wrap="square" rtlCol="0">
            <a:spAutoFit/>
          </a:bodyPr>
          <a:lstStyle/>
          <a:p>
            <a:pPr algn="ctr"/>
            <a:r>
              <a:rPr lang="fr-FR" b="1"/>
              <a:t>Transport aérien</a:t>
            </a:r>
            <a:r>
              <a:rPr lang="fr-FR"/>
              <a:t> : Volume très faible mais concentré sur des </a:t>
            </a:r>
            <a:r>
              <a:rPr lang="fr-FR" b="1"/>
              <a:t>biens à haute valeur ajoutée</a:t>
            </a:r>
            <a:r>
              <a:rPr lang="fr-FR"/>
              <a:t> (Electronique, pharmaceutique, défense, urgent)</a:t>
            </a:r>
            <a:endParaRPr lang="fr-FR" b="1"/>
          </a:p>
        </p:txBody>
      </p:sp>
    </p:spTree>
    <p:extLst>
      <p:ext uri="{BB962C8B-B14F-4D97-AF65-F5344CB8AC3E}">
        <p14:creationId xmlns:p14="http://schemas.microsoft.com/office/powerpoint/2010/main" val="1961006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3FB21639-7323-009C-D22C-BC77F55E4F8D}"/>
              </a:ext>
            </a:extLst>
          </p:cNvPr>
          <p:cNvPicPr>
            <a:picLocks noChangeAspect="1"/>
          </p:cNvPicPr>
          <p:nvPr/>
        </p:nvPicPr>
        <p:blipFill>
          <a:blip r:embed="rId3"/>
          <a:stretch>
            <a:fillRect/>
          </a:stretch>
        </p:blipFill>
        <p:spPr>
          <a:xfrm>
            <a:off x="4190775" y="5184419"/>
            <a:ext cx="2259189" cy="1348856"/>
          </a:xfrm>
          <a:prstGeom prst="rect">
            <a:avLst/>
          </a:prstGeom>
        </p:spPr>
      </p:pic>
      <p:pic>
        <p:nvPicPr>
          <p:cNvPr id="20" name="Image 19">
            <a:extLst>
              <a:ext uri="{FF2B5EF4-FFF2-40B4-BE49-F238E27FC236}">
                <a16:creationId xmlns:a16="http://schemas.microsoft.com/office/drawing/2014/main" id="{5FEBD465-A7F8-F53D-9073-C0CC0BAC01C1}"/>
              </a:ext>
            </a:extLst>
          </p:cNvPr>
          <p:cNvPicPr>
            <a:picLocks noChangeAspect="1"/>
          </p:cNvPicPr>
          <p:nvPr/>
        </p:nvPicPr>
        <p:blipFill>
          <a:blip r:embed="rId4"/>
          <a:stretch>
            <a:fillRect/>
          </a:stretch>
        </p:blipFill>
        <p:spPr>
          <a:xfrm>
            <a:off x="2799047" y="890587"/>
            <a:ext cx="2384183" cy="1423484"/>
          </a:xfrm>
          <a:prstGeom prst="rect">
            <a:avLst/>
          </a:prstGeom>
        </p:spPr>
      </p:pic>
      <p:pic>
        <p:nvPicPr>
          <p:cNvPr id="30" name="Image 29">
            <a:extLst>
              <a:ext uri="{FF2B5EF4-FFF2-40B4-BE49-F238E27FC236}">
                <a16:creationId xmlns:a16="http://schemas.microsoft.com/office/drawing/2014/main" id="{9DB278B7-1691-4C8E-5BE4-0BD5732C8DA8}"/>
              </a:ext>
            </a:extLst>
          </p:cNvPr>
          <p:cNvPicPr>
            <a:picLocks noChangeAspect="1"/>
          </p:cNvPicPr>
          <p:nvPr/>
        </p:nvPicPr>
        <p:blipFill>
          <a:blip r:embed="rId5"/>
          <a:stretch>
            <a:fillRect/>
          </a:stretch>
        </p:blipFill>
        <p:spPr>
          <a:xfrm>
            <a:off x="5435949" y="893949"/>
            <a:ext cx="2384419" cy="1423484"/>
          </a:xfrm>
          <a:prstGeom prst="rect">
            <a:avLst/>
          </a:prstGeom>
        </p:spPr>
      </p:pic>
      <p:sp>
        <p:nvSpPr>
          <p:cNvPr id="7" name="Titre 6">
            <a:extLst>
              <a:ext uri="{FF2B5EF4-FFF2-40B4-BE49-F238E27FC236}">
                <a16:creationId xmlns:a16="http://schemas.microsoft.com/office/drawing/2014/main" id="{1314E170-8DA7-69D1-EE76-C2A3E6563371}"/>
              </a:ext>
            </a:extLst>
          </p:cNvPr>
          <p:cNvSpPr>
            <a:spLocks noGrp="1"/>
          </p:cNvSpPr>
          <p:nvPr>
            <p:ph type="title"/>
          </p:nvPr>
        </p:nvSpPr>
        <p:spPr/>
        <p:txBody>
          <a:bodyPr/>
          <a:lstStyle/>
          <a:p>
            <a:r>
              <a:rPr lang="fr-FR"/>
              <a:t>Avion à comparer</a:t>
            </a:r>
          </a:p>
        </p:txBody>
      </p:sp>
      <p:sp>
        <p:nvSpPr>
          <p:cNvPr id="2" name="Espace réservé du numéro de diapositive 3">
            <a:extLst>
              <a:ext uri="{FF2B5EF4-FFF2-40B4-BE49-F238E27FC236}">
                <a16:creationId xmlns:a16="http://schemas.microsoft.com/office/drawing/2014/main" id="{21DE799A-AECF-B9A9-68C2-56B532F912E3}"/>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pPr/>
              <a:t>19</a:t>
            </a:fld>
            <a:endParaRPr lang="fr-FR"/>
          </a:p>
        </p:txBody>
      </p:sp>
      <p:graphicFrame>
        <p:nvGraphicFramePr>
          <p:cNvPr id="4" name="Tableau 3">
            <a:extLst>
              <a:ext uri="{FF2B5EF4-FFF2-40B4-BE49-F238E27FC236}">
                <a16:creationId xmlns:a16="http://schemas.microsoft.com/office/drawing/2014/main" id="{C8D954AC-04A6-4B0D-AD65-BBD7EBAF039E}"/>
              </a:ext>
            </a:extLst>
          </p:cNvPr>
          <p:cNvGraphicFramePr>
            <a:graphicFrameLocks noGrp="1"/>
          </p:cNvGraphicFramePr>
          <p:nvPr>
            <p:extLst>
              <p:ext uri="{D42A27DB-BD31-4B8C-83A1-F6EECF244321}">
                <p14:modId xmlns:p14="http://schemas.microsoft.com/office/powerpoint/2010/main" val="1445864424"/>
              </p:ext>
            </p:extLst>
          </p:nvPr>
        </p:nvGraphicFramePr>
        <p:xfrm>
          <a:off x="646176" y="2772675"/>
          <a:ext cx="10913621" cy="1953141"/>
        </p:xfrm>
        <a:graphic>
          <a:graphicData uri="http://schemas.openxmlformats.org/drawingml/2006/table">
            <a:tbl>
              <a:tblPr/>
              <a:tblGrid>
                <a:gridCol w="1167615">
                  <a:extLst>
                    <a:ext uri="{9D8B030D-6E8A-4147-A177-3AD203B41FA5}">
                      <a16:colId xmlns:a16="http://schemas.microsoft.com/office/drawing/2014/main" val="4287026412"/>
                    </a:ext>
                  </a:extLst>
                </a:gridCol>
                <a:gridCol w="1441646">
                  <a:extLst>
                    <a:ext uri="{9D8B030D-6E8A-4147-A177-3AD203B41FA5}">
                      <a16:colId xmlns:a16="http://schemas.microsoft.com/office/drawing/2014/main" val="1229132028"/>
                    </a:ext>
                  </a:extLst>
                </a:gridCol>
                <a:gridCol w="1441646">
                  <a:extLst>
                    <a:ext uri="{9D8B030D-6E8A-4147-A177-3AD203B41FA5}">
                      <a16:colId xmlns:a16="http://schemas.microsoft.com/office/drawing/2014/main" val="4218762542"/>
                    </a:ext>
                  </a:extLst>
                </a:gridCol>
                <a:gridCol w="1155700">
                  <a:extLst>
                    <a:ext uri="{9D8B030D-6E8A-4147-A177-3AD203B41FA5}">
                      <a16:colId xmlns:a16="http://schemas.microsoft.com/office/drawing/2014/main" val="1377289929"/>
                    </a:ext>
                  </a:extLst>
                </a:gridCol>
                <a:gridCol w="1584620">
                  <a:extLst>
                    <a:ext uri="{9D8B030D-6E8A-4147-A177-3AD203B41FA5}">
                      <a16:colId xmlns:a16="http://schemas.microsoft.com/office/drawing/2014/main" val="498434407"/>
                    </a:ext>
                  </a:extLst>
                </a:gridCol>
                <a:gridCol w="2061197">
                  <a:extLst>
                    <a:ext uri="{9D8B030D-6E8A-4147-A177-3AD203B41FA5}">
                      <a16:colId xmlns:a16="http://schemas.microsoft.com/office/drawing/2014/main" val="2500043146"/>
                    </a:ext>
                  </a:extLst>
                </a:gridCol>
                <a:gridCol w="2061197">
                  <a:extLst>
                    <a:ext uri="{9D8B030D-6E8A-4147-A177-3AD203B41FA5}">
                      <a16:colId xmlns:a16="http://schemas.microsoft.com/office/drawing/2014/main" val="2711817071"/>
                    </a:ext>
                  </a:extLst>
                </a:gridCol>
              </a:tblGrid>
              <a:tr h="284093">
                <a:tc gridSpan="2">
                  <a:txBody>
                    <a:bodyPr/>
                    <a:lstStyle/>
                    <a:p>
                      <a:pPr algn="ctr" fontAlgn="b">
                        <a:buNone/>
                      </a:pPr>
                      <a:r>
                        <a:rPr lang="fr-FR" sz="1100" b="1" i="0" u="none" strike="noStrike">
                          <a:solidFill>
                            <a:srgbClr val="000000"/>
                          </a:solidFill>
                          <a:effectLst/>
                          <a:latin typeface="Aptos Narrow" panose="020B0004020202020204" pitchFamily="34" charset="0"/>
                        </a:rPr>
                        <a:t>Modèle</a:t>
                      </a:r>
                    </a:p>
                  </a:txBody>
                  <a:tcPr marL="7620" marR="7620" marT="76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hMerge="1">
                  <a:txBody>
                    <a:bodyPr/>
                    <a:lstStyle/>
                    <a:p>
                      <a:endParaRPr lang="fr-FR"/>
                    </a:p>
                  </a:txBody>
                  <a:tcPr/>
                </a:tc>
                <a:tc>
                  <a:txBody>
                    <a:bodyPr/>
                    <a:lstStyle/>
                    <a:p>
                      <a:pPr algn="ctr" fontAlgn="b">
                        <a:buNone/>
                      </a:pPr>
                      <a:r>
                        <a:rPr lang="fr-FR" sz="1100" b="1" i="0" u="none" strike="noStrike">
                          <a:solidFill>
                            <a:srgbClr val="000000"/>
                          </a:solidFill>
                          <a:effectLst/>
                          <a:latin typeface="Aptos Narrow" panose="020B0004020202020204" pitchFamily="34" charset="0"/>
                        </a:rPr>
                        <a:t>C27J</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buNone/>
                      </a:pPr>
                      <a:r>
                        <a:rPr lang="fr-FR" sz="1100" b="1" i="0" u="none" strike="noStrike">
                          <a:solidFill>
                            <a:srgbClr val="000000"/>
                          </a:solidFill>
                          <a:effectLst/>
                          <a:latin typeface="Aptos Narrow" panose="020B0004020202020204" pitchFamily="34" charset="0"/>
                        </a:rPr>
                        <a:t>C130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buNone/>
                      </a:pPr>
                      <a:r>
                        <a:rPr lang="fr-FR" sz="1100" b="1" i="0" u="none" strike="noStrike">
                          <a:solidFill>
                            <a:srgbClr val="000000"/>
                          </a:solidFill>
                          <a:effectLst/>
                          <a:latin typeface="Aptos Narrow" panose="020B0004020202020204" pitchFamily="34" charset="0"/>
                        </a:rPr>
                        <a:t>A400M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buNone/>
                      </a:pPr>
                      <a:r>
                        <a:rPr lang="fr-FR" sz="1100" b="1" i="0" u="none" strike="noStrike">
                          <a:solidFill>
                            <a:srgbClr val="000000"/>
                          </a:solidFill>
                          <a:effectLst/>
                          <a:latin typeface="Aptos Narrow" panose="020B0004020202020204" pitchFamily="34" charset="0"/>
                        </a:rPr>
                        <a:t>Q400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buNone/>
                      </a:pPr>
                      <a:r>
                        <a:rPr lang="fr-FR" sz="1100" b="1" i="0" u="none" strike="noStrike">
                          <a:solidFill>
                            <a:srgbClr val="000000"/>
                          </a:solidFill>
                          <a:effectLst/>
                          <a:latin typeface="Aptos Narrow" panose="020B0004020202020204" pitchFamily="34" charset="0"/>
                        </a:rPr>
                        <a:t>ISO-PLANE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832505159"/>
                  </a:ext>
                </a:extLst>
              </a:tr>
              <a:tr h="284093">
                <a:tc gridSpan="2">
                  <a:txBody>
                    <a:bodyPr/>
                    <a:lstStyle/>
                    <a:p>
                      <a:pPr algn="ctr" fontAlgn="ctr">
                        <a:buNone/>
                      </a:pPr>
                      <a:r>
                        <a:rPr lang="fr-FR" sz="1100" b="1" i="0" u="none" strike="noStrike">
                          <a:solidFill>
                            <a:srgbClr val="000000"/>
                          </a:solidFill>
                          <a:effectLst/>
                          <a:latin typeface="Aptos Narrow" panose="020B0004020202020204" pitchFamily="34" charset="0"/>
                        </a:rPr>
                        <a:t>MTOW (t)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fr-FR"/>
                    </a:p>
                  </a:txBody>
                  <a:tcPr/>
                </a:tc>
                <a:tc>
                  <a:txBody>
                    <a:bodyPr/>
                    <a:lstStyle/>
                    <a:p>
                      <a:pPr algn="ctr" fontAlgn="ctr">
                        <a:buNone/>
                      </a:pPr>
                      <a:r>
                        <a:rPr lang="fr-FR" sz="1100" b="0" i="0" u="none" strike="noStrike">
                          <a:solidFill>
                            <a:srgbClr val="000000"/>
                          </a:solidFill>
                          <a:effectLst/>
                          <a:latin typeface="Aptos Narrow" panose="020B0004020202020204" pitchFamily="34" charset="0"/>
                        </a:rPr>
                        <a:t>31,8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79,4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141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29,6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9703118"/>
                  </a:ext>
                </a:extLst>
              </a:tr>
              <a:tr h="295931">
                <a:tc rowSpan="2">
                  <a:txBody>
                    <a:bodyPr/>
                    <a:lstStyle/>
                    <a:p>
                      <a:pPr algn="ctr" fontAlgn="ctr">
                        <a:buNone/>
                      </a:pPr>
                      <a:r>
                        <a:rPr lang="fr-FR" sz="1100" b="1" i="0" u="none" strike="noStrike">
                          <a:solidFill>
                            <a:srgbClr val="000000"/>
                          </a:solidFill>
                          <a:effectLst/>
                          <a:latin typeface="Aptos Narrow" panose="020B0004020202020204" pitchFamily="34" charset="0"/>
                        </a:rPr>
                        <a:t>Range avec charge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buNone/>
                      </a:pPr>
                      <a:r>
                        <a:rPr lang="fr-FR" sz="1100" b="1" i="0" u="none" strike="noStrike">
                          <a:solidFill>
                            <a:srgbClr val="000000"/>
                          </a:solidFill>
                          <a:effectLst/>
                          <a:latin typeface="Aptos Narrow" panose="020B0004020202020204" pitchFamily="34" charset="0"/>
                        </a:rPr>
                        <a:t>km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buNone/>
                      </a:pPr>
                      <a:r>
                        <a:rPr lang="fr-FR" sz="1100" b="0" i="0" u="none" strike="noStrike">
                          <a:solidFill>
                            <a:srgbClr val="000000"/>
                          </a:solidFill>
                          <a:effectLst/>
                          <a:latin typeface="Aptos Narrow" panose="020B0004020202020204" pitchFamily="34" charset="0"/>
                        </a:rPr>
                        <a:t>1 850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4 150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3 850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4 850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2 537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855635"/>
                  </a:ext>
                </a:extLst>
              </a:tr>
              <a:tr h="284093">
                <a:tc vMerge="1">
                  <a:txBody>
                    <a:bodyPr/>
                    <a:lstStyle/>
                    <a:p>
                      <a:endParaRPr lang="fr-FR"/>
                    </a:p>
                  </a:txBody>
                  <a:tcPr/>
                </a:tc>
                <a:tc>
                  <a:txBody>
                    <a:bodyPr/>
                    <a:lstStyle/>
                    <a:p>
                      <a:pPr algn="ctr" fontAlgn="ctr">
                        <a:buNone/>
                      </a:pPr>
                      <a:r>
                        <a:rPr lang="fr-FR" sz="1100" b="1" i="0" u="none" strike="noStrike">
                          <a:solidFill>
                            <a:srgbClr val="000000"/>
                          </a:solidFill>
                          <a:effectLst/>
                          <a:latin typeface="Aptos Narrow" panose="020B0004020202020204" pitchFamily="34" charset="0"/>
                        </a:rPr>
                        <a:t>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buNone/>
                      </a:pPr>
                      <a:r>
                        <a:rPr lang="fr-FR" sz="1100" b="0" i="0" u="none" strike="noStrike">
                          <a:solidFill>
                            <a:srgbClr val="000000"/>
                          </a:solidFill>
                          <a:effectLst/>
                          <a:latin typeface="Aptos Narrow" panose="020B0004020202020204" pitchFamily="34" charset="0"/>
                        </a:rPr>
                        <a:t>11,5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8,67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4251235"/>
                  </a:ext>
                </a:extLst>
              </a:tr>
              <a:tr h="272256">
                <a:tc gridSpan="2">
                  <a:txBody>
                    <a:bodyPr/>
                    <a:lstStyle/>
                    <a:p>
                      <a:pPr algn="ctr" fontAlgn="ctr">
                        <a:buNone/>
                      </a:pPr>
                      <a:r>
                        <a:rPr lang="fr-FR" sz="1100" b="1" i="0" u="none" strike="noStrike">
                          <a:solidFill>
                            <a:srgbClr val="000000"/>
                          </a:solidFill>
                          <a:effectLst/>
                          <a:latin typeface="Aptos Narrow" panose="020B0004020202020204" pitchFamily="34" charset="0"/>
                        </a:rPr>
                        <a:t>Vitesse de croisière (km / 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fr-FR"/>
                    </a:p>
                  </a:txBody>
                  <a:tcPr/>
                </a:tc>
                <a:tc>
                  <a:txBody>
                    <a:bodyPr/>
                    <a:lstStyle/>
                    <a:p>
                      <a:pPr algn="ctr" fontAlgn="ctr">
                        <a:buNone/>
                      </a:pPr>
                      <a:r>
                        <a:rPr lang="fr-FR" sz="1100" b="0" i="0" u="none" strike="noStrike">
                          <a:solidFill>
                            <a:srgbClr val="000000"/>
                          </a:solidFill>
                          <a:effectLst/>
                          <a:latin typeface="Aptos Narrow" panose="020B0004020202020204" pitchFamily="34" charset="0"/>
                        </a:rPr>
                        <a:t>590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650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780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667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590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9380320"/>
                  </a:ext>
                </a:extLst>
              </a:tr>
              <a:tr h="532675">
                <a:tc gridSpan="2">
                  <a:txBody>
                    <a:bodyPr/>
                    <a:lstStyle/>
                    <a:p>
                      <a:pPr algn="ctr" fontAlgn="ctr">
                        <a:buNone/>
                      </a:pPr>
                      <a:r>
                        <a:rPr lang="fr-FR" sz="1100" b="1" i="0" u="none" strike="noStrike">
                          <a:solidFill>
                            <a:srgbClr val="000000"/>
                          </a:solidFill>
                          <a:effectLst/>
                          <a:latin typeface="Aptos Narrow" panose="020B0004020202020204" pitchFamily="34" charset="0"/>
                        </a:rPr>
                        <a:t>Motorisation (ch)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fr-FR"/>
                    </a:p>
                  </a:txBody>
                  <a:tcPr/>
                </a:tc>
                <a:tc>
                  <a:txBody>
                    <a:bodyPr/>
                    <a:lstStyle/>
                    <a:p>
                      <a:pPr algn="ctr" fontAlgn="ctr">
                        <a:buNone/>
                      </a:pPr>
                      <a:r>
                        <a:rPr lang="it-IT" sz="1100" b="0" i="0" u="none" strike="noStrike">
                          <a:solidFill>
                            <a:srgbClr val="000000"/>
                          </a:solidFill>
                          <a:effectLst/>
                          <a:latin typeface="Aptos Narrow" panose="020B0004020202020204" pitchFamily="34" charset="0"/>
                        </a:rPr>
                        <a:t>2 X AE 2100D2                    4700 ch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100" b="0" i="0" u="none" strike="noStrike">
                          <a:solidFill>
                            <a:srgbClr val="000000"/>
                          </a:solidFill>
                          <a:effectLst/>
                          <a:latin typeface="Aptos Narrow" panose="020B0004020202020204" pitchFamily="34" charset="0"/>
                        </a:rPr>
                        <a:t>2 X AE 2100D3         4600 ch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pl-PL" sz="1100" b="0" i="0" u="none" strike="noStrike">
                          <a:solidFill>
                            <a:srgbClr val="000000"/>
                          </a:solidFill>
                          <a:effectLst/>
                          <a:latin typeface="Aptos Narrow" panose="020B0004020202020204" pitchFamily="34" charset="0"/>
                        </a:rPr>
                        <a:t>4 X TP400-D6                 </a:t>
                      </a:r>
                      <a:r>
                        <a:rPr lang="fr-FR" sz="1100" b="0" i="0" u="none" strike="noStrike">
                          <a:solidFill>
                            <a:srgbClr val="000000"/>
                          </a:solidFill>
                          <a:effectLst/>
                          <a:latin typeface="Aptos Narrow" panose="020B0004020202020204" pitchFamily="34" charset="0"/>
                        </a:rPr>
                        <a:t>     </a:t>
                      </a:r>
                      <a:r>
                        <a:rPr lang="pl-PL" sz="1100" b="0" i="0" u="none" strike="noStrike">
                          <a:solidFill>
                            <a:srgbClr val="000000"/>
                          </a:solidFill>
                          <a:effectLst/>
                          <a:latin typeface="Aptos Narrow" panose="020B0004020202020204" pitchFamily="34" charset="0"/>
                        </a:rPr>
                        <a:t> </a:t>
                      </a:r>
                      <a:r>
                        <a:rPr lang="fr-FR" sz="1100" b="0" i="0" u="none" strike="noStrike">
                          <a:solidFill>
                            <a:srgbClr val="000000"/>
                          </a:solidFill>
                          <a:effectLst/>
                          <a:latin typeface="Aptos Narrow" panose="020B0004020202020204" pitchFamily="34" charset="0"/>
                        </a:rPr>
                        <a:t>    </a:t>
                      </a:r>
                      <a:r>
                        <a:rPr lang="pl-PL" sz="1100" b="0" i="0" u="none" strike="noStrike">
                          <a:solidFill>
                            <a:srgbClr val="000000"/>
                          </a:solidFill>
                          <a:effectLst/>
                          <a:latin typeface="Aptos Narrow" panose="020B0004020202020204" pitchFamily="34" charset="0"/>
                        </a:rPr>
                        <a:t>11 260 ch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2 X PW150A</a:t>
                      </a:r>
                    </a:p>
                    <a:p>
                      <a:pPr algn="ctr" fontAlgn="ctr">
                        <a:buNone/>
                      </a:pPr>
                      <a:r>
                        <a:rPr lang="fr-FR" sz="1100" b="0" i="0" u="none" strike="noStrike">
                          <a:solidFill>
                            <a:srgbClr val="000000"/>
                          </a:solidFill>
                          <a:effectLst/>
                          <a:latin typeface="Aptos Narrow" panose="020B0004020202020204" pitchFamily="34" charset="0"/>
                        </a:rPr>
                        <a:t> 10 060 ch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2 X PW150A</a:t>
                      </a:r>
                    </a:p>
                    <a:p>
                      <a:pPr algn="ctr" fontAlgn="ctr">
                        <a:buNone/>
                      </a:pPr>
                      <a:r>
                        <a:rPr lang="fr-FR" sz="1100" b="0" i="0" u="none" strike="noStrike">
                          <a:solidFill>
                            <a:srgbClr val="000000"/>
                          </a:solidFill>
                          <a:effectLst/>
                          <a:latin typeface="Aptos Narrow" panose="020B0004020202020204" pitchFamily="34" charset="0"/>
                        </a:rPr>
                        <a:t> 10 060 ch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9074044"/>
                  </a:ext>
                </a:extLst>
              </a:tr>
            </a:tbl>
          </a:graphicData>
        </a:graphic>
      </p:graphicFrame>
      <p:pic>
        <p:nvPicPr>
          <p:cNvPr id="5122" name="Picture 2" descr="La configuration à 90 places du Q400 de Bombardier certifiée - Aerobuzz">
            <a:extLst>
              <a:ext uri="{FF2B5EF4-FFF2-40B4-BE49-F238E27FC236}">
                <a16:creationId xmlns:a16="http://schemas.microsoft.com/office/drawing/2014/main" id="{55D4F0D6-C008-D121-2ED4-44059B0E91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16" t="23218" r="3012" b="26784"/>
          <a:stretch>
            <a:fillRect/>
          </a:stretch>
        </p:blipFill>
        <p:spPr bwMode="auto">
          <a:xfrm>
            <a:off x="7375719" y="5181399"/>
            <a:ext cx="2259189" cy="135187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ransport, aviation, avion, Transport aérien&#10;&#10;Le contenu généré par l’IA peut être incorrect.">
            <a:extLst>
              <a:ext uri="{FF2B5EF4-FFF2-40B4-BE49-F238E27FC236}">
                <a16:creationId xmlns:a16="http://schemas.microsoft.com/office/drawing/2014/main" id="{E58EBA36-476E-CE2F-9AB7-FF942EAC4333}"/>
              </a:ext>
            </a:extLst>
          </p:cNvPr>
          <p:cNvPicPr>
            <a:picLocks noChangeAspect="1"/>
          </p:cNvPicPr>
          <p:nvPr/>
        </p:nvPicPr>
        <p:blipFill>
          <a:blip r:embed="rId7">
            <a:extLst>
              <a:ext uri="{28A0092B-C50C-407E-A947-70E740481C1C}">
                <a14:useLocalDpi xmlns:a14="http://schemas.microsoft.com/office/drawing/2010/main" val="0"/>
              </a:ext>
            </a:extLst>
          </a:blip>
          <a:srcRect l="2419" r="3158"/>
          <a:stretch>
            <a:fillRect/>
          </a:stretch>
        </p:blipFill>
        <p:spPr>
          <a:xfrm>
            <a:off x="8801447" y="672873"/>
            <a:ext cx="3256384" cy="1644219"/>
          </a:xfrm>
          <a:prstGeom prst="rect">
            <a:avLst/>
          </a:prstGeom>
        </p:spPr>
      </p:pic>
      <p:sp>
        <p:nvSpPr>
          <p:cNvPr id="8" name="Flèche : droite 7">
            <a:extLst>
              <a:ext uri="{FF2B5EF4-FFF2-40B4-BE49-F238E27FC236}">
                <a16:creationId xmlns:a16="http://schemas.microsoft.com/office/drawing/2014/main" id="{83030504-34FE-C007-8B57-612A6B657AB6}"/>
              </a:ext>
            </a:extLst>
          </p:cNvPr>
          <p:cNvSpPr/>
          <p:nvPr/>
        </p:nvSpPr>
        <p:spPr>
          <a:xfrm rot="5400000">
            <a:off x="3761835" y="2401643"/>
            <a:ext cx="458605" cy="283464"/>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B60DBED2-6ADA-78C2-8EAE-73F10615E5DA}"/>
              </a:ext>
            </a:extLst>
          </p:cNvPr>
          <p:cNvSpPr/>
          <p:nvPr/>
        </p:nvSpPr>
        <p:spPr>
          <a:xfrm rot="5400000">
            <a:off x="6362393" y="2397647"/>
            <a:ext cx="458605" cy="283464"/>
          </a:xfrm>
          <a:prstGeom prst="rightArrow">
            <a:avLst>
              <a:gd name="adj1" fmla="val 50000"/>
              <a:gd name="adj2" fmla="val 5252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droite 5">
            <a:extLst>
              <a:ext uri="{FF2B5EF4-FFF2-40B4-BE49-F238E27FC236}">
                <a16:creationId xmlns:a16="http://schemas.microsoft.com/office/drawing/2014/main" id="{5D20C062-17D7-2F4D-8ACA-1414858EEEDF}"/>
              </a:ext>
            </a:extLst>
          </p:cNvPr>
          <p:cNvSpPr/>
          <p:nvPr/>
        </p:nvSpPr>
        <p:spPr>
          <a:xfrm rot="5400000">
            <a:off x="10342069" y="2401643"/>
            <a:ext cx="458605" cy="283464"/>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a:extLst>
              <a:ext uri="{FF2B5EF4-FFF2-40B4-BE49-F238E27FC236}">
                <a16:creationId xmlns:a16="http://schemas.microsoft.com/office/drawing/2014/main" id="{260FCA72-9619-BC0A-834E-F7FE7DDD053D}"/>
              </a:ext>
            </a:extLst>
          </p:cNvPr>
          <p:cNvSpPr/>
          <p:nvPr/>
        </p:nvSpPr>
        <p:spPr>
          <a:xfrm rot="16200000">
            <a:off x="5064915" y="4821253"/>
            <a:ext cx="458605" cy="283464"/>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730E36F4-EB2C-2B1D-FAE1-1EE1E18B103E}"/>
              </a:ext>
            </a:extLst>
          </p:cNvPr>
          <p:cNvSpPr/>
          <p:nvPr/>
        </p:nvSpPr>
        <p:spPr>
          <a:xfrm rot="16200000">
            <a:off x="8245757" y="4821253"/>
            <a:ext cx="458605" cy="283464"/>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2995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8F703D-0646-8D9F-4DD5-378067A4E94E}"/>
              </a:ext>
            </a:extLst>
          </p:cNvPr>
          <p:cNvSpPr>
            <a:spLocks noGrp="1"/>
          </p:cNvSpPr>
          <p:nvPr>
            <p:ph type="title"/>
          </p:nvPr>
        </p:nvSpPr>
        <p:spPr>
          <a:xfrm>
            <a:off x="838200" y="144629"/>
            <a:ext cx="10515600" cy="1135242"/>
          </a:xfrm>
        </p:spPr>
        <p:txBody>
          <a:bodyPr/>
          <a:lstStyle/>
          <a:p>
            <a:r>
              <a:rPr lang="fr-FR"/>
              <a:t>I – Introduction et organisation</a:t>
            </a:r>
          </a:p>
        </p:txBody>
      </p:sp>
      <p:sp>
        <p:nvSpPr>
          <p:cNvPr id="3" name="Espace réservé du texte 2">
            <a:extLst>
              <a:ext uri="{FF2B5EF4-FFF2-40B4-BE49-F238E27FC236}">
                <a16:creationId xmlns:a16="http://schemas.microsoft.com/office/drawing/2014/main" id="{4D62D65A-5B03-E78F-274F-62612F2D35BB}"/>
              </a:ext>
            </a:extLst>
          </p:cNvPr>
          <p:cNvSpPr>
            <a:spLocks noGrp="1"/>
          </p:cNvSpPr>
          <p:nvPr>
            <p:ph type="body" idx="1"/>
          </p:nvPr>
        </p:nvSpPr>
        <p:spPr>
          <a:xfrm>
            <a:off x="838200" y="1865376"/>
            <a:ext cx="10515600" cy="4697469"/>
          </a:xfrm>
        </p:spPr>
        <p:txBody>
          <a:bodyPr>
            <a:normAutofit lnSpcReduction="10000"/>
          </a:bodyPr>
          <a:lstStyle/>
          <a:p>
            <a:r>
              <a:rPr lang="fr-FR"/>
              <a:t> Trombinoscope ISO-PLANE Bordeaux</a:t>
            </a:r>
          </a:p>
          <a:p>
            <a:r>
              <a:rPr lang="fr-FR"/>
              <a:t> Bilan des compétences</a:t>
            </a:r>
          </a:p>
          <a:p>
            <a:r>
              <a:rPr lang="fr-FR"/>
              <a:t> Présentation concept</a:t>
            </a:r>
          </a:p>
          <a:p>
            <a:r>
              <a:rPr lang="fr-FR"/>
              <a:t> Projet collaboratif</a:t>
            </a:r>
          </a:p>
          <a:p>
            <a:r>
              <a:rPr lang="fr-FR"/>
              <a:t> Cahier des charges</a:t>
            </a:r>
          </a:p>
          <a:p>
            <a:r>
              <a:rPr lang="fr-FR"/>
              <a:t> Nos objectifs  </a:t>
            </a:r>
          </a:p>
          <a:p>
            <a:r>
              <a:rPr lang="fr-FR"/>
              <a:t> Analyse fonctionnelle</a:t>
            </a:r>
          </a:p>
          <a:p>
            <a:r>
              <a:rPr lang="fr-FR"/>
              <a:t> OBS</a:t>
            </a:r>
          </a:p>
          <a:p>
            <a:r>
              <a:rPr lang="fr-FR"/>
              <a:t> WBS</a:t>
            </a:r>
          </a:p>
          <a:p>
            <a:r>
              <a:rPr lang="fr-FR"/>
              <a:t> RACI</a:t>
            </a:r>
          </a:p>
          <a:p>
            <a:r>
              <a:rPr lang="fr-FR"/>
              <a:t> GANTT</a:t>
            </a:r>
          </a:p>
          <a:p>
            <a:r>
              <a:rPr lang="fr-FR"/>
              <a:t> Nos livrables  </a:t>
            </a:r>
          </a:p>
        </p:txBody>
      </p:sp>
      <p:sp>
        <p:nvSpPr>
          <p:cNvPr id="4" name="Espace réservé du numéro de diapositive 3">
            <a:extLst>
              <a:ext uri="{FF2B5EF4-FFF2-40B4-BE49-F238E27FC236}">
                <a16:creationId xmlns:a16="http://schemas.microsoft.com/office/drawing/2014/main" id="{697AF8EC-3EDF-E7A3-ED56-9DC8F7F64E29}"/>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2</a:t>
            </a:fld>
            <a:endParaRPr lang="fr-FR"/>
          </a:p>
        </p:txBody>
      </p:sp>
    </p:spTree>
    <p:extLst>
      <p:ext uri="{BB962C8B-B14F-4D97-AF65-F5344CB8AC3E}">
        <p14:creationId xmlns:p14="http://schemas.microsoft.com/office/powerpoint/2010/main" val="403305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5DCEA8-D9A8-C52D-EB1B-6A82BE68E606}"/>
              </a:ext>
            </a:extLst>
          </p:cNvPr>
          <p:cNvSpPr>
            <a:spLocks noGrp="1"/>
          </p:cNvSpPr>
          <p:nvPr>
            <p:ph type="title"/>
          </p:nvPr>
        </p:nvSpPr>
        <p:spPr/>
        <p:txBody>
          <a:bodyPr>
            <a:normAutofit fontScale="90000"/>
          </a:bodyPr>
          <a:lstStyle/>
          <a:p>
            <a:r>
              <a:rPr lang="fr-FR"/>
              <a:t>Comparaison des consommations carburants / coûts opérationnels</a:t>
            </a:r>
          </a:p>
        </p:txBody>
      </p:sp>
      <p:sp>
        <p:nvSpPr>
          <p:cNvPr id="4" name="Espace réservé du numéro de diapositive 3">
            <a:extLst>
              <a:ext uri="{FF2B5EF4-FFF2-40B4-BE49-F238E27FC236}">
                <a16:creationId xmlns:a16="http://schemas.microsoft.com/office/drawing/2014/main" id="{91BB52DB-C12E-12E1-E41B-C7374DAECC77}"/>
              </a:ext>
            </a:extLst>
          </p:cNvPr>
          <p:cNvSpPr>
            <a:spLocks noGrp="1"/>
          </p:cNvSpPr>
          <p:nvPr>
            <p:ph type="sldNum" sz="quarter" idx="4294967295"/>
          </p:nvPr>
        </p:nvSpPr>
        <p:spPr/>
        <p:txBody>
          <a:bodyPr/>
          <a:lstStyle/>
          <a:p>
            <a:fld id="{702791F4-4CBE-44C5-BBCA-39086848FED6}" type="slidenum">
              <a:rPr lang="fr-FR" smtClean="0"/>
              <a:pPr/>
              <a:t>20</a:t>
            </a:fld>
            <a:endParaRPr lang="fr-FR"/>
          </a:p>
        </p:txBody>
      </p:sp>
      <p:graphicFrame>
        <p:nvGraphicFramePr>
          <p:cNvPr id="8" name="Graphique 7">
            <a:extLst>
              <a:ext uri="{FF2B5EF4-FFF2-40B4-BE49-F238E27FC236}">
                <a16:creationId xmlns:a16="http://schemas.microsoft.com/office/drawing/2014/main" id="{5946206D-BDB2-6EFA-F5FB-FC8DE8155964}"/>
              </a:ext>
            </a:extLst>
          </p:cNvPr>
          <p:cNvGraphicFramePr>
            <a:graphicFrameLocks/>
          </p:cNvGraphicFramePr>
          <p:nvPr>
            <p:extLst>
              <p:ext uri="{D42A27DB-BD31-4B8C-83A1-F6EECF244321}">
                <p14:modId xmlns:p14="http://schemas.microsoft.com/office/powerpoint/2010/main" val="1000096495"/>
              </p:ext>
            </p:extLst>
          </p:nvPr>
        </p:nvGraphicFramePr>
        <p:xfrm>
          <a:off x="6333396" y="1659554"/>
          <a:ext cx="5352473" cy="3185174"/>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a:extLst>
              <a:ext uri="{FF2B5EF4-FFF2-40B4-BE49-F238E27FC236}">
                <a16:creationId xmlns:a16="http://schemas.microsoft.com/office/drawing/2014/main" id="{14690D35-F044-6D7B-A363-42D1D738F402}"/>
              </a:ext>
            </a:extLst>
          </p:cNvPr>
          <p:cNvSpPr txBox="1"/>
          <p:nvPr/>
        </p:nvSpPr>
        <p:spPr>
          <a:xfrm>
            <a:off x="244821" y="5068894"/>
            <a:ext cx="5175737" cy="646331"/>
          </a:xfrm>
          <a:prstGeom prst="rect">
            <a:avLst/>
          </a:prstGeom>
          <a:noFill/>
        </p:spPr>
        <p:txBody>
          <a:bodyPr wrap="square" rtlCol="0">
            <a:spAutoFit/>
          </a:bodyPr>
          <a:lstStyle/>
          <a:p>
            <a:pPr marL="285750" indent="-285750" algn="ctr">
              <a:buFont typeface="Wingdings" panose="05000000000000000000" pitchFamily="2" charset="2"/>
              <a:buChar char="Ø"/>
            </a:pPr>
            <a:r>
              <a:rPr lang="fr-FR" b="1"/>
              <a:t>Positionnement consommation carburant : </a:t>
            </a:r>
            <a:r>
              <a:rPr lang="fr-FR" b="1">
                <a:solidFill>
                  <a:srgbClr val="FF0000"/>
                </a:solidFill>
              </a:rPr>
              <a:t>Q400 &lt;</a:t>
            </a:r>
            <a:r>
              <a:rPr lang="fr-FR">
                <a:solidFill>
                  <a:srgbClr val="FF0000"/>
                </a:solidFill>
              </a:rPr>
              <a:t> </a:t>
            </a:r>
            <a:r>
              <a:rPr lang="fr-FR"/>
              <a:t>ISO-PLANE </a:t>
            </a:r>
            <a:r>
              <a:rPr lang="fr-FR" b="1">
                <a:solidFill>
                  <a:srgbClr val="00B050"/>
                </a:solidFill>
              </a:rPr>
              <a:t>&lt; C27J</a:t>
            </a:r>
          </a:p>
        </p:txBody>
      </p:sp>
      <p:sp>
        <p:nvSpPr>
          <p:cNvPr id="10" name="ZoneTexte 9">
            <a:extLst>
              <a:ext uri="{FF2B5EF4-FFF2-40B4-BE49-F238E27FC236}">
                <a16:creationId xmlns:a16="http://schemas.microsoft.com/office/drawing/2014/main" id="{06CEA826-4515-526D-D451-3555811211DA}"/>
              </a:ext>
            </a:extLst>
          </p:cNvPr>
          <p:cNvSpPr txBox="1"/>
          <p:nvPr/>
        </p:nvSpPr>
        <p:spPr>
          <a:xfrm>
            <a:off x="6333396" y="5068893"/>
            <a:ext cx="5175737" cy="646331"/>
          </a:xfrm>
          <a:prstGeom prst="rect">
            <a:avLst/>
          </a:prstGeom>
          <a:noFill/>
        </p:spPr>
        <p:txBody>
          <a:bodyPr wrap="square" rtlCol="0">
            <a:spAutoFit/>
          </a:bodyPr>
          <a:lstStyle/>
          <a:p>
            <a:pPr marL="285750" indent="-285750" algn="ctr">
              <a:buFont typeface="Wingdings" panose="05000000000000000000" pitchFamily="2" charset="2"/>
              <a:buChar char="Ø"/>
            </a:pPr>
            <a:r>
              <a:rPr lang="fr-FR" b="1"/>
              <a:t>Positionnement coûts opérationnels total : </a:t>
            </a:r>
            <a:r>
              <a:rPr lang="fr-FR" b="1">
                <a:solidFill>
                  <a:srgbClr val="00B050"/>
                </a:solidFill>
              </a:rPr>
              <a:t>Q400 ≤</a:t>
            </a:r>
            <a:r>
              <a:rPr lang="fr-FR" b="1"/>
              <a:t> </a:t>
            </a:r>
            <a:r>
              <a:rPr lang="fr-FR"/>
              <a:t>ISO-PLANE </a:t>
            </a:r>
            <a:r>
              <a:rPr lang="fr-FR" b="1">
                <a:solidFill>
                  <a:srgbClr val="00B050"/>
                </a:solidFill>
              </a:rPr>
              <a:t>&lt; C27J</a:t>
            </a:r>
          </a:p>
        </p:txBody>
      </p:sp>
      <p:pic>
        <p:nvPicPr>
          <p:cNvPr id="6" name="Image 5">
            <a:extLst>
              <a:ext uri="{FF2B5EF4-FFF2-40B4-BE49-F238E27FC236}">
                <a16:creationId xmlns:a16="http://schemas.microsoft.com/office/drawing/2014/main" id="{2A4C2B91-9A24-EF5F-F5EB-48A095B80C54}"/>
              </a:ext>
            </a:extLst>
          </p:cNvPr>
          <p:cNvPicPr>
            <a:picLocks noChangeAspect="1"/>
          </p:cNvPicPr>
          <p:nvPr/>
        </p:nvPicPr>
        <p:blipFill>
          <a:blip r:embed="rId4"/>
          <a:srcRect l="565"/>
          <a:stretch>
            <a:fillRect/>
          </a:stretch>
        </p:blipFill>
        <p:spPr>
          <a:xfrm>
            <a:off x="171570" y="2043393"/>
            <a:ext cx="5322237" cy="2417495"/>
          </a:xfrm>
          <a:prstGeom prst="rect">
            <a:avLst/>
          </a:prstGeom>
        </p:spPr>
      </p:pic>
    </p:spTree>
    <p:extLst>
      <p:ext uri="{BB962C8B-B14F-4D97-AF65-F5344CB8AC3E}">
        <p14:creationId xmlns:p14="http://schemas.microsoft.com/office/powerpoint/2010/main" val="940803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E2A7B3-B314-7036-74C9-EB5EB7C2627E}"/>
              </a:ext>
            </a:extLst>
          </p:cNvPr>
          <p:cNvSpPr>
            <a:spLocks noGrp="1"/>
          </p:cNvSpPr>
          <p:nvPr>
            <p:ph type="title"/>
          </p:nvPr>
        </p:nvSpPr>
        <p:spPr/>
        <p:txBody>
          <a:bodyPr>
            <a:normAutofit/>
          </a:bodyPr>
          <a:lstStyle/>
          <a:p>
            <a:r>
              <a:rPr lang="fr-FR" sz="3200"/>
              <a:t>Comparaison des coûts logistiques</a:t>
            </a:r>
          </a:p>
        </p:txBody>
      </p:sp>
      <p:sp>
        <p:nvSpPr>
          <p:cNvPr id="4" name="Espace réservé du numéro de diapositive 3">
            <a:extLst>
              <a:ext uri="{FF2B5EF4-FFF2-40B4-BE49-F238E27FC236}">
                <a16:creationId xmlns:a16="http://schemas.microsoft.com/office/drawing/2014/main" id="{B8BDE34A-476D-E030-7F00-298B5E701BF6}"/>
              </a:ext>
            </a:extLst>
          </p:cNvPr>
          <p:cNvSpPr>
            <a:spLocks noGrp="1"/>
          </p:cNvSpPr>
          <p:nvPr>
            <p:ph type="sldNum" sz="quarter" idx="4294967295"/>
          </p:nvPr>
        </p:nvSpPr>
        <p:spPr/>
        <p:txBody>
          <a:bodyPr/>
          <a:lstStyle/>
          <a:p>
            <a:fld id="{702791F4-4CBE-44C5-BBCA-39086848FED6}" type="slidenum">
              <a:rPr lang="fr-FR" smtClean="0"/>
              <a:pPr/>
              <a:t>21</a:t>
            </a:fld>
            <a:endParaRPr lang="fr-FR"/>
          </a:p>
        </p:txBody>
      </p:sp>
      <p:sp>
        <p:nvSpPr>
          <p:cNvPr id="6" name="ZoneTexte 5">
            <a:extLst>
              <a:ext uri="{FF2B5EF4-FFF2-40B4-BE49-F238E27FC236}">
                <a16:creationId xmlns:a16="http://schemas.microsoft.com/office/drawing/2014/main" id="{BE29E5B1-3CD1-0D66-5FDF-59C40D2065E1}"/>
              </a:ext>
            </a:extLst>
          </p:cNvPr>
          <p:cNvSpPr txBox="1"/>
          <p:nvPr/>
        </p:nvSpPr>
        <p:spPr>
          <a:xfrm>
            <a:off x="3508130" y="5485605"/>
            <a:ext cx="5175737" cy="646331"/>
          </a:xfrm>
          <a:prstGeom prst="rect">
            <a:avLst/>
          </a:prstGeom>
          <a:noFill/>
        </p:spPr>
        <p:txBody>
          <a:bodyPr wrap="square" rtlCol="0">
            <a:spAutoFit/>
          </a:bodyPr>
          <a:lstStyle/>
          <a:p>
            <a:pPr marL="285750" indent="-285750" algn="ctr">
              <a:buFont typeface="Wingdings" panose="05000000000000000000" pitchFamily="2" charset="2"/>
              <a:buChar char="Ø"/>
            </a:pPr>
            <a:r>
              <a:rPr lang="fr-FR" b="1"/>
              <a:t>Positionnement coûts logistiques total : </a:t>
            </a:r>
            <a:r>
              <a:rPr lang="fr-FR" b="1">
                <a:solidFill>
                  <a:srgbClr val="FF0000"/>
                </a:solidFill>
              </a:rPr>
              <a:t>Q400 &lt;</a:t>
            </a:r>
            <a:r>
              <a:rPr lang="fr-FR">
                <a:solidFill>
                  <a:srgbClr val="FF0000"/>
                </a:solidFill>
              </a:rPr>
              <a:t> </a:t>
            </a:r>
            <a:r>
              <a:rPr lang="fr-FR" b="1">
                <a:solidFill>
                  <a:srgbClr val="FF0000"/>
                </a:solidFill>
              </a:rPr>
              <a:t>C27J &lt; </a:t>
            </a:r>
            <a:r>
              <a:rPr lang="fr-FR"/>
              <a:t>ISO-PLANE</a:t>
            </a:r>
          </a:p>
        </p:txBody>
      </p:sp>
      <p:graphicFrame>
        <p:nvGraphicFramePr>
          <p:cNvPr id="8" name="Graphique 7">
            <a:extLst>
              <a:ext uri="{FF2B5EF4-FFF2-40B4-BE49-F238E27FC236}">
                <a16:creationId xmlns:a16="http://schemas.microsoft.com/office/drawing/2014/main" id="{06DBB5E4-0172-5E0B-75CB-4E2E22E3396D}"/>
              </a:ext>
            </a:extLst>
          </p:cNvPr>
          <p:cNvGraphicFramePr>
            <a:graphicFrameLocks/>
          </p:cNvGraphicFramePr>
          <p:nvPr>
            <p:extLst>
              <p:ext uri="{D42A27DB-BD31-4B8C-83A1-F6EECF244321}">
                <p14:modId xmlns:p14="http://schemas.microsoft.com/office/powerpoint/2010/main" val="3622169430"/>
              </p:ext>
            </p:extLst>
          </p:nvPr>
        </p:nvGraphicFramePr>
        <p:xfrm>
          <a:off x="6605453" y="1733333"/>
          <a:ext cx="5094512" cy="33913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218E0737-12F8-195B-28DF-C0B0FF40ADD4}"/>
              </a:ext>
            </a:extLst>
          </p:cNvPr>
          <p:cNvGraphicFramePr>
            <a:graphicFrameLocks/>
          </p:cNvGraphicFramePr>
          <p:nvPr>
            <p:extLst>
              <p:ext uri="{D42A27DB-BD31-4B8C-83A1-F6EECF244321}">
                <p14:modId xmlns:p14="http://schemas.microsoft.com/office/powerpoint/2010/main" val="706824056"/>
              </p:ext>
            </p:extLst>
          </p:nvPr>
        </p:nvGraphicFramePr>
        <p:xfrm>
          <a:off x="492036" y="1733333"/>
          <a:ext cx="5094512" cy="33913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27555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27B0-A126-2FBC-1FC1-E4A40A7E93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506E70-8414-5DB2-04BC-F1D4678ABA97}"/>
              </a:ext>
            </a:extLst>
          </p:cNvPr>
          <p:cNvSpPr>
            <a:spLocks noGrp="1"/>
          </p:cNvSpPr>
          <p:nvPr>
            <p:ph type="sldNum" sz="quarter" idx="4294967295"/>
          </p:nvPr>
        </p:nvSpPr>
        <p:spPr>
          <a:xfrm>
            <a:off x="4724399" y="6523513"/>
            <a:ext cx="2743200" cy="365125"/>
          </a:xfrm>
          <a:prstGeom prst="rect">
            <a:avLst/>
          </a:prstGeom>
        </p:spPr>
        <p:txBody>
          <a:bodyPr/>
          <a:lstStyle/>
          <a:p>
            <a:fld id="{702791F4-4CBE-44C5-BBCA-39086848FED6}" type="slidenum">
              <a:rPr lang="fr-FR" smtClean="0"/>
              <a:t>22</a:t>
            </a:fld>
            <a:endParaRPr lang="fr-FR"/>
          </a:p>
        </p:txBody>
      </p:sp>
      <p:sp>
        <p:nvSpPr>
          <p:cNvPr id="8" name="Titre 7">
            <a:extLst>
              <a:ext uri="{FF2B5EF4-FFF2-40B4-BE49-F238E27FC236}">
                <a16:creationId xmlns:a16="http://schemas.microsoft.com/office/drawing/2014/main" id="{DD1389E4-7E8A-EB7D-A46D-1B21F77A7785}"/>
              </a:ext>
            </a:extLst>
          </p:cNvPr>
          <p:cNvSpPr>
            <a:spLocks noGrp="1"/>
          </p:cNvSpPr>
          <p:nvPr>
            <p:ph type="title"/>
          </p:nvPr>
        </p:nvSpPr>
        <p:spPr/>
        <p:txBody>
          <a:bodyPr/>
          <a:lstStyle/>
          <a:p>
            <a:r>
              <a:rPr lang="fr-FR"/>
              <a:t>Coût de fabrication initial</a:t>
            </a:r>
          </a:p>
        </p:txBody>
      </p:sp>
      <p:sp>
        <p:nvSpPr>
          <p:cNvPr id="5" name="ZoneTexte 4">
            <a:extLst>
              <a:ext uri="{FF2B5EF4-FFF2-40B4-BE49-F238E27FC236}">
                <a16:creationId xmlns:a16="http://schemas.microsoft.com/office/drawing/2014/main" id="{D254B990-269A-BBCC-1B1E-58D81F12EFBA}"/>
              </a:ext>
            </a:extLst>
          </p:cNvPr>
          <p:cNvSpPr txBox="1"/>
          <p:nvPr/>
        </p:nvSpPr>
        <p:spPr>
          <a:xfrm>
            <a:off x="2924560" y="5802605"/>
            <a:ext cx="6342876" cy="646331"/>
          </a:xfrm>
          <a:prstGeom prst="rect">
            <a:avLst/>
          </a:prstGeom>
          <a:noFill/>
        </p:spPr>
        <p:txBody>
          <a:bodyPr wrap="square" rtlCol="0">
            <a:spAutoFit/>
          </a:bodyPr>
          <a:lstStyle/>
          <a:p>
            <a:pPr algn="ctr"/>
            <a:r>
              <a:rPr lang="fr-FR" b="1">
                <a:solidFill>
                  <a:srgbClr val="00B050"/>
                </a:solidFill>
              </a:rPr>
              <a:t>A RETENIR : Répartition des parts ISO-PLANE cohérentes par rapport avec un projet existant</a:t>
            </a:r>
          </a:p>
        </p:txBody>
      </p:sp>
      <p:graphicFrame>
        <p:nvGraphicFramePr>
          <p:cNvPr id="6" name="Graphique 5">
            <a:extLst>
              <a:ext uri="{FF2B5EF4-FFF2-40B4-BE49-F238E27FC236}">
                <a16:creationId xmlns:a16="http://schemas.microsoft.com/office/drawing/2014/main" id="{33EB2A60-1285-62B2-5FD8-89770856EC45}"/>
              </a:ext>
            </a:extLst>
          </p:cNvPr>
          <p:cNvGraphicFramePr>
            <a:graphicFrameLocks/>
          </p:cNvGraphicFramePr>
          <p:nvPr>
            <p:extLst>
              <p:ext uri="{D42A27DB-BD31-4B8C-83A1-F6EECF244321}">
                <p14:modId xmlns:p14="http://schemas.microsoft.com/office/powerpoint/2010/main" val="3331920965"/>
              </p:ext>
            </p:extLst>
          </p:nvPr>
        </p:nvGraphicFramePr>
        <p:xfrm>
          <a:off x="6095998" y="1679305"/>
          <a:ext cx="6095999" cy="4048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AAFF40AA-90F3-23A6-08D3-3B01BC3CDC80}"/>
              </a:ext>
            </a:extLst>
          </p:cNvPr>
          <p:cNvGraphicFramePr>
            <a:graphicFrameLocks/>
          </p:cNvGraphicFramePr>
          <p:nvPr>
            <p:extLst>
              <p:ext uri="{D42A27DB-BD31-4B8C-83A1-F6EECF244321}">
                <p14:modId xmlns:p14="http://schemas.microsoft.com/office/powerpoint/2010/main" val="3976565607"/>
              </p:ext>
            </p:extLst>
          </p:nvPr>
        </p:nvGraphicFramePr>
        <p:xfrm>
          <a:off x="0" y="1679305"/>
          <a:ext cx="6095998" cy="40487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13212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0FAB7-A03C-1310-8F8C-C58F1A852A1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C0814E-DD41-1275-9F60-BB2CB32B3BB7}"/>
              </a:ext>
            </a:extLst>
          </p:cNvPr>
          <p:cNvSpPr>
            <a:spLocks noGrp="1"/>
          </p:cNvSpPr>
          <p:nvPr>
            <p:ph type="sldNum" sz="quarter" idx="4294967295"/>
          </p:nvPr>
        </p:nvSpPr>
        <p:spPr>
          <a:xfrm>
            <a:off x="4724399" y="6523513"/>
            <a:ext cx="2743200" cy="365125"/>
          </a:xfrm>
          <a:prstGeom prst="rect">
            <a:avLst/>
          </a:prstGeom>
        </p:spPr>
        <p:txBody>
          <a:bodyPr/>
          <a:lstStyle/>
          <a:p>
            <a:fld id="{702791F4-4CBE-44C5-BBCA-39086848FED6}" type="slidenum">
              <a:rPr lang="fr-FR" smtClean="0"/>
              <a:t>23</a:t>
            </a:fld>
            <a:endParaRPr lang="fr-FR"/>
          </a:p>
        </p:txBody>
      </p:sp>
      <p:sp>
        <p:nvSpPr>
          <p:cNvPr id="8" name="Titre 7">
            <a:extLst>
              <a:ext uri="{FF2B5EF4-FFF2-40B4-BE49-F238E27FC236}">
                <a16:creationId xmlns:a16="http://schemas.microsoft.com/office/drawing/2014/main" id="{1ACF5627-33D4-43FC-4720-A1FA6379EF5A}"/>
              </a:ext>
            </a:extLst>
          </p:cNvPr>
          <p:cNvSpPr>
            <a:spLocks noGrp="1"/>
          </p:cNvSpPr>
          <p:nvPr>
            <p:ph type="title"/>
          </p:nvPr>
        </p:nvSpPr>
        <p:spPr/>
        <p:txBody>
          <a:bodyPr/>
          <a:lstStyle/>
          <a:p>
            <a:r>
              <a:rPr lang="fr-FR"/>
              <a:t>Coût de fabrication initial</a:t>
            </a:r>
          </a:p>
        </p:txBody>
      </p:sp>
      <p:sp>
        <p:nvSpPr>
          <p:cNvPr id="7" name="ZoneTexte 6">
            <a:extLst>
              <a:ext uri="{FF2B5EF4-FFF2-40B4-BE49-F238E27FC236}">
                <a16:creationId xmlns:a16="http://schemas.microsoft.com/office/drawing/2014/main" id="{505788C9-480D-5D83-C538-3D389106CD33}"/>
              </a:ext>
            </a:extLst>
          </p:cNvPr>
          <p:cNvSpPr txBox="1"/>
          <p:nvPr/>
        </p:nvSpPr>
        <p:spPr>
          <a:xfrm>
            <a:off x="3300701" y="5941104"/>
            <a:ext cx="5590594" cy="646331"/>
          </a:xfrm>
          <a:prstGeom prst="rect">
            <a:avLst/>
          </a:prstGeom>
          <a:noFill/>
        </p:spPr>
        <p:txBody>
          <a:bodyPr wrap="square" rtlCol="0">
            <a:spAutoFit/>
          </a:bodyPr>
          <a:lstStyle/>
          <a:p>
            <a:pPr algn="ctr"/>
            <a:r>
              <a:rPr lang="fr-FR" b="1">
                <a:solidFill>
                  <a:srgbClr val="00B050"/>
                </a:solidFill>
              </a:rPr>
              <a:t>A RETENIR : ISO-PLANE légèrement plus coûteux que le C27J (Logique car solutions différentes)</a:t>
            </a:r>
          </a:p>
        </p:txBody>
      </p:sp>
      <p:sp>
        <p:nvSpPr>
          <p:cNvPr id="9" name="ZoneTexte 8">
            <a:extLst>
              <a:ext uri="{FF2B5EF4-FFF2-40B4-BE49-F238E27FC236}">
                <a16:creationId xmlns:a16="http://schemas.microsoft.com/office/drawing/2014/main" id="{35EF52AC-0302-87DF-6B15-700A2A5C30B3}"/>
              </a:ext>
            </a:extLst>
          </p:cNvPr>
          <p:cNvSpPr txBox="1"/>
          <p:nvPr/>
        </p:nvSpPr>
        <p:spPr>
          <a:xfrm>
            <a:off x="4314391" y="1309731"/>
            <a:ext cx="3834882" cy="369332"/>
          </a:xfrm>
          <a:prstGeom prst="rect">
            <a:avLst/>
          </a:prstGeom>
          <a:noFill/>
        </p:spPr>
        <p:txBody>
          <a:bodyPr wrap="square" rtlCol="0">
            <a:spAutoFit/>
          </a:bodyPr>
          <a:lstStyle/>
          <a:p>
            <a:pPr algn="ctr"/>
            <a:r>
              <a:rPr lang="fr-FR" b="1"/>
              <a:t>3 scénarios (Min / Moyen / Max)</a:t>
            </a:r>
          </a:p>
        </p:txBody>
      </p:sp>
      <p:graphicFrame>
        <p:nvGraphicFramePr>
          <p:cNvPr id="12" name="Graphique 11">
            <a:extLst>
              <a:ext uri="{FF2B5EF4-FFF2-40B4-BE49-F238E27FC236}">
                <a16:creationId xmlns:a16="http://schemas.microsoft.com/office/drawing/2014/main" id="{AF5ED060-58D1-0CB2-9921-5ECE8D77BAEC}"/>
              </a:ext>
            </a:extLst>
          </p:cNvPr>
          <p:cNvGraphicFramePr>
            <a:graphicFrameLocks/>
          </p:cNvGraphicFramePr>
          <p:nvPr>
            <p:extLst>
              <p:ext uri="{D42A27DB-BD31-4B8C-83A1-F6EECF244321}">
                <p14:modId xmlns:p14="http://schemas.microsoft.com/office/powerpoint/2010/main" val="1781352770"/>
              </p:ext>
            </p:extLst>
          </p:nvPr>
        </p:nvGraphicFramePr>
        <p:xfrm>
          <a:off x="0" y="1679063"/>
          <a:ext cx="5956038" cy="4048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aphique 1">
            <a:extLst>
              <a:ext uri="{FF2B5EF4-FFF2-40B4-BE49-F238E27FC236}">
                <a16:creationId xmlns:a16="http://schemas.microsoft.com/office/drawing/2014/main" id="{AF031E1B-3690-45FD-A208-CC4A0014D517}"/>
              </a:ext>
            </a:extLst>
          </p:cNvPr>
          <p:cNvGraphicFramePr>
            <a:graphicFrameLocks/>
          </p:cNvGraphicFramePr>
          <p:nvPr>
            <p:extLst>
              <p:ext uri="{D42A27DB-BD31-4B8C-83A1-F6EECF244321}">
                <p14:modId xmlns:p14="http://schemas.microsoft.com/office/powerpoint/2010/main" val="2557076388"/>
              </p:ext>
            </p:extLst>
          </p:nvPr>
        </p:nvGraphicFramePr>
        <p:xfrm>
          <a:off x="6231832" y="1679063"/>
          <a:ext cx="5956038" cy="40487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695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7120C-D021-B3C9-3F4C-3BD5CF69E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7AF84D-A915-845B-E082-B2D88499EE03}"/>
              </a:ext>
            </a:extLst>
          </p:cNvPr>
          <p:cNvSpPr>
            <a:spLocks noGrp="1"/>
          </p:cNvSpPr>
          <p:nvPr>
            <p:ph type="sldNum" sz="quarter" idx="4294967295"/>
          </p:nvPr>
        </p:nvSpPr>
        <p:spPr>
          <a:xfrm>
            <a:off x="4724398" y="6492875"/>
            <a:ext cx="2743200" cy="365125"/>
          </a:xfrm>
          <a:prstGeom prst="rect">
            <a:avLst/>
          </a:prstGeom>
        </p:spPr>
        <p:txBody>
          <a:bodyPr/>
          <a:lstStyle/>
          <a:p>
            <a:fld id="{702791F4-4CBE-44C5-BBCA-39086848FED6}" type="slidenum">
              <a:rPr lang="fr-FR" smtClean="0"/>
              <a:t>24</a:t>
            </a:fld>
            <a:endParaRPr lang="fr-FR"/>
          </a:p>
        </p:txBody>
      </p:sp>
      <p:sp>
        <p:nvSpPr>
          <p:cNvPr id="2" name="TextBox 2">
            <a:extLst>
              <a:ext uri="{FF2B5EF4-FFF2-40B4-BE49-F238E27FC236}">
                <a16:creationId xmlns:a16="http://schemas.microsoft.com/office/drawing/2014/main" id="{2252BDF0-794D-5C25-B9F7-5DD2D046CA9E}"/>
              </a:ext>
            </a:extLst>
          </p:cNvPr>
          <p:cNvSpPr txBox="1"/>
          <p:nvPr/>
        </p:nvSpPr>
        <p:spPr>
          <a:xfrm>
            <a:off x="1288676" y="5363980"/>
            <a:ext cx="9614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b="1">
                <a:solidFill>
                  <a:srgbClr val="00B050"/>
                </a:solidFill>
              </a:rPr>
              <a:t>A RETENIR : Coût de fabrication cohérent avec le C27J et Q400 (Légèrement supérieur mais pas aberrant au vu de nos solutions techniques)</a:t>
            </a:r>
          </a:p>
        </p:txBody>
      </p:sp>
      <p:sp>
        <p:nvSpPr>
          <p:cNvPr id="5" name="Titre 4">
            <a:extLst>
              <a:ext uri="{FF2B5EF4-FFF2-40B4-BE49-F238E27FC236}">
                <a16:creationId xmlns:a16="http://schemas.microsoft.com/office/drawing/2014/main" id="{1FA09D9B-4721-7B4E-1035-48D25E238DEF}"/>
              </a:ext>
            </a:extLst>
          </p:cNvPr>
          <p:cNvSpPr>
            <a:spLocks noGrp="1"/>
          </p:cNvSpPr>
          <p:nvPr>
            <p:ph type="title"/>
          </p:nvPr>
        </p:nvSpPr>
        <p:spPr/>
        <p:txBody>
          <a:bodyPr/>
          <a:lstStyle/>
          <a:p>
            <a:r>
              <a:rPr lang="fr-FR"/>
              <a:t>Coût de fabrication initial</a:t>
            </a:r>
          </a:p>
        </p:txBody>
      </p:sp>
      <p:sp>
        <p:nvSpPr>
          <p:cNvPr id="10" name="ZoneTexte 9">
            <a:extLst>
              <a:ext uri="{FF2B5EF4-FFF2-40B4-BE49-F238E27FC236}">
                <a16:creationId xmlns:a16="http://schemas.microsoft.com/office/drawing/2014/main" id="{E223A8E1-A582-B71D-9934-D35054417811}"/>
              </a:ext>
            </a:extLst>
          </p:cNvPr>
          <p:cNvSpPr txBox="1"/>
          <p:nvPr/>
        </p:nvSpPr>
        <p:spPr>
          <a:xfrm>
            <a:off x="4314391" y="1309731"/>
            <a:ext cx="3834882" cy="369332"/>
          </a:xfrm>
          <a:prstGeom prst="rect">
            <a:avLst/>
          </a:prstGeom>
          <a:noFill/>
        </p:spPr>
        <p:txBody>
          <a:bodyPr wrap="square" rtlCol="0">
            <a:spAutoFit/>
          </a:bodyPr>
          <a:lstStyle/>
          <a:p>
            <a:pPr algn="ctr"/>
            <a:r>
              <a:rPr lang="fr-FR" b="1"/>
              <a:t>3 scénarios (Min / Moyen / Max)</a:t>
            </a:r>
          </a:p>
        </p:txBody>
      </p:sp>
      <p:pic>
        <p:nvPicPr>
          <p:cNvPr id="7" name="Image 6">
            <a:extLst>
              <a:ext uri="{FF2B5EF4-FFF2-40B4-BE49-F238E27FC236}">
                <a16:creationId xmlns:a16="http://schemas.microsoft.com/office/drawing/2014/main" id="{E450125E-916C-3F8C-E4EC-F555ADF39D91}"/>
              </a:ext>
            </a:extLst>
          </p:cNvPr>
          <p:cNvPicPr>
            <a:picLocks noChangeAspect="1"/>
          </p:cNvPicPr>
          <p:nvPr/>
        </p:nvPicPr>
        <p:blipFill>
          <a:blip r:embed="rId3"/>
          <a:stretch>
            <a:fillRect/>
          </a:stretch>
        </p:blipFill>
        <p:spPr>
          <a:xfrm>
            <a:off x="222924" y="1876876"/>
            <a:ext cx="5545581" cy="3289291"/>
          </a:xfrm>
          <a:prstGeom prst="rect">
            <a:avLst/>
          </a:prstGeom>
        </p:spPr>
      </p:pic>
      <p:pic>
        <p:nvPicPr>
          <p:cNvPr id="9" name="Image 8">
            <a:extLst>
              <a:ext uri="{FF2B5EF4-FFF2-40B4-BE49-F238E27FC236}">
                <a16:creationId xmlns:a16="http://schemas.microsoft.com/office/drawing/2014/main" id="{9F42E278-3434-C8AF-5A98-9E7C1A597944}"/>
              </a:ext>
            </a:extLst>
          </p:cNvPr>
          <p:cNvPicPr>
            <a:picLocks noChangeAspect="1"/>
          </p:cNvPicPr>
          <p:nvPr/>
        </p:nvPicPr>
        <p:blipFill>
          <a:blip r:embed="rId4"/>
          <a:stretch>
            <a:fillRect/>
          </a:stretch>
        </p:blipFill>
        <p:spPr>
          <a:xfrm>
            <a:off x="6419909" y="2440962"/>
            <a:ext cx="5541993" cy="1976075"/>
          </a:xfrm>
          <a:prstGeom prst="rect">
            <a:avLst/>
          </a:prstGeom>
        </p:spPr>
      </p:pic>
    </p:spTree>
    <p:extLst>
      <p:ext uri="{BB962C8B-B14F-4D97-AF65-F5344CB8AC3E}">
        <p14:creationId xmlns:p14="http://schemas.microsoft.com/office/powerpoint/2010/main" val="218580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335C8-BA3C-106D-E427-9152B8757B2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A8F2D-A765-2709-E1A4-15FFFE0954BE}"/>
              </a:ext>
            </a:extLst>
          </p:cNvPr>
          <p:cNvSpPr>
            <a:spLocks noGrp="1"/>
          </p:cNvSpPr>
          <p:nvPr>
            <p:ph type="sldNum" sz="quarter" idx="4294967295"/>
          </p:nvPr>
        </p:nvSpPr>
        <p:spPr>
          <a:xfrm>
            <a:off x="4724399" y="6523513"/>
            <a:ext cx="2743200" cy="365125"/>
          </a:xfrm>
          <a:prstGeom prst="rect">
            <a:avLst/>
          </a:prstGeom>
        </p:spPr>
        <p:txBody>
          <a:bodyPr/>
          <a:lstStyle/>
          <a:p>
            <a:fld id="{702791F4-4CBE-44C5-BBCA-39086848FED6}" type="slidenum">
              <a:rPr lang="fr-FR" smtClean="0"/>
              <a:t>25</a:t>
            </a:fld>
            <a:endParaRPr lang="fr-FR"/>
          </a:p>
        </p:txBody>
      </p:sp>
      <p:sp>
        <p:nvSpPr>
          <p:cNvPr id="8" name="Titre 7">
            <a:extLst>
              <a:ext uri="{FF2B5EF4-FFF2-40B4-BE49-F238E27FC236}">
                <a16:creationId xmlns:a16="http://schemas.microsoft.com/office/drawing/2014/main" id="{9BD4BBA0-BF0C-372F-393C-6E62C5C01BA1}"/>
              </a:ext>
            </a:extLst>
          </p:cNvPr>
          <p:cNvSpPr>
            <a:spLocks noGrp="1"/>
          </p:cNvSpPr>
          <p:nvPr>
            <p:ph type="title"/>
          </p:nvPr>
        </p:nvSpPr>
        <p:spPr/>
        <p:txBody>
          <a:bodyPr/>
          <a:lstStyle/>
          <a:p>
            <a:r>
              <a:rPr lang="fr-FR"/>
              <a:t>Coût de fabrication initial</a:t>
            </a:r>
          </a:p>
        </p:txBody>
      </p:sp>
      <p:sp>
        <p:nvSpPr>
          <p:cNvPr id="9" name="ZoneTexte 8">
            <a:extLst>
              <a:ext uri="{FF2B5EF4-FFF2-40B4-BE49-F238E27FC236}">
                <a16:creationId xmlns:a16="http://schemas.microsoft.com/office/drawing/2014/main" id="{CD676468-BCB4-9B23-B844-41D80A0835D5}"/>
              </a:ext>
            </a:extLst>
          </p:cNvPr>
          <p:cNvSpPr txBox="1"/>
          <p:nvPr/>
        </p:nvSpPr>
        <p:spPr>
          <a:xfrm>
            <a:off x="4314391" y="1309731"/>
            <a:ext cx="3834882" cy="369332"/>
          </a:xfrm>
          <a:prstGeom prst="rect">
            <a:avLst/>
          </a:prstGeom>
          <a:noFill/>
        </p:spPr>
        <p:txBody>
          <a:bodyPr wrap="square" rtlCol="0">
            <a:spAutoFit/>
          </a:bodyPr>
          <a:lstStyle/>
          <a:p>
            <a:pPr algn="ctr"/>
            <a:r>
              <a:rPr lang="fr-FR" b="1"/>
              <a:t>3 scénarios (Min / Moyen / Max)</a:t>
            </a:r>
          </a:p>
        </p:txBody>
      </p:sp>
      <p:sp>
        <p:nvSpPr>
          <p:cNvPr id="11" name="ZoneTexte 10">
            <a:extLst>
              <a:ext uri="{FF2B5EF4-FFF2-40B4-BE49-F238E27FC236}">
                <a16:creationId xmlns:a16="http://schemas.microsoft.com/office/drawing/2014/main" id="{73DBAB52-B3E6-0FDD-D2C3-1D5E1C378BB4}"/>
              </a:ext>
            </a:extLst>
          </p:cNvPr>
          <p:cNvSpPr txBox="1"/>
          <p:nvPr/>
        </p:nvSpPr>
        <p:spPr>
          <a:xfrm>
            <a:off x="2062678" y="6047642"/>
            <a:ext cx="8338308" cy="646331"/>
          </a:xfrm>
          <a:prstGeom prst="rect">
            <a:avLst/>
          </a:prstGeom>
          <a:noFill/>
        </p:spPr>
        <p:txBody>
          <a:bodyPr wrap="square" rtlCol="0">
            <a:spAutoFit/>
          </a:bodyPr>
          <a:lstStyle/>
          <a:p>
            <a:pPr algn="ctr"/>
            <a:r>
              <a:rPr lang="fr-FR" b="1">
                <a:solidFill>
                  <a:srgbClr val="00B050"/>
                </a:solidFill>
              </a:rPr>
              <a:t>A RETENIR : ISO-PLANE cohérent en termes de marge brute moyenne avec les coûts de fabrication dans la comparaison avec le C27J</a:t>
            </a:r>
          </a:p>
        </p:txBody>
      </p:sp>
      <p:graphicFrame>
        <p:nvGraphicFramePr>
          <p:cNvPr id="3" name="Graphique 2">
            <a:extLst>
              <a:ext uri="{FF2B5EF4-FFF2-40B4-BE49-F238E27FC236}">
                <a16:creationId xmlns:a16="http://schemas.microsoft.com/office/drawing/2014/main" id="{7FB436D2-4273-1265-9B73-3AAC7AD09306}"/>
              </a:ext>
            </a:extLst>
          </p:cNvPr>
          <p:cNvGraphicFramePr>
            <a:graphicFrameLocks/>
          </p:cNvGraphicFramePr>
          <p:nvPr>
            <p:extLst>
              <p:ext uri="{D42A27DB-BD31-4B8C-83A1-F6EECF244321}">
                <p14:modId xmlns:p14="http://schemas.microsoft.com/office/powerpoint/2010/main" val="2717944358"/>
              </p:ext>
            </p:extLst>
          </p:nvPr>
        </p:nvGraphicFramePr>
        <p:xfrm>
          <a:off x="5700337" y="2034233"/>
          <a:ext cx="6334909" cy="3537537"/>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 9">
            <a:extLst>
              <a:ext uri="{FF2B5EF4-FFF2-40B4-BE49-F238E27FC236}">
                <a16:creationId xmlns:a16="http://schemas.microsoft.com/office/drawing/2014/main" id="{E253EAFD-CCEC-D9E9-1F6B-FA16560CE29D}"/>
              </a:ext>
            </a:extLst>
          </p:cNvPr>
          <p:cNvPicPr>
            <a:picLocks noChangeAspect="1"/>
          </p:cNvPicPr>
          <p:nvPr/>
        </p:nvPicPr>
        <p:blipFill>
          <a:blip r:embed="rId4"/>
          <a:stretch>
            <a:fillRect/>
          </a:stretch>
        </p:blipFill>
        <p:spPr>
          <a:xfrm>
            <a:off x="156754" y="3456815"/>
            <a:ext cx="5390606" cy="692372"/>
          </a:xfrm>
          <a:prstGeom prst="rect">
            <a:avLst/>
          </a:prstGeom>
        </p:spPr>
      </p:pic>
    </p:spTree>
    <p:extLst>
      <p:ext uri="{BB962C8B-B14F-4D97-AF65-F5344CB8AC3E}">
        <p14:creationId xmlns:p14="http://schemas.microsoft.com/office/powerpoint/2010/main" val="3286460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32F09-F17D-C4A8-759D-E4C8BD73D6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B723FC-6E56-0C89-DCB1-B16E74E63E5D}"/>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t>26</a:t>
            </a:fld>
            <a:endParaRPr lang="fr-FR"/>
          </a:p>
        </p:txBody>
      </p:sp>
      <p:sp>
        <p:nvSpPr>
          <p:cNvPr id="5" name="Titre 4">
            <a:extLst>
              <a:ext uri="{FF2B5EF4-FFF2-40B4-BE49-F238E27FC236}">
                <a16:creationId xmlns:a16="http://schemas.microsoft.com/office/drawing/2014/main" id="{D2A8875D-FB25-8D8F-EE0F-36FE6EAF647B}"/>
              </a:ext>
            </a:extLst>
          </p:cNvPr>
          <p:cNvSpPr>
            <a:spLocks noGrp="1"/>
          </p:cNvSpPr>
          <p:nvPr>
            <p:ph type="title"/>
          </p:nvPr>
        </p:nvSpPr>
        <p:spPr/>
        <p:txBody>
          <a:bodyPr/>
          <a:lstStyle/>
          <a:p>
            <a:r>
              <a:rPr lang="fr-FR"/>
              <a:t>Coût de fabrication optimisé</a:t>
            </a:r>
          </a:p>
        </p:txBody>
      </p:sp>
      <p:pic>
        <p:nvPicPr>
          <p:cNvPr id="6" name="Image 5">
            <a:extLst>
              <a:ext uri="{FF2B5EF4-FFF2-40B4-BE49-F238E27FC236}">
                <a16:creationId xmlns:a16="http://schemas.microsoft.com/office/drawing/2014/main" id="{A73F62C9-9847-8788-DF2C-A6A6E6B44D2B}"/>
              </a:ext>
            </a:extLst>
          </p:cNvPr>
          <p:cNvPicPr>
            <a:picLocks noChangeAspect="1"/>
          </p:cNvPicPr>
          <p:nvPr/>
        </p:nvPicPr>
        <p:blipFill>
          <a:blip r:embed="rId3"/>
          <a:stretch>
            <a:fillRect/>
          </a:stretch>
        </p:blipFill>
        <p:spPr>
          <a:xfrm>
            <a:off x="1809628" y="1366520"/>
            <a:ext cx="8572742" cy="4124960"/>
          </a:xfrm>
          <a:prstGeom prst="rect">
            <a:avLst/>
          </a:prstGeom>
        </p:spPr>
      </p:pic>
    </p:spTree>
    <p:extLst>
      <p:ext uri="{BB962C8B-B14F-4D97-AF65-F5344CB8AC3E}">
        <p14:creationId xmlns:p14="http://schemas.microsoft.com/office/powerpoint/2010/main" val="3090192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A7F59-FF12-4C7F-F704-815B384CB8F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72B750-8687-4369-C1D0-79EF8D90A8BA}"/>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27</a:t>
            </a:fld>
            <a:endParaRPr lang="fr-FR"/>
          </a:p>
        </p:txBody>
      </p:sp>
      <p:sp>
        <p:nvSpPr>
          <p:cNvPr id="13" name="Titre 12">
            <a:extLst>
              <a:ext uri="{FF2B5EF4-FFF2-40B4-BE49-F238E27FC236}">
                <a16:creationId xmlns:a16="http://schemas.microsoft.com/office/drawing/2014/main" id="{955DC5B2-A0F0-5249-4E81-3AFB82D252A7}"/>
              </a:ext>
            </a:extLst>
          </p:cNvPr>
          <p:cNvSpPr>
            <a:spLocks noGrp="1"/>
          </p:cNvSpPr>
          <p:nvPr>
            <p:ph type="title"/>
          </p:nvPr>
        </p:nvSpPr>
        <p:spPr/>
        <p:txBody>
          <a:bodyPr>
            <a:normAutofit fontScale="90000"/>
          </a:bodyPr>
          <a:lstStyle/>
          <a:p>
            <a:r>
              <a:rPr lang="fr-FR"/>
              <a:t>Prévisions des ventes (Estimation)</a:t>
            </a:r>
          </a:p>
        </p:txBody>
      </p:sp>
      <p:graphicFrame>
        <p:nvGraphicFramePr>
          <p:cNvPr id="3" name="Graphique 2">
            <a:extLst>
              <a:ext uri="{FF2B5EF4-FFF2-40B4-BE49-F238E27FC236}">
                <a16:creationId xmlns:a16="http://schemas.microsoft.com/office/drawing/2014/main" id="{036B6754-E946-DB5C-48BD-091723728C5E}"/>
              </a:ext>
            </a:extLst>
          </p:cNvPr>
          <p:cNvGraphicFramePr>
            <a:graphicFrameLocks/>
          </p:cNvGraphicFramePr>
          <p:nvPr>
            <p:extLst>
              <p:ext uri="{D42A27DB-BD31-4B8C-83A1-F6EECF244321}">
                <p14:modId xmlns:p14="http://schemas.microsoft.com/office/powerpoint/2010/main" val="3029022680"/>
              </p:ext>
            </p:extLst>
          </p:nvPr>
        </p:nvGraphicFramePr>
        <p:xfrm>
          <a:off x="1" y="1664967"/>
          <a:ext cx="6096000" cy="4827908"/>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A7B32359-BAB3-E041-C300-E80FB12670F0}"/>
              </a:ext>
            </a:extLst>
          </p:cNvPr>
          <p:cNvSpPr txBox="1"/>
          <p:nvPr/>
        </p:nvSpPr>
        <p:spPr>
          <a:xfrm>
            <a:off x="1130560" y="1295635"/>
            <a:ext cx="3834882" cy="369332"/>
          </a:xfrm>
          <a:prstGeom prst="rect">
            <a:avLst/>
          </a:prstGeom>
          <a:noFill/>
        </p:spPr>
        <p:txBody>
          <a:bodyPr wrap="square" rtlCol="0">
            <a:spAutoFit/>
          </a:bodyPr>
          <a:lstStyle/>
          <a:p>
            <a:pPr algn="ctr"/>
            <a:r>
              <a:rPr lang="fr-FR" b="1"/>
              <a:t>Début de mise en service : 2006</a:t>
            </a:r>
          </a:p>
        </p:txBody>
      </p:sp>
      <p:sp>
        <p:nvSpPr>
          <p:cNvPr id="9" name="ZoneTexte 8">
            <a:extLst>
              <a:ext uri="{FF2B5EF4-FFF2-40B4-BE49-F238E27FC236}">
                <a16:creationId xmlns:a16="http://schemas.microsoft.com/office/drawing/2014/main" id="{FDAD8EE7-0940-B6A8-2C92-F32F5A1E21F5}"/>
              </a:ext>
            </a:extLst>
          </p:cNvPr>
          <p:cNvSpPr txBox="1"/>
          <p:nvPr/>
        </p:nvSpPr>
        <p:spPr>
          <a:xfrm>
            <a:off x="7467599" y="2878592"/>
            <a:ext cx="4724400" cy="923330"/>
          </a:xfrm>
          <a:prstGeom prst="rect">
            <a:avLst/>
          </a:prstGeom>
          <a:noFill/>
        </p:spPr>
        <p:txBody>
          <a:bodyPr wrap="square" rtlCol="0">
            <a:spAutoFit/>
          </a:bodyPr>
          <a:lstStyle/>
          <a:p>
            <a:pPr marL="285750" indent="-285750">
              <a:buFont typeface="Wingdings" panose="05000000000000000000" pitchFamily="2" charset="2"/>
              <a:buChar char="Ø"/>
            </a:pPr>
            <a:r>
              <a:rPr lang="fr-FR"/>
              <a:t>Coût de fabrication moyen = 23 M €</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Prix de vente moyen = 33 M €</a:t>
            </a:r>
          </a:p>
        </p:txBody>
      </p:sp>
      <p:sp>
        <p:nvSpPr>
          <p:cNvPr id="5" name="ZoneTexte 4">
            <a:extLst>
              <a:ext uri="{FF2B5EF4-FFF2-40B4-BE49-F238E27FC236}">
                <a16:creationId xmlns:a16="http://schemas.microsoft.com/office/drawing/2014/main" id="{FBD7F438-83DF-ECB9-68F8-25A17DF9DCE3}"/>
              </a:ext>
            </a:extLst>
          </p:cNvPr>
          <p:cNvSpPr txBox="1"/>
          <p:nvPr/>
        </p:nvSpPr>
        <p:spPr>
          <a:xfrm>
            <a:off x="7467600" y="4078921"/>
            <a:ext cx="4724400" cy="646331"/>
          </a:xfrm>
          <a:prstGeom prst="rect">
            <a:avLst/>
          </a:prstGeom>
          <a:noFill/>
        </p:spPr>
        <p:txBody>
          <a:bodyPr wrap="square">
            <a:spAutoFit/>
          </a:bodyPr>
          <a:lstStyle/>
          <a:p>
            <a:pPr algn="ctr"/>
            <a:r>
              <a:rPr lang="fr-FR" b="1">
                <a:solidFill>
                  <a:srgbClr val="00B050"/>
                </a:solidFill>
              </a:rPr>
              <a:t>A RETENIR : Année n°4 à 10 = Cœur de productivité estimé</a:t>
            </a:r>
          </a:p>
        </p:txBody>
      </p:sp>
    </p:spTree>
    <p:extLst>
      <p:ext uri="{BB962C8B-B14F-4D97-AF65-F5344CB8AC3E}">
        <p14:creationId xmlns:p14="http://schemas.microsoft.com/office/powerpoint/2010/main" val="3888650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87EA3-2944-2370-F032-63B89AC6B5C6}"/>
            </a:ext>
          </a:extLst>
        </p:cNvPr>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F9F2F3A0-56DC-6FB5-E166-6AC3B74E96A6}"/>
              </a:ext>
            </a:extLst>
          </p:cNvPr>
          <p:cNvGraphicFramePr>
            <a:graphicFrameLocks/>
          </p:cNvGraphicFramePr>
          <p:nvPr>
            <p:extLst>
              <p:ext uri="{D42A27DB-BD31-4B8C-83A1-F6EECF244321}">
                <p14:modId xmlns:p14="http://schemas.microsoft.com/office/powerpoint/2010/main" val="110165491"/>
              </p:ext>
            </p:extLst>
          </p:nvPr>
        </p:nvGraphicFramePr>
        <p:xfrm>
          <a:off x="0" y="1677204"/>
          <a:ext cx="6096000" cy="481566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FE3BBC77-A357-A8DE-47AC-655CAC0A5B6F}"/>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28</a:t>
            </a:fld>
            <a:endParaRPr lang="fr-FR"/>
          </a:p>
        </p:txBody>
      </p:sp>
      <p:sp>
        <p:nvSpPr>
          <p:cNvPr id="13" name="Titre 12">
            <a:extLst>
              <a:ext uri="{FF2B5EF4-FFF2-40B4-BE49-F238E27FC236}">
                <a16:creationId xmlns:a16="http://schemas.microsoft.com/office/drawing/2014/main" id="{5A7530EC-06B1-9821-78E6-A8AE192042BF}"/>
              </a:ext>
            </a:extLst>
          </p:cNvPr>
          <p:cNvSpPr>
            <a:spLocks noGrp="1"/>
          </p:cNvSpPr>
          <p:nvPr>
            <p:ph type="title"/>
          </p:nvPr>
        </p:nvSpPr>
        <p:spPr/>
        <p:txBody>
          <a:bodyPr>
            <a:normAutofit fontScale="90000"/>
          </a:bodyPr>
          <a:lstStyle/>
          <a:p>
            <a:r>
              <a:rPr lang="fr-FR"/>
              <a:t>Prévisions des ventes (Estimation)</a:t>
            </a:r>
          </a:p>
        </p:txBody>
      </p:sp>
      <p:sp>
        <p:nvSpPr>
          <p:cNvPr id="9" name="ZoneTexte 8">
            <a:extLst>
              <a:ext uri="{FF2B5EF4-FFF2-40B4-BE49-F238E27FC236}">
                <a16:creationId xmlns:a16="http://schemas.microsoft.com/office/drawing/2014/main" id="{AAFDEC20-45F2-F365-139F-60B95DEE878D}"/>
              </a:ext>
            </a:extLst>
          </p:cNvPr>
          <p:cNvSpPr txBox="1"/>
          <p:nvPr/>
        </p:nvSpPr>
        <p:spPr>
          <a:xfrm>
            <a:off x="1631690" y="1307872"/>
            <a:ext cx="2832619" cy="369332"/>
          </a:xfrm>
          <a:prstGeom prst="rect">
            <a:avLst/>
          </a:prstGeom>
          <a:noFill/>
        </p:spPr>
        <p:txBody>
          <a:bodyPr wrap="square" rtlCol="0">
            <a:spAutoFit/>
          </a:bodyPr>
          <a:lstStyle/>
          <a:p>
            <a:pPr algn="ctr"/>
            <a:r>
              <a:rPr lang="fr-FR" b="1"/>
              <a:t>Scénario n°1 : Minimum</a:t>
            </a:r>
          </a:p>
        </p:txBody>
      </p:sp>
      <p:sp>
        <p:nvSpPr>
          <p:cNvPr id="12" name="ZoneTexte 11">
            <a:extLst>
              <a:ext uri="{FF2B5EF4-FFF2-40B4-BE49-F238E27FC236}">
                <a16:creationId xmlns:a16="http://schemas.microsoft.com/office/drawing/2014/main" id="{47206126-558A-AE33-F38D-D9C0E87226F9}"/>
              </a:ext>
            </a:extLst>
          </p:cNvPr>
          <p:cNvSpPr txBox="1"/>
          <p:nvPr/>
        </p:nvSpPr>
        <p:spPr>
          <a:xfrm>
            <a:off x="7467599" y="1677205"/>
            <a:ext cx="4724400" cy="2031325"/>
          </a:xfrm>
          <a:prstGeom prst="rect">
            <a:avLst/>
          </a:prstGeom>
          <a:noFill/>
        </p:spPr>
        <p:txBody>
          <a:bodyPr wrap="square" rtlCol="0">
            <a:spAutoFit/>
          </a:bodyPr>
          <a:lstStyle/>
          <a:p>
            <a:pPr marL="285750" indent="-285750">
              <a:buFont typeface="Wingdings" panose="05000000000000000000" pitchFamily="2" charset="2"/>
              <a:buChar char="Ø"/>
            </a:pPr>
            <a:r>
              <a:rPr lang="fr-FR"/>
              <a:t>Risque faible</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Montée en cadence lente </a:t>
            </a:r>
            <a:r>
              <a:rPr lang="fr-FR" b="1">
                <a:solidFill>
                  <a:srgbClr val="00B050"/>
                </a:solidFill>
              </a:rPr>
              <a:t>(6 à 7 ans)</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Programme viable mais peu agressif</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Marché institutionnel limité</a:t>
            </a:r>
          </a:p>
        </p:txBody>
      </p:sp>
      <p:sp>
        <p:nvSpPr>
          <p:cNvPr id="2" name="ZoneTexte 1">
            <a:extLst>
              <a:ext uri="{FF2B5EF4-FFF2-40B4-BE49-F238E27FC236}">
                <a16:creationId xmlns:a16="http://schemas.microsoft.com/office/drawing/2014/main" id="{80E17C7A-D88F-43FE-A52D-F16DB7C67656}"/>
              </a:ext>
            </a:extLst>
          </p:cNvPr>
          <p:cNvSpPr txBox="1"/>
          <p:nvPr/>
        </p:nvSpPr>
        <p:spPr>
          <a:xfrm>
            <a:off x="7467600" y="5052862"/>
            <a:ext cx="4724400" cy="646331"/>
          </a:xfrm>
          <a:prstGeom prst="rect">
            <a:avLst/>
          </a:prstGeom>
          <a:noFill/>
        </p:spPr>
        <p:txBody>
          <a:bodyPr wrap="square" rtlCol="0">
            <a:spAutoFit/>
          </a:bodyPr>
          <a:lstStyle/>
          <a:p>
            <a:pPr algn="ctr"/>
            <a:r>
              <a:rPr lang="fr-FR" b="1">
                <a:solidFill>
                  <a:srgbClr val="00B050"/>
                </a:solidFill>
              </a:rPr>
              <a:t>A RETENIR : Objectif de ventes limité mais gain de sécurité</a:t>
            </a:r>
          </a:p>
        </p:txBody>
      </p:sp>
      <p:cxnSp>
        <p:nvCxnSpPr>
          <p:cNvPr id="5" name="Connecteur droit avec flèche 4">
            <a:extLst>
              <a:ext uri="{FF2B5EF4-FFF2-40B4-BE49-F238E27FC236}">
                <a16:creationId xmlns:a16="http://schemas.microsoft.com/office/drawing/2014/main" id="{A481633C-01D3-338F-5501-E436EEE9626E}"/>
              </a:ext>
            </a:extLst>
          </p:cNvPr>
          <p:cNvCxnSpPr>
            <a:cxnSpLocks/>
          </p:cNvCxnSpPr>
          <p:nvPr/>
        </p:nvCxnSpPr>
        <p:spPr>
          <a:xfrm flipV="1">
            <a:off x="1816958" y="2885751"/>
            <a:ext cx="2462084" cy="2222991"/>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16798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93D9D-6829-336C-264E-1E5C4F0F15E2}"/>
            </a:ext>
          </a:extLst>
        </p:cNvPr>
        <p:cNvGrpSpPr/>
        <p:nvPr/>
      </p:nvGrpSpPr>
      <p:grpSpPr>
        <a:xfrm>
          <a:off x="0" y="0"/>
          <a:ext cx="0" cy="0"/>
          <a:chOff x="0" y="0"/>
          <a:chExt cx="0" cy="0"/>
        </a:xfrm>
      </p:grpSpPr>
      <p:graphicFrame>
        <p:nvGraphicFramePr>
          <p:cNvPr id="6" name="Graphique 5">
            <a:extLst>
              <a:ext uri="{FF2B5EF4-FFF2-40B4-BE49-F238E27FC236}">
                <a16:creationId xmlns:a16="http://schemas.microsoft.com/office/drawing/2014/main" id="{A5B680F1-70F5-4816-4606-6F097ABF1B4D}"/>
              </a:ext>
            </a:extLst>
          </p:cNvPr>
          <p:cNvGraphicFramePr>
            <a:graphicFrameLocks/>
          </p:cNvGraphicFramePr>
          <p:nvPr>
            <p:extLst>
              <p:ext uri="{D42A27DB-BD31-4B8C-83A1-F6EECF244321}">
                <p14:modId xmlns:p14="http://schemas.microsoft.com/office/powerpoint/2010/main" val="3202813100"/>
              </p:ext>
            </p:extLst>
          </p:nvPr>
        </p:nvGraphicFramePr>
        <p:xfrm>
          <a:off x="-2" y="1679063"/>
          <a:ext cx="6073691" cy="481381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29E867FC-4D71-21AA-9CB3-0C32BCE20441}"/>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29</a:t>
            </a:fld>
            <a:endParaRPr lang="fr-FR"/>
          </a:p>
        </p:txBody>
      </p:sp>
      <p:sp>
        <p:nvSpPr>
          <p:cNvPr id="13" name="Titre 12">
            <a:extLst>
              <a:ext uri="{FF2B5EF4-FFF2-40B4-BE49-F238E27FC236}">
                <a16:creationId xmlns:a16="http://schemas.microsoft.com/office/drawing/2014/main" id="{EFA7AE2D-D3DB-4A06-EA53-E046673D12E1}"/>
              </a:ext>
            </a:extLst>
          </p:cNvPr>
          <p:cNvSpPr>
            <a:spLocks noGrp="1"/>
          </p:cNvSpPr>
          <p:nvPr>
            <p:ph type="title"/>
          </p:nvPr>
        </p:nvSpPr>
        <p:spPr/>
        <p:txBody>
          <a:bodyPr>
            <a:normAutofit fontScale="90000"/>
          </a:bodyPr>
          <a:lstStyle/>
          <a:p>
            <a:r>
              <a:rPr lang="fr-FR"/>
              <a:t>Prévisions des ventes (Estimation)</a:t>
            </a:r>
          </a:p>
        </p:txBody>
      </p:sp>
      <p:sp>
        <p:nvSpPr>
          <p:cNvPr id="7" name="ZoneTexte 6">
            <a:extLst>
              <a:ext uri="{FF2B5EF4-FFF2-40B4-BE49-F238E27FC236}">
                <a16:creationId xmlns:a16="http://schemas.microsoft.com/office/drawing/2014/main" id="{49CB740F-77D1-FE57-AD74-4B04CC2361EE}"/>
              </a:ext>
            </a:extLst>
          </p:cNvPr>
          <p:cNvSpPr txBox="1"/>
          <p:nvPr/>
        </p:nvSpPr>
        <p:spPr>
          <a:xfrm>
            <a:off x="7467600" y="1679063"/>
            <a:ext cx="4724400" cy="2585323"/>
          </a:xfrm>
          <a:prstGeom prst="rect">
            <a:avLst/>
          </a:prstGeom>
          <a:noFill/>
        </p:spPr>
        <p:txBody>
          <a:bodyPr wrap="square" rtlCol="0">
            <a:spAutoFit/>
          </a:bodyPr>
          <a:lstStyle/>
          <a:p>
            <a:pPr marL="285750" indent="-285750">
              <a:buFont typeface="Wingdings" panose="05000000000000000000" pitchFamily="2" charset="2"/>
              <a:buChar char="Ø"/>
            </a:pPr>
            <a:r>
              <a:rPr lang="fr-FR"/>
              <a:t>Risque modéré</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Lancement industriellement crédible en lien avec le C27J </a:t>
            </a:r>
            <a:r>
              <a:rPr lang="fr-FR" b="1">
                <a:solidFill>
                  <a:srgbClr val="00B050"/>
                </a:solidFill>
              </a:rPr>
              <a:t>(110 ex)</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Année </a:t>
            </a:r>
            <a:r>
              <a:rPr lang="fr-FR" b="1">
                <a:solidFill>
                  <a:srgbClr val="00B050"/>
                </a:solidFill>
              </a:rPr>
              <a:t>n°7 à 10 </a:t>
            </a:r>
            <a:r>
              <a:rPr lang="fr-FR"/>
              <a:t>= Cœur de rentabilité</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Scénario de préférence par rapport aux investisseurs</a:t>
            </a:r>
          </a:p>
        </p:txBody>
      </p:sp>
      <p:sp>
        <p:nvSpPr>
          <p:cNvPr id="11" name="ZoneTexte 10">
            <a:extLst>
              <a:ext uri="{FF2B5EF4-FFF2-40B4-BE49-F238E27FC236}">
                <a16:creationId xmlns:a16="http://schemas.microsoft.com/office/drawing/2014/main" id="{31DD8FBE-20AA-1159-CF5F-19BBDB7ADEF3}"/>
              </a:ext>
            </a:extLst>
          </p:cNvPr>
          <p:cNvSpPr txBox="1"/>
          <p:nvPr/>
        </p:nvSpPr>
        <p:spPr>
          <a:xfrm>
            <a:off x="1620535" y="1312569"/>
            <a:ext cx="2832619" cy="369332"/>
          </a:xfrm>
          <a:prstGeom prst="rect">
            <a:avLst/>
          </a:prstGeom>
          <a:noFill/>
        </p:spPr>
        <p:txBody>
          <a:bodyPr wrap="square" rtlCol="0">
            <a:spAutoFit/>
          </a:bodyPr>
          <a:lstStyle/>
          <a:p>
            <a:pPr algn="ctr"/>
            <a:r>
              <a:rPr lang="fr-FR" b="1"/>
              <a:t>Scénario n°2 : Moyen</a:t>
            </a:r>
          </a:p>
        </p:txBody>
      </p:sp>
      <p:sp>
        <p:nvSpPr>
          <p:cNvPr id="2" name="ZoneTexte 1">
            <a:extLst>
              <a:ext uri="{FF2B5EF4-FFF2-40B4-BE49-F238E27FC236}">
                <a16:creationId xmlns:a16="http://schemas.microsoft.com/office/drawing/2014/main" id="{3EC4F149-19B7-670F-C415-894819F02C6D}"/>
              </a:ext>
            </a:extLst>
          </p:cNvPr>
          <p:cNvSpPr txBox="1"/>
          <p:nvPr/>
        </p:nvSpPr>
        <p:spPr>
          <a:xfrm>
            <a:off x="7467600" y="5052862"/>
            <a:ext cx="4724400" cy="646331"/>
          </a:xfrm>
          <a:prstGeom prst="rect">
            <a:avLst/>
          </a:prstGeom>
          <a:noFill/>
        </p:spPr>
        <p:txBody>
          <a:bodyPr wrap="square" rtlCol="0">
            <a:spAutoFit/>
          </a:bodyPr>
          <a:lstStyle/>
          <a:p>
            <a:pPr algn="ctr"/>
            <a:r>
              <a:rPr lang="fr-FR" b="1">
                <a:solidFill>
                  <a:srgbClr val="00B050"/>
                </a:solidFill>
              </a:rPr>
              <a:t>A RETENIR : Crédible par rapport aux investisseurs</a:t>
            </a:r>
          </a:p>
        </p:txBody>
      </p:sp>
      <p:cxnSp>
        <p:nvCxnSpPr>
          <p:cNvPr id="5" name="Connecteur droit avec flèche 4">
            <a:extLst>
              <a:ext uri="{FF2B5EF4-FFF2-40B4-BE49-F238E27FC236}">
                <a16:creationId xmlns:a16="http://schemas.microsoft.com/office/drawing/2014/main" id="{8653E498-854F-60BE-60C0-557EE4B5B762}"/>
              </a:ext>
            </a:extLst>
          </p:cNvPr>
          <p:cNvCxnSpPr>
            <a:cxnSpLocks/>
          </p:cNvCxnSpPr>
          <p:nvPr/>
        </p:nvCxnSpPr>
        <p:spPr>
          <a:xfrm flipV="1">
            <a:off x="2569029" y="3213463"/>
            <a:ext cx="1183431" cy="1236617"/>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cxnSp>
        <p:nvCxnSpPr>
          <p:cNvPr id="12" name="Connecteur droit avec flèche 11">
            <a:extLst>
              <a:ext uri="{FF2B5EF4-FFF2-40B4-BE49-F238E27FC236}">
                <a16:creationId xmlns:a16="http://schemas.microsoft.com/office/drawing/2014/main" id="{42CB6EED-BA86-C438-16C7-5EC37C57BF03}"/>
              </a:ext>
            </a:extLst>
          </p:cNvPr>
          <p:cNvCxnSpPr/>
          <p:nvPr/>
        </p:nvCxnSpPr>
        <p:spPr>
          <a:xfrm>
            <a:off x="4117910" y="2313992"/>
            <a:ext cx="1212980" cy="0"/>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sp>
        <p:nvSpPr>
          <p:cNvPr id="14" name="ZoneTexte 13">
            <a:extLst>
              <a:ext uri="{FF2B5EF4-FFF2-40B4-BE49-F238E27FC236}">
                <a16:creationId xmlns:a16="http://schemas.microsoft.com/office/drawing/2014/main" id="{32EB3836-3220-E3E8-3E23-94EAFBA4BC53}"/>
              </a:ext>
            </a:extLst>
          </p:cNvPr>
          <p:cNvSpPr txBox="1"/>
          <p:nvPr/>
        </p:nvSpPr>
        <p:spPr>
          <a:xfrm>
            <a:off x="3352800" y="2129326"/>
            <a:ext cx="799321" cy="369332"/>
          </a:xfrm>
          <a:prstGeom prst="rect">
            <a:avLst/>
          </a:prstGeom>
          <a:noFill/>
        </p:spPr>
        <p:txBody>
          <a:bodyPr wrap="square" rtlCol="0">
            <a:spAutoFit/>
          </a:bodyPr>
          <a:lstStyle/>
          <a:p>
            <a:pPr algn="ctr"/>
            <a:r>
              <a:rPr lang="fr-FR" b="1">
                <a:solidFill>
                  <a:srgbClr val="00B050"/>
                </a:solidFill>
              </a:rPr>
              <a:t>C27J</a:t>
            </a:r>
          </a:p>
        </p:txBody>
      </p:sp>
    </p:spTree>
    <p:extLst>
      <p:ext uri="{BB962C8B-B14F-4D97-AF65-F5344CB8AC3E}">
        <p14:creationId xmlns:p14="http://schemas.microsoft.com/office/powerpoint/2010/main" val="107561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 coins arrondis 14">
            <a:extLst>
              <a:ext uri="{FF2B5EF4-FFF2-40B4-BE49-F238E27FC236}">
                <a16:creationId xmlns:a16="http://schemas.microsoft.com/office/drawing/2014/main" id="{25DE43F4-0129-99FB-4A42-320BBD891817}"/>
              </a:ext>
            </a:extLst>
          </p:cNvPr>
          <p:cNvSpPr/>
          <p:nvPr/>
        </p:nvSpPr>
        <p:spPr>
          <a:xfrm>
            <a:off x="1671111" y="1854150"/>
            <a:ext cx="1320748" cy="135973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9646B130-83A9-6256-9EBD-4085E44F57F6}"/>
              </a:ext>
            </a:extLst>
          </p:cNvPr>
          <p:cNvSpPr/>
          <p:nvPr/>
        </p:nvSpPr>
        <p:spPr>
          <a:xfrm>
            <a:off x="5401118" y="1854150"/>
            <a:ext cx="1320748" cy="135973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25D2CF07-DF77-543C-C18E-5288A5C1A2E5}"/>
              </a:ext>
            </a:extLst>
          </p:cNvPr>
          <p:cNvSpPr/>
          <p:nvPr/>
        </p:nvSpPr>
        <p:spPr>
          <a:xfrm>
            <a:off x="8991597" y="1842804"/>
            <a:ext cx="1320748" cy="1359736"/>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FBF61B79-CE4E-05CF-59D2-8147E0335290}"/>
              </a:ext>
            </a:extLst>
          </p:cNvPr>
          <p:cNvSpPr/>
          <p:nvPr/>
        </p:nvSpPr>
        <p:spPr>
          <a:xfrm>
            <a:off x="1663312" y="4210163"/>
            <a:ext cx="1320748" cy="135973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7965A03C-54EF-A516-431E-5D7856975C49}"/>
              </a:ext>
            </a:extLst>
          </p:cNvPr>
          <p:cNvSpPr/>
          <p:nvPr/>
        </p:nvSpPr>
        <p:spPr>
          <a:xfrm>
            <a:off x="5401117" y="4210164"/>
            <a:ext cx="1320748" cy="135973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9BBB5EFB-DD92-25E5-799A-A5B97D3094BE}"/>
              </a:ext>
            </a:extLst>
          </p:cNvPr>
          <p:cNvSpPr/>
          <p:nvPr/>
        </p:nvSpPr>
        <p:spPr>
          <a:xfrm>
            <a:off x="8991597" y="4210163"/>
            <a:ext cx="1320748" cy="1359736"/>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16328E8E-14CF-C792-F5BA-C3569E37C676}"/>
              </a:ext>
            </a:extLst>
          </p:cNvPr>
          <p:cNvSpPr txBox="1"/>
          <p:nvPr/>
        </p:nvSpPr>
        <p:spPr>
          <a:xfrm>
            <a:off x="1465418" y="3274783"/>
            <a:ext cx="1785547" cy="369332"/>
          </a:xfrm>
          <a:prstGeom prst="rect">
            <a:avLst/>
          </a:prstGeom>
          <a:noFill/>
        </p:spPr>
        <p:txBody>
          <a:bodyPr wrap="square" rtlCol="0">
            <a:spAutoFit/>
          </a:bodyPr>
          <a:lstStyle/>
          <a:p>
            <a:pPr algn="ctr"/>
            <a:r>
              <a:rPr lang="fr-FR"/>
              <a:t>DELBART Hugo</a:t>
            </a:r>
          </a:p>
        </p:txBody>
      </p:sp>
      <p:sp>
        <p:nvSpPr>
          <p:cNvPr id="22" name="ZoneTexte 21">
            <a:extLst>
              <a:ext uri="{FF2B5EF4-FFF2-40B4-BE49-F238E27FC236}">
                <a16:creationId xmlns:a16="http://schemas.microsoft.com/office/drawing/2014/main" id="{66264547-8EDA-81FA-89A1-D84A21E3B20F}"/>
              </a:ext>
            </a:extLst>
          </p:cNvPr>
          <p:cNvSpPr txBox="1"/>
          <p:nvPr/>
        </p:nvSpPr>
        <p:spPr>
          <a:xfrm>
            <a:off x="5047022" y="3274783"/>
            <a:ext cx="2097947" cy="369332"/>
          </a:xfrm>
          <a:prstGeom prst="rect">
            <a:avLst/>
          </a:prstGeom>
          <a:noFill/>
        </p:spPr>
        <p:txBody>
          <a:bodyPr wrap="square" rtlCol="0">
            <a:spAutoFit/>
          </a:bodyPr>
          <a:lstStyle/>
          <a:p>
            <a:pPr algn="ctr"/>
            <a:r>
              <a:rPr lang="fr-FR"/>
              <a:t>GAUCHET Lucas</a:t>
            </a:r>
          </a:p>
        </p:txBody>
      </p:sp>
      <p:sp>
        <p:nvSpPr>
          <p:cNvPr id="23" name="ZoneTexte 22">
            <a:extLst>
              <a:ext uri="{FF2B5EF4-FFF2-40B4-BE49-F238E27FC236}">
                <a16:creationId xmlns:a16="http://schemas.microsoft.com/office/drawing/2014/main" id="{8730284F-CC90-1B37-6632-CBCCBBCADCBD}"/>
              </a:ext>
            </a:extLst>
          </p:cNvPr>
          <p:cNvSpPr txBox="1"/>
          <p:nvPr/>
        </p:nvSpPr>
        <p:spPr>
          <a:xfrm>
            <a:off x="8844266" y="3274783"/>
            <a:ext cx="1684421" cy="369332"/>
          </a:xfrm>
          <a:prstGeom prst="rect">
            <a:avLst/>
          </a:prstGeom>
          <a:noFill/>
        </p:spPr>
        <p:txBody>
          <a:bodyPr wrap="square" rtlCol="0">
            <a:spAutoFit/>
          </a:bodyPr>
          <a:lstStyle/>
          <a:p>
            <a:pPr algn="ctr"/>
            <a:r>
              <a:rPr lang="fr-FR"/>
              <a:t>PÉRON Tristan</a:t>
            </a:r>
          </a:p>
        </p:txBody>
      </p:sp>
      <p:sp>
        <p:nvSpPr>
          <p:cNvPr id="24" name="ZoneTexte 23">
            <a:extLst>
              <a:ext uri="{FF2B5EF4-FFF2-40B4-BE49-F238E27FC236}">
                <a16:creationId xmlns:a16="http://schemas.microsoft.com/office/drawing/2014/main" id="{77501390-E3C9-92B4-65CF-95DBC54FFE80}"/>
              </a:ext>
            </a:extLst>
          </p:cNvPr>
          <p:cNvSpPr txBox="1"/>
          <p:nvPr/>
        </p:nvSpPr>
        <p:spPr>
          <a:xfrm>
            <a:off x="1241982" y="5582186"/>
            <a:ext cx="2232417" cy="369332"/>
          </a:xfrm>
          <a:prstGeom prst="rect">
            <a:avLst/>
          </a:prstGeom>
          <a:noFill/>
        </p:spPr>
        <p:txBody>
          <a:bodyPr wrap="square" rtlCol="0">
            <a:spAutoFit/>
          </a:bodyPr>
          <a:lstStyle/>
          <a:p>
            <a:pPr algn="ctr"/>
            <a:r>
              <a:rPr lang="fr-FR"/>
              <a:t>POINAUD Esteban</a:t>
            </a:r>
          </a:p>
        </p:txBody>
      </p:sp>
      <p:sp>
        <p:nvSpPr>
          <p:cNvPr id="25" name="ZoneTexte 24">
            <a:extLst>
              <a:ext uri="{FF2B5EF4-FFF2-40B4-BE49-F238E27FC236}">
                <a16:creationId xmlns:a16="http://schemas.microsoft.com/office/drawing/2014/main" id="{21CC00F4-E316-4248-3ED9-03E94DB38855}"/>
              </a:ext>
            </a:extLst>
          </p:cNvPr>
          <p:cNvSpPr txBox="1"/>
          <p:nvPr/>
        </p:nvSpPr>
        <p:spPr>
          <a:xfrm>
            <a:off x="4883195" y="5569899"/>
            <a:ext cx="2425603" cy="369332"/>
          </a:xfrm>
          <a:prstGeom prst="rect">
            <a:avLst/>
          </a:prstGeom>
          <a:noFill/>
        </p:spPr>
        <p:txBody>
          <a:bodyPr wrap="square" rtlCol="0">
            <a:spAutoFit/>
          </a:bodyPr>
          <a:lstStyle/>
          <a:p>
            <a:pPr algn="ctr"/>
            <a:r>
              <a:rPr lang="fr-FR"/>
              <a:t>GIRARDEL Maxence</a:t>
            </a:r>
          </a:p>
        </p:txBody>
      </p:sp>
      <p:sp>
        <p:nvSpPr>
          <p:cNvPr id="26" name="ZoneTexte 25">
            <a:extLst>
              <a:ext uri="{FF2B5EF4-FFF2-40B4-BE49-F238E27FC236}">
                <a16:creationId xmlns:a16="http://schemas.microsoft.com/office/drawing/2014/main" id="{7DF753F3-1538-21FA-E9F6-448E8C1EACB7}"/>
              </a:ext>
            </a:extLst>
          </p:cNvPr>
          <p:cNvSpPr txBox="1"/>
          <p:nvPr/>
        </p:nvSpPr>
        <p:spPr>
          <a:xfrm>
            <a:off x="8794520" y="5582186"/>
            <a:ext cx="1783912" cy="369332"/>
          </a:xfrm>
          <a:prstGeom prst="rect">
            <a:avLst/>
          </a:prstGeom>
          <a:noFill/>
        </p:spPr>
        <p:txBody>
          <a:bodyPr wrap="square" rtlCol="0">
            <a:spAutoFit/>
          </a:bodyPr>
          <a:lstStyle/>
          <a:p>
            <a:pPr algn="ctr"/>
            <a:r>
              <a:rPr lang="fr-FR"/>
              <a:t>LEFEVRE Pierre</a:t>
            </a:r>
          </a:p>
        </p:txBody>
      </p:sp>
      <p:sp>
        <p:nvSpPr>
          <p:cNvPr id="3" name="ZoneTexte 2">
            <a:extLst>
              <a:ext uri="{FF2B5EF4-FFF2-40B4-BE49-F238E27FC236}">
                <a16:creationId xmlns:a16="http://schemas.microsoft.com/office/drawing/2014/main" id="{3C5114EF-6DEE-0CD2-C1CE-26D7C4498E60}"/>
              </a:ext>
            </a:extLst>
          </p:cNvPr>
          <p:cNvSpPr txBox="1"/>
          <p:nvPr/>
        </p:nvSpPr>
        <p:spPr>
          <a:xfrm>
            <a:off x="1623722" y="3644115"/>
            <a:ext cx="1399928" cy="369332"/>
          </a:xfrm>
          <a:prstGeom prst="rect">
            <a:avLst/>
          </a:prstGeom>
          <a:noFill/>
        </p:spPr>
        <p:txBody>
          <a:bodyPr wrap="square" rtlCol="0">
            <a:spAutoFit/>
          </a:bodyPr>
          <a:lstStyle/>
          <a:p>
            <a:pPr algn="ctr"/>
            <a:r>
              <a:rPr lang="fr-FR" b="1"/>
              <a:t>RDM</a:t>
            </a:r>
          </a:p>
        </p:txBody>
      </p:sp>
      <p:sp>
        <p:nvSpPr>
          <p:cNvPr id="4" name="ZoneTexte 3">
            <a:extLst>
              <a:ext uri="{FF2B5EF4-FFF2-40B4-BE49-F238E27FC236}">
                <a16:creationId xmlns:a16="http://schemas.microsoft.com/office/drawing/2014/main" id="{AF8AD4EC-9EE3-097A-541D-84FB03051C09}"/>
              </a:ext>
            </a:extLst>
          </p:cNvPr>
          <p:cNvSpPr txBox="1"/>
          <p:nvPr/>
        </p:nvSpPr>
        <p:spPr>
          <a:xfrm>
            <a:off x="5401117" y="3645871"/>
            <a:ext cx="1399928" cy="369332"/>
          </a:xfrm>
          <a:prstGeom prst="rect">
            <a:avLst/>
          </a:prstGeom>
          <a:noFill/>
        </p:spPr>
        <p:txBody>
          <a:bodyPr wrap="square" rtlCol="0">
            <a:spAutoFit/>
          </a:bodyPr>
          <a:lstStyle/>
          <a:p>
            <a:pPr algn="ctr"/>
            <a:r>
              <a:rPr lang="fr-FR" b="1"/>
              <a:t>Marché</a:t>
            </a:r>
          </a:p>
        </p:txBody>
      </p:sp>
      <p:sp>
        <p:nvSpPr>
          <p:cNvPr id="5" name="ZoneTexte 4">
            <a:extLst>
              <a:ext uri="{FF2B5EF4-FFF2-40B4-BE49-F238E27FC236}">
                <a16:creationId xmlns:a16="http://schemas.microsoft.com/office/drawing/2014/main" id="{1E7F41BF-07F4-7054-4543-2D65E4D57308}"/>
              </a:ext>
            </a:extLst>
          </p:cNvPr>
          <p:cNvSpPr txBox="1"/>
          <p:nvPr/>
        </p:nvSpPr>
        <p:spPr>
          <a:xfrm>
            <a:off x="8952222" y="3644115"/>
            <a:ext cx="1399928" cy="369332"/>
          </a:xfrm>
          <a:prstGeom prst="rect">
            <a:avLst/>
          </a:prstGeom>
          <a:noFill/>
        </p:spPr>
        <p:txBody>
          <a:bodyPr wrap="square" rtlCol="0">
            <a:spAutoFit/>
          </a:bodyPr>
          <a:lstStyle/>
          <a:p>
            <a:pPr algn="ctr"/>
            <a:r>
              <a:rPr lang="fr-FR" b="1"/>
              <a:t>Plan 2D</a:t>
            </a:r>
          </a:p>
        </p:txBody>
      </p:sp>
      <p:sp>
        <p:nvSpPr>
          <p:cNvPr id="6" name="ZoneTexte 5">
            <a:extLst>
              <a:ext uri="{FF2B5EF4-FFF2-40B4-BE49-F238E27FC236}">
                <a16:creationId xmlns:a16="http://schemas.microsoft.com/office/drawing/2014/main" id="{AB2A9BCB-CDF7-E76D-4315-5A38586EB466}"/>
              </a:ext>
            </a:extLst>
          </p:cNvPr>
          <p:cNvSpPr txBox="1"/>
          <p:nvPr/>
        </p:nvSpPr>
        <p:spPr>
          <a:xfrm>
            <a:off x="1330660" y="5939231"/>
            <a:ext cx="1986052" cy="369332"/>
          </a:xfrm>
          <a:prstGeom prst="rect">
            <a:avLst/>
          </a:prstGeom>
          <a:noFill/>
        </p:spPr>
        <p:txBody>
          <a:bodyPr wrap="square" rtlCol="0">
            <a:spAutoFit/>
          </a:bodyPr>
          <a:lstStyle/>
          <a:p>
            <a:pPr algn="ctr"/>
            <a:r>
              <a:rPr lang="fr-FR" b="1"/>
              <a:t>Chef de projet</a:t>
            </a:r>
          </a:p>
        </p:txBody>
      </p:sp>
      <p:sp>
        <p:nvSpPr>
          <p:cNvPr id="7" name="ZoneTexte 6">
            <a:extLst>
              <a:ext uri="{FF2B5EF4-FFF2-40B4-BE49-F238E27FC236}">
                <a16:creationId xmlns:a16="http://schemas.microsoft.com/office/drawing/2014/main" id="{14F78AF2-A207-CAB8-3315-C61AA59A25AD}"/>
              </a:ext>
            </a:extLst>
          </p:cNvPr>
          <p:cNvSpPr txBox="1"/>
          <p:nvPr/>
        </p:nvSpPr>
        <p:spPr>
          <a:xfrm>
            <a:off x="5073646" y="5939231"/>
            <a:ext cx="1986052" cy="369332"/>
          </a:xfrm>
          <a:prstGeom prst="rect">
            <a:avLst/>
          </a:prstGeom>
          <a:noFill/>
        </p:spPr>
        <p:txBody>
          <a:bodyPr wrap="square" rtlCol="0">
            <a:spAutoFit/>
          </a:bodyPr>
          <a:lstStyle/>
          <a:p>
            <a:pPr algn="ctr"/>
            <a:r>
              <a:rPr lang="fr-FR" b="1"/>
              <a:t>Généralisation</a:t>
            </a:r>
          </a:p>
        </p:txBody>
      </p:sp>
      <p:sp>
        <p:nvSpPr>
          <p:cNvPr id="8" name="ZoneTexte 7">
            <a:extLst>
              <a:ext uri="{FF2B5EF4-FFF2-40B4-BE49-F238E27FC236}">
                <a16:creationId xmlns:a16="http://schemas.microsoft.com/office/drawing/2014/main" id="{4E46144E-0719-94B5-EA75-72950EAB6EC9}"/>
              </a:ext>
            </a:extLst>
          </p:cNvPr>
          <p:cNvSpPr txBox="1"/>
          <p:nvPr/>
        </p:nvSpPr>
        <p:spPr>
          <a:xfrm>
            <a:off x="8658945" y="5939231"/>
            <a:ext cx="1986052" cy="369332"/>
          </a:xfrm>
          <a:prstGeom prst="rect">
            <a:avLst/>
          </a:prstGeom>
          <a:noFill/>
        </p:spPr>
        <p:txBody>
          <a:bodyPr wrap="square" rtlCol="0">
            <a:spAutoFit/>
          </a:bodyPr>
          <a:lstStyle/>
          <a:p>
            <a:pPr algn="ctr"/>
            <a:r>
              <a:rPr lang="fr-FR" b="1" err="1"/>
              <a:t>Aéro</a:t>
            </a:r>
            <a:endParaRPr lang="fr-FR" b="1"/>
          </a:p>
        </p:txBody>
      </p:sp>
      <p:sp>
        <p:nvSpPr>
          <p:cNvPr id="9" name="Espace réservé du numéro de diapositive 3">
            <a:extLst>
              <a:ext uri="{FF2B5EF4-FFF2-40B4-BE49-F238E27FC236}">
                <a16:creationId xmlns:a16="http://schemas.microsoft.com/office/drawing/2014/main" id="{EFE30896-A35C-0C5B-8D66-893324539C24}"/>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3</a:t>
            </a:fld>
            <a:endParaRPr lang="fr-FR"/>
          </a:p>
        </p:txBody>
      </p:sp>
      <p:sp>
        <p:nvSpPr>
          <p:cNvPr id="12" name="Titre 1">
            <a:extLst>
              <a:ext uri="{FF2B5EF4-FFF2-40B4-BE49-F238E27FC236}">
                <a16:creationId xmlns:a16="http://schemas.microsoft.com/office/drawing/2014/main" id="{B1828CBB-DBB4-7F70-77F1-F109E3AC3B8F}"/>
              </a:ext>
            </a:extLst>
          </p:cNvPr>
          <p:cNvSpPr txBox="1">
            <a:spLocks/>
          </p:cNvSpPr>
          <p:nvPr/>
        </p:nvSpPr>
        <p:spPr>
          <a:xfrm>
            <a:off x="2408496" y="271576"/>
            <a:ext cx="7375008" cy="619011"/>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a:t>Trombinoscope ISO-PLANE Bordeaux</a:t>
            </a:r>
          </a:p>
        </p:txBody>
      </p:sp>
    </p:spTree>
    <p:extLst>
      <p:ext uri="{BB962C8B-B14F-4D97-AF65-F5344CB8AC3E}">
        <p14:creationId xmlns:p14="http://schemas.microsoft.com/office/powerpoint/2010/main" val="3330384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F812B-BF6C-57B6-C030-605A50BA2717}"/>
            </a:ext>
          </a:extLst>
        </p:cNvPr>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34DC4894-5D9B-6ECA-8ED7-DAE209833DEC}"/>
              </a:ext>
            </a:extLst>
          </p:cNvPr>
          <p:cNvGraphicFramePr>
            <a:graphicFrameLocks/>
          </p:cNvGraphicFramePr>
          <p:nvPr>
            <p:extLst>
              <p:ext uri="{D42A27DB-BD31-4B8C-83A1-F6EECF244321}">
                <p14:modId xmlns:p14="http://schemas.microsoft.com/office/powerpoint/2010/main" val="1139760583"/>
              </p:ext>
            </p:extLst>
          </p:nvPr>
        </p:nvGraphicFramePr>
        <p:xfrm>
          <a:off x="1" y="1678618"/>
          <a:ext cx="6095999" cy="481425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C70B8B8F-1E1C-64F1-B552-8D71F2E340C8}"/>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30</a:t>
            </a:fld>
            <a:endParaRPr lang="fr-FR"/>
          </a:p>
        </p:txBody>
      </p:sp>
      <p:sp>
        <p:nvSpPr>
          <p:cNvPr id="13" name="Titre 12">
            <a:extLst>
              <a:ext uri="{FF2B5EF4-FFF2-40B4-BE49-F238E27FC236}">
                <a16:creationId xmlns:a16="http://schemas.microsoft.com/office/drawing/2014/main" id="{4DDD12B6-C7CC-E365-3628-6221AC4FA4EC}"/>
              </a:ext>
            </a:extLst>
          </p:cNvPr>
          <p:cNvSpPr>
            <a:spLocks noGrp="1"/>
          </p:cNvSpPr>
          <p:nvPr>
            <p:ph type="title"/>
          </p:nvPr>
        </p:nvSpPr>
        <p:spPr/>
        <p:txBody>
          <a:bodyPr>
            <a:normAutofit fontScale="90000"/>
          </a:bodyPr>
          <a:lstStyle/>
          <a:p>
            <a:r>
              <a:rPr lang="fr-FR"/>
              <a:t>Prévisions des ventes (Estimation)</a:t>
            </a:r>
          </a:p>
        </p:txBody>
      </p:sp>
      <p:sp>
        <p:nvSpPr>
          <p:cNvPr id="7" name="ZoneTexte 6">
            <a:extLst>
              <a:ext uri="{FF2B5EF4-FFF2-40B4-BE49-F238E27FC236}">
                <a16:creationId xmlns:a16="http://schemas.microsoft.com/office/drawing/2014/main" id="{0CCE4C3B-4440-9A98-4F03-000DB9E6809A}"/>
              </a:ext>
            </a:extLst>
          </p:cNvPr>
          <p:cNvSpPr txBox="1"/>
          <p:nvPr/>
        </p:nvSpPr>
        <p:spPr>
          <a:xfrm>
            <a:off x="7467600" y="1678616"/>
            <a:ext cx="4724400" cy="2308324"/>
          </a:xfrm>
          <a:prstGeom prst="rect">
            <a:avLst/>
          </a:prstGeom>
          <a:noFill/>
        </p:spPr>
        <p:txBody>
          <a:bodyPr wrap="square" rtlCol="0">
            <a:spAutoFit/>
          </a:bodyPr>
          <a:lstStyle/>
          <a:p>
            <a:pPr marL="285750" indent="-285750">
              <a:buFont typeface="Wingdings" panose="05000000000000000000" pitchFamily="2" charset="2"/>
              <a:buChar char="Ø"/>
            </a:pPr>
            <a:r>
              <a:rPr lang="fr-FR"/>
              <a:t>Risque élevé</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Forte montée en cadence</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Capacité industrielle robuste requise</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Scénario crédible uniquement avec de l’export massif</a:t>
            </a:r>
          </a:p>
        </p:txBody>
      </p:sp>
      <p:sp>
        <p:nvSpPr>
          <p:cNvPr id="10" name="ZoneTexte 9">
            <a:extLst>
              <a:ext uri="{FF2B5EF4-FFF2-40B4-BE49-F238E27FC236}">
                <a16:creationId xmlns:a16="http://schemas.microsoft.com/office/drawing/2014/main" id="{F626A81D-5D64-C435-FB5F-5CC08E3B05C4}"/>
              </a:ext>
            </a:extLst>
          </p:cNvPr>
          <p:cNvSpPr txBox="1"/>
          <p:nvPr/>
        </p:nvSpPr>
        <p:spPr>
          <a:xfrm>
            <a:off x="1596506" y="1309284"/>
            <a:ext cx="2902987" cy="369332"/>
          </a:xfrm>
          <a:prstGeom prst="rect">
            <a:avLst/>
          </a:prstGeom>
          <a:noFill/>
        </p:spPr>
        <p:txBody>
          <a:bodyPr wrap="square" rtlCol="0">
            <a:spAutoFit/>
          </a:bodyPr>
          <a:lstStyle/>
          <a:p>
            <a:pPr algn="ctr"/>
            <a:r>
              <a:rPr lang="fr-FR" b="1"/>
              <a:t>Scénario n°3 : Maximum</a:t>
            </a:r>
          </a:p>
        </p:txBody>
      </p:sp>
      <p:sp>
        <p:nvSpPr>
          <p:cNvPr id="2" name="ZoneTexte 1">
            <a:extLst>
              <a:ext uri="{FF2B5EF4-FFF2-40B4-BE49-F238E27FC236}">
                <a16:creationId xmlns:a16="http://schemas.microsoft.com/office/drawing/2014/main" id="{4E3C6616-791A-8168-5E9B-B99998FA5B17}"/>
              </a:ext>
            </a:extLst>
          </p:cNvPr>
          <p:cNvSpPr txBox="1"/>
          <p:nvPr/>
        </p:nvSpPr>
        <p:spPr>
          <a:xfrm>
            <a:off x="7467600" y="5052862"/>
            <a:ext cx="4724400" cy="646331"/>
          </a:xfrm>
          <a:prstGeom prst="rect">
            <a:avLst/>
          </a:prstGeom>
          <a:noFill/>
        </p:spPr>
        <p:txBody>
          <a:bodyPr wrap="square" rtlCol="0">
            <a:spAutoFit/>
          </a:bodyPr>
          <a:lstStyle/>
          <a:p>
            <a:pPr algn="ctr"/>
            <a:r>
              <a:rPr lang="fr-FR" b="1">
                <a:solidFill>
                  <a:srgbClr val="00B050"/>
                </a:solidFill>
              </a:rPr>
              <a:t>A RETENIR : Grosse ambition au risque de ne pas atteindre l’objectif</a:t>
            </a:r>
          </a:p>
        </p:txBody>
      </p:sp>
      <p:cxnSp>
        <p:nvCxnSpPr>
          <p:cNvPr id="3" name="Connecteur droit avec flèche 2">
            <a:extLst>
              <a:ext uri="{FF2B5EF4-FFF2-40B4-BE49-F238E27FC236}">
                <a16:creationId xmlns:a16="http://schemas.microsoft.com/office/drawing/2014/main" id="{585964E8-2AC8-6C68-D808-CE6896D5AFEB}"/>
              </a:ext>
            </a:extLst>
          </p:cNvPr>
          <p:cNvCxnSpPr>
            <a:cxnSpLocks/>
          </p:cNvCxnSpPr>
          <p:nvPr/>
        </p:nvCxnSpPr>
        <p:spPr>
          <a:xfrm flipV="1">
            <a:off x="1930400" y="2677885"/>
            <a:ext cx="2417666" cy="2374977"/>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33196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C7D5E-4C7C-9793-27CE-F3146D910F0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81C2AC-D055-CF87-847A-F71DDF1A3FC4}"/>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31</a:t>
            </a:fld>
            <a:endParaRPr lang="fr-FR"/>
          </a:p>
        </p:txBody>
      </p:sp>
      <p:sp>
        <p:nvSpPr>
          <p:cNvPr id="13" name="Titre 12">
            <a:extLst>
              <a:ext uri="{FF2B5EF4-FFF2-40B4-BE49-F238E27FC236}">
                <a16:creationId xmlns:a16="http://schemas.microsoft.com/office/drawing/2014/main" id="{4EC214E3-60A9-3E7D-D620-D770DA3D2437}"/>
              </a:ext>
            </a:extLst>
          </p:cNvPr>
          <p:cNvSpPr>
            <a:spLocks noGrp="1"/>
          </p:cNvSpPr>
          <p:nvPr>
            <p:ph type="title"/>
          </p:nvPr>
        </p:nvSpPr>
        <p:spPr/>
        <p:txBody>
          <a:bodyPr>
            <a:normAutofit fontScale="90000"/>
          </a:bodyPr>
          <a:lstStyle/>
          <a:p>
            <a:r>
              <a:rPr lang="fr-FR"/>
              <a:t>Prévisions des ventes (Estimation)</a:t>
            </a:r>
          </a:p>
        </p:txBody>
      </p:sp>
      <p:sp>
        <p:nvSpPr>
          <p:cNvPr id="6" name="ZoneTexte 5">
            <a:extLst>
              <a:ext uri="{FF2B5EF4-FFF2-40B4-BE49-F238E27FC236}">
                <a16:creationId xmlns:a16="http://schemas.microsoft.com/office/drawing/2014/main" id="{905CF05F-00D6-0B08-419E-3C775A2262B1}"/>
              </a:ext>
            </a:extLst>
          </p:cNvPr>
          <p:cNvSpPr txBox="1"/>
          <p:nvPr/>
        </p:nvSpPr>
        <p:spPr>
          <a:xfrm>
            <a:off x="3027470" y="4909640"/>
            <a:ext cx="6279186" cy="1477328"/>
          </a:xfrm>
          <a:prstGeom prst="rect">
            <a:avLst/>
          </a:prstGeom>
          <a:noFill/>
        </p:spPr>
        <p:txBody>
          <a:bodyPr wrap="square" rtlCol="0">
            <a:spAutoFit/>
          </a:bodyPr>
          <a:lstStyle/>
          <a:p>
            <a:pPr marL="285750" indent="-285750" algn="just">
              <a:buFont typeface="Wingdings" panose="05000000000000000000" pitchFamily="2" charset="2"/>
              <a:buChar char="Ø"/>
            </a:pPr>
            <a:r>
              <a:rPr lang="fr-FR"/>
              <a:t>Répartition typique observée</a:t>
            </a:r>
          </a:p>
          <a:p>
            <a:pPr marL="742950" lvl="1" indent="-285750" algn="just">
              <a:buFont typeface="Wingdings" panose="05000000000000000000" pitchFamily="2" charset="2"/>
              <a:buChar char="§"/>
            </a:pPr>
            <a:r>
              <a:rPr lang="fr-FR"/>
              <a:t>Ingénierie + Essais : 50 – 55 %</a:t>
            </a:r>
          </a:p>
          <a:p>
            <a:pPr marL="742950" lvl="1" indent="-285750" algn="just">
              <a:buFont typeface="Wingdings" panose="05000000000000000000" pitchFamily="2" charset="2"/>
              <a:buChar char="§"/>
            </a:pPr>
            <a:r>
              <a:rPr lang="fr-FR"/>
              <a:t>Certification : 10 – 15 %</a:t>
            </a:r>
          </a:p>
          <a:p>
            <a:pPr marL="742950" lvl="1" indent="-285750" algn="just">
              <a:buFont typeface="Wingdings" panose="05000000000000000000" pitchFamily="2" charset="2"/>
              <a:buChar char="§"/>
            </a:pPr>
            <a:r>
              <a:rPr lang="fr-FR"/>
              <a:t>Industrialisation : 15 – 20 %</a:t>
            </a:r>
          </a:p>
          <a:p>
            <a:pPr algn="just"/>
            <a:r>
              <a:rPr lang="fr-FR" b="1">
                <a:solidFill>
                  <a:srgbClr val="00B050"/>
                </a:solidFill>
              </a:rPr>
              <a:t>A RETENIR : Répartition des parts ISO-PLANE cohérentes</a:t>
            </a:r>
          </a:p>
        </p:txBody>
      </p:sp>
      <p:graphicFrame>
        <p:nvGraphicFramePr>
          <p:cNvPr id="2" name="Graphique 1">
            <a:extLst>
              <a:ext uri="{FF2B5EF4-FFF2-40B4-BE49-F238E27FC236}">
                <a16:creationId xmlns:a16="http://schemas.microsoft.com/office/drawing/2014/main" id="{F1368552-4C9D-5DEC-90A7-7F822AE8FFBA}"/>
              </a:ext>
            </a:extLst>
          </p:cNvPr>
          <p:cNvGraphicFramePr>
            <a:graphicFrameLocks/>
          </p:cNvGraphicFramePr>
          <p:nvPr>
            <p:extLst>
              <p:ext uri="{D42A27DB-BD31-4B8C-83A1-F6EECF244321}">
                <p14:modId xmlns:p14="http://schemas.microsoft.com/office/powerpoint/2010/main" val="2760338321"/>
              </p:ext>
            </p:extLst>
          </p:nvPr>
        </p:nvGraphicFramePr>
        <p:xfrm>
          <a:off x="6167063" y="1379400"/>
          <a:ext cx="6024939" cy="34243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6CD431C3-4452-2200-C999-FCF3806D5B6E}"/>
              </a:ext>
            </a:extLst>
          </p:cNvPr>
          <p:cNvGraphicFramePr>
            <a:graphicFrameLocks/>
          </p:cNvGraphicFramePr>
          <p:nvPr>
            <p:extLst>
              <p:ext uri="{D42A27DB-BD31-4B8C-83A1-F6EECF244321}">
                <p14:modId xmlns:p14="http://schemas.microsoft.com/office/powerpoint/2010/main" val="3861622186"/>
              </p:ext>
            </p:extLst>
          </p:nvPr>
        </p:nvGraphicFramePr>
        <p:xfrm>
          <a:off x="0" y="1379401"/>
          <a:ext cx="6024939" cy="34243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43074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0DC0B-4CA3-5330-2DC8-A8019583B317}"/>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9213434D-4E3E-6C33-85EF-1E08230A7350}"/>
              </a:ext>
            </a:extLst>
          </p:cNvPr>
          <p:cNvPicPr>
            <a:picLocks noChangeAspect="1"/>
          </p:cNvPicPr>
          <p:nvPr/>
        </p:nvPicPr>
        <p:blipFill>
          <a:blip r:embed="rId3"/>
          <a:stretch>
            <a:fillRect/>
          </a:stretch>
        </p:blipFill>
        <p:spPr>
          <a:xfrm>
            <a:off x="7668145" y="1293352"/>
            <a:ext cx="4226611" cy="2662828"/>
          </a:xfrm>
          <a:prstGeom prst="rect">
            <a:avLst/>
          </a:prstGeom>
        </p:spPr>
      </p:pic>
      <p:sp>
        <p:nvSpPr>
          <p:cNvPr id="4" name="Slide Number Placeholder 3">
            <a:extLst>
              <a:ext uri="{FF2B5EF4-FFF2-40B4-BE49-F238E27FC236}">
                <a16:creationId xmlns:a16="http://schemas.microsoft.com/office/drawing/2014/main" id="{D1D81468-0C30-89A5-3641-94FF439194D6}"/>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32</a:t>
            </a:fld>
            <a:endParaRPr lang="fr-FR"/>
          </a:p>
        </p:txBody>
      </p:sp>
      <p:sp>
        <p:nvSpPr>
          <p:cNvPr id="13" name="Titre 12">
            <a:extLst>
              <a:ext uri="{FF2B5EF4-FFF2-40B4-BE49-F238E27FC236}">
                <a16:creationId xmlns:a16="http://schemas.microsoft.com/office/drawing/2014/main" id="{AA95F20A-673F-E5B5-B309-596EDC4BAE38}"/>
              </a:ext>
            </a:extLst>
          </p:cNvPr>
          <p:cNvSpPr>
            <a:spLocks noGrp="1"/>
          </p:cNvSpPr>
          <p:nvPr>
            <p:ph type="title"/>
          </p:nvPr>
        </p:nvSpPr>
        <p:spPr/>
        <p:txBody>
          <a:bodyPr>
            <a:normAutofit/>
          </a:bodyPr>
          <a:lstStyle/>
          <a:p>
            <a:r>
              <a:rPr lang="fr-FR"/>
              <a:t>Seuil de rentabilité (Estimation)</a:t>
            </a:r>
          </a:p>
        </p:txBody>
      </p:sp>
      <p:graphicFrame>
        <p:nvGraphicFramePr>
          <p:cNvPr id="2" name="Graphique 1">
            <a:extLst>
              <a:ext uri="{FF2B5EF4-FFF2-40B4-BE49-F238E27FC236}">
                <a16:creationId xmlns:a16="http://schemas.microsoft.com/office/drawing/2014/main" id="{85553160-465E-2A61-1681-E63579D8BFA9}"/>
              </a:ext>
            </a:extLst>
          </p:cNvPr>
          <p:cNvGraphicFramePr>
            <a:graphicFrameLocks/>
          </p:cNvGraphicFramePr>
          <p:nvPr>
            <p:extLst>
              <p:ext uri="{D42A27DB-BD31-4B8C-83A1-F6EECF244321}">
                <p14:modId xmlns:p14="http://schemas.microsoft.com/office/powerpoint/2010/main" val="4183667814"/>
              </p:ext>
            </p:extLst>
          </p:nvPr>
        </p:nvGraphicFramePr>
        <p:xfrm>
          <a:off x="295191" y="1293352"/>
          <a:ext cx="6425773" cy="4796757"/>
        </p:xfrm>
        <a:graphic>
          <a:graphicData uri="http://schemas.openxmlformats.org/drawingml/2006/chart">
            <c:chart xmlns:c="http://schemas.openxmlformats.org/drawingml/2006/chart" xmlns:r="http://schemas.openxmlformats.org/officeDocument/2006/relationships" r:id="rId4"/>
          </a:graphicData>
        </a:graphic>
      </p:graphicFrame>
      <p:sp>
        <p:nvSpPr>
          <p:cNvPr id="3" name="ZoneTexte 2">
            <a:extLst>
              <a:ext uri="{FF2B5EF4-FFF2-40B4-BE49-F238E27FC236}">
                <a16:creationId xmlns:a16="http://schemas.microsoft.com/office/drawing/2014/main" id="{477BCD2E-2536-0B47-C58D-284165A9C11B}"/>
              </a:ext>
            </a:extLst>
          </p:cNvPr>
          <p:cNvSpPr txBox="1"/>
          <p:nvPr/>
        </p:nvSpPr>
        <p:spPr>
          <a:xfrm>
            <a:off x="7670198" y="4422710"/>
            <a:ext cx="4226611" cy="2031325"/>
          </a:xfrm>
          <a:prstGeom prst="rect">
            <a:avLst/>
          </a:prstGeom>
          <a:noFill/>
        </p:spPr>
        <p:txBody>
          <a:bodyPr wrap="square" rtlCol="0">
            <a:spAutoFit/>
          </a:bodyPr>
          <a:lstStyle/>
          <a:p>
            <a:pPr algn="just"/>
            <a:r>
              <a:rPr lang="fr-FR" b="1">
                <a:solidFill>
                  <a:srgbClr val="00B050"/>
                </a:solidFill>
              </a:rPr>
              <a:t>A RETENIR :</a:t>
            </a:r>
          </a:p>
          <a:p>
            <a:pPr marL="285750" indent="-285750" algn="just">
              <a:buFont typeface="Wingdings" panose="05000000000000000000" pitchFamily="2" charset="2"/>
              <a:buChar char="Ø"/>
            </a:pPr>
            <a:r>
              <a:rPr lang="fr-FR"/>
              <a:t>Héritage industriel </a:t>
            </a:r>
            <a:r>
              <a:rPr lang="fr-FR" b="1">
                <a:solidFill>
                  <a:srgbClr val="00B050"/>
                </a:solidFill>
              </a:rPr>
              <a:t>fort</a:t>
            </a:r>
          </a:p>
          <a:p>
            <a:pPr marL="285750" indent="-285750" algn="just">
              <a:buFont typeface="Wingdings" panose="05000000000000000000" pitchFamily="2" charset="2"/>
              <a:buChar char="Ø"/>
            </a:pPr>
            <a:endParaRPr lang="fr-FR" b="1"/>
          </a:p>
          <a:p>
            <a:pPr marL="285750" indent="-285750" algn="just">
              <a:buFont typeface="Wingdings" panose="05000000000000000000" pitchFamily="2" charset="2"/>
              <a:buChar char="Ø"/>
            </a:pPr>
            <a:r>
              <a:rPr lang="fr-FR"/>
              <a:t>Marché militaire </a:t>
            </a:r>
            <a:r>
              <a:rPr lang="fr-FR" b="1">
                <a:solidFill>
                  <a:srgbClr val="00B050"/>
                </a:solidFill>
              </a:rPr>
              <a:t>captif</a:t>
            </a:r>
          </a:p>
          <a:p>
            <a:pPr marL="285750" indent="-285750" algn="just">
              <a:buFont typeface="Wingdings" panose="05000000000000000000" pitchFamily="2" charset="2"/>
              <a:buChar char="Ø"/>
            </a:pPr>
            <a:endParaRPr lang="fr-FR" b="1"/>
          </a:p>
          <a:p>
            <a:pPr marL="285750" indent="-285750" algn="just">
              <a:buFont typeface="Wingdings" panose="05000000000000000000" pitchFamily="2" charset="2"/>
              <a:buChar char="Ø"/>
            </a:pPr>
            <a:r>
              <a:rPr lang="fr-FR"/>
              <a:t>Volume</a:t>
            </a:r>
            <a:r>
              <a:rPr lang="fr-FR" b="1"/>
              <a:t> </a:t>
            </a:r>
            <a:r>
              <a:rPr lang="fr-FR" b="1">
                <a:solidFill>
                  <a:srgbClr val="00B050"/>
                </a:solidFill>
              </a:rPr>
              <a:t>suffisant</a:t>
            </a:r>
            <a:r>
              <a:rPr lang="fr-FR" b="1"/>
              <a:t> </a:t>
            </a:r>
            <a:r>
              <a:rPr lang="fr-FR"/>
              <a:t>pour amortir les coûts fixes</a:t>
            </a:r>
          </a:p>
        </p:txBody>
      </p:sp>
      <p:sp>
        <p:nvSpPr>
          <p:cNvPr id="5" name="Rectangle 4">
            <a:extLst>
              <a:ext uri="{FF2B5EF4-FFF2-40B4-BE49-F238E27FC236}">
                <a16:creationId xmlns:a16="http://schemas.microsoft.com/office/drawing/2014/main" id="{2981696C-6CF7-580E-BF07-02D411A13E36}"/>
              </a:ext>
            </a:extLst>
          </p:cNvPr>
          <p:cNvSpPr/>
          <p:nvPr/>
        </p:nvSpPr>
        <p:spPr>
          <a:xfrm>
            <a:off x="7670198" y="3265714"/>
            <a:ext cx="4226611" cy="690466"/>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mc:Choice xmlns:p14="http://schemas.microsoft.com/office/powerpoint/2010/main" Requires="p14">
          <p:contentPart p14:bwMode="auto" r:id="rId5">
            <p14:nvContentPartPr>
              <p14:cNvPr id="15" name="Encre 14">
                <a:extLst>
                  <a:ext uri="{FF2B5EF4-FFF2-40B4-BE49-F238E27FC236}">
                    <a16:creationId xmlns:a16="http://schemas.microsoft.com/office/drawing/2014/main" id="{E445FE35-00C7-42F5-623E-306CE684B542}"/>
                  </a:ext>
                </a:extLst>
              </p14:cNvPr>
              <p14:cNvContentPartPr/>
              <p14:nvPr/>
            </p14:nvContentPartPr>
            <p14:xfrm>
              <a:off x="-973510" y="5948508"/>
              <a:ext cx="360" cy="2160"/>
            </p14:xfrm>
          </p:contentPart>
        </mc:Choice>
        <mc:Fallback>
          <p:pic>
            <p:nvPicPr>
              <p:cNvPr id="15" name="Encre 14">
                <a:extLst>
                  <a:ext uri="{FF2B5EF4-FFF2-40B4-BE49-F238E27FC236}">
                    <a16:creationId xmlns:a16="http://schemas.microsoft.com/office/drawing/2014/main" id="{E445FE35-00C7-42F5-623E-306CE684B542}"/>
                  </a:ext>
                </a:extLst>
              </p:cNvPr>
              <p:cNvPicPr/>
              <p:nvPr/>
            </p:nvPicPr>
            <p:blipFill>
              <a:blip r:embed="rId6"/>
              <a:stretch>
                <a:fillRect/>
              </a:stretch>
            </p:blipFill>
            <p:spPr>
              <a:xfrm>
                <a:off x="-979630" y="5942388"/>
                <a:ext cx="12600" cy="14400"/>
              </a:xfrm>
              <a:prstGeom prst="rect">
                <a:avLst/>
              </a:prstGeom>
            </p:spPr>
          </p:pic>
        </mc:Fallback>
      </mc:AlternateContent>
    </p:spTree>
    <p:extLst>
      <p:ext uri="{BB962C8B-B14F-4D97-AF65-F5344CB8AC3E}">
        <p14:creationId xmlns:p14="http://schemas.microsoft.com/office/powerpoint/2010/main" val="4114043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66A31-D499-8084-3240-36151CE19214}"/>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C4C42BB6-AA6D-8699-D6FA-8C14B44E520B}"/>
              </a:ext>
            </a:extLst>
          </p:cNvPr>
          <p:cNvPicPr>
            <a:picLocks noChangeAspect="1"/>
          </p:cNvPicPr>
          <p:nvPr/>
        </p:nvPicPr>
        <p:blipFill>
          <a:blip r:embed="rId3"/>
          <a:stretch>
            <a:fillRect/>
          </a:stretch>
        </p:blipFill>
        <p:spPr>
          <a:xfrm>
            <a:off x="7670196" y="1294148"/>
            <a:ext cx="4226611" cy="2711098"/>
          </a:xfrm>
          <a:prstGeom prst="rect">
            <a:avLst/>
          </a:prstGeom>
        </p:spPr>
      </p:pic>
      <p:sp>
        <p:nvSpPr>
          <p:cNvPr id="4" name="Slide Number Placeholder 3">
            <a:extLst>
              <a:ext uri="{FF2B5EF4-FFF2-40B4-BE49-F238E27FC236}">
                <a16:creationId xmlns:a16="http://schemas.microsoft.com/office/drawing/2014/main" id="{278848F1-9236-E5AC-822A-1D291D95B43C}"/>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33</a:t>
            </a:fld>
            <a:endParaRPr lang="fr-FR"/>
          </a:p>
        </p:txBody>
      </p:sp>
      <p:sp>
        <p:nvSpPr>
          <p:cNvPr id="13" name="Titre 12">
            <a:extLst>
              <a:ext uri="{FF2B5EF4-FFF2-40B4-BE49-F238E27FC236}">
                <a16:creationId xmlns:a16="http://schemas.microsoft.com/office/drawing/2014/main" id="{AF9ED727-AAB3-66B6-8033-D90E9DC5545B}"/>
              </a:ext>
            </a:extLst>
          </p:cNvPr>
          <p:cNvSpPr>
            <a:spLocks noGrp="1"/>
          </p:cNvSpPr>
          <p:nvPr>
            <p:ph type="title"/>
          </p:nvPr>
        </p:nvSpPr>
        <p:spPr/>
        <p:txBody>
          <a:bodyPr>
            <a:normAutofit/>
          </a:bodyPr>
          <a:lstStyle/>
          <a:p>
            <a:r>
              <a:rPr lang="fr-FR"/>
              <a:t>Seuil de rentabilité (Estimation)</a:t>
            </a:r>
          </a:p>
        </p:txBody>
      </p:sp>
      <p:graphicFrame>
        <p:nvGraphicFramePr>
          <p:cNvPr id="3" name="Graphique 2">
            <a:extLst>
              <a:ext uri="{FF2B5EF4-FFF2-40B4-BE49-F238E27FC236}">
                <a16:creationId xmlns:a16="http://schemas.microsoft.com/office/drawing/2014/main" id="{9D5D41B1-0124-BED6-C1A3-F1EC2082408E}"/>
              </a:ext>
            </a:extLst>
          </p:cNvPr>
          <p:cNvGraphicFramePr>
            <a:graphicFrameLocks/>
          </p:cNvGraphicFramePr>
          <p:nvPr>
            <p:extLst>
              <p:ext uri="{D42A27DB-BD31-4B8C-83A1-F6EECF244321}">
                <p14:modId xmlns:p14="http://schemas.microsoft.com/office/powerpoint/2010/main" val="2472037813"/>
              </p:ext>
            </p:extLst>
          </p:nvPr>
        </p:nvGraphicFramePr>
        <p:xfrm>
          <a:off x="295191" y="1294148"/>
          <a:ext cx="6562905" cy="4810600"/>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6">
            <a:extLst>
              <a:ext uri="{FF2B5EF4-FFF2-40B4-BE49-F238E27FC236}">
                <a16:creationId xmlns:a16="http://schemas.microsoft.com/office/drawing/2014/main" id="{3172802A-9471-1B07-1904-CC485A27CC0D}"/>
              </a:ext>
            </a:extLst>
          </p:cNvPr>
          <p:cNvSpPr txBox="1"/>
          <p:nvPr/>
        </p:nvSpPr>
        <p:spPr>
          <a:xfrm>
            <a:off x="7670198" y="4184551"/>
            <a:ext cx="4226611" cy="2031325"/>
          </a:xfrm>
          <a:prstGeom prst="rect">
            <a:avLst/>
          </a:prstGeom>
          <a:noFill/>
        </p:spPr>
        <p:txBody>
          <a:bodyPr wrap="square" rtlCol="0">
            <a:spAutoFit/>
          </a:bodyPr>
          <a:lstStyle/>
          <a:p>
            <a:pPr algn="just"/>
            <a:r>
              <a:rPr lang="fr-FR" b="1"/>
              <a:t>A RETENIR :</a:t>
            </a:r>
          </a:p>
          <a:p>
            <a:pPr marL="285750" indent="-285750" algn="just">
              <a:buFont typeface="Wingdings" panose="05000000000000000000" pitchFamily="2" charset="2"/>
              <a:buChar char="Ø"/>
            </a:pPr>
            <a:r>
              <a:rPr lang="fr-FR">
                <a:solidFill>
                  <a:srgbClr val="00B050"/>
                </a:solidFill>
              </a:rPr>
              <a:t>Scénario </a:t>
            </a:r>
            <a:r>
              <a:rPr lang="fr-FR" b="1">
                <a:solidFill>
                  <a:srgbClr val="00B050"/>
                </a:solidFill>
              </a:rPr>
              <a:t>réaliste</a:t>
            </a:r>
            <a:r>
              <a:rPr lang="fr-FR">
                <a:solidFill>
                  <a:srgbClr val="00B050"/>
                </a:solidFill>
              </a:rPr>
              <a:t> et </a:t>
            </a:r>
            <a:r>
              <a:rPr lang="fr-FR" b="1">
                <a:solidFill>
                  <a:srgbClr val="00B050"/>
                </a:solidFill>
              </a:rPr>
              <a:t>max</a:t>
            </a:r>
            <a:r>
              <a:rPr lang="fr-FR">
                <a:solidFill>
                  <a:srgbClr val="00B050"/>
                </a:solidFill>
              </a:rPr>
              <a:t> :</a:t>
            </a:r>
            <a:r>
              <a:rPr lang="fr-FR">
                <a:solidFill>
                  <a:srgbClr val="00B050"/>
                </a:solidFill>
                <a:sym typeface="Wingdings" panose="05000000000000000000" pitchFamily="2" charset="2"/>
              </a:rPr>
              <a:t> Niveau de rentabilité </a:t>
            </a:r>
            <a:r>
              <a:rPr lang="fr-FR" b="1">
                <a:solidFill>
                  <a:srgbClr val="00B050"/>
                </a:solidFill>
                <a:sym typeface="Wingdings" panose="05000000000000000000" pitchFamily="2" charset="2"/>
              </a:rPr>
              <a:t>meilleure</a:t>
            </a:r>
            <a:r>
              <a:rPr lang="fr-FR">
                <a:solidFill>
                  <a:srgbClr val="00B050"/>
                </a:solidFill>
                <a:sym typeface="Wingdings" panose="05000000000000000000" pitchFamily="2" charset="2"/>
              </a:rPr>
              <a:t> au C27J</a:t>
            </a:r>
            <a:endParaRPr lang="fr-FR" b="1">
              <a:solidFill>
                <a:srgbClr val="00B050"/>
              </a:solidFill>
            </a:endParaRPr>
          </a:p>
          <a:p>
            <a:pPr marL="285750" indent="-285750" algn="just">
              <a:buFont typeface="Wingdings" panose="05000000000000000000" pitchFamily="2" charset="2"/>
              <a:buChar char="Ø"/>
            </a:pPr>
            <a:endParaRPr lang="fr-FR" b="1"/>
          </a:p>
          <a:p>
            <a:pPr marL="285750" indent="-285750" algn="just">
              <a:buFont typeface="Wingdings" panose="05000000000000000000" pitchFamily="2" charset="2"/>
              <a:buChar char="Ø"/>
            </a:pPr>
            <a:r>
              <a:rPr lang="fr-FR">
                <a:solidFill>
                  <a:srgbClr val="FF0000"/>
                </a:solidFill>
              </a:rPr>
              <a:t>Fragile si </a:t>
            </a:r>
            <a:r>
              <a:rPr lang="fr-FR" b="1">
                <a:solidFill>
                  <a:srgbClr val="FF0000"/>
                </a:solidFill>
              </a:rPr>
              <a:t>dérivation des coûts fixes </a:t>
            </a:r>
            <a:r>
              <a:rPr lang="fr-FR">
                <a:solidFill>
                  <a:srgbClr val="FF0000"/>
                </a:solidFill>
              </a:rPr>
              <a:t>ou si</a:t>
            </a:r>
            <a:r>
              <a:rPr lang="fr-FR" b="1">
                <a:solidFill>
                  <a:srgbClr val="FF0000"/>
                </a:solidFill>
              </a:rPr>
              <a:t> </a:t>
            </a:r>
            <a:r>
              <a:rPr lang="fr-FR">
                <a:solidFill>
                  <a:srgbClr val="FF0000"/>
                </a:solidFill>
              </a:rPr>
              <a:t>rapport Coûts / Prix de ventes</a:t>
            </a:r>
            <a:r>
              <a:rPr lang="fr-FR" b="1">
                <a:solidFill>
                  <a:srgbClr val="FF0000"/>
                </a:solidFill>
              </a:rPr>
              <a:t> disproportionné</a:t>
            </a:r>
            <a:endParaRPr lang="fr-FR">
              <a:solidFill>
                <a:srgbClr val="FF0000"/>
              </a:solidFill>
            </a:endParaRPr>
          </a:p>
        </p:txBody>
      </p:sp>
      <p:sp>
        <p:nvSpPr>
          <p:cNvPr id="8" name="Rectangle 7">
            <a:extLst>
              <a:ext uri="{FF2B5EF4-FFF2-40B4-BE49-F238E27FC236}">
                <a16:creationId xmlns:a16="http://schemas.microsoft.com/office/drawing/2014/main" id="{80CA01E8-B831-200E-4989-039BC6973B47}"/>
              </a:ext>
            </a:extLst>
          </p:cNvPr>
          <p:cNvSpPr/>
          <p:nvPr/>
        </p:nvSpPr>
        <p:spPr>
          <a:xfrm>
            <a:off x="7670197" y="3314780"/>
            <a:ext cx="4226611" cy="690466"/>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4308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9E5C78-B734-1EB9-A43B-AE99512C94D9}"/>
              </a:ext>
            </a:extLst>
          </p:cNvPr>
          <p:cNvSpPr>
            <a:spLocks noGrp="1"/>
          </p:cNvSpPr>
          <p:nvPr>
            <p:ph type="title"/>
          </p:nvPr>
        </p:nvSpPr>
        <p:spPr/>
        <p:txBody>
          <a:bodyPr/>
          <a:lstStyle/>
          <a:p>
            <a:r>
              <a:rPr lang="fr-FR"/>
              <a:t>Héritage industriel</a:t>
            </a:r>
          </a:p>
        </p:txBody>
      </p:sp>
      <p:pic>
        <p:nvPicPr>
          <p:cNvPr id="5" name="Image 4">
            <a:extLst>
              <a:ext uri="{FF2B5EF4-FFF2-40B4-BE49-F238E27FC236}">
                <a16:creationId xmlns:a16="http://schemas.microsoft.com/office/drawing/2014/main" id="{8FB61E60-65F2-DBCC-69FE-0F6A763056FD}"/>
              </a:ext>
            </a:extLst>
          </p:cNvPr>
          <p:cNvPicPr>
            <a:picLocks noChangeAspect="1"/>
          </p:cNvPicPr>
          <p:nvPr/>
        </p:nvPicPr>
        <p:blipFill>
          <a:blip r:embed="rId3"/>
          <a:stretch>
            <a:fillRect/>
          </a:stretch>
        </p:blipFill>
        <p:spPr>
          <a:xfrm>
            <a:off x="387223" y="2299224"/>
            <a:ext cx="5227604" cy="2259551"/>
          </a:xfrm>
          <a:prstGeom prst="rect">
            <a:avLst/>
          </a:prstGeom>
        </p:spPr>
      </p:pic>
      <p:pic>
        <p:nvPicPr>
          <p:cNvPr id="7" name="Image 6">
            <a:extLst>
              <a:ext uri="{FF2B5EF4-FFF2-40B4-BE49-F238E27FC236}">
                <a16:creationId xmlns:a16="http://schemas.microsoft.com/office/drawing/2014/main" id="{21A4509C-2AC5-FE85-1AD8-F740B3868617}"/>
              </a:ext>
            </a:extLst>
          </p:cNvPr>
          <p:cNvPicPr>
            <a:picLocks noChangeAspect="1"/>
          </p:cNvPicPr>
          <p:nvPr/>
        </p:nvPicPr>
        <p:blipFill>
          <a:blip r:embed="rId4"/>
          <a:stretch>
            <a:fillRect/>
          </a:stretch>
        </p:blipFill>
        <p:spPr>
          <a:xfrm>
            <a:off x="6386803" y="2299223"/>
            <a:ext cx="5417974" cy="2259551"/>
          </a:xfrm>
          <a:prstGeom prst="rect">
            <a:avLst/>
          </a:prstGeom>
        </p:spPr>
      </p:pic>
      <p:sp>
        <p:nvSpPr>
          <p:cNvPr id="8" name="ZoneTexte 7">
            <a:extLst>
              <a:ext uri="{FF2B5EF4-FFF2-40B4-BE49-F238E27FC236}">
                <a16:creationId xmlns:a16="http://schemas.microsoft.com/office/drawing/2014/main" id="{FE77BC22-20D5-BAAC-BA04-B72B47747D71}"/>
              </a:ext>
            </a:extLst>
          </p:cNvPr>
          <p:cNvSpPr txBox="1"/>
          <p:nvPr/>
        </p:nvSpPr>
        <p:spPr>
          <a:xfrm>
            <a:off x="840987" y="1929891"/>
            <a:ext cx="4320074" cy="369332"/>
          </a:xfrm>
          <a:prstGeom prst="rect">
            <a:avLst/>
          </a:prstGeom>
          <a:noFill/>
        </p:spPr>
        <p:txBody>
          <a:bodyPr wrap="square" rtlCol="0">
            <a:spAutoFit/>
          </a:bodyPr>
          <a:lstStyle/>
          <a:p>
            <a:pPr algn="ctr"/>
            <a:r>
              <a:rPr lang="fr-FR" err="1"/>
              <a:t>Aeritalia</a:t>
            </a:r>
            <a:r>
              <a:rPr lang="fr-FR"/>
              <a:t> G.222 devenu Alenia G.222</a:t>
            </a:r>
          </a:p>
        </p:txBody>
      </p:sp>
      <p:sp>
        <p:nvSpPr>
          <p:cNvPr id="9" name="ZoneTexte 8">
            <a:extLst>
              <a:ext uri="{FF2B5EF4-FFF2-40B4-BE49-F238E27FC236}">
                <a16:creationId xmlns:a16="http://schemas.microsoft.com/office/drawing/2014/main" id="{F061933F-7444-0ED9-4B48-0503232D17A4}"/>
              </a:ext>
            </a:extLst>
          </p:cNvPr>
          <p:cNvSpPr txBox="1"/>
          <p:nvPr/>
        </p:nvSpPr>
        <p:spPr>
          <a:xfrm>
            <a:off x="7383621" y="1929891"/>
            <a:ext cx="3424335" cy="369332"/>
          </a:xfrm>
          <a:prstGeom prst="rect">
            <a:avLst/>
          </a:prstGeom>
          <a:noFill/>
        </p:spPr>
        <p:txBody>
          <a:bodyPr wrap="square" rtlCol="0">
            <a:spAutoFit/>
          </a:bodyPr>
          <a:lstStyle/>
          <a:p>
            <a:pPr algn="ctr"/>
            <a:r>
              <a:rPr lang="fr-FR"/>
              <a:t>C27J</a:t>
            </a:r>
          </a:p>
        </p:txBody>
      </p:sp>
      <p:sp>
        <p:nvSpPr>
          <p:cNvPr id="11" name="ZoneTexte 10">
            <a:extLst>
              <a:ext uri="{FF2B5EF4-FFF2-40B4-BE49-F238E27FC236}">
                <a16:creationId xmlns:a16="http://schemas.microsoft.com/office/drawing/2014/main" id="{E290FF3C-FE80-F7D0-A59C-33B96BA25C23}"/>
              </a:ext>
            </a:extLst>
          </p:cNvPr>
          <p:cNvSpPr txBox="1"/>
          <p:nvPr/>
        </p:nvSpPr>
        <p:spPr>
          <a:xfrm>
            <a:off x="1168054" y="4757437"/>
            <a:ext cx="3665940" cy="1754326"/>
          </a:xfrm>
          <a:prstGeom prst="rect">
            <a:avLst/>
          </a:prstGeom>
          <a:noFill/>
        </p:spPr>
        <p:txBody>
          <a:bodyPr wrap="square" rtlCol="0">
            <a:spAutoFit/>
          </a:bodyPr>
          <a:lstStyle/>
          <a:p>
            <a:pPr algn="ctr"/>
            <a:r>
              <a:rPr lang="fr-FR"/>
              <a:t>Client : Armée de l’air italienne (</a:t>
            </a:r>
            <a:r>
              <a:rPr lang="fr-FR" err="1"/>
              <a:t>Aeronautica</a:t>
            </a:r>
            <a:r>
              <a:rPr lang="fr-FR"/>
              <a:t> </a:t>
            </a:r>
            <a:r>
              <a:rPr lang="fr-FR" err="1"/>
              <a:t>Militare</a:t>
            </a:r>
            <a:r>
              <a:rPr lang="fr-FR"/>
              <a:t>)</a:t>
            </a:r>
          </a:p>
          <a:p>
            <a:pPr algn="ctr"/>
            <a:r>
              <a:rPr lang="fr-FR"/>
              <a:t>1</a:t>
            </a:r>
            <a:r>
              <a:rPr lang="fr-FR" baseline="30000"/>
              <a:t>er</a:t>
            </a:r>
            <a:r>
              <a:rPr lang="fr-FR"/>
              <a:t> vol : 1970</a:t>
            </a:r>
          </a:p>
          <a:p>
            <a:pPr algn="ctr"/>
            <a:r>
              <a:rPr lang="fr-FR"/>
              <a:t>Mise en service : 1978</a:t>
            </a:r>
          </a:p>
          <a:p>
            <a:pPr algn="ctr"/>
            <a:r>
              <a:rPr lang="fr-FR"/>
              <a:t>Fin de production : 1993</a:t>
            </a:r>
          </a:p>
          <a:p>
            <a:pPr algn="ctr"/>
            <a:r>
              <a:rPr lang="fr-FR"/>
              <a:t>Retrait progressif : 2000’s</a:t>
            </a:r>
          </a:p>
        </p:txBody>
      </p:sp>
      <p:sp>
        <p:nvSpPr>
          <p:cNvPr id="12" name="ZoneTexte 11">
            <a:extLst>
              <a:ext uri="{FF2B5EF4-FFF2-40B4-BE49-F238E27FC236}">
                <a16:creationId xmlns:a16="http://schemas.microsoft.com/office/drawing/2014/main" id="{A82B9820-7207-8071-C32F-73C1DDC8205D}"/>
              </a:ext>
            </a:extLst>
          </p:cNvPr>
          <p:cNvSpPr txBox="1"/>
          <p:nvPr/>
        </p:nvSpPr>
        <p:spPr>
          <a:xfrm>
            <a:off x="6635616" y="4757437"/>
            <a:ext cx="4920343" cy="1754326"/>
          </a:xfrm>
          <a:prstGeom prst="rect">
            <a:avLst/>
          </a:prstGeom>
          <a:noFill/>
        </p:spPr>
        <p:txBody>
          <a:bodyPr wrap="square" rtlCol="0">
            <a:spAutoFit/>
          </a:bodyPr>
          <a:lstStyle/>
          <a:p>
            <a:pPr algn="ctr"/>
            <a:r>
              <a:rPr lang="fr-FR"/>
              <a:t>Client : Armée de l’air italienne (</a:t>
            </a:r>
            <a:r>
              <a:rPr lang="fr-FR" err="1"/>
              <a:t>Aeronautica</a:t>
            </a:r>
            <a:r>
              <a:rPr lang="fr-FR"/>
              <a:t> </a:t>
            </a:r>
            <a:r>
              <a:rPr lang="fr-FR" err="1"/>
              <a:t>Militare</a:t>
            </a:r>
            <a:r>
              <a:rPr lang="fr-FR"/>
              <a:t>)</a:t>
            </a:r>
          </a:p>
          <a:p>
            <a:pPr algn="ctr"/>
            <a:r>
              <a:rPr lang="fr-FR"/>
              <a:t>1</a:t>
            </a:r>
            <a:r>
              <a:rPr lang="fr-FR" baseline="30000"/>
              <a:t>er</a:t>
            </a:r>
            <a:r>
              <a:rPr lang="fr-FR"/>
              <a:t> vol : 1999</a:t>
            </a:r>
          </a:p>
          <a:p>
            <a:pPr algn="ctr"/>
            <a:r>
              <a:rPr lang="fr-FR"/>
              <a:t>Mise en service : 2006</a:t>
            </a:r>
          </a:p>
          <a:p>
            <a:pPr algn="ctr"/>
            <a:r>
              <a:rPr lang="fr-FR"/>
              <a:t>Fin de production : En cours</a:t>
            </a:r>
          </a:p>
          <a:p>
            <a:pPr algn="ctr"/>
            <a:r>
              <a:rPr lang="fr-FR"/>
              <a:t>Retrait progressif : Non atteinte à ce jour</a:t>
            </a:r>
          </a:p>
        </p:txBody>
      </p:sp>
      <p:sp>
        <p:nvSpPr>
          <p:cNvPr id="13" name="ZoneTexte 12">
            <a:extLst>
              <a:ext uri="{FF2B5EF4-FFF2-40B4-BE49-F238E27FC236}">
                <a16:creationId xmlns:a16="http://schemas.microsoft.com/office/drawing/2014/main" id="{D685C509-DCE1-6C23-868C-DF1465AFFF7A}"/>
              </a:ext>
            </a:extLst>
          </p:cNvPr>
          <p:cNvSpPr txBox="1"/>
          <p:nvPr/>
        </p:nvSpPr>
        <p:spPr>
          <a:xfrm>
            <a:off x="5098536" y="1225573"/>
            <a:ext cx="1994927" cy="369332"/>
          </a:xfrm>
          <a:prstGeom prst="rect">
            <a:avLst/>
          </a:prstGeom>
          <a:noFill/>
        </p:spPr>
        <p:txBody>
          <a:bodyPr wrap="square" rtlCol="0">
            <a:spAutoFit/>
          </a:bodyPr>
          <a:lstStyle/>
          <a:p>
            <a:pPr algn="ctr"/>
            <a:r>
              <a:rPr lang="fr-FR" b="1"/>
              <a:t>Exemple : C27J</a:t>
            </a:r>
          </a:p>
        </p:txBody>
      </p:sp>
      <p:sp>
        <p:nvSpPr>
          <p:cNvPr id="3" name="Espace réservé du numéro de diapositive 3">
            <a:extLst>
              <a:ext uri="{FF2B5EF4-FFF2-40B4-BE49-F238E27FC236}">
                <a16:creationId xmlns:a16="http://schemas.microsoft.com/office/drawing/2014/main" id="{0EEBFD0F-5E81-1331-D414-50D152B4BB63}"/>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34</a:t>
            </a:fld>
            <a:endParaRPr lang="fr-FR"/>
          </a:p>
        </p:txBody>
      </p:sp>
    </p:spTree>
    <p:extLst>
      <p:ext uri="{BB962C8B-B14F-4D97-AF65-F5344CB8AC3E}">
        <p14:creationId xmlns:p14="http://schemas.microsoft.com/office/powerpoint/2010/main" val="2658663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55FE9-A1C3-CB7E-A9F6-9213061B30D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ABB64A-24BC-C970-1E1B-5580291EA773}"/>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35</a:t>
            </a:fld>
            <a:endParaRPr lang="fr-FR"/>
          </a:p>
        </p:txBody>
      </p:sp>
      <p:sp>
        <p:nvSpPr>
          <p:cNvPr id="12" name="TextBox 11">
            <a:extLst>
              <a:ext uri="{FF2B5EF4-FFF2-40B4-BE49-F238E27FC236}">
                <a16:creationId xmlns:a16="http://schemas.microsoft.com/office/drawing/2014/main" id="{2C48DEDE-E599-0B99-CF71-C572E2258C41}"/>
              </a:ext>
            </a:extLst>
          </p:cNvPr>
          <p:cNvSpPr txBox="1"/>
          <p:nvPr/>
        </p:nvSpPr>
        <p:spPr>
          <a:xfrm>
            <a:off x="1241657" y="960690"/>
            <a:ext cx="52089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i="1">
                <a:ea typeface="+mn-lt"/>
                <a:cs typeface="+mn-lt"/>
              </a:rPr>
              <a:t>Source : </a:t>
            </a:r>
            <a:r>
              <a:rPr lang="fr-FR" sz="1200" i="1" err="1">
                <a:ea typeface="+mn-lt"/>
                <a:cs typeface="+mn-lt"/>
              </a:rPr>
              <a:t>ISO-Plane</a:t>
            </a:r>
            <a:r>
              <a:rPr lang="fr-FR" sz="1200" i="1">
                <a:ea typeface="+mn-lt"/>
                <a:cs typeface="+mn-lt"/>
              </a:rPr>
              <a:t> Soutenance Finale 2025 (BDX2 – ESTACA / ENSTA)</a:t>
            </a:r>
            <a:endParaRPr lang="fr-FR" sz="1200" i="1"/>
          </a:p>
        </p:txBody>
      </p:sp>
      <p:pic>
        <p:nvPicPr>
          <p:cNvPr id="5" name="Picture 5">
            <a:extLst>
              <a:ext uri="{FF2B5EF4-FFF2-40B4-BE49-F238E27FC236}">
                <a16:creationId xmlns:a16="http://schemas.microsoft.com/office/drawing/2014/main" id="{14A4A7D5-FE46-1A8B-E1C4-67039C1260CD}"/>
              </a:ext>
            </a:extLst>
          </p:cNvPr>
          <p:cNvPicPr>
            <a:picLocks noChangeAspect="1"/>
          </p:cNvPicPr>
          <p:nvPr/>
        </p:nvPicPr>
        <p:blipFill>
          <a:blip r:embed="rId3"/>
          <a:stretch>
            <a:fillRect/>
          </a:stretch>
        </p:blipFill>
        <p:spPr>
          <a:xfrm>
            <a:off x="3151182" y="1600598"/>
            <a:ext cx="2962835" cy="790573"/>
          </a:xfrm>
          <a:prstGeom prst="rect">
            <a:avLst/>
          </a:prstGeom>
        </p:spPr>
      </p:pic>
      <p:pic>
        <p:nvPicPr>
          <p:cNvPr id="6" name="Picture 6">
            <a:extLst>
              <a:ext uri="{FF2B5EF4-FFF2-40B4-BE49-F238E27FC236}">
                <a16:creationId xmlns:a16="http://schemas.microsoft.com/office/drawing/2014/main" id="{99E7349D-2BFD-01BB-3E0E-D6AE4E14178D}"/>
              </a:ext>
            </a:extLst>
          </p:cNvPr>
          <p:cNvPicPr>
            <a:picLocks noChangeAspect="1"/>
          </p:cNvPicPr>
          <p:nvPr/>
        </p:nvPicPr>
        <p:blipFill>
          <a:blip r:embed="rId4"/>
          <a:stretch>
            <a:fillRect/>
          </a:stretch>
        </p:blipFill>
        <p:spPr>
          <a:xfrm>
            <a:off x="3776904" y="2753005"/>
            <a:ext cx="2957233" cy="793377"/>
          </a:xfrm>
          <a:prstGeom prst="rect">
            <a:avLst/>
          </a:prstGeom>
        </p:spPr>
      </p:pic>
      <p:sp>
        <p:nvSpPr>
          <p:cNvPr id="10" name="ZoneTexte 4">
            <a:extLst>
              <a:ext uri="{FF2B5EF4-FFF2-40B4-BE49-F238E27FC236}">
                <a16:creationId xmlns:a16="http://schemas.microsoft.com/office/drawing/2014/main" id="{5CB896C9-7D40-0192-D032-5A35B050F235}"/>
              </a:ext>
            </a:extLst>
          </p:cNvPr>
          <p:cNvSpPr txBox="1"/>
          <p:nvPr/>
        </p:nvSpPr>
        <p:spPr>
          <a:xfrm>
            <a:off x="1241657" y="2965029"/>
            <a:ext cx="2254578"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b="1"/>
              <a:t>Equipementier</a:t>
            </a:r>
            <a:r>
              <a:rPr lang="fr-FR"/>
              <a:t> </a:t>
            </a:r>
          </a:p>
        </p:txBody>
      </p:sp>
      <p:sp>
        <p:nvSpPr>
          <p:cNvPr id="11" name="TextBox 12">
            <a:extLst>
              <a:ext uri="{FF2B5EF4-FFF2-40B4-BE49-F238E27FC236}">
                <a16:creationId xmlns:a16="http://schemas.microsoft.com/office/drawing/2014/main" id="{AB30B1BA-A660-7263-E605-34AE6419B1DD}"/>
              </a:ext>
            </a:extLst>
          </p:cNvPr>
          <p:cNvSpPr txBox="1"/>
          <p:nvPr/>
        </p:nvSpPr>
        <p:spPr>
          <a:xfrm>
            <a:off x="1241657" y="1816392"/>
            <a:ext cx="158816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buFont typeface="Arial" panose="020B0604020202020204" pitchFamily="34" charset="0"/>
              <a:buChar char="•"/>
            </a:pPr>
            <a:r>
              <a:rPr lang="fr-FR" b="1"/>
              <a:t>Motoriste</a:t>
            </a:r>
          </a:p>
        </p:txBody>
      </p:sp>
      <p:sp>
        <p:nvSpPr>
          <p:cNvPr id="13" name="ZoneTexte 12">
            <a:extLst>
              <a:ext uri="{FF2B5EF4-FFF2-40B4-BE49-F238E27FC236}">
                <a16:creationId xmlns:a16="http://schemas.microsoft.com/office/drawing/2014/main" id="{2F01FB1A-9861-6DBE-63B3-65F70F565009}"/>
              </a:ext>
            </a:extLst>
          </p:cNvPr>
          <p:cNvSpPr txBox="1"/>
          <p:nvPr/>
        </p:nvSpPr>
        <p:spPr>
          <a:xfrm flipH="1">
            <a:off x="1241657" y="5340429"/>
            <a:ext cx="4044446" cy="369332"/>
          </a:xfrm>
          <a:prstGeom prst="rect">
            <a:avLst/>
          </a:prstGeom>
          <a:noFill/>
        </p:spPr>
        <p:txBody>
          <a:bodyPr wrap="square" rtlCol="0">
            <a:spAutoFit/>
          </a:bodyPr>
          <a:lstStyle/>
          <a:p>
            <a:pPr marL="285750" indent="-285750" algn="just">
              <a:buFont typeface="Arial" panose="020B0604020202020204" pitchFamily="34" charset="0"/>
              <a:buChar char="•"/>
            </a:pPr>
            <a:r>
              <a:rPr lang="fr-FR" b="1"/>
              <a:t>Reprise d’équipements du Q400 </a:t>
            </a:r>
          </a:p>
        </p:txBody>
      </p:sp>
      <p:cxnSp>
        <p:nvCxnSpPr>
          <p:cNvPr id="27" name="Connecteur droit avec flèche 26">
            <a:extLst>
              <a:ext uri="{FF2B5EF4-FFF2-40B4-BE49-F238E27FC236}">
                <a16:creationId xmlns:a16="http://schemas.microsoft.com/office/drawing/2014/main" id="{98104FC0-F754-71A2-4362-461DC6B6C4BE}"/>
              </a:ext>
            </a:extLst>
          </p:cNvPr>
          <p:cNvCxnSpPr/>
          <p:nvPr/>
        </p:nvCxnSpPr>
        <p:spPr>
          <a:xfrm flipH="1">
            <a:off x="6450566" y="2008693"/>
            <a:ext cx="16642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E4364591-4033-E461-F20A-CB58F88D993B}"/>
              </a:ext>
            </a:extLst>
          </p:cNvPr>
          <p:cNvSpPr txBox="1"/>
          <p:nvPr/>
        </p:nvSpPr>
        <p:spPr>
          <a:xfrm>
            <a:off x="8451323" y="1824027"/>
            <a:ext cx="2092239" cy="369332"/>
          </a:xfrm>
          <a:prstGeom prst="rect">
            <a:avLst/>
          </a:prstGeom>
          <a:noFill/>
        </p:spPr>
        <p:txBody>
          <a:bodyPr wrap="none" rtlCol="0">
            <a:spAutoFit/>
          </a:bodyPr>
          <a:lstStyle/>
          <a:p>
            <a:pPr algn="ctr"/>
            <a:r>
              <a:rPr lang="fr-FR"/>
              <a:t>Moteur : PW150A</a:t>
            </a:r>
          </a:p>
        </p:txBody>
      </p:sp>
      <p:sp>
        <p:nvSpPr>
          <p:cNvPr id="8" name="Titre 7">
            <a:extLst>
              <a:ext uri="{FF2B5EF4-FFF2-40B4-BE49-F238E27FC236}">
                <a16:creationId xmlns:a16="http://schemas.microsoft.com/office/drawing/2014/main" id="{0F97095B-D756-4F52-0F46-BA8D6922587F}"/>
              </a:ext>
            </a:extLst>
          </p:cNvPr>
          <p:cNvSpPr>
            <a:spLocks noGrp="1"/>
          </p:cNvSpPr>
          <p:nvPr>
            <p:ph type="title"/>
          </p:nvPr>
        </p:nvSpPr>
        <p:spPr>
          <a:xfrm>
            <a:off x="2408496" y="341679"/>
            <a:ext cx="7375008" cy="619011"/>
          </a:xfrm>
        </p:spPr>
        <p:txBody>
          <a:bodyPr>
            <a:noAutofit/>
          </a:bodyPr>
          <a:lstStyle/>
          <a:p>
            <a:r>
              <a:rPr lang="fr-FR"/>
              <a:t>Potentiels partenaires industriels</a:t>
            </a:r>
          </a:p>
        </p:txBody>
      </p:sp>
      <p:cxnSp>
        <p:nvCxnSpPr>
          <p:cNvPr id="3" name="Connecteur droit avec flèche 2">
            <a:extLst>
              <a:ext uri="{FF2B5EF4-FFF2-40B4-BE49-F238E27FC236}">
                <a16:creationId xmlns:a16="http://schemas.microsoft.com/office/drawing/2014/main" id="{6986D8EE-7B58-0C3B-C15D-8B7BEADB148B}"/>
              </a:ext>
            </a:extLst>
          </p:cNvPr>
          <p:cNvCxnSpPr/>
          <p:nvPr/>
        </p:nvCxnSpPr>
        <p:spPr>
          <a:xfrm flipH="1">
            <a:off x="7094565" y="3103341"/>
            <a:ext cx="16642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6C1B9EBF-FE5B-9EF9-9DC6-1A607385C299}"/>
              </a:ext>
            </a:extLst>
          </p:cNvPr>
          <p:cNvSpPr txBox="1"/>
          <p:nvPr/>
        </p:nvSpPr>
        <p:spPr>
          <a:xfrm>
            <a:off x="9119201" y="2916206"/>
            <a:ext cx="2292615" cy="369332"/>
          </a:xfrm>
          <a:prstGeom prst="rect">
            <a:avLst/>
          </a:prstGeom>
          <a:noFill/>
        </p:spPr>
        <p:txBody>
          <a:bodyPr wrap="square" rtlCol="0">
            <a:spAutoFit/>
          </a:bodyPr>
          <a:lstStyle/>
          <a:p>
            <a:pPr algn="ctr"/>
            <a:r>
              <a:rPr lang="fr-FR"/>
              <a:t>Train d’atterrissage</a:t>
            </a:r>
          </a:p>
        </p:txBody>
      </p:sp>
      <p:sp>
        <p:nvSpPr>
          <p:cNvPr id="14" name="ZoneTexte 13">
            <a:extLst>
              <a:ext uri="{FF2B5EF4-FFF2-40B4-BE49-F238E27FC236}">
                <a16:creationId xmlns:a16="http://schemas.microsoft.com/office/drawing/2014/main" id="{B9AF76E5-8AF2-F5D5-7DEB-83A7B5895720}"/>
              </a:ext>
            </a:extLst>
          </p:cNvPr>
          <p:cNvSpPr txBox="1"/>
          <p:nvPr/>
        </p:nvSpPr>
        <p:spPr>
          <a:xfrm>
            <a:off x="1241657" y="4120240"/>
            <a:ext cx="10170159" cy="646331"/>
          </a:xfrm>
          <a:prstGeom prst="rect">
            <a:avLst/>
          </a:prstGeom>
          <a:noFill/>
        </p:spPr>
        <p:txBody>
          <a:bodyPr wrap="square" rtlCol="0">
            <a:spAutoFit/>
          </a:bodyPr>
          <a:lstStyle/>
          <a:p>
            <a:pPr marL="285750" indent="-285750" algn="just">
              <a:buFont typeface="Arial" panose="020B0604020202020204" pitchFamily="34" charset="0"/>
              <a:buChar char="•"/>
            </a:pPr>
            <a:r>
              <a:rPr lang="fr-FR" b="1"/>
              <a:t>Équipementiers systèmes</a:t>
            </a:r>
            <a:r>
              <a:rPr lang="fr-FR"/>
              <a:t> : Thales, Collins Aerospace ou Honeywell Aerospace (Systèmes électriques, commandes de vol)</a:t>
            </a:r>
          </a:p>
        </p:txBody>
      </p:sp>
    </p:spTree>
    <p:extLst>
      <p:ext uri="{BB962C8B-B14F-4D97-AF65-F5344CB8AC3E}">
        <p14:creationId xmlns:p14="http://schemas.microsoft.com/office/powerpoint/2010/main" val="4033138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F6A663-215A-CD6D-E36B-8390357C5E9F}"/>
              </a:ext>
            </a:extLst>
          </p:cNvPr>
          <p:cNvSpPr>
            <a:spLocks noGrp="1"/>
          </p:cNvSpPr>
          <p:nvPr>
            <p:ph type="title"/>
          </p:nvPr>
        </p:nvSpPr>
        <p:spPr/>
        <p:txBody>
          <a:bodyPr>
            <a:noAutofit/>
          </a:bodyPr>
          <a:lstStyle/>
          <a:p>
            <a:r>
              <a:rPr lang="fr-FR"/>
              <a:t>Panorama des constructeurs</a:t>
            </a:r>
          </a:p>
        </p:txBody>
      </p:sp>
      <p:sp>
        <p:nvSpPr>
          <p:cNvPr id="3" name="Espace réservé du contenu 2">
            <a:extLst>
              <a:ext uri="{FF2B5EF4-FFF2-40B4-BE49-F238E27FC236}">
                <a16:creationId xmlns:a16="http://schemas.microsoft.com/office/drawing/2014/main" id="{2825B30B-C085-AF11-3F1B-B0E108F0B391}"/>
              </a:ext>
            </a:extLst>
          </p:cNvPr>
          <p:cNvSpPr>
            <a:spLocks noGrp="1"/>
          </p:cNvSpPr>
          <p:nvPr>
            <p:ph idx="1"/>
          </p:nvPr>
        </p:nvSpPr>
        <p:spPr>
          <a:xfrm>
            <a:off x="841602" y="1269001"/>
            <a:ext cx="10508793" cy="4845459"/>
          </a:xfrm>
        </p:spPr>
        <p:txBody>
          <a:bodyPr>
            <a:normAutofit/>
          </a:bodyPr>
          <a:lstStyle/>
          <a:p>
            <a:pPr fontAlgn="base">
              <a:lnSpc>
                <a:spcPct val="100000"/>
              </a:lnSpc>
            </a:pPr>
            <a:r>
              <a:rPr lang="fr-FR" b="1"/>
              <a:t> Airbus / Airbus </a:t>
            </a:r>
            <a:r>
              <a:rPr lang="fr-FR" b="1" err="1"/>
              <a:t>Defence</a:t>
            </a:r>
            <a:r>
              <a:rPr lang="fr-FR" b="1"/>
              <a:t> &amp; Space</a:t>
            </a:r>
            <a:r>
              <a:rPr lang="fr-FR"/>
              <a:t> (Europe)</a:t>
            </a:r>
            <a:r>
              <a:rPr lang="en-US"/>
              <a:t>​</a:t>
            </a:r>
          </a:p>
          <a:p>
            <a:pPr lvl="1" fontAlgn="base">
              <a:lnSpc>
                <a:spcPct val="100000"/>
              </a:lnSpc>
            </a:pPr>
            <a:r>
              <a:rPr lang="fr-FR"/>
              <a:t>Expérience du transport aérien / militaire (A400M)</a:t>
            </a:r>
          </a:p>
          <a:p>
            <a:pPr marL="457200" lvl="1" indent="0" fontAlgn="base">
              <a:lnSpc>
                <a:spcPct val="100000"/>
              </a:lnSpc>
              <a:buNone/>
            </a:pPr>
            <a:endParaRPr lang="en-US"/>
          </a:p>
          <a:p>
            <a:pPr fontAlgn="base">
              <a:lnSpc>
                <a:spcPct val="100000"/>
              </a:lnSpc>
            </a:pPr>
            <a:r>
              <a:rPr lang="fr-FR" b="1"/>
              <a:t> Boeing / Boeing </a:t>
            </a:r>
            <a:r>
              <a:rPr lang="fr-FR" b="1" err="1"/>
              <a:t>Defense</a:t>
            </a:r>
            <a:r>
              <a:rPr lang="fr-FR" b="1"/>
              <a:t>, Space &amp; Security</a:t>
            </a:r>
            <a:r>
              <a:rPr lang="fr-FR"/>
              <a:t> (USA)</a:t>
            </a:r>
            <a:r>
              <a:rPr lang="en-US"/>
              <a:t>​</a:t>
            </a:r>
          </a:p>
          <a:p>
            <a:pPr lvl="1" fontAlgn="base">
              <a:lnSpc>
                <a:spcPct val="100000"/>
              </a:lnSpc>
            </a:pPr>
            <a:r>
              <a:rPr lang="fr-FR"/>
              <a:t>Fabricant majeur d’avions de transport / militaires, plateformes cargo</a:t>
            </a:r>
          </a:p>
          <a:p>
            <a:pPr marL="457200" lvl="1" indent="0" fontAlgn="base">
              <a:lnSpc>
                <a:spcPct val="100000"/>
              </a:lnSpc>
              <a:buNone/>
            </a:pPr>
            <a:endParaRPr lang="en-US"/>
          </a:p>
          <a:p>
            <a:pPr fontAlgn="base">
              <a:lnSpc>
                <a:spcPct val="100000"/>
              </a:lnSpc>
            </a:pPr>
            <a:r>
              <a:rPr lang="fr-FR" b="1"/>
              <a:t> Lockheed Martin</a:t>
            </a:r>
            <a:r>
              <a:rPr lang="fr-FR"/>
              <a:t> (USA)</a:t>
            </a:r>
            <a:r>
              <a:rPr lang="en-US"/>
              <a:t>​</a:t>
            </a:r>
          </a:p>
          <a:p>
            <a:pPr lvl="1" fontAlgn="base">
              <a:lnSpc>
                <a:spcPct val="100000"/>
              </a:lnSpc>
            </a:pPr>
            <a:r>
              <a:rPr lang="fr-FR"/>
              <a:t>Très actif dans l’aviation militaire et grande expérience dans les cargos stratégiques</a:t>
            </a:r>
          </a:p>
          <a:p>
            <a:pPr marL="457200" lvl="1" indent="0" fontAlgn="base">
              <a:lnSpc>
                <a:spcPct val="100000"/>
              </a:lnSpc>
              <a:buNone/>
            </a:pPr>
            <a:endParaRPr lang="en-US"/>
          </a:p>
          <a:p>
            <a:pPr fontAlgn="base">
              <a:lnSpc>
                <a:spcPct val="100000"/>
              </a:lnSpc>
            </a:pPr>
            <a:r>
              <a:rPr lang="fr-FR" b="1"/>
              <a:t> Northrop Grumman</a:t>
            </a:r>
            <a:r>
              <a:rPr lang="fr-FR"/>
              <a:t> (USA)</a:t>
            </a:r>
            <a:r>
              <a:rPr lang="en-US"/>
              <a:t>​</a:t>
            </a:r>
          </a:p>
          <a:p>
            <a:pPr lvl="1" fontAlgn="base">
              <a:lnSpc>
                <a:spcPct val="100000"/>
              </a:lnSpc>
            </a:pPr>
            <a:r>
              <a:rPr lang="fr-FR"/>
              <a:t>Acteur clé dans le domaine défense / avionique </a:t>
            </a:r>
            <a:r>
              <a:rPr lang="fr-FR">
                <a:sym typeface="Wingdings" panose="05000000000000000000" pitchFamily="2" charset="2"/>
              </a:rPr>
              <a:t> C</a:t>
            </a:r>
            <a:r>
              <a:rPr lang="fr-FR"/>
              <a:t>ollaboration sur les systèmes intégrés</a:t>
            </a:r>
          </a:p>
          <a:p>
            <a:pPr marL="457200" lvl="1" indent="0" fontAlgn="base">
              <a:lnSpc>
                <a:spcPct val="100000"/>
              </a:lnSpc>
              <a:buNone/>
            </a:pPr>
            <a:endParaRPr lang="en-US"/>
          </a:p>
          <a:p>
            <a:pPr algn="just" fontAlgn="base">
              <a:lnSpc>
                <a:spcPct val="100000"/>
              </a:lnSpc>
            </a:pPr>
            <a:r>
              <a:rPr lang="fr-FR" b="1"/>
              <a:t> Embraer / Embraer </a:t>
            </a:r>
            <a:r>
              <a:rPr lang="fr-FR" b="1" err="1"/>
              <a:t>Defensa</a:t>
            </a:r>
            <a:r>
              <a:rPr lang="fr-FR" b="1"/>
              <a:t> &amp; </a:t>
            </a:r>
            <a:r>
              <a:rPr lang="fr-FR" b="1" err="1"/>
              <a:t>Segurança</a:t>
            </a:r>
            <a:r>
              <a:rPr lang="fr-FR"/>
              <a:t> (Brésil)</a:t>
            </a:r>
            <a:r>
              <a:rPr lang="en-US"/>
              <a:t>​</a:t>
            </a:r>
          </a:p>
          <a:p>
            <a:pPr lvl="1" fontAlgn="base">
              <a:lnSpc>
                <a:spcPct val="100000"/>
              </a:lnSpc>
            </a:pPr>
            <a:r>
              <a:rPr lang="fr-FR"/>
              <a:t>Spécialiste des avions régionaux et militaires, flexible pour des variations de missions</a:t>
            </a:r>
            <a:endParaRPr lang="en-US"/>
          </a:p>
        </p:txBody>
      </p:sp>
      <p:sp>
        <p:nvSpPr>
          <p:cNvPr id="4" name="Espace réservé du numéro de diapositive 3">
            <a:extLst>
              <a:ext uri="{FF2B5EF4-FFF2-40B4-BE49-F238E27FC236}">
                <a16:creationId xmlns:a16="http://schemas.microsoft.com/office/drawing/2014/main" id="{336CBED8-A9CC-3BFD-A4B6-E6D48D624ABB}"/>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36</a:t>
            </a:fld>
            <a:endParaRPr lang="fr-FR"/>
          </a:p>
        </p:txBody>
      </p:sp>
    </p:spTree>
    <p:extLst>
      <p:ext uri="{BB962C8B-B14F-4D97-AF65-F5344CB8AC3E}">
        <p14:creationId xmlns:p14="http://schemas.microsoft.com/office/powerpoint/2010/main" val="2393374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4B9030-6BA1-431D-E5E0-DB7131BC51FA}"/>
              </a:ext>
            </a:extLst>
          </p:cNvPr>
          <p:cNvSpPr>
            <a:spLocks noGrp="1"/>
          </p:cNvSpPr>
          <p:nvPr>
            <p:ph type="title"/>
          </p:nvPr>
        </p:nvSpPr>
        <p:spPr/>
        <p:txBody>
          <a:bodyPr>
            <a:noAutofit/>
          </a:bodyPr>
          <a:lstStyle/>
          <a:p>
            <a:r>
              <a:rPr lang="fr-FR"/>
              <a:t>Panorama des constructeurs</a:t>
            </a:r>
          </a:p>
        </p:txBody>
      </p:sp>
      <p:sp>
        <p:nvSpPr>
          <p:cNvPr id="3" name="Espace réservé du contenu 2">
            <a:extLst>
              <a:ext uri="{FF2B5EF4-FFF2-40B4-BE49-F238E27FC236}">
                <a16:creationId xmlns:a16="http://schemas.microsoft.com/office/drawing/2014/main" id="{A0B9C13B-1B14-0B77-C954-2AEB5A2622BA}"/>
              </a:ext>
            </a:extLst>
          </p:cNvPr>
          <p:cNvSpPr>
            <a:spLocks noGrp="1"/>
          </p:cNvSpPr>
          <p:nvPr>
            <p:ph idx="1"/>
          </p:nvPr>
        </p:nvSpPr>
        <p:spPr>
          <a:xfrm>
            <a:off x="838199" y="1244271"/>
            <a:ext cx="10515600" cy="4894920"/>
          </a:xfrm>
        </p:spPr>
        <p:txBody>
          <a:bodyPr>
            <a:normAutofit lnSpcReduction="10000"/>
          </a:bodyPr>
          <a:lstStyle/>
          <a:p>
            <a:pPr algn="just" fontAlgn="base">
              <a:lnSpc>
                <a:spcPct val="110000"/>
              </a:lnSpc>
            </a:pPr>
            <a:r>
              <a:rPr lang="fr-FR" b="1"/>
              <a:t> Leonardo / Leonardo Aircraft</a:t>
            </a:r>
            <a:r>
              <a:rPr lang="fr-FR"/>
              <a:t> (Italie)</a:t>
            </a:r>
            <a:r>
              <a:rPr lang="en-US"/>
              <a:t>​</a:t>
            </a:r>
          </a:p>
          <a:p>
            <a:pPr lvl="1" algn="just" fontAlgn="base">
              <a:lnSpc>
                <a:spcPct val="110000"/>
              </a:lnSpc>
            </a:pPr>
            <a:r>
              <a:rPr lang="fr-FR"/>
              <a:t>Actif dans l’aviation militaire et les plateformes de transport léger / moyen</a:t>
            </a:r>
          </a:p>
          <a:p>
            <a:pPr lvl="1" algn="just" fontAlgn="base">
              <a:lnSpc>
                <a:spcPct val="110000"/>
              </a:lnSpc>
            </a:pPr>
            <a:endParaRPr lang="en-US"/>
          </a:p>
          <a:p>
            <a:pPr algn="just" fontAlgn="base">
              <a:lnSpc>
                <a:spcPct val="110000"/>
              </a:lnSpc>
            </a:pPr>
            <a:r>
              <a:rPr lang="fr-FR" b="1"/>
              <a:t> Dassault Aviation</a:t>
            </a:r>
            <a:r>
              <a:rPr lang="fr-FR"/>
              <a:t> (France)</a:t>
            </a:r>
            <a:r>
              <a:rPr lang="en-US"/>
              <a:t>​</a:t>
            </a:r>
          </a:p>
          <a:p>
            <a:pPr lvl="1" algn="just" fontAlgn="base">
              <a:lnSpc>
                <a:spcPct val="110000"/>
              </a:lnSpc>
            </a:pPr>
            <a:r>
              <a:rPr lang="fr-FR"/>
              <a:t>Fort savoir-faire en aéronautique, structures composites, systèmes avioniques</a:t>
            </a:r>
          </a:p>
          <a:p>
            <a:pPr lvl="1" algn="just" fontAlgn="base">
              <a:lnSpc>
                <a:spcPct val="110000"/>
              </a:lnSpc>
            </a:pPr>
            <a:endParaRPr lang="en-US"/>
          </a:p>
          <a:p>
            <a:pPr algn="just" fontAlgn="base">
              <a:lnSpc>
                <a:spcPct val="110000"/>
              </a:lnSpc>
            </a:pPr>
            <a:r>
              <a:rPr lang="fr-FR" b="1"/>
              <a:t> Antonov / </a:t>
            </a:r>
            <a:r>
              <a:rPr lang="fr-FR" b="1" err="1"/>
              <a:t>Ukraine’s</a:t>
            </a:r>
            <a:r>
              <a:rPr lang="fr-FR" b="1"/>
              <a:t> Antonov Design Bureau</a:t>
            </a:r>
            <a:r>
              <a:rPr lang="en-US"/>
              <a:t>​ </a:t>
            </a:r>
            <a:r>
              <a:rPr lang="fr-FR"/>
              <a:t>(Ukraine)</a:t>
            </a:r>
            <a:endParaRPr lang="en-US"/>
          </a:p>
          <a:p>
            <a:pPr lvl="1" algn="just" fontAlgn="base">
              <a:lnSpc>
                <a:spcPct val="110000"/>
              </a:lnSpc>
            </a:pPr>
            <a:r>
              <a:rPr lang="fr-FR"/>
              <a:t> Historique constructeur de cargos lourds (An‑124, An‑225) — Expertise en transport</a:t>
            </a:r>
          </a:p>
          <a:p>
            <a:pPr lvl="1" algn="just" fontAlgn="base">
              <a:lnSpc>
                <a:spcPct val="110000"/>
              </a:lnSpc>
            </a:pPr>
            <a:endParaRPr lang="en-US"/>
          </a:p>
          <a:p>
            <a:pPr algn="just" fontAlgn="base">
              <a:lnSpc>
                <a:spcPct val="110000"/>
              </a:lnSpc>
            </a:pPr>
            <a:r>
              <a:rPr lang="fr-FR" b="1"/>
              <a:t> COMAC (Commercial Aircraft Corporation of China)</a:t>
            </a:r>
            <a:r>
              <a:rPr lang="en-US"/>
              <a:t>​ (Chine)</a:t>
            </a:r>
          </a:p>
          <a:p>
            <a:pPr lvl="1" algn="just" fontAlgn="base">
              <a:lnSpc>
                <a:spcPct val="110000"/>
              </a:lnSpc>
            </a:pPr>
            <a:r>
              <a:rPr lang="en-US"/>
              <a:t>E</a:t>
            </a:r>
            <a:r>
              <a:rPr lang="fr-FR" err="1"/>
              <a:t>ntreprise</a:t>
            </a:r>
            <a:r>
              <a:rPr lang="fr-FR"/>
              <a:t> de construction d’avions, avec ambition de se diversifier aussi vers le transport lourds / militaire</a:t>
            </a:r>
          </a:p>
          <a:p>
            <a:pPr lvl="1" algn="just" fontAlgn="base">
              <a:lnSpc>
                <a:spcPct val="110000"/>
              </a:lnSpc>
            </a:pPr>
            <a:endParaRPr lang="en-US"/>
          </a:p>
          <a:p>
            <a:pPr algn="just" fontAlgn="base">
              <a:lnSpc>
                <a:spcPct val="110000"/>
              </a:lnSpc>
            </a:pPr>
            <a:r>
              <a:rPr lang="fr-FR" b="1"/>
              <a:t> UAC (United Aircraft Corporation / Russian </a:t>
            </a:r>
            <a:r>
              <a:rPr lang="fr-FR" b="1" err="1"/>
              <a:t>aerospace</a:t>
            </a:r>
            <a:r>
              <a:rPr lang="fr-FR" b="1"/>
              <a:t> group)</a:t>
            </a:r>
            <a:r>
              <a:rPr lang="en-US"/>
              <a:t>​ (Russie)</a:t>
            </a:r>
          </a:p>
          <a:p>
            <a:pPr lvl="1" algn="just" fontAlgn="base">
              <a:lnSpc>
                <a:spcPct val="110000"/>
              </a:lnSpc>
            </a:pPr>
            <a:r>
              <a:rPr lang="en-US"/>
              <a:t>G</a:t>
            </a:r>
            <a:r>
              <a:rPr lang="fr-FR"/>
              <a:t>roupe russe majeur impliqué dans des avions de transport (</a:t>
            </a:r>
            <a:r>
              <a:rPr lang="fr-FR" err="1"/>
              <a:t>Ilyushin</a:t>
            </a:r>
            <a:r>
              <a:rPr lang="fr-FR"/>
              <a:t> Il‑76)</a:t>
            </a:r>
          </a:p>
        </p:txBody>
      </p:sp>
      <p:sp>
        <p:nvSpPr>
          <p:cNvPr id="4" name="Espace réservé du numéro de diapositive 3">
            <a:extLst>
              <a:ext uri="{FF2B5EF4-FFF2-40B4-BE49-F238E27FC236}">
                <a16:creationId xmlns:a16="http://schemas.microsoft.com/office/drawing/2014/main" id="{AA4A535D-C2FF-D51B-FA9C-891E2145EBB8}"/>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37</a:t>
            </a:fld>
            <a:endParaRPr lang="fr-FR"/>
          </a:p>
        </p:txBody>
      </p:sp>
    </p:spTree>
    <p:extLst>
      <p:ext uri="{BB962C8B-B14F-4D97-AF65-F5344CB8AC3E}">
        <p14:creationId xmlns:p14="http://schemas.microsoft.com/office/powerpoint/2010/main" val="3039221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89397-9DA8-0D43-AB2A-ACF0E6DA43B7}"/>
              </a:ext>
            </a:extLst>
          </p:cNvPr>
          <p:cNvSpPr>
            <a:spLocks noGrp="1"/>
          </p:cNvSpPr>
          <p:nvPr>
            <p:ph type="title"/>
          </p:nvPr>
        </p:nvSpPr>
        <p:spPr/>
        <p:txBody>
          <a:bodyPr>
            <a:noAutofit/>
          </a:bodyPr>
          <a:lstStyle/>
          <a:p>
            <a:r>
              <a:rPr lang="fr-FR"/>
              <a:t>Pays avec industrie aéronautique intéressante </a:t>
            </a:r>
          </a:p>
        </p:txBody>
      </p:sp>
      <p:graphicFrame>
        <p:nvGraphicFramePr>
          <p:cNvPr id="5" name="Espace réservé du contenu 4">
            <a:extLst>
              <a:ext uri="{FF2B5EF4-FFF2-40B4-BE49-F238E27FC236}">
                <a16:creationId xmlns:a16="http://schemas.microsoft.com/office/drawing/2014/main" id="{E3762DCD-A378-C580-6545-AA8695CEBAAD}"/>
              </a:ext>
            </a:extLst>
          </p:cNvPr>
          <p:cNvGraphicFramePr>
            <a:graphicFrameLocks noGrp="1"/>
          </p:cNvGraphicFramePr>
          <p:nvPr>
            <p:ph idx="1"/>
            <p:extLst>
              <p:ext uri="{D42A27DB-BD31-4B8C-83A1-F6EECF244321}">
                <p14:modId xmlns:p14="http://schemas.microsoft.com/office/powerpoint/2010/main" val="1343781649"/>
              </p:ext>
            </p:extLst>
          </p:nvPr>
        </p:nvGraphicFramePr>
        <p:xfrm>
          <a:off x="920798" y="1115569"/>
          <a:ext cx="10350402" cy="5377306"/>
        </p:xfrm>
        <a:graphic>
          <a:graphicData uri="http://schemas.openxmlformats.org/drawingml/2006/table">
            <a:tbl>
              <a:tblPr/>
              <a:tblGrid>
                <a:gridCol w="3450134">
                  <a:extLst>
                    <a:ext uri="{9D8B030D-6E8A-4147-A177-3AD203B41FA5}">
                      <a16:colId xmlns:a16="http://schemas.microsoft.com/office/drawing/2014/main" val="2405432321"/>
                    </a:ext>
                  </a:extLst>
                </a:gridCol>
                <a:gridCol w="3450134">
                  <a:extLst>
                    <a:ext uri="{9D8B030D-6E8A-4147-A177-3AD203B41FA5}">
                      <a16:colId xmlns:a16="http://schemas.microsoft.com/office/drawing/2014/main" val="68002714"/>
                    </a:ext>
                  </a:extLst>
                </a:gridCol>
                <a:gridCol w="3450134">
                  <a:extLst>
                    <a:ext uri="{9D8B030D-6E8A-4147-A177-3AD203B41FA5}">
                      <a16:colId xmlns:a16="http://schemas.microsoft.com/office/drawing/2014/main" val="4012566388"/>
                    </a:ext>
                  </a:extLst>
                </a:gridCol>
              </a:tblGrid>
              <a:tr h="488846">
                <a:tc>
                  <a:txBody>
                    <a:bodyPr/>
                    <a:lstStyle/>
                    <a:p>
                      <a:pPr algn="ctr" rtl="0" fontAlgn="base">
                        <a:lnSpc>
                          <a:spcPct val="100000"/>
                        </a:lnSpc>
                        <a:buNone/>
                      </a:pPr>
                      <a:r>
                        <a:rPr lang="fr-FR" sz="1600" b="1" i="0">
                          <a:solidFill>
                            <a:srgbClr val="000000"/>
                          </a:solidFill>
                          <a:effectLst/>
                          <a:latin typeface="+mn-lt"/>
                        </a:rPr>
                        <a:t>Pays​</a:t>
                      </a:r>
                      <a:endParaRPr lang="fr-FR" sz="3600" b="1" i="0">
                        <a:solidFill>
                          <a:srgbClr val="000000"/>
                        </a:solidFill>
                        <a:effectLst/>
                        <a:latin typeface="+mn-lt"/>
                      </a:endParaRP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600" b="1" i="0" kern="1200">
                          <a:solidFill>
                            <a:srgbClr val="000000"/>
                          </a:solidFill>
                          <a:effectLst/>
                          <a:latin typeface="+mn-lt"/>
                          <a:ea typeface="+mn-ea"/>
                          <a:cs typeface="+mn-cs"/>
                        </a:rPr>
                        <a:t>Atouts / Motivations potentielles​</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base" latinLnBrk="0" hangingPunct="1">
                        <a:lnSpc>
                          <a:spcPct val="100000"/>
                        </a:lnSpc>
                        <a:buNone/>
                      </a:pPr>
                      <a:r>
                        <a:rPr lang="fr-FR" sz="1600" b="1" i="0" kern="1200">
                          <a:solidFill>
                            <a:srgbClr val="000000"/>
                          </a:solidFill>
                          <a:effectLst/>
                          <a:latin typeface="+mn-lt"/>
                          <a:ea typeface="+mn-ea"/>
                          <a:cs typeface="+mn-cs"/>
                        </a:rPr>
                        <a:t>Limites / Obstacles​</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4685253"/>
                  </a:ext>
                </a:extLst>
              </a:tr>
              <a:tr h="488846">
                <a:tc>
                  <a:txBody>
                    <a:bodyPr/>
                    <a:lstStyle/>
                    <a:p>
                      <a:pPr algn="ctr" rtl="0" fontAlgn="base">
                        <a:lnSpc>
                          <a:spcPct val="100000"/>
                        </a:lnSpc>
                        <a:buNone/>
                      </a:pPr>
                      <a:r>
                        <a:rPr lang="fr-FR" sz="1200" b="0" i="0">
                          <a:solidFill>
                            <a:srgbClr val="000000"/>
                          </a:solidFill>
                          <a:effectLst/>
                          <a:latin typeface="+mn-lt"/>
                        </a:rPr>
                        <a:t>Afrique du Sud​</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Industrie aéronautique localisée mais pas constructeur mondial majeur​</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Marchés limités</a:t>
                      </a:r>
                    </a:p>
                    <a:p>
                      <a:pPr algn="ctr" rtl="0" fontAlgn="base">
                        <a:lnSpc>
                          <a:spcPct val="100000"/>
                        </a:lnSpc>
                        <a:buNone/>
                      </a:pPr>
                      <a:r>
                        <a:rPr lang="fr-FR" sz="1200" b="0" i="0">
                          <a:solidFill>
                            <a:srgbClr val="000000"/>
                          </a:solidFill>
                          <a:effectLst/>
                          <a:latin typeface="+mn-lt"/>
                        </a:rPr>
                        <a:t>Concurrence internationale​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35409"/>
                  </a:ext>
                </a:extLst>
              </a:tr>
              <a:tr h="488846">
                <a:tc>
                  <a:txBody>
                    <a:bodyPr/>
                    <a:lstStyle/>
                    <a:p>
                      <a:pPr algn="ctr" rtl="0" fontAlgn="base">
                        <a:lnSpc>
                          <a:spcPct val="100000"/>
                        </a:lnSpc>
                        <a:buNone/>
                      </a:pPr>
                      <a:r>
                        <a:rPr lang="fr-FR" sz="1200" b="0" i="0">
                          <a:solidFill>
                            <a:srgbClr val="000000"/>
                          </a:solidFill>
                          <a:effectLst/>
                          <a:latin typeface="+mn-lt"/>
                        </a:rPr>
                        <a:t>Argentine​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Tradition aéronautique mais pas de grand constructeur global​</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Difficultés économiques</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443367"/>
                  </a:ext>
                </a:extLst>
              </a:tr>
              <a:tr h="488846">
                <a:tc>
                  <a:txBody>
                    <a:bodyPr/>
                    <a:lstStyle/>
                    <a:p>
                      <a:pPr algn="ctr" rtl="0" fontAlgn="base">
                        <a:lnSpc>
                          <a:spcPct val="100000"/>
                        </a:lnSpc>
                        <a:buNone/>
                      </a:pPr>
                      <a:r>
                        <a:rPr lang="fr-FR" sz="1200" b="0" i="0">
                          <a:solidFill>
                            <a:srgbClr val="000000"/>
                          </a:solidFill>
                          <a:effectLst/>
                          <a:latin typeface="+mn-lt"/>
                        </a:rPr>
                        <a:t>Australie​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Territoire vaste</a:t>
                      </a:r>
                    </a:p>
                    <a:p>
                      <a:pPr algn="ctr" rtl="0" fontAlgn="base">
                        <a:lnSpc>
                          <a:spcPct val="100000"/>
                        </a:lnSpc>
                        <a:buNone/>
                      </a:pPr>
                      <a:r>
                        <a:rPr lang="fr-FR" sz="1200" b="0" i="0">
                          <a:solidFill>
                            <a:srgbClr val="000000"/>
                          </a:solidFill>
                          <a:effectLst/>
                          <a:latin typeface="+mn-lt"/>
                        </a:rPr>
                        <a:t>Besoin de logistique interne​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Coûts élevés</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7154145"/>
                  </a:ext>
                </a:extLst>
              </a:tr>
              <a:tr h="488846">
                <a:tc>
                  <a:txBody>
                    <a:bodyPr/>
                    <a:lstStyle/>
                    <a:p>
                      <a:pPr algn="ctr" rtl="0" fontAlgn="base">
                        <a:lnSpc>
                          <a:spcPct val="100000"/>
                        </a:lnSpc>
                        <a:buNone/>
                      </a:pPr>
                      <a:r>
                        <a:rPr lang="fr-FR" sz="1200" b="0" i="0">
                          <a:solidFill>
                            <a:srgbClr val="000000"/>
                          </a:solidFill>
                          <a:effectLst/>
                          <a:latin typeface="+mn-lt"/>
                        </a:rPr>
                        <a:t>Brésil​</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Possibilité d’extension ou création de filiale dédiée à ce type spécifique​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Concurrence interne</a:t>
                      </a:r>
                    </a:p>
                    <a:p>
                      <a:pPr algn="ctr" rtl="0" fontAlgn="base">
                        <a:lnSpc>
                          <a:spcPct val="100000"/>
                        </a:lnSpc>
                        <a:buNone/>
                      </a:pPr>
                      <a:r>
                        <a:rPr lang="fr-FR" sz="1200" b="0" i="0">
                          <a:solidFill>
                            <a:srgbClr val="000000"/>
                          </a:solidFill>
                          <a:effectLst/>
                          <a:latin typeface="+mn-lt"/>
                        </a:rPr>
                        <a:t>Soutien politique requis​</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2731646"/>
                  </a:ext>
                </a:extLst>
              </a:tr>
              <a:tr h="488846">
                <a:tc>
                  <a:txBody>
                    <a:bodyPr/>
                    <a:lstStyle/>
                    <a:p>
                      <a:pPr algn="ctr" rtl="0" fontAlgn="base">
                        <a:lnSpc>
                          <a:spcPct val="100000"/>
                        </a:lnSpc>
                        <a:buNone/>
                      </a:pPr>
                      <a:r>
                        <a:rPr lang="fr-FR" sz="1200" b="0" i="0">
                          <a:solidFill>
                            <a:srgbClr val="000000"/>
                          </a:solidFill>
                          <a:effectLst/>
                          <a:latin typeface="+mn-lt"/>
                        </a:rPr>
                        <a:t>Chili​ / Colombie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Pays d’Amérique latine avec besoin de couverture de territoires isolés​</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Petits marchés</a:t>
                      </a:r>
                    </a:p>
                    <a:p>
                      <a:pPr algn="ctr" rtl="0" fontAlgn="base">
                        <a:lnSpc>
                          <a:spcPct val="100000"/>
                        </a:lnSpc>
                        <a:buNone/>
                      </a:pPr>
                      <a:r>
                        <a:rPr lang="fr-FR" sz="1200" b="0" i="0">
                          <a:solidFill>
                            <a:srgbClr val="000000"/>
                          </a:solidFill>
                          <a:effectLst/>
                          <a:latin typeface="+mn-lt"/>
                        </a:rPr>
                        <a:t>Ressources limitées pour R &amp; D lourde​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7435973"/>
                  </a:ext>
                </a:extLst>
              </a:tr>
              <a:tr h="488846">
                <a:tc>
                  <a:txBody>
                    <a:bodyPr/>
                    <a:lstStyle/>
                    <a:p>
                      <a:pPr algn="ctr" rtl="0" fontAlgn="base">
                        <a:lnSpc>
                          <a:spcPct val="100000"/>
                        </a:lnSpc>
                        <a:buNone/>
                      </a:pPr>
                      <a:r>
                        <a:rPr lang="fr-FR" sz="1200" b="0" i="0">
                          <a:solidFill>
                            <a:srgbClr val="000000"/>
                          </a:solidFill>
                          <a:effectLst/>
                          <a:latin typeface="+mn-lt"/>
                        </a:rPr>
                        <a:t>Égypte​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Position stratégique</a:t>
                      </a:r>
                    </a:p>
                    <a:p>
                      <a:pPr algn="ctr" rtl="0" fontAlgn="base">
                        <a:lnSpc>
                          <a:spcPct val="100000"/>
                        </a:lnSpc>
                        <a:buNone/>
                      </a:pPr>
                      <a:r>
                        <a:rPr lang="fr-FR" sz="1200" b="0" i="0">
                          <a:solidFill>
                            <a:srgbClr val="000000"/>
                          </a:solidFill>
                          <a:effectLst/>
                          <a:latin typeface="+mn-lt"/>
                        </a:rPr>
                        <a:t>Besoin militaire et civil​</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Contraintes économiques</a:t>
                      </a:r>
                    </a:p>
                    <a:p>
                      <a:pPr algn="ctr" rtl="0" fontAlgn="base">
                        <a:lnSpc>
                          <a:spcPct val="100000"/>
                        </a:lnSpc>
                        <a:buNone/>
                      </a:pPr>
                      <a:r>
                        <a:rPr lang="fr-FR" sz="1200" b="0" i="0">
                          <a:solidFill>
                            <a:srgbClr val="000000"/>
                          </a:solidFill>
                          <a:effectLst/>
                          <a:latin typeface="+mn-lt"/>
                        </a:rPr>
                        <a:t>Bureaucratie​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1738924"/>
                  </a:ext>
                </a:extLst>
              </a:tr>
              <a:tr h="488846">
                <a:tc>
                  <a:txBody>
                    <a:bodyPr/>
                    <a:lstStyle/>
                    <a:p>
                      <a:pPr algn="ctr" rtl="0" fontAlgn="base">
                        <a:lnSpc>
                          <a:spcPct val="100000"/>
                        </a:lnSpc>
                        <a:buNone/>
                      </a:pPr>
                      <a:r>
                        <a:rPr lang="fr-FR" sz="1200" b="0" i="0">
                          <a:solidFill>
                            <a:srgbClr val="000000"/>
                          </a:solidFill>
                          <a:effectLst/>
                          <a:latin typeface="+mn-lt"/>
                        </a:rPr>
                        <a:t>Indonésie​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Vaste territoire / Besoin logistique</a:t>
                      </a:r>
                    </a:p>
                    <a:p>
                      <a:pPr algn="ctr" rtl="0" fontAlgn="base">
                        <a:lnSpc>
                          <a:spcPct val="100000"/>
                        </a:lnSpc>
                        <a:buNone/>
                      </a:pPr>
                      <a:r>
                        <a:rPr lang="fr-FR" sz="1200" b="0" i="0">
                          <a:solidFill>
                            <a:srgbClr val="000000"/>
                          </a:solidFill>
                          <a:effectLst/>
                          <a:latin typeface="+mn-lt"/>
                        </a:rPr>
                        <a:t>Volonté d’industrialisation​</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Dispersion géographique</a:t>
                      </a:r>
                    </a:p>
                    <a:p>
                      <a:pPr algn="ctr" rtl="0" fontAlgn="base">
                        <a:lnSpc>
                          <a:spcPct val="100000"/>
                        </a:lnSpc>
                        <a:buNone/>
                      </a:pPr>
                      <a:r>
                        <a:rPr lang="fr-FR" sz="1200" b="0" i="0">
                          <a:solidFill>
                            <a:srgbClr val="000000"/>
                          </a:solidFill>
                          <a:effectLst/>
                          <a:latin typeface="+mn-lt"/>
                        </a:rPr>
                        <a:t>Infrastructures de R &amp; D limitées​</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481423"/>
                  </a:ext>
                </a:extLst>
              </a:tr>
              <a:tr h="488846">
                <a:tc>
                  <a:txBody>
                    <a:bodyPr/>
                    <a:lstStyle/>
                    <a:p>
                      <a:pPr algn="ctr" rtl="0" fontAlgn="base">
                        <a:lnSpc>
                          <a:spcPct val="100000"/>
                        </a:lnSpc>
                        <a:buNone/>
                      </a:pPr>
                      <a:r>
                        <a:rPr lang="fr-FR" sz="1200" b="0" i="0" u="none">
                          <a:solidFill>
                            <a:srgbClr val="000000"/>
                          </a:solidFill>
                          <a:effectLst/>
                          <a:latin typeface="+mn-lt"/>
                        </a:rPr>
                        <a:t>Maroc​</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Croissante industrie aéronautique locale</a:t>
                      </a:r>
                    </a:p>
                    <a:p>
                      <a:pPr algn="ctr" rtl="0" fontAlgn="base">
                        <a:lnSpc>
                          <a:spcPct val="100000"/>
                        </a:lnSpc>
                        <a:buNone/>
                      </a:pPr>
                      <a:r>
                        <a:rPr lang="fr-FR" sz="1200" b="0" i="0">
                          <a:solidFill>
                            <a:srgbClr val="000000"/>
                          </a:solidFill>
                          <a:effectLst/>
                          <a:latin typeface="+mn-lt"/>
                        </a:rPr>
                        <a:t>Volonté d’industrialisation​</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Manque d’expérience dans la conception d’avions complets​</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2870414"/>
                  </a:ext>
                </a:extLst>
              </a:tr>
              <a:tr h="488846">
                <a:tc>
                  <a:txBody>
                    <a:bodyPr/>
                    <a:lstStyle/>
                    <a:p>
                      <a:pPr algn="ctr" rtl="0" fontAlgn="base">
                        <a:lnSpc>
                          <a:spcPct val="100000"/>
                        </a:lnSpc>
                        <a:buNone/>
                      </a:pPr>
                      <a:r>
                        <a:rPr lang="fr-FR" sz="1200" b="0" i="0">
                          <a:solidFill>
                            <a:srgbClr val="000000"/>
                          </a:solidFill>
                          <a:effectLst/>
                          <a:latin typeface="+mn-lt"/>
                        </a:rPr>
                        <a:t>Turquie​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Renforcement de sa filière aéronautique mais pas encore dans tous les secteurs​</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Dépendance technologique pour moteurs et avionique​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3982278"/>
                  </a:ext>
                </a:extLst>
              </a:tr>
              <a:tr h="488846">
                <a:tc>
                  <a:txBody>
                    <a:bodyPr/>
                    <a:lstStyle/>
                    <a:p>
                      <a:pPr algn="ctr" rtl="0" fontAlgn="base">
                        <a:lnSpc>
                          <a:spcPct val="100000"/>
                        </a:lnSpc>
                        <a:buNone/>
                      </a:pPr>
                      <a:r>
                        <a:rPr lang="fr-FR" sz="1200" b="0" i="0">
                          <a:solidFill>
                            <a:srgbClr val="000000"/>
                          </a:solidFill>
                          <a:effectLst/>
                          <a:latin typeface="+mn-lt"/>
                        </a:rPr>
                        <a:t>Vietnam​</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Développement industriel rapide</a:t>
                      </a:r>
                    </a:p>
                    <a:p>
                      <a:pPr algn="ctr" rtl="0" fontAlgn="base">
                        <a:lnSpc>
                          <a:spcPct val="100000"/>
                        </a:lnSpc>
                        <a:buNone/>
                      </a:pPr>
                      <a:r>
                        <a:rPr lang="fr-FR" sz="1200" b="0" i="0">
                          <a:solidFill>
                            <a:srgbClr val="000000"/>
                          </a:solidFill>
                          <a:effectLst/>
                          <a:latin typeface="+mn-lt"/>
                        </a:rPr>
                        <a:t>Position géographique insulaire​</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Coût de la certification</a:t>
                      </a:r>
                    </a:p>
                    <a:p>
                      <a:pPr algn="ctr" rtl="0" fontAlgn="base">
                        <a:lnSpc>
                          <a:spcPct val="100000"/>
                        </a:lnSpc>
                        <a:buNone/>
                      </a:pPr>
                      <a:r>
                        <a:rPr lang="fr-FR" sz="1200" b="0" i="0">
                          <a:solidFill>
                            <a:srgbClr val="000000"/>
                          </a:solidFill>
                          <a:effectLst/>
                          <a:latin typeface="+mn-lt"/>
                        </a:rPr>
                        <a:t>Investissement initial élevé​</a:t>
                      </a:r>
                    </a:p>
                  </a:txBody>
                  <a:tcPr marL="77332" marR="77332" marT="38666" marB="386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1749601"/>
                  </a:ext>
                </a:extLst>
              </a:tr>
            </a:tbl>
          </a:graphicData>
        </a:graphic>
      </p:graphicFrame>
      <p:sp>
        <p:nvSpPr>
          <p:cNvPr id="4" name="Espace réservé du numéro de diapositive 3">
            <a:extLst>
              <a:ext uri="{FF2B5EF4-FFF2-40B4-BE49-F238E27FC236}">
                <a16:creationId xmlns:a16="http://schemas.microsoft.com/office/drawing/2014/main" id="{B90E0D37-77B7-0C2B-0373-5FC327671AAD}"/>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38</a:t>
            </a:fld>
            <a:endParaRPr lang="fr-FR"/>
          </a:p>
        </p:txBody>
      </p:sp>
    </p:spTree>
    <p:extLst>
      <p:ext uri="{BB962C8B-B14F-4D97-AF65-F5344CB8AC3E}">
        <p14:creationId xmlns:p14="http://schemas.microsoft.com/office/powerpoint/2010/main" val="4043134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6F48C-BDD8-B84B-04D7-14D976C4ED9A}"/>
              </a:ext>
            </a:extLst>
          </p:cNvPr>
          <p:cNvSpPr>
            <a:spLocks noGrp="1"/>
          </p:cNvSpPr>
          <p:nvPr>
            <p:ph type="title"/>
          </p:nvPr>
        </p:nvSpPr>
        <p:spPr/>
        <p:txBody>
          <a:bodyPr>
            <a:normAutofit fontScale="90000"/>
          </a:bodyPr>
          <a:lstStyle/>
          <a:p>
            <a:r>
              <a:rPr lang="fr-FR"/>
              <a:t>Financeurs / Investisseurs potentiels</a:t>
            </a:r>
          </a:p>
        </p:txBody>
      </p:sp>
      <p:graphicFrame>
        <p:nvGraphicFramePr>
          <p:cNvPr id="5" name="Espace réservé du contenu 4">
            <a:extLst>
              <a:ext uri="{FF2B5EF4-FFF2-40B4-BE49-F238E27FC236}">
                <a16:creationId xmlns:a16="http://schemas.microsoft.com/office/drawing/2014/main" id="{7E4F3615-7690-7BFF-F567-FFC9826C1A8A}"/>
              </a:ext>
            </a:extLst>
          </p:cNvPr>
          <p:cNvGraphicFramePr>
            <a:graphicFrameLocks noGrp="1"/>
          </p:cNvGraphicFramePr>
          <p:nvPr>
            <p:ph idx="1"/>
            <p:extLst>
              <p:ext uri="{D42A27DB-BD31-4B8C-83A1-F6EECF244321}">
                <p14:modId xmlns:p14="http://schemas.microsoft.com/office/powerpoint/2010/main" val="1587641119"/>
              </p:ext>
            </p:extLst>
          </p:nvPr>
        </p:nvGraphicFramePr>
        <p:xfrm>
          <a:off x="1065636" y="962741"/>
          <a:ext cx="10060726" cy="5530134"/>
        </p:xfrm>
        <a:graphic>
          <a:graphicData uri="http://schemas.openxmlformats.org/drawingml/2006/table">
            <a:tbl>
              <a:tblPr/>
              <a:tblGrid>
                <a:gridCol w="2647832">
                  <a:extLst>
                    <a:ext uri="{9D8B030D-6E8A-4147-A177-3AD203B41FA5}">
                      <a16:colId xmlns:a16="http://schemas.microsoft.com/office/drawing/2014/main" val="129947615"/>
                    </a:ext>
                  </a:extLst>
                </a:gridCol>
                <a:gridCol w="3706447">
                  <a:extLst>
                    <a:ext uri="{9D8B030D-6E8A-4147-A177-3AD203B41FA5}">
                      <a16:colId xmlns:a16="http://schemas.microsoft.com/office/drawing/2014/main" val="1712082854"/>
                    </a:ext>
                  </a:extLst>
                </a:gridCol>
                <a:gridCol w="3706447">
                  <a:extLst>
                    <a:ext uri="{9D8B030D-6E8A-4147-A177-3AD203B41FA5}">
                      <a16:colId xmlns:a16="http://schemas.microsoft.com/office/drawing/2014/main" val="3804503484"/>
                    </a:ext>
                  </a:extLst>
                </a:gridCol>
              </a:tblGrid>
              <a:tr h="489042">
                <a:tc>
                  <a:txBody>
                    <a:bodyPr/>
                    <a:lstStyle/>
                    <a:p>
                      <a:pPr algn="ctr" rtl="0" fontAlgn="base">
                        <a:lnSpc>
                          <a:spcPct val="100000"/>
                        </a:lnSpc>
                        <a:buNone/>
                      </a:pPr>
                      <a:r>
                        <a:rPr lang="fr-FR" sz="1600" b="1" i="0">
                          <a:solidFill>
                            <a:srgbClr val="000000"/>
                          </a:solidFill>
                          <a:effectLst/>
                          <a:latin typeface="+mn-lt"/>
                        </a:rPr>
                        <a:t>Nom / Entité​</a:t>
                      </a:r>
                      <a:endParaRPr lang="fr-FR" sz="4800" b="1"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600" b="1" i="0">
                          <a:solidFill>
                            <a:srgbClr val="000000"/>
                          </a:solidFill>
                          <a:effectLst/>
                          <a:latin typeface="+mn-lt"/>
                        </a:rPr>
                        <a:t>Type / Profil​</a:t>
                      </a:r>
                      <a:endParaRPr lang="fr-FR" sz="4800" b="1"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600" b="1" i="0">
                          <a:solidFill>
                            <a:srgbClr val="000000"/>
                          </a:solidFill>
                          <a:effectLst/>
                          <a:latin typeface="+mn-lt"/>
                        </a:rPr>
                        <a:t>Que peuvent-ils apporter​ ?</a:t>
                      </a:r>
                      <a:endParaRPr lang="fr-FR" sz="4800" b="1"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6870636"/>
                  </a:ext>
                </a:extLst>
              </a:tr>
              <a:tr h="489042">
                <a:tc>
                  <a:txBody>
                    <a:bodyPr/>
                    <a:lstStyle/>
                    <a:p>
                      <a:pPr algn="ctr" rtl="0" fontAlgn="base">
                        <a:lnSpc>
                          <a:spcPct val="100000"/>
                        </a:lnSpc>
                        <a:buNone/>
                      </a:pPr>
                      <a:r>
                        <a:rPr lang="fr-FR" sz="1200" b="0" i="0">
                          <a:solidFill>
                            <a:srgbClr val="000000"/>
                          </a:solidFill>
                          <a:effectLst/>
                          <a:latin typeface="+mn-lt"/>
                        </a:rPr>
                        <a:t>CMA CGM Ventures​</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Corporate Venture du groupe CMA CGM​</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Investissement existant dans le transport aérien (Air cargo) et dans l’innovation logistique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8195237"/>
                  </a:ext>
                </a:extLst>
              </a:tr>
              <a:tr h="624052">
                <a:tc>
                  <a:txBody>
                    <a:bodyPr/>
                    <a:lstStyle/>
                    <a:p>
                      <a:pPr algn="ctr" rtl="0" fontAlgn="base">
                        <a:lnSpc>
                          <a:spcPct val="100000"/>
                        </a:lnSpc>
                        <a:buNone/>
                      </a:pPr>
                      <a:r>
                        <a:rPr lang="fr-FR" sz="1200" b="0" i="0">
                          <a:solidFill>
                            <a:srgbClr val="000000"/>
                          </a:solidFill>
                          <a:effectLst/>
                          <a:latin typeface="+mn-lt"/>
                        </a:rPr>
                        <a:t>Fortress – Transportation &amp; Infrastructure​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Fonds / Groupe d’investissement spécialisé​</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Investissement dans des actifs essentiels du transport (Aviation, logistique, transport terrestre)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6783771"/>
                  </a:ext>
                </a:extLst>
              </a:tr>
              <a:tr h="489042">
                <a:tc>
                  <a:txBody>
                    <a:bodyPr/>
                    <a:lstStyle/>
                    <a:p>
                      <a:pPr algn="ctr" rtl="0" fontAlgn="base">
                        <a:lnSpc>
                          <a:spcPct val="100000"/>
                        </a:lnSpc>
                        <a:buNone/>
                      </a:pPr>
                      <a:r>
                        <a:rPr lang="fr-FR" sz="1200" b="0" i="0">
                          <a:solidFill>
                            <a:srgbClr val="000000"/>
                          </a:solidFill>
                          <a:effectLst/>
                          <a:latin typeface="+mn-lt"/>
                        </a:rPr>
                        <a:t>InfraVia Capital Partners​</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Private equity / Infrastructure &amp; Tech​</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Investissement dans les infrastructures et technologies de croissance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8066991"/>
                  </a:ext>
                </a:extLst>
              </a:tr>
              <a:tr h="489042">
                <a:tc>
                  <a:txBody>
                    <a:bodyPr/>
                    <a:lstStyle/>
                    <a:p>
                      <a:pPr algn="ctr" rtl="0" fontAlgn="base">
                        <a:lnSpc>
                          <a:spcPct val="100000"/>
                        </a:lnSpc>
                        <a:buNone/>
                      </a:pPr>
                      <a:r>
                        <a:rPr lang="fr-FR" sz="1200" b="0" i="0">
                          <a:solidFill>
                            <a:srgbClr val="000000"/>
                          </a:solidFill>
                          <a:effectLst/>
                          <a:latin typeface="+mn-lt"/>
                        </a:rPr>
                        <a:t>Ardian – Infrastructure​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Grand fonds d’infrastructure européen​</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Investissement dans le transport, l’énergie, les infrastructures critiques​</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8446298"/>
                  </a:ext>
                </a:extLst>
              </a:tr>
              <a:tr h="489042">
                <a:tc>
                  <a:txBody>
                    <a:bodyPr/>
                    <a:lstStyle/>
                    <a:p>
                      <a:pPr algn="ctr" rtl="0" fontAlgn="base">
                        <a:lnSpc>
                          <a:spcPct val="100000"/>
                        </a:lnSpc>
                        <a:buNone/>
                      </a:pPr>
                      <a:r>
                        <a:rPr lang="fr-FR" sz="1200" b="0" i="0">
                          <a:solidFill>
                            <a:srgbClr val="000000"/>
                          </a:solidFill>
                          <a:effectLst/>
                          <a:latin typeface="+mn-lt"/>
                        </a:rPr>
                        <a:t>CION Grosvenor Infrastructure Fund​</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Fonds infrastructure​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Investissement dans des projets d’infrastructure de grande échelle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0223817"/>
                  </a:ext>
                </a:extLst>
              </a:tr>
              <a:tr h="489042">
                <a:tc>
                  <a:txBody>
                    <a:bodyPr/>
                    <a:lstStyle/>
                    <a:p>
                      <a:pPr algn="ctr" rtl="0" fontAlgn="base">
                        <a:lnSpc>
                          <a:spcPct val="100000"/>
                        </a:lnSpc>
                        <a:buNone/>
                      </a:pPr>
                      <a:r>
                        <a:rPr lang="fr-FR" sz="1200" b="0" i="0">
                          <a:solidFill>
                            <a:srgbClr val="000000"/>
                          </a:solidFill>
                          <a:effectLst/>
                          <a:latin typeface="+mn-lt"/>
                        </a:rPr>
                        <a:t>Fonds souverains / Fonds stratégiques nationaux​</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(Ex : Fonds d’État, fonds de pension nationaux)​</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Autonomie industrielle ou stratégique​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9836240"/>
                  </a:ext>
                </a:extLst>
              </a:tr>
              <a:tr h="489042">
                <a:tc>
                  <a:txBody>
                    <a:bodyPr/>
                    <a:lstStyle/>
                    <a:p>
                      <a:pPr algn="ctr" rtl="0" fontAlgn="base">
                        <a:lnSpc>
                          <a:spcPct val="100000"/>
                        </a:lnSpc>
                        <a:buNone/>
                      </a:pPr>
                      <a:r>
                        <a:rPr lang="fr-FR" sz="1200" b="0" i="0">
                          <a:solidFill>
                            <a:srgbClr val="000000"/>
                          </a:solidFill>
                          <a:effectLst/>
                          <a:latin typeface="+mn-lt"/>
                        </a:rPr>
                        <a:t>Fonds d’aérospatial / Défense / Mobilité avancée​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(Ex : Thales, Safran, Lockheed – affiliés)​</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Expertise aéronautique + Financement</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4600904"/>
                  </a:ext>
                </a:extLst>
              </a:tr>
              <a:tr h="489042">
                <a:tc>
                  <a:txBody>
                    <a:bodyPr/>
                    <a:lstStyle/>
                    <a:p>
                      <a:pPr algn="ctr" rtl="0" fontAlgn="base">
                        <a:lnSpc>
                          <a:spcPct val="100000"/>
                        </a:lnSpc>
                        <a:buNone/>
                      </a:pPr>
                      <a:r>
                        <a:rPr lang="fr-FR" sz="1200" b="0" i="0">
                          <a:solidFill>
                            <a:srgbClr val="000000"/>
                          </a:solidFill>
                          <a:effectLst/>
                          <a:latin typeface="+mn-lt"/>
                        </a:rPr>
                        <a:t>Compagnies aériennes cargo​</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(Ex : FedEx, DHL, Air Cargo majors)​</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Co-investissement dans un avion optimisé pour leur chaîne logistique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9044569"/>
                  </a:ext>
                </a:extLst>
              </a:tr>
              <a:tr h="489042">
                <a:tc>
                  <a:txBody>
                    <a:bodyPr/>
                    <a:lstStyle/>
                    <a:p>
                      <a:pPr algn="ctr" rtl="0" fontAlgn="base">
                        <a:lnSpc>
                          <a:spcPct val="100000"/>
                        </a:lnSpc>
                        <a:buNone/>
                      </a:pPr>
                      <a:r>
                        <a:rPr lang="fr-FR" sz="1200" b="0" i="0">
                          <a:solidFill>
                            <a:srgbClr val="000000"/>
                          </a:solidFill>
                          <a:effectLst/>
                          <a:latin typeface="+mn-lt"/>
                        </a:rPr>
                        <a:t>Groupes logistiques globaux​</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(Ex : UPS, Maersk, DB Schenker, Kuehne + Nagel)​</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Solution de transport aérien de conteneurs autonome / optimisée</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5455736"/>
                  </a:ext>
                </a:extLst>
              </a:tr>
              <a:tr h="489042">
                <a:tc>
                  <a:txBody>
                    <a:bodyPr/>
                    <a:lstStyle/>
                    <a:p>
                      <a:pPr algn="ctr" rtl="0" fontAlgn="base">
                        <a:lnSpc>
                          <a:spcPct val="100000"/>
                        </a:lnSpc>
                        <a:buNone/>
                      </a:pPr>
                      <a:r>
                        <a:rPr lang="fr-FR" sz="1200" b="0" i="0">
                          <a:solidFill>
                            <a:srgbClr val="000000"/>
                          </a:solidFill>
                          <a:effectLst/>
                          <a:latin typeface="+mn-lt"/>
                        </a:rPr>
                        <a:t>Fond d’investissement “Deep tech / Mobilité du futur”​</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en-US" sz="1200" b="0" i="0">
                          <a:solidFill>
                            <a:srgbClr val="000000"/>
                          </a:solidFill>
                          <a:effectLst/>
                          <a:latin typeface="+mn-lt"/>
                        </a:rPr>
                        <a:t>(Ex : Bpifrance, Breakthrough Energy, Fonds clean tech)​</a:t>
                      </a:r>
                      <a:endParaRPr lang="en-US"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ase">
                        <a:lnSpc>
                          <a:spcPct val="100000"/>
                        </a:lnSpc>
                        <a:buNone/>
                      </a:pPr>
                      <a:r>
                        <a:rPr lang="fr-FR" sz="1200" b="0" i="0">
                          <a:solidFill>
                            <a:srgbClr val="000000"/>
                          </a:solidFill>
                          <a:effectLst/>
                          <a:latin typeface="+mn-lt"/>
                        </a:rPr>
                        <a:t>Innovation technologique, économies d’énergie, nouvelles architectures</a:t>
                      </a:r>
                      <a:endParaRPr lang="fr-FR" sz="4000" b="0" i="0">
                        <a:solidFill>
                          <a:srgbClr val="000000"/>
                        </a:solidFill>
                        <a:effectLst/>
                        <a:latin typeface="+mn-lt"/>
                      </a:endParaRPr>
                    </a:p>
                  </a:txBody>
                  <a:tcPr marL="91075" marR="91075" marT="45537" marB="4553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7585419"/>
                  </a:ext>
                </a:extLst>
              </a:tr>
            </a:tbl>
          </a:graphicData>
        </a:graphic>
      </p:graphicFrame>
      <p:sp>
        <p:nvSpPr>
          <p:cNvPr id="4" name="Espace réservé du numéro de diapositive 3">
            <a:extLst>
              <a:ext uri="{FF2B5EF4-FFF2-40B4-BE49-F238E27FC236}">
                <a16:creationId xmlns:a16="http://schemas.microsoft.com/office/drawing/2014/main" id="{59208D16-E666-E78F-7774-C9FB90EE181D}"/>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39</a:t>
            </a:fld>
            <a:endParaRPr lang="fr-FR"/>
          </a:p>
        </p:txBody>
      </p:sp>
    </p:spTree>
    <p:extLst>
      <p:ext uri="{BB962C8B-B14F-4D97-AF65-F5344CB8AC3E}">
        <p14:creationId xmlns:p14="http://schemas.microsoft.com/office/powerpoint/2010/main" val="711630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103AF0-8BE9-09A8-042E-395D3BBF9593}"/>
              </a:ext>
            </a:extLst>
          </p:cNvPr>
          <p:cNvSpPr>
            <a:spLocks noGrp="1"/>
          </p:cNvSpPr>
          <p:nvPr>
            <p:ph type="title"/>
          </p:nvPr>
        </p:nvSpPr>
        <p:spPr/>
        <p:txBody>
          <a:bodyPr/>
          <a:lstStyle/>
          <a:p>
            <a:r>
              <a:rPr lang="fr-FR"/>
              <a:t>Bilan des compétences</a:t>
            </a:r>
          </a:p>
        </p:txBody>
      </p:sp>
      <p:sp>
        <p:nvSpPr>
          <p:cNvPr id="4" name="Espace réservé du numéro de diapositive 3">
            <a:extLst>
              <a:ext uri="{FF2B5EF4-FFF2-40B4-BE49-F238E27FC236}">
                <a16:creationId xmlns:a16="http://schemas.microsoft.com/office/drawing/2014/main" id="{3C220908-86DF-1EF5-F724-B82710F73A58}"/>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4</a:t>
            </a:fld>
            <a:endParaRPr lang="fr-FR"/>
          </a:p>
        </p:txBody>
      </p:sp>
      <p:sp>
        <p:nvSpPr>
          <p:cNvPr id="16" name="ZoneTexte 15">
            <a:extLst>
              <a:ext uri="{FF2B5EF4-FFF2-40B4-BE49-F238E27FC236}">
                <a16:creationId xmlns:a16="http://schemas.microsoft.com/office/drawing/2014/main" id="{7310D922-0CBC-6317-7003-167D905EF093}"/>
              </a:ext>
            </a:extLst>
          </p:cNvPr>
          <p:cNvSpPr txBox="1"/>
          <p:nvPr/>
        </p:nvSpPr>
        <p:spPr>
          <a:xfrm>
            <a:off x="3399869" y="5149793"/>
            <a:ext cx="489686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hlinkClick r:id="rId3"/>
              </a:rPr>
              <a:t>AA et critères évaluations Projets 3A et 4A.pdf</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18" name="Image 17">
            <a:extLst>
              <a:ext uri="{FF2B5EF4-FFF2-40B4-BE49-F238E27FC236}">
                <a16:creationId xmlns:a16="http://schemas.microsoft.com/office/drawing/2014/main" id="{124EA9C8-5142-82D5-580C-C80A6BBA19E1}"/>
              </a:ext>
            </a:extLst>
          </p:cNvPr>
          <p:cNvPicPr>
            <a:picLocks noChangeAspect="1"/>
          </p:cNvPicPr>
          <p:nvPr/>
        </p:nvPicPr>
        <p:blipFill>
          <a:blip r:embed="rId4"/>
          <a:srcRect t="40151" b="39032"/>
          <a:stretch>
            <a:fillRect/>
          </a:stretch>
        </p:blipFill>
        <p:spPr>
          <a:xfrm>
            <a:off x="2447163" y="1928980"/>
            <a:ext cx="2551136" cy="2324424"/>
          </a:xfrm>
          <a:prstGeom prst="rect">
            <a:avLst/>
          </a:prstGeom>
        </p:spPr>
      </p:pic>
      <p:pic>
        <p:nvPicPr>
          <p:cNvPr id="20" name="Image 19">
            <a:extLst>
              <a:ext uri="{FF2B5EF4-FFF2-40B4-BE49-F238E27FC236}">
                <a16:creationId xmlns:a16="http://schemas.microsoft.com/office/drawing/2014/main" id="{BEF8FE44-CB66-18BE-8032-C394E2B53F55}"/>
              </a:ext>
            </a:extLst>
          </p:cNvPr>
          <p:cNvPicPr>
            <a:picLocks noChangeAspect="1"/>
          </p:cNvPicPr>
          <p:nvPr/>
        </p:nvPicPr>
        <p:blipFill>
          <a:blip r:embed="rId5"/>
          <a:srcRect t="38798" b="38995"/>
          <a:stretch>
            <a:fillRect/>
          </a:stretch>
        </p:blipFill>
        <p:spPr>
          <a:xfrm>
            <a:off x="5256041" y="1928980"/>
            <a:ext cx="1867830" cy="2324424"/>
          </a:xfrm>
          <a:prstGeom prst="rect">
            <a:avLst/>
          </a:prstGeom>
        </p:spPr>
      </p:pic>
      <p:pic>
        <p:nvPicPr>
          <p:cNvPr id="22" name="Image 21">
            <a:extLst>
              <a:ext uri="{FF2B5EF4-FFF2-40B4-BE49-F238E27FC236}">
                <a16:creationId xmlns:a16="http://schemas.microsoft.com/office/drawing/2014/main" id="{0477D0C9-D47A-6060-B0FF-263806815681}"/>
              </a:ext>
            </a:extLst>
          </p:cNvPr>
          <p:cNvPicPr>
            <a:picLocks noChangeAspect="1"/>
          </p:cNvPicPr>
          <p:nvPr/>
        </p:nvPicPr>
        <p:blipFill>
          <a:blip r:embed="rId6"/>
          <a:stretch>
            <a:fillRect/>
          </a:stretch>
        </p:blipFill>
        <p:spPr>
          <a:xfrm>
            <a:off x="7381613" y="1928980"/>
            <a:ext cx="1876687" cy="2324424"/>
          </a:xfrm>
          <a:prstGeom prst="rect">
            <a:avLst/>
          </a:prstGeom>
        </p:spPr>
      </p:pic>
    </p:spTree>
    <p:extLst>
      <p:ext uri="{BB962C8B-B14F-4D97-AF65-F5344CB8AC3E}">
        <p14:creationId xmlns:p14="http://schemas.microsoft.com/office/powerpoint/2010/main" val="125711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453467-4D4D-88DE-959C-AD32C4749AEB}"/>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40</a:t>
            </a:fld>
            <a:endParaRPr lang="fr-FR"/>
          </a:p>
        </p:txBody>
      </p:sp>
      <p:sp>
        <p:nvSpPr>
          <p:cNvPr id="5" name="Titre 1">
            <a:extLst>
              <a:ext uri="{FF2B5EF4-FFF2-40B4-BE49-F238E27FC236}">
                <a16:creationId xmlns:a16="http://schemas.microsoft.com/office/drawing/2014/main" id="{A81ABD15-4A24-B30A-B71F-2DAFCBAA1C2F}"/>
              </a:ext>
            </a:extLst>
          </p:cNvPr>
          <p:cNvSpPr>
            <a:spLocks noGrp="1"/>
          </p:cNvSpPr>
          <p:nvPr>
            <p:ph type="title"/>
          </p:nvPr>
        </p:nvSpPr>
        <p:spPr>
          <a:xfrm>
            <a:off x="2408496" y="271576"/>
            <a:ext cx="7375008" cy="619011"/>
          </a:xfrm>
        </p:spPr>
        <p:txBody>
          <a:bodyPr/>
          <a:lstStyle/>
          <a:p>
            <a:r>
              <a:rPr lang="fr-FR"/>
              <a:t>Exemples de missions</a:t>
            </a:r>
          </a:p>
        </p:txBody>
      </p:sp>
      <p:sp>
        <p:nvSpPr>
          <p:cNvPr id="6" name="Espace réservé du contenu 2">
            <a:extLst>
              <a:ext uri="{FF2B5EF4-FFF2-40B4-BE49-F238E27FC236}">
                <a16:creationId xmlns:a16="http://schemas.microsoft.com/office/drawing/2014/main" id="{579CDA52-2B42-7F12-1BD2-0B722A98355E}"/>
              </a:ext>
            </a:extLst>
          </p:cNvPr>
          <p:cNvSpPr>
            <a:spLocks noGrp="1"/>
          </p:cNvSpPr>
          <p:nvPr>
            <p:ph idx="1"/>
          </p:nvPr>
        </p:nvSpPr>
        <p:spPr>
          <a:xfrm>
            <a:off x="838200" y="1616075"/>
            <a:ext cx="10515600" cy="4351338"/>
          </a:xfrm>
        </p:spPr>
        <p:txBody>
          <a:bodyPr/>
          <a:lstStyle/>
          <a:p>
            <a:r>
              <a:rPr lang="fr-FR"/>
              <a:t> Forces civiles</a:t>
            </a:r>
          </a:p>
          <a:p>
            <a:pPr lvl="1"/>
            <a:r>
              <a:rPr lang="fr-FR"/>
              <a:t>Hôpitaux en conteneur</a:t>
            </a:r>
          </a:p>
          <a:p>
            <a:pPr lvl="1"/>
            <a:r>
              <a:rPr lang="fr-FR"/>
              <a:t>Aide humanitaire</a:t>
            </a:r>
          </a:p>
          <a:p>
            <a:pPr lvl="1"/>
            <a:r>
              <a:rPr lang="fr-FR"/>
              <a:t>Bombardier d’eau</a:t>
            </a:r>
          </a:p>
          <a:p>
            <a:endParaRPr lang="fr-FR"/>
          </a:p>
          <a:p>
            <a:r>
              <a:rPr lang="fr-FR"/>
              <a:t> Privé</a:t>
            </a:r>
          </a:p>
          <a:p>
            <a:pPr lvl="1"/>
            <a:r>
              <a:rPr lang="fr-FR"/>
              <a:t>Prospection pétrolière</a:t>
            </a:r>
          </a:p>
          <a:p>
            <a:pPr lvl="1"/>
            <a:r>
              <a:rPr lang="fr-FR"/>
              <a:t>Logistique</a:t>
            </a:r>
          </a:p>
          <a:p>
            <a:endParaRPr lang="fr-FR"/>
          </a:p>
          <a:p>
            <a:r>
              <a:rPr lang="fr-FR"/>
              <a:t> Militaire</a:t>
            </a:r>
          </a:p>
          <a:p>
            <a:pPr lvl="1"/>
            <a:r>
              <a:rPr lang="fr-FR"/>
              <a:t>BA105 : Station de contrôle aérien en conteneur, girafe</a:t>
            </a:r>
          </a:p>
          <a:p>
            <a:pPr lvl="1"/>
            <a:r>
              <a:rPr lang="fr-FR"/>
              <a:t>Transport logistique</a:t>
            </a:r>
          </a:p>
          <a:p>
            <a:pPr lvl="1"/>
            <a:r>
              <a:rPr lang="fr-FR"/>
              <a:t>Transport de systèmes de drones / Tir en conteneur </a:t>
            </a:r>
          </a:p>
          <a:p>
            <a:pPr lvl="1"/>
            <a:endParaRPr lang="fr-FR"/>
          </a:p>
        </p:txBody>
      </p:sp>
      <p:pic>
        <p:nvPicPr>
          <p:cNvPr id="7" name="Image 6">
            <a:extLst>
              <a:ext uri="{FF2B5EF4-FFF2-40B4-BE49-F238E27FC236}">
                <a16:creationId xmlns:a16="http://schemas.microsoft.com/office/drawing/2014/main" id="{08A2432B-5CDE-BD1B-99EB-835B6FEAC9E6}"/>
              </a:ext>
            </a:extLst>
          </p:cNvPr>
          <p:cNvPicPr>
            <a:picLocks noChangeAspect="1"/>
          </p:cNvPicPr>
          <p:nvPr/>
        </p:nvPicPr>
        <p:blipFill>
          <a:blip r:embed="rId3"/>
          <a:stretch>
            <a:fillRect/>
          </a:stretch>
        </p:blipFill>
        <p:spPr>
          <a:xfrm>
            <a:off x="7097874" y="4582347"/>
            <a:ext cx="2198592" cy="1319156"/>
          </a:xfrm>
          <a:prstGeom prst="rect">
            <a:avLst/>
          </a:prstGeom>
          <a:ln>
            <a:noFill/>
          </a:ln>
          <a:effectLst>
            <a:outerShdw blurRad="292100" dist="139700" dir="2700000" algn="tl" rotWithShape="0">
              <a:srgbClr val="333333">
                <a:alpha val="65000"/>
              </a:srgbClr>
            </a:outerShdw>
          </a:effectLst>
        </p:spPr>
      </p:pic>
      <p:pic>
        <p:nvPicPr>
          <p:cNvPr id="2050" name="Picture 2" descr="La ruée vers l'or noir ne fait que commencer - Le Matin.ma">
            <a:extLst>
              <a:ext uri="{FF2B5EF4-FFF2-40B4-BE49-F238E27FC236}">
                <a16:creationId xmlns:a16="http://schemas.microsoft.com/office/drawing/2014/main" id="{412FA83B-651B-85A5-F0BD-5EC5DC382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418" y="3132166"/>
            <a:ext cx="2198592" cy="1319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Mandat de protection des civils | Nations Unies Maintien de la paix">
            <a:extLst>
              <a:ext uri="{FF2B5EF4-FFF2-40B4-BE49-F238E27FC236}">
                <a16:creationId xmlns:a16="http://schemas.microsoft.com/office/drawing/2014/main" id="{A7CCB18E-D974-3151-B58D-BDBCBBC96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1419" y="1533171"/>
            <a:ext cx="2198591" cy="1319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641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9D74E4-714F-4038-F2EC-9910911A8706}"/>
              </a:ext>
            </a:extLst>
          </p:cNvPr>
          <p:cNvSpPr>
            <a:spLocks noGrp="1"/>
          </p:cNvSpPr>
          <p:nvPr>
            <p:ph type="title"/>
          </p:nvPr>
        </p:nvSpPr>
        <p:spPr/>
        <p:txBody>
          <a:bodyPr/>
          <a:lstStyle/>
          <a:p>
            <a:r>
              <a:rPr lang="fr-FR"/>
              <a:t>Opportunités de marché</a:t>
            </a:r>
          </a:p>
        </p:txBody>
      </p:sp>
      <p:sp>
        <p:nvSpPr>
          <p:cNvPr id="3" name="Espace réservé du contenu 2">
            <a:extLst>
              <a:ext uri="{FF2B5EF4-FFF2-40B4-BE49-F238E27FC236}">
                <a16:creationId xmlns:a16="http://schemas.microsoft.com/office/drawing/2014/main" id="{AE9BE64A-591C-0CAA-393E-F62D9ABD7D6B}"/>
              </a:ext>
            </a:extLst>
          </p:cNvPr>
          <p:cNvSpPr>
            <a:spLocks noGrp="1"/>
          </p:cNvSpPr>
          <p:nvPr>
            <p:ph idx="1"/>
          </p:nvPr>
        </p:nvSpPr>
        <p:spPr/>
        <p:txBody>
          <a:bodyPr>
            <a:normAutofit/>
          </a:bodyPr>
          <a:lstStyle/>
          <a:p>
            <a:pPr algn="just"/>
            <a:r>
              <a:rPr lang="fr-FR">
                <a:solidFill>
                  <a:srgbClr val="00B050"/>
                </a:solidFill>
              </a:rPr>
              <a:t> Armées alliées :</a:t>
            </a:r>
            <a:r>
              <a:rPr lang="fr-FR">
                <a:solidFill>
                  <a:schemeClr val="accent6"/>
                </a:solidFill>
              </a:rPr>
              <a:t> </a:t>
            </a:r>
            <a:r>
              <a:rPr lang="fr-FR"/>
              <a:t>Membres de l’OTAN / UE, Arabie Saoudite, Inde, Indonésie, pays 		     africains francophones, Egypte, UAE</a:t>
            </a:r>
          </a:p>
          <a:p>
            <a:pPr algn="just"/>
            <a:endParaRPr lang="fr-FR"/>
          </a:p>
          <a:p>
            <a:pPr algn="just"/>
            <a:endParaRPr lang="fr-FR"/>
          </a:p>
          <a:p>
            <a:pPr algn="just"/>
            <a:r>
              <a:rPr lang="fr-FR">
                <a:solidFill>
                  <a:srgbClr val="00B050"/>
                </a:solidFill>
              </a:rPr>
              <a:t> ONG :</a:t>
            </a:r>
            <a:r>
              <a:rPr lang="fr-FR">
                <a:solidFill>
                  <a:schemeClr val="accent6"/>
                </a:solidFill>
              </a:rPr>
              <a:t> </a:t>
            </a:r>
            <a:r>
              <a:rPr lang="fr-FR"/>
              <a:t>Amnesty International, La Croix Rouge… </a:t>
            </a:r>
          </a:p>
          <a:p>
            <a:pPr algn="just"/>
            <a:endParaRPr lang="fr-FR"/>
          </a:p>
          <a:p>
            <a:pPr algn="just"/>
            <a:endParaRPr lang="fr-FR"/>
          </a:p>
          <a:p>
            <a:pPr algn="just"/>
            <a:r>
              <a:rPr lang="fr-FR">
                <a:solidFill>
                  <a:srgbClr val="00B050"/>
                </a:solidFill>
              </a:rPr>
              <a:t> Différents SDIS : </a:t>
            </a:r>
            <a:r>
              <a:rPr lang="fr-FR"/>
              <a:t>Ministère de l’Intérieur français voir intérêt européen</a:t>
            </a:r>
          </a:p>
          <a:p>
            <a:pPr algn="just"/>
            <a:endParaRPr lang="fr-FR"/>
          </a:p>
          <a:p>
            <a:pPr algn="just"/>
            <a:endParaRPr lang="fr-FR"/>
          </a:p>
          <a:p>
            <a:pPr algn="just"/>
            <a:r>
              <a:rPr lang="fr-FR">
                <a:solidFill>
                  <a:srgbClr val="00B050"/>
                </a:solidFill>
              </a:rPr>
              <a:t> Sciences / Civil : </a:t>
            </a:r>
            <a:r>
              <a:rPr lang="fr-FR"/>
              <a:t>Logistique de missions de recherches en milieux isolés / hostiles</a:t>
            </a:r>
          </a:p>
        </p:txBody>
      </p:sp>
      <p:sp>
        <p:nvSpPr>
          <p:cNvPr id="4" name="Espace réservé du numéro de diapositive 3">
            <a:extLst>
              <a:ext uri="{FF2B5EF4-FFF2-40B4-BE49-F238E27FC236}">
                <a16:creationId xmlns:a16="http://schemas.microsoft.com/office/drawing/2014/main" id="{9778B69D-99A4-0962-FD01-EABFDEAA00F5}"/>
              </a:ext>
            </a:extLst>
          </p:cNvPr>
          <p:cNvSpPr txBox="1">
            <a:spLocks/>
          </p:cNvSpPr>
          <p:nvPr/>
        </p:nvSpPr>
        <p:spPr>
          <a:xfrm>
            <a:off x="4724399"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41</a:t>
            </a:fld>
            <a:endParaRPr lang="fr-FR"/>
          </a:p>
        </p:txBody>
      </p:sp>
    </p:spTree>
    <p:extLst>
      <p:ext uri="{BB962C8B-B14F-4D97-AF65-F5344CB8AC3E}">
        <p14:creationId xmlns:p14="http://schemas.microsoft.com/office/powerpoint/2010/main" val="1447717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D00C8C6-893A-5BEF-4847-85653527EB2F}"/>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42</a:t>
            </a:fld>
            <a:endParaRPr lang="fr-FR"/>
          </a:p>
        </p:txBody>
      </p:sp>
      <p:sp>
        <p:nvSpPr>
          <p:cNvPr id="5" name="Titre 1">
            <a:extLst>
              <a:ext uri="{FF2B5EF4-FFF2-40B4-BE49-F238E27FC236}">
                <a16:creationId xmlns:a16="http://schemas.microsoft.com/office/drawing/2014/main" id="{A50E3588-D0EB-62B2-2AD2-0B92BE518031}"/>
              </a:ext>
            </a:extLst>
          </p:cNvPr>
          <p:cNvSpPr>
            <a:spLocks noGrp="1"/>
          </p:cNvSpPr>
          <p:nvPr>
            <p:ph type="title"/>
          </p:nvPr>
        </p:nvSpPr>
        <p:spPr>
          <a:xfrm>
            <a:off x="2408237" y="210503"/>
            <a:ext cx="7375525" cy="947737"/>
          </a:xfrm>
        </p:spPr>
        <p:txBody>
          <a:bodyPr>
            <a:normAutofit fontScale="90000"/>
          </a:bodyPr>
          <a:lstStyle/>
          <a:p>
            <a:r>
              <a:rPr lang="fr-FR"/>
              <a:t>Impact coût sur la mission principale – Livraison fret</a:t>
            </a:r>
          </a:p>
        </p:txBody>
      </p:sp>
      <p:graphicFrame>
        <p:nvGraphicFramePr>
          <p:cNvPr id="10" name="Espace réservé du contenu 9">
            <a:extLst>
              <a:ext uri="{FF2B5EF4-FFF2-40B4-BE49-F238E27FC236}">
                <a16:creationId xmlns:a16="http://schemas.microsoft.com/office/drawing/2014/main" id="{BFA0CCBA-AF24-A6D2-2434-5B704424BDCC}"/>
              </a:ext>
            </a:extLst>
          </p:cNvPr>
          <p:cNvGraphicFramePr>
            <a:graphicFrameLocks noGrp="1"/>
          </p:cNvGraphicFramePr>
          <p:nvPr>
            <p:ph idx="1"/>
            <p:extLst>
              <p:ext uri="{D42A27DB-BD31-4B8C-83A1-F6EECF244321}">
                <p14:modId xmlns:p14="http://schemas.microsoft.com/office/powerpoint/2010/main" val="1657450091"/>
              </p:ext>
            </p:extLst>
          </p:nvPr>
        </p:nvGraphicFramePr>
        <p:xfrm>
          <a:off x="0" y="1652270"/>
          <a:ext cx="6629400" cy="4346575"/>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a:extLst>
              <a:ext uri="{FF2B5EF4-FFF2-40B4-BE49-F238E27FC236}">
                <a16:creationId xmlns:a16="http://schemas.microsoft.com/office/drawing/2014/main" id="{6C7F9865-C354-C934-69E0-A23173E46E5E}"/>
              </a:ext>
            </a:extLst>
          </p:cNvPr>
          <p:cNvSpPr txBox="1"/>
          <p:nvPr/>
        </p:nvSpPr>
        <p:spPr>
          <a:xfrm>
            <a:off x="6629400" y="2809894"/>
            <a:ext cx="5562600" cy="2031325"/>
          </a:xfrm>
          <a:prstGeom prst="rect">
            <a:avLst/>
          </a:prstGeom>
          <a:noFill/>
        </p:spPr>
        <p:txBody>
          <a:bodyPr wrap="square" rtlCol="0">
            <a:spAutoFit/>
          </a:bodyPr>
          <a:lstStyle/>
          <a:p>
            <a:pPr marL="285750" indent="-285750">
              <a:buFont typeface="Wingdings" panose="05000000000000000000" pitchFamily="2" charset="2"/>
              <a:buChar char="Ø"/>
            </a:pPr>
            <a:r>
              <a:rPr lang="fr-FR"/>
              <a:t>Positionnement : </a:t>
            </a:r>
            <a:r>
              <a:rPr lang="fr-FR" b="1">
                <a:solidFill>
                  <a:srgbClr val="FF0000"/>
                </a:solidFill>
              </a:rPr>
              <a:t>Q400 &lt; </a:t>
            </a:r>
            <a:r>
              <a:rPr lang="fr-FR" b="1"/>
              <a:t>ISO-PLANE </a:t>
            </a:r>
            <a:r>
              <a:rPr lang="fr-FR" b="1">
                <a:solidFill>
                  <a:srgbClr val="00B050"/>
                </a:solidFill>
              </a:rPr>
              <a:t>&lt; C27J</a:t>
            </a:r>
          </a:p>
          <a:p>
            <a:endParaRPr lang="fr-FR"/>
          </a:p>
          <a:p>
            <a:endParaRPr lang="fr-FR"/>
          </a:p>
          <a:p>
            <a:pPr marL="285750" indent="-285750">
              <a:buFont typeface="Wingdings" panose="05000000000000000000" pitchFamily="2" charset="2"/>
              <a:buChar char="Ø"/>
            </a:pPr>
            <a:r>
              <a:rPr lang="fr-FR"/>
              <a:t>Logistique </a:t>
            </a:r>
            <a:r>
              <a:rPr lang="fr-FR" b="1">
                <a:solidFill>
                  <a:srgbClr val="00B050"/>
                </a:solidFill>
              </a:rPr>
              <a:t>quasi nulle au sol</a:t>
            </a:r>
            <a:r>
              <a:rPr lang="fr-FR"/>
              <a:t> pour</a:t>
            </a:r>
            <a:r>
              <a:rPr lang="fr-FR" b="1"/>
              <a:t> </a:t>
            </a:r>
            <a:r>
              <a:rPr lang="fr-FR" b="1">
                <a:solidFill>
                  <a:srgbClr val="00B050"/>
                </a:solidFill>
              </a:rPr>
              <a:t>ISO-PLANE</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Convient</a:t>
            </a:r>
            <a:r>
              <a:rPr lang="fr-FR" b="1">
                <a:solidFill>
                  <a:srgbClr val="00B050"/>
                </a:solidFill>
              </a:rPr>
              <a:t> parfaitement </a:t>
            </a:r>
            <a:r>
              <a:rPr lang="fr-FR"/>
              <a:t>à la mission</a:t>
            </a:r>
          </a:p>
        </p:txBody>
      </p:sp>
    </p:spTree>
    <p:extLst>
      <p:ext uri="{BB962C8B-B14F-4D97-AF65-F5344CB8AC3E}">
        <p14:creationId xmlns:p14="http://schemas.microsoft.com/office/powerpoint/2010/main" val="3963498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34412-FB11-DD06-013E-0DCAF239700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825F450-C023-A51A-2191-1FB09DC35EEE}"/>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43</a:t>
            </a:fld>
            <a:endParaRPr lang="fr-FR"/>
          </a:p>
        </p:txBody>
      </p:sp>
      <p:sp>
        <p:nvSpPr>
          <p:cNvPr id="5" name="Titre 1">
            <a:extLst>
              <a:ext uri="{FF2B5EF4-FFF2-40B4-BE49-F238E27FC236}">
                <a16:creationId xmlns:a16="http://schemas.microsoft.com/office/drawing/2014/main" id="{04783133-48BF-CD73-5289-642400449CBC}"/>
              </a:ext>
            </a:extLst>
          </p:cNvPr>
          <p:cNvSpPr>
            <a:spLocks noGrp="1"/>
          </p:cNvSpPr>
          <p:nvPr>
            <p:ph type="title"/>
          </p:nvPr>
        </p:nvSpPr>
        <p:spPr>
          <a:xfrm>
            <a:off x="2408238" y="271463"/>
            <a:ext cx="7375525" cy="619125"/>
          </a:xfrm>
        </p:spPr>
        <p:txBody>
          <a:bodyPr>
            <a:normAutofit fontScale="90000"/>
          </a:bodyPr>
          <a:lstStyle/>
          <a:p>
            <a:r>
              <a:rPr lang="fr-FR"/>
              <a:t>Impact coût sur la mission secondaire – Bombardier d’eau</a:t>
            </a:r>
          </a:p>
        </p:txBody>
      </p:sp>
      <p:pic>
        <p:nvPicPr>
          <p:cNvPr id="3" name="Picture 2" descr="Canadair CL-415 — Wikipédia">
            <a:extLst>
              <a:ext uri="{FF2B5EF4-FFF2-40B4-BE49-F238E27FC236}">
                <a16:creationId xmlns:a16="http://schemas.microsoft.com/office/drawing/2014/main" id="{B1098725-8C2E-CBCE-C58B-6FB9413BB2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31" t="3069" r="11366" b="20933"/>
          <a:stretch>
            <a:fillRect/>
          </a:stretch>
        </p:blipFill>
        <p:spPr bwMode="auto">
          <a:xfrm>
            <a:off x="8658221" y="4026836"/>
            <a:ext cx="2962277" cy="1927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989ABD8-72FB-BFFB-4003-7C5729210376}"/>
              </a:ext>
            </a:extLst>
          </p:cNvPr>
          <p:cNvSpPr txBox="1"/>
          <p:nvPr/>
        </p:nvSpPr>
        <p:spPr>
          <a:xfrm>
            <a:off x="3214550" y="1343978"/>
            <a:ext cx="5762898" cy="369332"/>
          </a:xfrm>
          <a:prstGeom prst="rect">
            <a:avLst/>
          </a:prstGeom>
          <a:noFill/>
        </p:spPr>
        <p:txBody>
          <a:bodyPr wrap="square" rtlCol="0">
            <a:spAutoFit/>
          </a:bodyPr>
          <a:lstStyle/>
          <a:p>
            <a:pPr algn="ctr"/>
            <a:r>
              <a:rPr lang="fr-FR"/>
              <a:t>Mission secondaire : Bombardement de 8 t d’eau</a:t>
            </a:r>
          </a:p>
        </p:txBody>
      </p:sp>
      <p:graphicFrame>
        <p:nvGraphicFramePr>
          <p:cNvPr id="12" name="Espace réservé du contenu 11">
            <a:extLst>
              <a:ext uri="{FF2B5EF4-FFF2-40B4-BE49-F238E27FC236}">
                <a16:creationId xmlns:a16="http://schemas.microsoft.com/office/drawing/2014/main" id="{1CFF5990-91F9-CAFB-9090-F1166CDDF3BE}"/>
              </a:ext>
            </a:extLst>
          </p:cNvPr>
          <p:cNvGraphicFramePr>
            <a:graphicFrameLocks noGrp="1"/>
          </p:cNvGraphicFramePr>
          <p:nvPr>
            <p:ph idx="1"/>
            <p:extLst>
              <p:ext uri="{D42A27DB-BD31-4B8C-83A1-F6EECF244321}">
                <p14:modId xmlns:p14="http://schemas.microsoft.com/office/powerpoint/2010/main" val="183156434"/>
              </p:ext>
            </p:extLst>
          </p:nvPr>
        </p:nvGraphicFramePr>
        <p:xfrm>
          <a:off x="838199" y="1851167"/>
          <a:ext cx="7096126"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3C0938AA-CA6C-7E76-DD25-CAC7457BE8BF}"/>
              </a:ext>
            </a:extLst>
          </p:cNvPr>
          <p:cNvSpPr txBox="1"/>
          <p:nvPr/>
        </p:nvSpPr>
        <p:spPr>
          <a:xfrm>
            <a:off x="8086722" y="2166700"/>
            <a:ext cx="4105277" cy="1477328"/>
          </a:xfrm>
          <a:prstGeom prst="rect">
            <a:avLst/>
          </a:prstGeom>
          <a:noFill/>
        </p:spPr>
        <p:txBody>
          <a:bodyPr wrap="square" rtlCol="0">
            <a:spAutoFit/>
          </a:bodyPr>
          <a:lstStyle/>
          <a:p>
            <a:pPr marL="285750" indent="-285750" algn="just">
              <a:buFont typeface="Wingdings" panose="05000000000000000000" pitchFamily="2" charset="2"/>
              <a:buChar char="Ø"/>
            </a:pPr>
            <a:r>
              <a:rPr lang="fr-FR" b="1">
                <a:solidFill>
                  <a:srgbClr val="00B050"/>
                </a:solidFill>
              </a:rPr>
              <a:t>ISO-PLANE très intéressant </a:t>
            </a:r>
            <a:r>
              <a:rPr lang="fr-FR">
                <a:solidFill>
                  <a:srgbClr val="00B050"/>
                </a:solidFill>
              </a:rPr>
              <a:t>face à des appareils de référence</a:t>
            </a:r>
          </a:p>
          <a:p>
            <a:pPr marL="285750" indent="-285750">
              <a:buFont typeface="Wingdings" panose="05000000000000000000" pitchFamily="2" charset="2"/>
              <a:buChar char="Ø"/>
            </a:pPr>
            <a:endParaRPr lang="fr-FR">
              <a:solidFill>
                <a:schemeClr val="accent6"/>
              </a:solidFill>
            </a:endParaRPr>
          </a:p>
          <a:p>
            <a:pPr marL="285750" indent="-285750">
              <a:buFont typeface="Wingdings" panose="05000000000000000000" pitchFamily="2" charset="2"/>
              <a:buChar char="Ø"/>
            </a:pPr>
            <a:endParaRPr lang="fr-FR">
              <a:solidFill>
                <a:schemeClr val="accent6"/>
              </a:solidFill>
            </a:endParaRPr>
          </a:p>
          <a:p>
            <a:pPr marL="285750" indent="-285750">
              <a:buFont typeface="Wingdings" panose="05000000000000000000" pitchFamily="2" charset="2"/>
              <a:buChar char="Ø"/>
            </a:pPr>
            <a:r>
              <a:rPr lang="fr-FR">
                <a:solidFill>
                  <a:srgbClr val="FF0000"/>
                </a:solidFill>
              </a:rPr>
              <a:t>Capacité d’</a:t>
            </a:r>
            <a:r>
              <a:rPr lang="fr-FR" b="1">
                <a:solidFill>
                  <a:srgbClr val="FF0000"/>
                </a:solidFill>
              </a:rPr>
              <a:t>emport limitée à 8 t</a:t>
            </a:r>
          </a:p>
        </p:txBody>
      </p:sp>
    </p:spTree>
    <p:extLst>
      <p:ext uri="{BB962C8B-B14F-4D97-AF65-F5344CB8AC3E}">
        <p14:creationId xmlns:p14="http://schemas.microsoft.com/office/powerpoint/2010/main" val="1875966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06C012-0220-758D-D5AA-3A9E5A6103BE}"/>
              </a:ext>
            </a:extLst>
          </p:cNvPr>
          <p:cNvSpPr>
            <a:spLocks noGrp="1"/>
          </p:cNvSpPr>
          <p:nvPr>
            <p:ph type="title"/>
          </p:nvPr>
        </p:nvSpPr>
        <p:spPr/>
        <p:txBody>
          <a:bodyPr/>
          <a:lstStyle/>
          <a:p>
            <a:r>
              <a:rPr lang="fr-FR"/>
              <a:t>Prix massique </a:t>
            </a:r>
          </a:p>
        </p:txBody>
      </p:sp>
      <p:graphicFrame>
        <p:nvGraphicFramePr>
          <p:cNvPr id="8" name="Graphique 7">
            <a:extLst>
              <a:ext uri="{FF2B5EF4-FFF2-40B4-BE49-F238E27FC236}">
                <a16:creationId xmlns:a16="http://schemas.microsoft.com/office/drawing/2014/main" id="{0A2DBCB0-F25F-2B10-60BA-05334C7760AB}"/>
              </a:ext>
            </a:extLst>
          </p:cNvPr>
          <p:cNvGraphicFramePr>
            <a:graphicFrameLocks/>
          </p:cNvGraphicFramePr>
          <p:nvPr>
            <p:extLst>
              <p:ext uri="{D42A27DB-BD31-4B8C-83A1-F6EECF244321}">
                <p14:modId xmlns:p14="http://schemas.microsoft.com/office/powerpoint/2010/main" val="880442269"/>
              </p:ext>
            </p:extLst>
          </p:nvPr>
        </p:nvGraphicFramePr>
        <p:xfrm>
          <a:off x="838200" y="1616075"/>
          <a:ext cx="5562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a:extLst>
              <a:ext uri="{FF2B5EF4-FFF2-40B4-BE49-F238E27FC236}">
                <a16:creationId xmlns:a16="http://schemas.microsoft.com/office/drawing/2014/main" id="{AA1012CC-646B-8189-4307-7F93E30ABC85}"/>
              </a:ext>
            </a:extLst>
          </p:cNvPr>
          <p:cNvSpPr txBox="1"/>
          <p:nvPr/>
        </p:nvSpPr>
        <p:spPr>
          <a:xfrm>
            <a:off x="6400800" y="2776081"/>
            <a:ext cx="5791200" cy="2031325"/>
          </a:xfrm>
          <a:prstGeom prst="rect">
            <a:avLst/>
          </a:prstGeom>
          <a:noFill/>
        </p:spPr>
        <p:txBody>
          <a:bodyPr wrap="square" rtlCol="0">
            <a:spAutoFit/>
          </a:bodyPr>
          <a:lstStyle/>
          <a:p>
            <a:pPr algn="just"/>
            <a:r>
              <a:rPr lang="fr-FR" b="1">
                <a:solidFill>
                  <a:srgbClr val="00B050"/>
                </a:solidFill>
              </a:rPr>
              <a:t>A RETENIR :</a:t>
            </a:r>
          </a:p>
          <a:p>
            <a:pPr marL="285750" indent="-285750" algn="just">
              <a:buFont typeface="Wingdings" panose="05000000000000000000" pitchFamily="2" charset="2"/>
              <a:buChar char="Ø"/>
            </a:pPr>
            <a:r>
              <a:rPr lang="fr-FR" b="1">
                <a:solidFill>
                  <a:srgbClr val="00B050"/>
                </a:solidFill>
              </a:rPr>
              <a:t>ISO-PLANE : ~ 1,5x à 2x plus efficace</a:t>
            </a:r>
            <a:r>
              <a:rPr lang="fr-FR">
                <a:solidFill>
                  <a:srgbClr val="00B050"/>
                </a:solidFill>
              </a:rPr>
              <a:t> pour l’achat d’une tonne de capacité cargo</a:t>
            </a:r>
          </a:p>
          <a:p>
            <a:pPr marL="285750" indent="-285750" algn="just">
              <a:buFont typeface="Wingdings" panose="05000000000000000000" pitchFamily="2" charset="2"/>
              <a:buChar char="Ø"/>
            </a:pPr>
            <a:endParaRPr lang="fr-FR"/>
          </a:p>
          <a:p>
            <a:pPr marL="285750" indent="-285750" algn="just">
              <a:buFont typeface="Wingdings" panose="05000000000000000000" pitchFamily="2" charset="2"/>
              <a:buChar char="Ø"/>
            </a:pPr>
            <a:endParaRPr lang="fr-FR"/>
          </a:p>
          <a:p>
            <a:pPr marL="285750" indent="-285750" algn="just">
              <a:buFont typeface="Wingdings" panose="05000000000000000000" pitchFamily="2" charset="2"/>
              <a:buChar char="Ø"/>
            </a:pPr>
            <a:r>
              <a:rPr lang="fr-FR">
                <a:solidFill>
                  <a:srgbClr val="00B050"/>
                </a:solidFill>
              </a:rPr>
              <a:t>Plus faible coût par kg d’avion pour ISO-PLANE </a:t>
            </a:r>
            <a:r>
              <a:rPr lang="fr-FR" b="1">
                <a:solidFill>
                  <a:srgbClr val="00B050"/>
                </a:solidFill>
                <a:sym typeface="Wingdings" panose="05000000000000000000" pitchFamily="2" charset="2"/>
              </a:rPr>
              <a:t> ~ </a:t>
            </a:r>
            <a:r>
              <a:rPr lang="fr-FR" b="1">
                <a:solidFill>
                  <a:srgbClr val="00B050"/>
                </a:solidFill>
              </a:rPr>
              <a:t>34 % moins coûteux que le Q400 </a:t>
            </a:r>
          </a:p>
        </p:txBody>
      </p:sp>
      <p:sp>
        <p:nvSpPr>
          <p:cNvPr id="3" name="Espace réservé du numéro de diapositive 3">
            <a:extLst>
              <a:ext uri="{FF2B5EF4-FFF2-40B4-BE49-F238E27FC236}">
                <a16:creationId xmlns:a16="http://schemas.microsoft.com/office/drawing/2014/main" id="{3A6BF3F3-C997-988D-CF8B-A2D436958EB4}"/>
              </a:ext>
            </a:extLst>
          </p:cNvPr>
          <p:cNvSpPr txBox="1">
            <a:spLocks/>
          </p:cNvSpPr>
          <p:nvPr/>
        </p:nvSpPr>
        <p:spPr>
          <a:xfrm>
            <a:off x="4724399"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44</a:t>
            </a:fld>
            <a:endParaRPr lang="fr-FR"/>
          </a:p>
        </p:txBody>
      </p:sp>
    </p:spTree>
    <p:extLst>
      <p:ext uri="{BB962C8B-B14F-4D97-AF65-F5344CB8AC3E}">
        <p14:creationId xmlns:p14="http://schemas.microsoft.com/office/powerpoint/2010/main" val="2948388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BB2B9-8778-AE72-0D92-BCD45518A8FC}"/>
              </a:ext>
            </a:extLst>
          </p:cNvPr>
          <p:cNvSpPr>
            <a:spLocks noGrp="1"/>
          </p:cNvSpPr>
          <p:nvPr>
            <p:ph type="title"/>
          </p:nvPr>
        </p:nvSpPr>
        <p:spPr/>
        <p:txBody>
          <a:bodyPr/>
          <a:lstStyle/>
          <a:p>
            <a:r>
              <a:rPr lang="fr-FR"/>
              <a:t>Prix massique</a:t>
            </a:r>
          </a:p>
        </p:txBody>
      </p:sp>
      <p:graphicFrame>
        <p:nvGraphicFramePr>
          <p:cNvPr id="4" name="Espace réservé du contenu 3">
            <a:extLst>
              <a:ext uri="{FF2B5EF4-FFF2-40B4-BE49-F238E27FC236}">
                <a16:creationId xmlns:a16="http://schemas.microsoft.com/office/drawing/2014/main" id="{EF1141EE-13AB-718E-B70E-68EB4A649B22}"/>
              </a:ext>
            </a:extLst>
          </p:cNvPr>
          <p:cNvGraphicFramePr>
            <a:graphicFrameLocks noGrp="1"/>
          </p:cNvGraphicFramePr>
          <p:nvPr>
            <p:ph idx="1"/>
            <p:extLst>
              <p:ext uri="{D42A27DB-BD31-4B8C-83A1-F6EECF244321}">
                <p14:modId xmlns:p14="http://schemas.microsoft.com/office/powerpoint/2010/main" val="34442478"/>
              </p:ext>
            </p:extLst>
          </p:nvPr>
        </p:nvGraphicFramePr>
        <p:xfrm>
          <a:off x="838200" y="1616075"/>
          <a:ext cx="6010275" cy="4184650"/>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a:extLst>
              <a:ext uri="{FF2B5EF4-FFF2-40B4-BE49-F238E27FC236}">
                <a16:creationId xmlns:a16="http://schemas.microsoft.com/office/drawing/2014/main" id="{E9B39F64-5451-65B7-6DDC-F9F4843F8143}"/>
              </a:ext>
            </a:extLst>
          </p:cNvPr>
          <p:cNvSpPr txBox="1"/>
          <p:nvPr/>
        </p:nvSpPr>
        <p:spPr>
          <a:xfrm>
            <a:off x="6991350" y="2554238"/>
            <a:ext cx="5200650" cy="2308324"/>
          </a:xfrm>
          <a:prstGeom prst="rect">
            <a:avLst/>
          </a:prstGeom>
          <a:noFill/>
        </p:spPr>
        <p:txBody>
          <a:bodyPr wrap="square" rtlCol="0">
            <a:spAutoFit/>
          </a:bodyPr>
          <a:lstStyle/>
          <a:p>
            <a:pPr algn="just"/>
            <a:r>
              <a:rPr lang="fr-FR" b="1">
                <a:solidFill>
                  <a:srgbClr val="00B050"/>
                </a:solidFill>
              </a:rPr>
              <a:t>A RETENIR :</a:t>
            </a:r>
          </a:p>
          <a:p>
            <a:pPr marL="285750" indent="-285750" algn="just">
              <a:buFont typeface="Wingdings" panose="05000000000000000000" pitchFamily="2" charset="2"/>
              <a:buChar char="Ø"/>
            </a:pPr>
            <a:r>
              <a:rPr lang="fr-FR">
                <a:solidFill>
                  <a:srgbClr val="00B050"/>
                </a:solidFill>
              </a:rPr>
              <a:t>Coût / t-km : </a:t>
            </a:r>
            <a:r>
              <a:rPr lang="fr-FR" b="1">
                <a:solidFill>
                  <a:srgbClr val="00B050"/>
                </a:solidFill>
              </a:rPr>
              <a:t>ISO-PLANE similaire au Q400</a:t>
            </a: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r>
              <a:rPr lang="fr-FR">
                <a:solidFill>
                  <a:srgbClr val="00B050"/>
                </a:solidFill>
              </a:rPr>
              <a:t>Efficacité économique</a:t>
            </a:r>
          </a:p>
          <a:p>
            <a:pPr marL="285750" indent="-285750" algn="just">
              <a:buFont typeface="Wingdings" panose="05000000000000000000" pitchFamily="2" charset="2"/>
              <a:buChar char="Ø"/>
            </a:pPr>
            <a:endParaRPr lang="fr-FR">
              <a:solidFill>
                <a:srgbClr val="00B050"/>
              </a:solidFill>
            </a:endParaRPr>
          </a:p>
          <a:p>
            <a:pPr algn="just"/>
            <a:endParaRPr lang="fr-FR">
              <a:solidFill>
                <a:srgbClr val="00B050"/>
              </a:solidFill>
            </a:endParaRPr>
          </a:p>
          <a:p>
            <a:pPr marL="285750" indent="-285750" algn="just">
              <a:buFont typeface="Wingdings" panose="05000000000000000000" pitchFamily="2" charset="2"/>
              <a:buChar char="Ø"/>
            </a:pPr>
            <a:r>
              <a:rPr lang="fr-FR">
                <a:solidFill>
                  <a:srgbClr val="00B050"/>
                </a:solidFill>
              </a:rPr>
              <a:t>Cohérence architecturale</a:t>
            </a:r>
          </a:p>
        </p:txBody>
      </p:sp>
      <p:sp>
        <p:nvSpPr>
          <p:cNvPr id="3" name="Espace réservé du numéro de diapositive 3">
            <a:extLst>
              <a:ext uri="{FF2B5EF4-FFF2-40B4-BE49-F238E27FC236}">
                <a16:creationId xmlns:a16="http://schemas.microsoft.com/office/drawing/2014/main" id="{DA7C88A8-A707-A335-658F-B65AAEF24738}"/>
              </a:ext>
            </a:extLst>
          </p:cNvPr>
          <p:cNvSpPr txBox="1">
            <a:spLocks/>
          </p:cNvSpPr>
          <p:nvPr/>
        </p:nvSpPr>
        <p:spPr>
          <a:xfrm>
            <a:off x="4724399"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45</a:t>
            </a:fld>
            <a:endParaRPr lang="fr-FR"/>
          </a:p>
        </p:txBody>
      </p:sp>
    </p:spTree>
    <p:extLst>
      <p:ext uri="{BB962C8B-B14F-4D97-AF65-F5344CB8AC3E}">
        <p14:creationId xmlns:p14="http://schemas.microsoft.com/office/powerpoint/2010/main" val="2392286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A5C02-C74F-150B-44D0-F695DFA5F25C}"/>
              </a:ext>
            </a:extLst>
          </p:cNvPr>
          <p:cNvSpPr>
            <a:spLocks noGrp="1"/>
          </p:cNvSpPr>
          <p:nvPr>
            <p:ph type="title"/>
          </p:nvPr>
        </p:nvSpPr>
        <p:spPr/>
        <p:txBody>
          <a:bodyPr/>
          <a:lstStyle/>
          <a:p>
            <a:r>
              <a:rPr lang="fr-FR"/>
              <a:t>Bilan carbone</a:t>
            </a:r>
          </a:p>
        </p:txBody>
      </p:sp>
      <p:sp>
        <p:nvSpPr>
          <p:cNvPr id="4" name="Espace réservé du numéro de diapositive 3">
            <a:extLst>
              <a:ext uri="{FF2B5EF4-FFF2-40B4-BE49-F238E27FC236}">
                <a16:creationId xmlns:a16="http://schemas.microsoft.com/office/drawing/2014/main" id="{29A11CE1-56EE-77F9-04BE-0984904BB3F4}"/>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46</a:t>
            </a:fld>
            <a:endParaRPr lang="fr-FR"/>
          </a:p>
        </p:txBody>
      </p:sp>
      <p:graphicFrame>
        <p:nvGraphicFramePr>
          <p:cNvPr id="5" name="Espace réservé du contenu 4">
            <a:extLst>
              <a:ext uri="{FF2B5EF4-FFF2-40B4-BE49-F238E27FC236}">
                <a16:creationId xmlns:a16="http://schemas.microsoft.com/office/drawing/2014/main" id="{78AB31F9-DC0C-F308-A7B5-0BA31CD79514}"/>
              </a:ext>
            </a:extLst>
          </p:cNvPr>
          <p:cNvGraphicFramePr>
            <a:graphicFrameLocks noGrp="1"/>
          </p:cNvGraphicFramePr>
          <p:nvPr>
            <p:ph idx="1"/>
            <p:extLst>
              <p:ext uri="{D42A27DB-BD31-4B8C-83A1-F6EECF244321}">
                <p14:modId xmlns:p14="http://schemas.microsoft.com/office/powerpoint/2010/main" val="3235087350"/>
              </p:ext>
            </p:extLst>
          </p:nvPr>
        </p:nvGraphicFramePr>
        <p:xfrm>
          <a:off x="838200" y="1616075"/>
          <a:ext cx="4874342" cy="43226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phique 5">
            <a:extLst>
              <a:ext uri="{FF2B5EF4-FFF2-40B4-BE49-F238E27FC236}">
                <a16:creationId xmlns:a16="http://schemas.microsoft.com/office/drawing/2014/main" id="{461DEE8C-5E17-5E44-AB86-4ECA09B0EA0F}"/>
              </a:ext>
            </a:extLst>
          </p:cNvPr>
          <p:cNvGraphicFramePr>
            <a:graphicFrameLocks/>
          </p:cNvGraphicFramePr>
          <p:nvPr>
            <p:extLst>
              <p:ext uri="{D42A27DB-BD31-4B8C-83A1-F6EECF244321}">
                <p14:modId xmlns:p14="http://schemas.microsoft.com/office/powerpoint/2010/main" val="137067314"/>
              </p:ext>
            </p:extLst>
          </p:nvPr>
        </p:nvGraphicFramePr>
        <p:xfrm>
          <a:off x="6095999" y="1616075"/>
          <a:ext cx="5388078" cy="3241060"/>
        </p:xfrm>
        <a:graphic>
          <a:graphicData uri="http://schemas.openxmlformats.org/drawingml/2006/chart">
            <c:chart xmlns:c="http://schemas.openxmlformats.org/drawingml/2006/chart" xmlns:r="http://schemas.openxmlformats.org/officeDocument/2006/relationships" r:id="rId4"/>
          </a:graphicData>
        </a:graphic>
      </p:graphicFrame>
      <p:sp>
        <p:nvSpPr>
          <p:cNvPr id="8" name="ZoneTexte 7">
            <a:extLst>
              <a:ext uri="{FF2B5EF4-FFF2-40B4-BE49-F238E27FC236}">
                <a16:creationId xmlns:a16="http://schemas.microsoft.com/office/drawing/2014/main" id="{C4350B08-2FA2-8614-5389-4B776F18205F}"/>
              </a:ext>
            </a:extLst>
          </p:cNvPr>
          <p:cNvSpPr txBox="1"/>
          <p:nvPr/>
        </p:nvSpPr>
        <p:spPr>
          <a:xfrm>
            <a:off x="6190488" y="5010912"/>
            <a:ext cx="6001512" cy="1477328"/>
          </a:xfrm>
          <a:prstGeom prst="rect">
            <a:avLst/>
          </a:prstGeom>
          <a:noFill/>
        </p:spPr>
        <p:txBody>
          <a:bodyPr wrap="square" rtlCol="0">
            <a:spAutoFit/>
          </a:bodyPr>
          <a:lstStyle/>
          <a:p>
            <a:pPr marL="285750" indent="-285750">
              <a:buFont typeface="Wingdings" panose="05000000000000000000" pitchFamily="2" charset="2"/>
              <a:buChar char="Ø"/>
            </a:pPr>
            <a:r>
              <a:rPr lang="fr-FR"/>
              <a:t>ISO-PLANE : </a:t>
            </a:r>
            <a:r>
              <a:rPr lang="fr-FR" b="1">
                <a:solidFill>
                  <a:srgbClr val="00B050"/>
                </a:solidFill>
              </a:rPr>
              <a:t>0,8 kgCO2 / </a:t>
            </a:r>
            <a:r>
              <a:rPr lang="fr-FR" b="1" err="1">
                <a:solidFill>
                  <a:srgbClr val="00B050"/>
                </a:solidFill>
              </a:rPr>
              <a:t>tkm</a:t>
            </a:r>
            <a:endParaRPr lang="fr-FR" b="1">
              <a:solidFill>
                <a:srgbClr val="00B050"/>
              </a:solidFill>
            </a:endParaRP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Émissions</a:t>
            </a:r>
            <a:r>
              <a:rPr lang="fr-FR" b="1">
                <a:solidFill>
                  <a:srgbClr val="00B050"/>
                </a:solidFill>
              </a:rPr>
              <a:t> limitées en vol </a:t>
            </a:r>
            <a:r>
              <a:rPr lang="fr-FR"/>
              <a:t>mais</a:t>
            </a:r>
            <a:r>
              <a:rPr lang="fr-FR">
                <a:solidFill>
                  <a:srgbClr val="FF0000"/>
                </a:solidFill>
              </a:rPr>
              <a:t> </a:t>
            </a:r>
            <a:r>
              <a:rPr lang="fr-FR" b="1">
                <a:solidFill>
                  <a:srgbClr val="FF0000"/>
                </a:solidFill>
              </a:rPr>
              <a:t>plus faible emport</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Émissions / t de fret dans la </a:t>
            </a:r>
            <a:r>
              <a:rPr lang="fr-FR" b="1">
                <a:solidFill>
                  <a:srgbClr val="00B050"/>
                </a:solidFill>
              </a:rPr>
              <a:t>norme</a:t>
            </a:r>
          </a:p>
        </p:txBody>
      </p:sp>
    </p:spTree>
    <p:extLst>
      <p:ext uri="{BB962C8B-B14F-4D97-AF65-F5344CB8AC3E}">
        <p14:creationId xmlns:p14="http://schemas.microsoft.com/office/powerpoint/2010/main" val="1183253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8E365E-025D-E9AC-A510-CF3C63336F65}"/>
              </a:ext>
            </a:extLst>
          </p:cNvPr>
          <p:cNvSpPr>
            <a:spLocks noGrp="1"/>
          </p:cNvSpPr>
          <p:nvPr>
            <p:ph type="title"/>
          </p:nvPr>
        </p:nvSpPr>
        <p:spPr>
          <a:xfrm>
            <a:off x="2408496" y="271576"/>
            <a:ext cx="7440354" cy="619011"/>
          </a:xfrm>
        </p:spPr>
        <p:txBody>
          <a:bodyPr>
            <a:normAutofit/>
          </a:bodyPr>
          <a:lstStyle/>
          <a:p>
            <a:r>
              <a:rPr lang="fr-FR"/>
              <a:t>Avantage : ISO-PLANE</a:t>
            </a:r>
          </a:p>
        </p:txBody>
      </p:sp>
      <p:sp>
        <p:nvSpPr>
          <p:cNvPr id="9" name="ZoneTexte 8">
            <a:extLst>
              <a:ext uri="{FF2B5EF4-FFF2-40B4-BE49-F238E27FC236}">
                <a16:creationId xmlns:a16="http://schemas.microsoft.com/office/drawing/2014/main" id="{5E512F1A-816B-33E7-AB52-FA76448579CC}"/>
              </a:ext>
            </a:extLst>
          </p:cNvPr>
          <p:cNvSpPr txBox="1"/>
          <p:nvPr/>
        </p:nvSpPr>
        <p:spPr>
          <a:xfrm>
            <a:off x="8543924" y="1391087"/>
            <a:ext cx="3648076" cy="5078313"/>
          </a:xfrm>
          <a:prstGeom prst="rect">
            <a:avLst/>
          </a:prstGeom>
          <a:noFill/>
        </p:spPr>
        <p:txBody>
          <a:bodyPr wrap="square" rtlCol="0">
            <a:spAutoFit/>
          </a:bodyPr>
          <a:lstStyle/>
          <a:p>
            <a:pPr algn="just"/>
            <a:r>
              <a:rPr lang="fr-FR" b="1">
                <a:solidFill>
                  <a:srgbClr val="00B050"/>
                </a:solidFill>
              </a:rPr>
              <a:t>A RETENIR :</a:t>
            </a:r>
          </a:p>
          <a:p>
            <a:pPr marL="285750" indent="-285750" algn="just">
              <a:buFont typeface="Wingdings" panose="05000000000000000000" pitchFamily="2" charset="2"/>
              <a:buChar char="Ø"/>
            </a:pPr>
            <a:r>
              <a:rPr lang="fr-FR">
                <a:solidFill>
                  <a:srgbClr val="00B050"/>
                </a:solidFill>
              </a:rPr>
              <a:t>Prix unitaire légèrement supérieur au C27J et Q400</a:t>
            </a: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r>
              <a:rPr lang="fr-FR">
                <a:solidFill>
                  <a:srgbClr val="00B050"/>
                </a:solidFill>
              </a:rPr>
              <a:t>Ensemble des prix massiques favorables</a:t>
            </a: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r>
              <a:rPr lang="fr-FR">
                <a:solidFill>
                  <a:srgbClr val="00B050"/>
                </a:solidFill>
              </a:rPr>
              <a:t>Option bombardier d’eau viable</a:t>
            </a: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r>
              <a:rPr lang="fr-FR">
                <a:solidFill>
                  <a:srgbClr val="00B050"/>
                </a:solidFill>
              </a:rPr>
              <a:t>Manque à gagner compensé</a:t>
            </a: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endParaRPr lang="fr-FR">
              <a:solidFill>
                <a:srgbClr val="00B050"/>
              </a:solidFill>
            </a:endParaRPr>
          </a:p>
          <a:p>
            <a:pPr marL="285750" indent="-285750" algn="just">
              <a:buFont typeface="Wingdings" panose="05000000000000000000" pitchFamily="2" charset="2"/>
              <a:buChar char="Ø"/>
            </a:pPr>
            <a:r>
              <a:rPr lang="fr-FR">
                <a:solidFill>
                  <a:srgbClr val="00B050"/>
                </a:solidFill>
              </a:rPr>
              <a:t>Bilan carbone satisfaisant</a:t>
            </a:r>
          </a:p>
        </p:txBody>
      </p:sp>
      <p:sp>
        <p:nvSpPr>
          <p:cNvPr id="3" name="Espace réservé du numéro de diapositive 3">
            <a:extLst>
              <a:ext uri="{FF2B5EF4-FFF2-40B4-BE49-F238E27FC236}">
                <a16:creationId xmlns:a16="http://schemas.microsoft.com/office/drawing/2014/main" id="{95A9A133-92E7-94F4-8A76-C4B923E02FC5}"/>
              </a:ext>
            </a:extLst>
          </p:cNvPr>
          <p:cNvSpPr txBox="1">
            <a:spLocks/>
          </p:cNvSpPr>
          <p:nvPr/>
        </p:nvSpPr>
        <p:spPr>
          <a:xfrm>
            <a:off x="4724399"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47</a:t>
            </a:fld>
            <a:endParaRPr lang="fr-FR"/>
          </a:p>
        </p:txBody>
      </p:sp>
      <p:graphicFrame>
        <p:nvGraphicFramePr>
          <p:cNvPr id="4" name="Graphique 3">
            <a:extLst>
              <a:ext uri="{FF2B5EF4-FFF2-40B4-BE49-F238E27FC236}">
                <a16:creationId xmlns:a16="http://schemas.microsoft.com/office/drawing/2014/main" id="{4B57E213-ACF3-AF78-11AB-58010BAAE995}"/>
              </a:ext>
            </a:extLst>
          </p:cNvPr>
          <p:cNvGraphicFramePr>
            <a:graphicFrameLocks/>
          </p:cNvGraphicFramePr>
          <p:nvPr>
            <p:extLst>
              <p:ext uri="{D42A27DB-BD31-4B8C-83A1-F6EECF244321}">
                <p14:modId xmlns:p14="http://schemas.microsoft.com/office/powerpoint/2010/main" val="3917661001"/>
              </p:ext>
            </p:extLst>
          </p:nvPr>
        </p:nvGraphicFramePr>
        <p:xfrm>
          <a:off x="894340" y="1391086"/>
          <a:ext cx="7440354" cy="48013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2187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DA328F-285E-345C-3D6F-6E8B7347F259}"/>
              </a:ext>
            </a:extLst>
          </p:cNvPr>
          <p:cNvSpPr>
            <a:spLocks noGrp="1"/>
          </p:cNvSpPr>
          <p:nvPr>
            <p:ph type="ctrTitle"/>
          </p:nvPr>
        </p:nvSpPr>
        <p:spPr/>
        <p:txBody>
          <a:bodyPr/>
          <a:lstStyle/>
          <a:p>
            <a:r>
              <a:rPr lang="fr-FR"/>
              <a:t>Recherche sur le logo</a:t>
            </a:r>
          </a:p>
        </p:txBody>
      </p:sp>
      <p:sp>
        <p:nvSpPr>
          <p:cNvPr id="4" name="Espace réservé du numéro de diapositive 3">
            <a:extLst>
              <a:ext uri="{FF2B5EF4-FFF2-40B4-BE49-F238E27FC236}">
                <a16:creationId xmlns:a16="http://schemas.microsoft.com/office/drawing/2014/main" id="{C66C60F1-EFC7-21AD-1D77-F89C0CAFDCBC}"/>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48</a:t>
            </a:fld>
            <a:endParaRPr lang="fr-FR"/>
          </a:p>
        </p:txBody>
      </p:sp>
      <p:pic>
        <p:nvPicPr>
          <p:cNvPr id="5" name="Picture 5">
            <a:extLst>
              <a:ext uri="{FF2B5EF4-FFF2-40B4-BE49-F238E27FC236}">
                <a16:creationId xmlns:a16="http://schemas.microsoft.com/office/drawing/2014/main" id="{CAFCCE4F-080D-49C3-E7C1-156000C8461E}"/>
              </a:ext>
            </a:extLst>
          </p:cNvPr>
          <p:cNvPicPr>
            <a:picLocks noChangeAspect="1"/>
          </p:cNvPicPr>
          <p:nvPr/>
        </p:nvPicPr>
        <p:blipFill>
          <a:blip r:embed="rId3"/>
          <a:srcRect l="1848" t="7610" b="4437"/>
          <a:stretch>
            <a:fillRect/>
          </a:stretch>
        </p:blipFill>
        <p:spPr>
          <a:xfrm>
            <a:off x="190500" y="4873466"/>
            <a:ext cx="3356017" cy="1753552"/>
          </a:xfrm>
          <a:prstGeom prst="rect">
            <a:avLst/>
          </a:prstGeom>
        </p:spPr>
      </p:pic>
      <p:pic>
        <p:nvPicPr>
          <p:cNvPr id="6" name="Image 5">
            <a:extLst>
              <a:ext uri="{FF2B5EF4-FFF2-40B4-BE49-F238E27FC236}">
                <a16:creationId xmlns:a16="http://schemas.microsoft.com/office/drawing/2014/main" id="{B5955B0E-B618-A345-4BFF-5A50F67295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654" t="25194" r="3598" b="27500"/>
          <a:stretch>
            <a:fillRect/>
          </a:stretch>
        </p:blipFill>
        <p:spPr>
          <a:xfrm>
            <a:off x="5010536" y="4944481"/>
            <a:ext cx="4343030" cy="1507436"/>
          </a:xfrm>
          <a:prstGeom prst="rect">
            <a:avLst/>
          </a:prstGeom>
        </p:spPr>
      </p:pic>
      <p:pic>
        <p:nvPicPr>
          <p:cNvPr id="3" name="Image 2">
            <a:extLst>
              <a:ext uri="{FF2B5EF4-FFF2-40B4-BE49-F238E27FC236}">
                <a16:creationId xmlns:a16="http://schemas.microsoft.com/office/drawing/2014/main" id="{9A5325B2-A38F-BB2B-6C76-D427D3469AFF}"/>
              </a:ext>
            </a:extLst>
          </p:cNvPr>
          <p:cNvPicPr>
            <a:picLocks noChangeAspect="1"/>
          </p:cNvPicPr>
          <p:nvPr/>
        </p:nvPicPr>
        <p:blipFill>
          <a:blip r:embed="rId6">
            <a:extLst>
              <a:ext uri="{28A0092B-C50C-407E-A947-70E740481C1C}">
                <a14:useLocalDpi xmlns:a14="http://schemas.microsoft.com/office/drawing/2010/main" val="0"/>
              </a:ext>
            </a:extLst>
          </a:blip>
          <a:srcRect l="1637" t="11260" r="3436" b="3469"/>
          <a:stretch>
            <a:fillRect/>
          </a:stretch>
        </p:blipFill>
        <p:spPr>
          <a:xfrm>
            <a:off x="238865" y="1268586"/>
            <a:ext cx="3307652" cy="2035478"/>
          </a:xfrm>
          <a:prstGeom prst="rect">
            <a:avLst/>
          </a:prstGeom>
        </p:spPr>
      </p:pic>
      <p:sp>
        <p:nvSpPr>
          <p:cNvPr id="9" name="Flèche : droite 8">
            <a:extLst>
              <a:ext uri="{FF2B5EF4-FFF2-40B4-BE49-F238E27FC236}">
                <a16:creationId xmlns:a16="http://schemas.microsoft.com/office/drawing/2014/main" id="{BCD08F3C-0789-EF26-0295-0F8D9DB7771F}"/>
              </a:ext>
            </a:extLst>
          </p:cNvPr>
          <p:cNvSpPr/>
          <p:nvPr/>
        </p:nvSpPr>
        <p:spPr>
          <a:xfrm rot="5400000">
            <a:off x="485972" y="3648061"/>
            <a:ext cx="1152143" cy="881408"/>
          </a:xfrm>
          <a:prstGeom prst="rightArrow">
            <a:avLst/>
          </a:prstGeom>
          <a:solidFill>
            <a:srgbClr val="40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2" name="Flèche : droite 11">
            <a:extLst>
              <a:ext uri="{FF2B5EF4-FFF2-40B4-BE49-F238E27FC236}">
                <a16:creationId xmlns:a16="http://schemas.microsoft.com/office/drawing/2014/main" id="{D13F75C6-B9F8-DA5C-2D61-BDC7687EC9C9}"/>
              </a:ext>
            </a:extLst>
          </p:cNvPr>
          <p:cNvSpPr/>
          <p:nvPr/>
        </p:nvSpPr>
        <p:spPr>
          <a:xfrm>
            <a:off x="3683791" y="5255858"/>
            <a:ext cx="1152143" cy="881408"/>
          </a:xfrm>
          <a:prstGeom prst="rightArrow">
            <a:avLst/>
          </a:prstGeom>
          <a:solidFill>
            <a:srgbClr val="40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3" name="ZoneTexte 12">
            <a:extLst>
              <a:ext uri="{FF2B5EF4-FFF2-40B4-BE49-F238E27FC236}">
                <a16:creationId xmlns:a16="http://schemas.microsoft.com/office/drawing/2014/main" id="{59F63CC7-3E5B-C038-34D6-A2E2A4ECD0D6}"/>
              </a:ext>
            </a:extLst>
          </p:cNvPr>
          <p:cNvSpPr txBox="1"/>
          <p:nvPr/>
        </p:nvSpPr>
        <p:spPr>
          <a:xfrm>
            <a:off x="1310640" y="3749690"/>
            <a:ext cx="1981200" cy="369332"/>
          </a:xfrm>
          <a:prstGeom prst="rect">
            <a:avLst/>
          </a:prstGeom>
          <a:noFill/>
        </p:spPr>
        <p:txBody>
          <a:bodyPr wrap="square" rtlCol="0">
            <a:spAutoFit/>
          </a:bodyPr>
          <a:lstStyle/>
          <a:p>
            <a:r>
              <a:rPr lang="fr-FR"/>
              <a:t>Schématisation</a:t>
            </a:r>
          </a:p>
        </p:txBody>
      </p:sp>
      <p:sp>
        <p:nvSpPr>
          <p:cNvPr id="14" name="ZoneTexte 13">
            <a:extLst>
              <a:ext uri="{FF2B5EF4-FFF2-40B4-BE49-F238E27FC236}">
                <a16:creationId xmlns:a16="http://schemas.microsoft.com/office/drawing/2014/main" id="{450294F5-56CD-539C-7849-90944477669B}"/>
              </a:ext>
            </a:extLst>
          </p:cNvPr>
          <p:cNvSpPr txBox="1"/>
          <p:nvPr/>
        </p:nvSpPr>
        <p:spPr>
          <a:xfrm>
            <a:off x="3160607" y="6161229"/>
            <a:ext cx="1981200" cy="369332"/>
          </a:xfrm>
          <a:prstGeom prst="rect">
            <a:avLst/>
          </a:prstGeom>
          <a:noFill/>
        </p:spPr>
        <p:txBody>
          <a:bodyPr wrap="square" rtlCol="0">
            <a:spAutoFit/>
          </a:bodyPr>
          <a:lstStyle/>
          <a:p>
            <a:pPr algn="ctr"/>
            <a:r>
              <a:rPr lang="fr-FR" err="1"/>
              <a:t>Branding</a:t>
            </a:r>
            <a:endParaRPr lang="fr-FR"/>
          </a:p>
        </p:txBody>
      </p:sp>
      <p:sp>
        <p:nvSpPr>
          <p:cNvPr id="19" name="Flèche : droite 18">
            <a:extLst>
              <a:ext uri="{FF2B5EF4-FFF2-40B4-BE49-F238E27FC236}">
                <a16:creationId xmlns:a16="http://schemas.microsoft.com/office/drawing/2014/main" id="{B803839D-12F9-03FE-5CD7-AF410507D68B}"/>
              </a:ext>
            </a:extLst>
          </p:cNvPr>
          <p:cNvSpPr/>
          <p:nvPr/>
        </p:nvSpPr>
        <p:spPr>
          <a:xfrm rot="16200000">
            <a:off x="5236058" y="3797002"/>
            <a:ext cx="1152143" cy="881408"/>
          </a:xfrm>
          <a:prstGeom prst="rightArrow">
            <a:avLst/>
          </a:prstGeom>
          <a:solidFill>
            <a:srgbClr val="40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0" name="ZoneTexte 19">
            <a:extLst>
              <a:ext uri="{FF2B5EF4-FFF2-40B4-BE49-F238E27FC236}">
                <a16:creationId xmlns:a16="http://schemas.microsoft.com/office/drawing/2014/main" id="{B1F15B9D-6475-67F4-1BDB-9D025049701A}"/>
              </a:ext>
            </a:extLst>
          </p:cNvPr>
          <p:cNvSpPr txBox="1"/>
          <p:nvPr/>
        </p:nvSpPr>
        <p:spPr>
          <a:xfrm>
            <a:off x="6192089" y="3965306"/>
            <a:ext cx="3558881" cy="646331"/>
          </a:xfrm>
          <a:prstGeom prst="rect">
            <a:avLst/>
          </a:prstGeom>
          <a:noFill/>
        </p:spPr>
        <p:txBody>
          <a:bodyPr wrap="square" rtlCol="0">
            <a:spAutoFit/>
          </a:bodyPr>
          <a:lstStyle/>
          <a:p>
            <a:pPr algn="ctr"/>
            <a:r>
              <a:rPr lang="fr-FR"/>
              <a:t>Cohérence avec les autres logos et plus visible </a:t>
            </a:r>
          </a:p>
        </p:txBody>
      </p:sp>
      <p:pic>
        <p:nvPicPr>
          <p:cNvPr id="22" name="Image 21" descr="Une image contenant Police, Graphique, logo, graphisme&#10;&#10;Le contenu généré par l’IA peut être incorrect.">
            <a:extLst>
              <a:ext uri="{FF2B5EF4-FFF2-40B4-BE49-F238E27FC236}">
                <a16:creationId xmlns:a16="http://schemas.microsoft.com/office/drawing/2014/main" id="{6F195D48-AB7D-6FA1-93C6-A64B5F14ED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1207" y="976047"/>
            <a:ext cx="5619364" cy="3160895"/>
          </a:xfrm>
          <a:prstGeom prst="rect">
            <a:avLst/>
          </a:prstGeom>
        </p:spPr>
      </p:pic>
      <p:pic>
        <p:nvPicPr>
          <p:cNvPr id="8" name="Image 7" descr="Une image contenant Graphique, symbole, conception">
            <a:extLst>
              <a:ext uri="{FF2B5EF4-FFF2-40B4-BE49-F238E27FC236}">
                <a16:creationId xmlns:a16="http://schemas.microsoft.com/office/drawing/2014/main" id="{BD75AFB1-D658-12B6-5BD8-DC4AB29FE9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8688" y="1671019"/>
            <a:ext cx="656593" cy="369333"/>
          </a:xfrm>
          <a:prstGeom prst="rect">
            <a:avLst/>
          </a:prstGeom>
        </p:spPr>
      </p:pic>
      <p:pic>
        <p:nvPicPr>
          <p:cNvPr id="10" name="Image 9">
            <a:extLst>
              <a:ext uri="{FF2B5EF4-FFF2-40B4-BE49-F238E27FC236}">
                <a16:creationId xmlns:a16="http://schemas.microsoft.com/office/drawing/2014/main" id="{A5D52A68-D1B7-535D-DCAD-098E1C3AFA2E}"/>
              </a:ext>
            </a:extLst>
          </p:cNvPr>
          <p:cNvPicPr>
            <a:picLocks noChangeAspect="1"/>
          </p:cNvPicPr>
          <p:nvPr/>
        </p:nvPicPr>
        <p:blipFill>
          <a:blip r:embed="rId9"/>
          <a:srcRect r="66210"/>
          <a:stretch>
            <a:fillRect/>
          </a:stretch>
        </p:blipFill>
        <p:spPr>
          <a:xfrm>
            <a:off x="11271480" y="1653714"/>
            <a:ext cx="368426" cy="436132"/>
          </a:xfrm>
          <a:prstGeom prst="rect">
            <a:avLst/>
          </a:prstGeom>
        </p:spPr>
      </p:pic>
      <p:pic>
        <p:nvPicPr>
          <p:cNvPr id="11" name="Image 10">
            <a:extLst>
              <a:ext uri="{FF2B5EF4-FFF2-40B4-BE49-F238E27FC236}">
                <a16:creationId xmlns:a16="http://schemas.microsoft.com/office/drawing/2014/main" id="{914B27C7-ADEB-831C-6AC2-7DAEE88EB7FC}"/>
              </a:ext>
            </a:extLst>
          </p:cNvPr>
          <p:cNvPicPr>
            <a:picLocks noChangeAspect="1"/>
          </p:cNvPicPr>
          <p:nvPr/>
        </p:nvPicPr>
        <p:blipFill>
          <a:blip r:embed="rId10"/>
          <a:srcRect r="58040"/>
          <a:stretch>
            <a:fillRect/>
          </a:stretch>
        </p:blipFill>
        <p:spPr>
          <a:xfrm>
            <a:off x="10862051" y="1652268"/>
            <a:ext cx="368427" cy="439025"/>
          </a:xfrm>
          <a:prstGeom prst="rect">
            <a:avLst/>
          </a:prstGeom>
        </p:spPr>
      </p:pic>
      <p:sp>
        <p:nvSpPr>
          <p:cNvPr id="15" name="ZoneTexte 14">
            <a:extLst>
              <a:ext uri="{FF2B5EF4-FFF2-40B4-BE49-F238E27FC236}">
                <a16:creationId xmlns:a16="http://schemas.microsoft.com/office/drawing/2014/main" id="{8B1DFBA7-0607-D1D9-5E81-FBC168D02DA1}"/>
              </a:ext>
            </a:extLst>
          </p:cNvPr>
          <p:cNvSpPr txBox="1"/>
          <p:nvPr/>
        </p:nvSpPr>
        <p:spPr>
          <a:xfrm>
            <a:off x="9862675" y="2041459"/>
            <a:ext cx="2329325" cy="923330"/>
          </a:xfrm>
          <a:prstGeom prst="rect">
            <a:avLst/>
          </a:prstGeom>
          <a:noFill/>
        </p:spPr>
        <p:txBody>
          <a:bodyPr wrap="square" rtlCol="0">
            <a:spAutoFit/>
          </a:bodyPr>
          <a:lstStyle/>
          <a:p>
            <a:pPr algn="ctr"/>
            <a:r>
              <a:rPr lang="fr-FR" b="1"/>
              <a:t>Pas trop visible en petit comparé aux autres logos</a:t>
            </a:r>
          </a:p>
        </p:txBody>
      </p:sp>
      <p:sp>
        <p:nvSpPr>
          <p:cNvPr id="7" name="ZoneTexte 6">
            <a:extLst>
              <a:ext uri="{FF2B5EF4-FFF2-40B4-BE49-F238E27FC236}">
                <a16:creationId xmlns:a16="http://schemas.microsoft.com/office/drawing/2014/main" id="{C9645716-6BCF-A311-DD99-333A5E58DB35}"/>
              </a:ext>
            </a:extLst>
          </p:cNvPr>
          <p:cNvSpPr txBox="1"/>
          <p:nvPr/>
        </p:nvSpPr>
        <p:spPr>
          <a:xfrm>
            <a:off x="10188915" y="4688800"/>
            <a:ext cx="1548921" cy="369332"/>
          </a:xfrm>
          <a:prstGeom prst="rect">
            <a:avLst/>
          </a:prstGeom>
          <a:noFill/>
        </p:spPr>
        <p:txBody>
          <a:bodyPr wrap="square" rtlCol="0">
            <a:spAutoFit/>
          </a:bodyPr>
          <a:lstStyle/>
          <a:p>
            <a:r>
              <a:rPr lang="fr-FR" b="1">
                <a:solidFill>
                  <a:srgbClr val="00B050"/>
                </a:solidFill>
              </a:rPr>
              <a:t>Aujourd’hui</a:t>
            </a:r>
            <a:r>
              <a:rPr lang="fr-FR">
                <a:solidFill>
                  <a:srgbClr val="00B050"/>
                </a:solidFill>
              </a:rPr>
              <a:t> </a:t>
            </a:r>
          </a:p>
        </p:txBody>
      </p:sp>
      <p:pic>
        <p:nvPicPr>
          <p:cNvPr id="16" name="Image 15">
            <a:extLst>
              <a:ext uri="{FF2B5EF4-FFF2-40B4-BE49-F238E27FC236}">
                <a16:creationId xmlns:a16="http://schemas.microsoft.com/office/drawing/2014/main" id="{CBC05F36-2CC4-A543-4AF5-CF2373402D0B}"/>
              </a:ext>
            </a:extLst>
          </p:cNvPr>
          <p:cNvPicPr>
            <a:picLocks noChangeAspect="1"/>
          </p:cNvPicPr>
          <p:nvPr/>
        </p:nvPicPr>
        <p:blipFill>
          <a:blip r:embed="rId11"/>
          <a:stretch>
            <a:fillRect/>
          </a:stretch>
        </p:blipFill>
        <p:spPr>
          <a:xfrm>
            <a:off x="10272761" y="4813778"/>
            <a:ext cx="1405040" cy="1405040"/>
          </a:xfrm>
          <a:prstGeom prst="rect">
            <a:avLst/>
          </a:prstGeom>
        </p:spPr>
      </p:pic>
      <p:sp>
        <p:nvSpPr>
          <p:cNvPr id="17" name="Rectangle 16">
            <a:extLst>
              <a:ext uri="{FF2B5EF4-FFF2-40B4-BE49-F238E27FC236}">
                <a16:creationId xmlns:a16="http://schemas.microsoft.com/office/drawing/2014/main" id="{53786775-5EA4-AE28-60D3-AE605671FD19}"/>
              </a:ext>
            </a:extLst>
          </p:cNvPr>
          <p:cNvSpPr/>
          <p:nvPr/>
        </p:nvSpPr>
        <p:spPr>
          <a:xfrm>
            <a:off x="10046352" y="4606735"/>
            <a:ext cx="1834049" cy="1466120"/>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 droite 17">
            <a:extLst>
              <a:ext uri="{FF2B5EF4-FFF2-40B4-BE49-F238E27FC236}">
                <a16:creationId xmlns:a16="http://schemas.microsoft.com/office/drawing/2014/main" id="{7E0C5086-C777-870A-032A-BE50ADB4FF6F}"/>
              </a:ext>
            </a:extLst>
          </p:cNvPr>
          <p:cNvSpPr/>
          <p:nvPr/>
        </p:nvSpPr>
        <p:spPr>
          <a:xfrm>
            <a:off x="8483307" y="1431076"/>
            <a:ext cx="1152143" cy="881408"/>
          </a:xfrm>
          <a:prstGeom prst="rightArrow">
            <a:avLst/>
          </a:prstGeom>
          <a:solidFill>
            <a:srgbClr val="40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1" name="Flèche : droite 20">
            <a:extLst>
              <a:ext uri="{FF2B5EF4-FFF2-40B4-BE49-F238E27FC236}">
                <a16:creationId xmlns:a16="http://schemas.microsoft.com/office/drawing/2014/main" id="{8905F2E3-4EFD-0A45-1FB7-982EB0231608}"/>
              </a:ext>
            </a:extLst>
          </p:cNvPr>
          <p:cNvSpPr/>
          <p:nvPr/>
        </p:nvSpPr>
        <p:spPr>
          <a:xfrm rot="5400000">
            <a:off x="10387303" y="3271696"/>
            <a:ext cx="1152143" cy="881408"/>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Tree>
    <p:extLst>
      <p:ext uri="{BB962C8B-B14F-4D97-AF65-F5344CB8AC3E}">
        <p14:creationId xmlns:p14="http://schemas.microsoft.com/office/powerpoint/2010/main" val="308739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P spid="19" grpId="0" animBg="1"/>
      <p:bldP spid="20" grpId="0"/>
      <p:bldP spid="15" grpId="0"/>
      <p:bldP spid="18"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00B970-F174-78E3-8243-B5B8C8C0AF9D}"/>
              </a:ext>
            </a:extLst>
          </p:cNvPr>
          <p:cNvSpPr>
            <a:spLocks noGrp="1"/>
          </p:cNvSpPr>
          <p:nvPr>
            <p:ph type="title"/>
          </p:nvPr>
        </p:nvSpPr>
        <p:spPr>
          <a:xfrm>
            <a:off x="838200" y="-80924"/>
            <a:ext cx="10515600" cy="1135242"/>
          </a:xfrm>
        </p:spPr>
        <p:txBody>
          <a:bodyPr/>
          <a:lstStyle/>
          <a:p>
            <a:r>
              <a:rPr lang="fr-FR"/>
              <a:t>2. Etude technique</a:t>
            </a:r>
          </a:p>
        </p:txBody>
      </p:sp>
      <p:sp>
        <p:nvSpPr>
          <p:cNvPr id="3" name="Espace réservé du texte 2">
            <a:extLst>
              <a:ext uri="{FF2B5EF4-FFF2-40B4-BE49-F238E27FC236}">
                <a16:creationId xmlns:a16="http://schemas.microsoft.com/office/drawing/2014/main" id="{A693E5F2-2A69-7BD0-76DE-64254DBF7AAF}"/>
              </a:ext>
            </a:extLst>
          </p:cNvPr>
          <p:cNvSpPr>
            <a:spLocks noGrp="1"/>
          </p:cNvSpPr>
          <p:nvPr>
            <p:ph type="body" idx="1"/>
          </p:nvPr>
        </p:nvSpPr>
        <p:spPr>
          <a:xfrm>
            <a:off x="838200" y="1415846"/>
            <a:ext cx="10891684" cy="4955458"/>
          </a:xfrm>
        </p:spPr>
        <p:txBody>
          <a:bodyPr>
            <a:normAutofit/>
          </a:bodyPr>
          <a:lstStyle/>
          <a:p>
            <a:r>
              <a:rPr lang="fr-FR"/>
              <a:t> Points à retenir </a:t>
            </a:r>
          </a:p>
          <a:p>
            <a:r>
              <a:rPr lang="fr-FR"/>
              <a:t> Points clés techniques à résoudre</a:t>
            </a:r>
          </a:p>
          <a:p>
            <a:r>
              <a:rPr lang="fr-FR"/>
              <a:t> Logistique de chargement </a:t>
            </a:r>
          </a:p>
          <a:p>
            <a:r>
              <a:rPr lang="fr-FR"/>
              <a:t> Etude RDM</a:t>
            </a:r>
          </a:p>
          <a:p>
            <a:r>
              <a:rPr lang="fr-FR"/>
              <a:t> Planche de bord </a:t>
            </a:r>
          </a:p>
          <a:p>
            <a:r>
              <a:rPr lang="fr-FR"/>
              <a:t> Etude </a:t>
            </a:r>
            <a:r>
              <a:rPr lang="fr-FR" err="1"/>
              <a:t>Aéro</a:t>
            </a:r>
            <a:r>
              <a:rPr lang="fr-FR"/>
              <a:t> </a:t>
            </a:r>
          </a:p>
          <a:p>
            <a:r>
              <a:rPr lang="fr-FR"/>
              <a:t> Choix cinématique portes de </a:t>
            </a:r>
            <a:r>
              <a:rPr lang="fr-FR" err="1"/>
              <a:t>soute</a:t>
            </a:r>
            <a:endParaRPr lang="fr-FR"/>
          </a:p>
          <a:p>
            <a:r>
              <a:rPr lang="fr-FR"/>
              <a:t> Elaboration des plans</a:t>
            </a:r>
          </a:p>
          <a:p>
            <a:r>
              <a:rPr lang="fr-FR"/>
              <a:t>Choix mécanisme portes de </a:t>
            </a:r>
            <a:r>
              <a:rPr lang="fr-FR" err="1"/>
              <a:t>soute</a:t>
            </a:r>
            <a:endParaRPr lang="fr-FR"/>
          </a:p>
          <a:p>
            <a:r>
              <a:rPr lang="fr-FR"/>
              <a:t> Marges positionnement conteneur</a:t>
            </a:r>
          </a:p>
          <a:p>
            <a:r>
              <a:rPr lang="fr-FR"/>
              <a:t> Centrage</a:t>
            </a:r>
          </a:p>
          <a:p>
            <a:pPr>
              <a:buNone/>
            </a:pPr>
            <a:endParaRPr lang="fr-FR"/>
          </a:p>
        </p:txBody>
      </p:sp>
      <p:sp>
        <p:nvSpPr>
          <p:cNvPr id="4" name="Espace réservé du numéro de diapositive 3">
            <a:extLst>
              <a:ext uri="{FF2B5EF4-FFF2-40B4-BE49-F238E27FC236}">
                <a16:creationId xmlns:a16="http://schemas.microsoft.com/office/drawing/2014/main" id="{EF3511CE-6665-5A35-C43F-25F3ECFA7A67}"/>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49</a:t>
            </a:fld>
            <a:endParaRPr lang="fr-FR"/>
          </a:p>
        </p:txBody>
      </p:sp>
    </p:spTree>
    <p:extLst>
      <p:ext uri="{BB962C8B-B14F-4D97-AF65-F5344CB8AC3E}">
        <p14:creationId xmlns:p14="http://schemas.microsoft.com/office/powerpoint/2010/main" val="273746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BF244-1331-C6A9-1E0C-BF101DCF2FA1}"/>
              </a:ext>
            </a:extLst>
          </p:cNvPr>
          <p:cNvSpPr>
            <a:spLocks noGrp="1"/>
          </p:cNvSpPr>
          <p:nvPr>
            <p:ph type="title"/>
          </p:nvPr>
        </p:nvSpPr>
        <p:spPr/>
        <p:txBody>
          <a:bodyPr/>
          <a:lstStyle/>
          <a:p>
            <a:r>
              <a:rPr lang="fr-FR"/>
              <a:t>Acquis d’apprentissage</a:t>
            </a:r>
          </a:p>
        </p:txBody>
      </p:sp>
      <p:sp>
        <p:nvSpPr>
          <p:cNvPr id="3" name="Espace réservé du contenu 2">
            <a:extLst>
              <a:ext uri="{FF2B5EF4-FFF2-40B4-BE49-F238E27FC236}">
                <a16:creationId xmlns:a16="http://schemas.microsoft.com/office/drawing/2014/main" id="{E6FE0D82-2574-3EAD-1255-DA8330882040}"/>
              </a:ext>
            </a:extLst>
          </p:cNvPr>
          <p:cNvSpPr>
            <a:spLocks noGrp="1"/>
          </p:cNvSpPr>
          <p:nvPr>
            <p:ph idx="1"/>
          </p:nvPr>
        </p:nvSpPr>
        <p:spPr/>
        <p:txBody>
          <a:bodyPr/>
          <a:lstStyle/>
          <a:p>
            <a:pPr marL="514350" indent="-514350">
              <a:buFont typeface="+mj-lt"/>
              <a:buAutoNum type="romanUcPeriod"/>
            </a:pPr>
            <a:r>
              <a:rPr lang="fr-FR"/>
              <a:t>Compétences techniques :</a:t>
            </a:r>
          </a:p>
          <a:p>
            <a:pPr marL="914400" lvl="1" indent="-457200">
              <a:lnSpc>
                <a:spcPct val="200000"/>
              </a:lnSpc>
              <a:buFont typeface="+mj-lt"/>
              <a:buAutoNum type="arabicPeriod"/>
            </a:pPr>
            <a:r>
              <a:rPr lang="fr-FR" b="1"/>
              <a:t>Etude de marché : </a:t>
            </a:r>
            <a:r>
              <a:rPr lang="fr-FR"/>
              <a:t>Comparaison économique de plusieurs projet similaire.</a:t>
            </a:r>
          </a:p>
          <a:p>
            <a:pPr marL="914400" lvl="1" indent="-457200">
              <a:buFont typeface="+mj-lt"/>
              <a:buAutoNum type="arabicPeriod"/>
            </a:pPr>
            <a:r>
              <a:rPr lang="fr-FR" b="1"/>
              <a:t>Comparaison technique : </a:t>
            </a:r>
            <a:r>
              <a:rPr lang="fr-FR"/>
              <a:t>Calculs Cx, Cz ainsi que plusieurs côtes géométriques</a:t>
            </a:r>
          </a:p>
          <a:p>
            <a:pPr marL="914400" lvl="1" indent="-457200">
              <a:lnSpc>
                <a:spcPct val="150000"/>
              </a:lnSpc>
              <a:buFont typeface="+mj-lt"/>
              <a:buAutoNum type="arabicPeriod"/>
            </a:pPr>
            <a:r>
              <a:rPr lang="fr-FR" b="1"/>
              <a:t>Gestion de projet : </a:t>
            </a:r>
            <a:r>
              <a:rPr lang="fr-FR"/>
              <a:t>Diagramme : OBS, WBS, RACI et GANTT.</a:t>
            </a:r>
          </a:p>
          <a:p>
            <a:pPr marL="457200" indent="-457200">
              <a:lnSpc>
                <a:spcPct val="150000"/>
              </a:lnSpc>
              <a:buFont typeface="+mj-lt"/>
              <a:buAutoNum type="romanUcPeriod"/>
            </a:pPr>
            <a:r>
              <a:rPr lang="fr-FR"/>
              <a:t>Compétences transverses :</a:t>
            </a:r>
          </a:p>
          <a:p>
            <a:pPr marL="914400" lvl="1" indent="-457200">
              <a:lnSpc>
                <a:spcPct val="150000"/>
              </a:lnSpc>
              <a:buFont typeface="+mj-lt"/>
              <a:buAutoNum type="arabicPeriod"/>
            </a:pPr>
            <a:r>
              <a:rPr lang="fr-FR" b="1"/>
              <a:t>Travails d’équipe : </a:t>
            </a:r>
            <a:r>
              <a:rPr lang="fr-FR"/>
              <a:t>Organisation des tâches, communication et gestion des problématiques.</a:t>
            </a:r>
          </a:p>
          <a:p>
            <a:pPr marL="914400" lvl="1" indent="-457200">
              <a:lnSpc>
                <a:spcPct val="150000"/>
              </a:lnSpc>
              <a:buFont typeface="+mj-lt"/>
              <a:buAutoNum type="arabicPeriod"/>
            </a:pPr>
            <a:r>
              <a:rPr lang="fr-FR" b="1"/>
              <a:t>Autonomie :</a:t>
            </a:r>
            <a:r>
              <a:rPr lang="fr-FR"/>
              <a:t> Prise d’initiative, gestion des réunions et organisation du planning</a:t>
            </a:r>
          </a:p>
          <a:p>
            <a:pPr marL="914400" lvl="1" indent="-457200">
              <a:lnSpc>
                <a:spcPct val="150000"/>
              </a:lnSpc>
              <a:buFont typeface="+mj-lt"/>
              <a:buAutoNum type="arabicPeriod"/>
            </a:pPr>
            <a:endParaRPr lang="fr-FR"/>
          </a:p>
        </p:txBody>
      </p:sp>
      <p:sp>
        <p:nvSpPr>
          <p:cNvPr id="4" name="Espace réservé du numéro de diapositive 3">
            <a:extLst>
              <a:ext uri="{FF2B5EF4-FFF2-40B4-BE49-F238E27FC236}">
                <a16:creationId xmlns:a16="http://schemas.microsoft.com/office/drawing/2014/main" id="{201E4AD2-3D93-0165-42A3-F0B8EF414116}"/>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5</a:t>
            </a:fld>
            <a:endParaRPr lang="fr-FR"/>
          </a:p>
        </p:txBody>
      </p:sp>
    </p:spTree>
    <p:extLst>
      <p:ext uri="{BB962C8B-B14F-4D97-AF65-F5344CB8AC3E}">
        <p14:creationId xmlns:p14="http://schemas.microsoft.com/office/powerpoint/2010/main" val="1742205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674235-62D0-A274-6B69-1BB837B55751}"/>
              </a:ext>
            </a:extLst>
          </p:cNvPr>
          <p:cNvSpPr>
            <a:spLocks noGrp="1"/>
          </p:cNvSpPr>
          <p:nvPr>
            <p:ph type="title"/>
          </p:nvPr>
        </p:nvSpPr>
        <p:spPr/>
        <p:txBody>
          <a:bodyPr/>
          <a:lstStyle/>
          <a:p>
            <a:r>
              <a:rPr lang="fr-FR"/>
              <a:t>Points à retenir</a:t>
            </a:r>
          </a:p>
        </p:txBody>
      </p:sp>
      <p:sp>
        <p:nvSpPr>
          <p:cNvPr id="4" name="Espace réservé du numéro de diapositive 3">
            <a:extLst>
              <a:ext uri="{FF2B5EF4-FFF2-40B4-BE49-F238E27FC236}">
                <a16:creationId xmlns:a16="http://schemas.microsoft.com/office/drawing/2014/main" id="{32215FE9-0D4C-E0FE-27D1-455695F3FE92}"/>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50</a:t>
            </a:fld>
            <a:endParaRPr lang="fr-FR"/>
          </a:p>
        </p:txBody>
      </p:sp>
      <p:pic>
        <p:nvPicPr>
          <p:cNvPr id="5" name="Image 4" descr="Une image contenant transport, avion, aviation, Transport aérien&#10;&#10;Le contenu généré par l’IA peut être incorrect.">
            <a:extLst>
              <a:ext uri="{FF2B5EF4-FFF2-40B4-BE49-F238E27FC236}">
                <a16:creationId xmlns:a16="http://schemas.microsoft.com/office/drawing/2014/main" id="{9F9F53C0-75D2-AC24-3998-E833C43AF126}"/>
              </a:ext>
            </a:extLst>
          </p:cNvPr>
          <p:cNvPicPr/>
          <p:nvPr/>
        </p:nvPicPr>
        <p:blipFill>
          <a:blip r:embed="rId3"/>
          <a:srcRect t="9387" b="1682"/>
          <a:stretch>
            <a:fillRect/>
          </a:stretch>
        </p:blipFill>
        <p:spPr>
          <a:xfrm>
            <a:off x="1803399" y="2048286"/>
            <a:ext cx="8585200" cy="2958520"/>
          </a:xfrm>
          <a:prstGeom prst="rect">
            <a:avLst/>
          </a:prstGeom>
        </p:spPr>
      </p:pic>
      <p:sp>
        <p:nvSpPr>
          <p:cNvPr id="6" name="Étoile : 5 branches 5">
            <a:extLst>
              <a:ext uri="{FF2B5EF4-FFF2-40B4-BE49-F238E27FC236}">
                <a16:creationId xmlns:a16="http://schemas.microsoft.com/office/drawing/2014/main" id="{21A19F0E-F304-0C3A-DA2D-E1D89F67FA51}"/>
              </a:ext>
            </a:extLst>
          </p:cNvPr>
          <p:cNvSpPr/>
          <p:nvPr/>
        </p:nvSpPr>
        <p:spPr>
          <a:xfrm>
            <a:off x="7032624" y="3569110"/>
            <a:ext cx="428625" cy="3238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toile : 5 branches 6">
            <a:extLst>
              <a:ext uri="{FF2B5EF4-FFF2-40B4-BE49-F238E27FC236}">
                <a16:creationId xmlns:a16="http://schemas.microsoft.com/office/drawing/2014/main" id="{061E8B7A-3F55-8131-330B-760F8756CB3A}"/>
              </a:ext>
            </a:extLst>
          </p:cNvPr>
          <p:cNvSpPr/>
          <p:nvPr/>
        </p:nvSpPr>
        <p:spPr>
          <a:xfrm>
            <a:off x="5923304" y="3753776"/>
            <a:ext cx="428625" cy="3238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Étoile : 5 branches 7">
            <a:extLst>
              <a:ext uri="{FF2B5EF4-FFF2-40B4-BE49-F238E27FC236}">
                <a16:creationId xmlns:a16="http://schemas.microsoft.com/office/drawing/2014/main" id="{5B6400F6-AA22-6B12-A026-0552B414CFD5}"/>
              </a:ext>
            </a:extLst>
          </p:cNvPr>
          <p:cNvSpPr/>
          <p:nvPr/>
        </p:nvSpPr>
        <p:spPr>
          <a:xfrm>
            <a:off x="6199428" y="2038181"/>
            <a:ext cx="428625" cy="3238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0B720BE5-AD99-5DE8-4F65-9CD50FF88DE7}"/>
              </a:ext>
            </a:extLst>
          </p:cNvPr>
          <p:cNvSpPr txBox="1"/>
          <p:nvPr/>
        </p:nvSpPr>
        <p:spPr>
          <a:xfrm>
            <a:off x="5992573" y="1678954"/>
            <a:ext cx="1418978" cy="369332"/>
          </a:xfrm>
          <a:prstGeom prst="rect">
            <a:avLst/>
          </a:prstGeom>
          <a:noFill/>
        </p:spPr>
        <p:txBody>
          <a:bodyPr wrap="none" rtlCol="0">
            <a:spAutoFit/>
          </a:bodyPr>
          <a:lstStyle/>
          <a:p>
            <a:r>
              <a:rPr lang="fr-FR"/>
              <a:t>Dérive en T</a:t>
            </a:r>
          </a:p>
        </p:txBody>
      </p:sp>
      <p:sp>
        <p:nvSpPr>
          <p:cNvPr id="10" name="ZoneTexte 9">
            <a:extLst>
              <a:ext uri="{FF2B5EF4-FFF2-40B4-BE49-F238E27FC236}">
                <a16:creationId xmlns:a16="http://schemas.microsoft.com/office/drawing/2014/main" id="{4CAE85A2-8DD2-F37E-911D-E976D7C53EB7}"/>
              </a:ext>
            </a:extLst>
          </p:cNvPr>
          <p:cNvSpPr txBox="1"/>
          <p:nvPr/>
        </p:nvSpPr>
        <p:spPr>
          <a:xfrm>
            <a:off x="7369474" y="3708294"/>
            <a:ext cx="2244525" cy="369332"/>
          </a:xfrm>
          <a:prstGeom prst="rect">
            <a:avLst/>
          </a:prstGeom>
          <a:noFill/>
        </p:spPr>
        <p:txBody>
          <a:bodyPr wrap="none" rtlCol="0">
            <a:spAutoFit/>
          </a:bodyPr>
          <a:lstStyle/>
          <a:p>
            <a:r>
              <a:rPr lang="fr-FR"/>
              <a:t>Choix des moteurs</a:t>
            </a:r>
          </a:p>
        </p:txBody>
      </p:sp>
      <p:sp>
        <p:nvSpPr>
          <p:cNvPr id="11" name="ZoneTexte 10">
            <a:extLst>
              <a:ext uri="{FF2B5EF4-FFF2-40B4-BE49-F238E27FC236}">
                <a16:creationId xmlns:a16="http://schemas.microsoft.com/office/drawing/2014/main" id="{097964A5-734A-CB51-F441-318CCB816CA4}"/>
              </a:ext>
            </a:extLst>
          </p:cNvPr>
          <p:cNvSpPr txBox="1"/>
          <p:nvPr/>
        </p:nvSpPr>
        <p:spPr>
          <a:xfrm>
            <a:off x="2808134" y="2129606"/>
            <a:ext cx="2952750" cy="646331"/>
          </a:xfrm>
          <a:prstGeom prst="rect">
            <a:avLst/>
          </a:prstGeom>
          <a:noFill/>
        </p:spPr>
        <p:txBody>
          <a:bodyPr wrap="square" rtlCol="0">
            <a:spAutoFit/>
          </a:bodyPr>
          <a:lstStyle/>
          <a:p>
            <a:r>
              <a:rPr lang="fr-FR"/>
              <a:t>Conception générale du système de levage</a:t>
            </a:r>
          </a:p>
        </p:txBody>
      </p:sp>
      <p:sp>
        <p:nvSpPr>
          <p:cNvPr id="3" name="ZoneTexte 2">
            <a:extLst>
              <a:ext uri="{FF2B5EF4-FFF2-40B4-BE49-F238E27FC236}">
                <a16:creationId xmlns:a16="http://schemas.microsoft.com/office/drawing/2014/main" id="{C7B863FB-BDF4-C586-42AE-DEEA4C663025}"/>
              </a:ext>
            </a:extLst>
          </p:cNvPr>
          <p:cNvSpPr txBox="1"/>
          <p:nvPr/>
        </p:nvSpPr>
        <p:spPr>
          <a:xfrm>
            <a:off x="5011347" y="4336090"/>
            <a:ext cx="2252540" cy="369332"/>
          </a:xfrm>
          <a:prstGeom prst="rect">
            <a:avLst/>
          </a:prstGeom>
          <a:noFill/>
        </p:spPr>
        <p:txBody>
          <a:bodyPr wrap="none" rtlCol="0">
            <a:spAutoFit/>
          </a:bodyPr>
          <a:lstStyle/>
          <a:p>
            <a:r>
              <a:rPr lang="fr-FR"/>
              <a:t>Diamètre fuselage</a:t>
            </a:r>
          </a:p>
        </p:txBody>
      </p:sp>
    </p:spTree>
    <p:extLst>
      <p:ext uri="{BB962C8B-B14F-4D97-AF65-F5344CB8AC3E}">
        <p14:creationId xmlns:p14="http://schemas.microsoft.com/office/powerpoint/2010/main" val="1599888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54EF9D4-EA36-893F-226B-3EA7BEBFA309}"/>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51</a:t>
            </a:fld>
            <a:endParaRPr lang="fr-FR"/>
          </a:p>
        </p:txBody>
      </p:sp>
      <p:sp>
        <p:nvSpPr>
          <p:cNvPr id="5" name="Titre 1">
            <a:extLst>
              <a:ext uri="{FF2B5EF4-FFF2-40B4-BE49-F238E27FC236}">
                <a16:creationId xmlns:a16="http://schemas.microsoft.com/office/drawing/2014/main" id="{1A6D9CC0-13D0-191B-FBAE-D3E5CAEAFF67}"/>
              </a:ext>
            </a:extLst>
          </p:cNvPr>
          <p:cNvSpPr>
            <a:spLocks noGrp="1"/>
          </p:cNvSpPr>
          <p:nvPr>
            <p:ph type="title"/>
          </p:nvPr>
        </p:nvSpPr>
        <p:spPr>
          <a:xfrm>
            <a:off x="2408238" y="271463"/>
            <a:ext cx="7375525" cy="619125"/>
          </a:xfrm>
        </p:spPr>
        <p:txBody>
          <a:bodyPr>
            <a:normAutofit fontScale="90000"/>
          </a:bodyPr>
          <a:lstStyle/>
          <a:p>
            <a:r>
              <a:rPr lang="fr-FR"/>
              <a:t>Points clés techniques à résoudre</a:t>
            </a:r>
          </a:p>
        </p:txBody>
      </p:sp>
      <p:pic>
        <p:nvPicPr>
          <p:cNvPr id="6" name="Image 5" descr="Une image contenant transport, avion, aviation, Transport aérien&#10;&#10;Le contenu généré par l’IA peut être incorrect.">
            <a:extLst>
              <a:ext uri="{FF2B5EF4-FFF2-40B4-BE49-F238E27FC236}">
                <a16:creationId xmlns:a16="http://schemas.microsoft.com/office/drawing/2014/main" id="{AF92180F-DB95-5B24-81AA-7730E535094C}"/>
              </a:ext>
            </a:extLst>
          </p:cNvPr>
          <p:cNvPicPr/>
          <p:nvPr/>
        </p:nvPicPr>
        <p:blipFill>
          <a:blip r:embed="rId3"/>
          <a:srcRect t="9387" b="1682"/>
          <a:stretch>
            <a:fillRect/>
          </a:stretch>
        </p:blipFill>
        <p:spPr>
          <a:xfrm>
            <a:off x="1968501" y="2298701"/>
            <a:ext cx="8585200" cy="2958520"/>
          </a:xfrm>
          <a:prstGeom prst="rect">
            <a:avLst/>
          </a:prstGeom>
        </p:spPr>
      </p:pic>
      <p:sp>
        <p:nvSpPr>
          <p:cNvPr id="7" name="Explosion : 14 points 6">
            <a:extLst>
              <a:ext uri="{FF2B5EF4-FFF2-40B4-BE49-F238E27FC236}">
                <a16:creationId xmlns:a16="http://schemas.microsoft.com/office/drawing/2014/main" id="{AA14E94C-22E4-7061-F858-9D67D6DC92F1}"/>
              </a:ext>
            </a:extLst>
          </p:cNvPr>
          <p:cNvSpPr/>
          <p:nvPr/>
        </p:nvSpPr>
        <p:spPr>
          <a:xfrm>
            <a:off x="5524500" y="3289300"/>
            <a:ext cx="368300" cy="330200"/>
          </a:xfrm>
          <a:prstGeom prst="irregularSeal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8246388-6884-91F4-0B2E-64559072BB9B}"/>
              </a:ext>
            </a:extLst>
          </p:cNvPr>
          <p:cNvSpPr txBox="1"/>
          <p:nvPr/>
        </p:nvSpPr>
        <p:spPr>
          <a:xfrm>
            <a:off x="5020164" y="2982107"/>
            <a:ext cx="1465466" cy="369332"/>
          </a:xfrm>
          <a:prstGeom prst="rect">
            <a:avLst/>
          </a:prstGeom>
          <a:noFill/>
        </p:spPr>
        <p:txBody>
          <a:bodyPr wrap="none" rtlCol="0">
            <a:spAutoFit/>
          </a:bodyPr>
          <a:lstStyle/>
          <a:p>
            <a:r>
              <a:rPr lang="fr-FR"/>
              <a:t>Emplanture</a:t>
            </a:r>
          </a:p>
        </p:txBody>
      </p:sp>
      <p:sp>
        <p:nvSpPr>
          <p:cNvPr id="9" name="ZoneTexte 8">
            <a:extLst>
              <a:ext uri="{FF2B5EF4-FFF2-40B4-BE49-F238E27FC236}">
                <a16:creationId xmlns:a16="http://schemas.microsoft.com/office/drawing/2014/main" id="{02E5AB28-4A1B-AC7A-559E-A4FE308D3882}"/>
              </a:ext>
            </a:extLst>
          </p:cNvPr>
          <p:cNvSpPr txBox="1"/>
          <p:nvPr/>
        </p:nvSpPr>
        <p:spPr>
          <a:xfrm>
            <a:off x="2405062" y="2781301"/>
            <a:ext cx="1438214" cy="369332"/>
          </a:xfrm>
          <a:prstGeom prst="rect">
            <a:avLst/>
          </a:prstGeom>
          <a:noFill/>
        </p:spPr>
        <p:txBody>
          <a:bodyPr wrap="none" rtlCol="0">
            <a:spAutoFit/>
          </a:bodyPr>
          <a:lstStyle/>
          <a:p>
            <a:r>
              <a:rPr lang="fr-FR"/>
              <a:t>Forme ailes</a:t>
            </a:r>
          </a:p>
        </p:txBody>
      </p:sp>
      <p:sp>
        <p:nvSpPr>
          <p:cNvPr id="10" name="ZoneTexte 9">
            <a:extLst>
              <a:ext uri="{FF2B5EF4-FFF2-40B4-BE49-F238E27FC236}">
                <a16:creationId xmlns:a16="http://schemas.microsoft.com/office/drawing/2014/main" id="{454F7A97-9EA1-AC88-2868-F98F9E78DD84}"/>
              </a:ext>
            </a:extLst>
          </p:cNvPr>
          <p:cNvSpPr txBox="1"/>
          <p:nvPr/>
        </p:nvSpPr>
        <p:spPr>
          <a:xfrm>
            <a:off x="4071869" y="4775200"/>
            <a:ext cx="2876108" cy="369332"/>
          </a:xfrm>
          <a:prstGeom prst="rect">
            <a:avLst/>
          </a:prstGeom>
          <a:noFill/>
        </p:spPr>
        <p:txBody>
          <a:bodyPr wrap="none" rtlCol="0">
            <a:spAutoFit/>
          </a:bodyPr>
          <a:lstStyle/>
          <a:p>
            <a:r>
              <a:rPr lang="fr-FR"/>
              <a:t>Equipements principaux</a:t>
            </a:r>
          </a:p>
        </p:txBody>
      </p:sp>
      <p:sp>
        <p:nvSpPr>
          <p:cNvPr id="11" name="Explosion : 14 points 10">
            <a:extLst>
              <a:ext uri="{FF2B5EF4-FFF2-40B4-BE49-F238E27FC236}">
                <a16:creationId xmlns:a16="http://schemas.microsoft.com/office/drawing/2014/main" id="{37251F1A-FD2A-9FE6-7C69-3F178FBE5CA0}"/>
              </a:ext>
            </a:extLst>
          </p:cNvPr>
          <p:cNvSpPr/>
          <p:nvPr/>
        </p:nvSpPr>
        <p:spPr>
          <a:xfrm>
            <a:off x="5509923" y="4667829"/>
            <a:ext cx="204787" cy="187325"/>
          </a:xfrm>
          <a:prstGeom prst="irregularSeal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xplosion : 14 points 11">
            <a:extLst>
              <a:ext uri="{FF2B5EF4-FFF2-40B4-BE49-F238E27FC236}">
                <a16:creationId xmlns:a16="http://schemas.microsoft.com/office/drawing/2014/main" id="{94E34AD2-46A6-2F72-C009-5054068298B3}"/>
              </a:ext>
            </a:extLst>
          </p:cNvPr>
          <p:cNvSpPr/>
          <p:nvPr/>
        </p:nvSpPr>
        <p:spPr>
          <a:xfrm>
            <a:off x="6237289" y="4222784"/>
            <a:ext cx="320826" cy="209550"/>
          </a:xfrm>
          <a:prstGeom prst="irregularSeal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D1607649-7FEA-55C5-042F-6B9C63FA4EC7}"/>
              </a:ext>
            </a:extLst>
          </p:cNvPr>
          <p:cNvSpPr txBox="1"/>
          <p:nvPr/>
        </p:nvSpPr>
        <p:spPr>
          <a:xfrm>
            <a:off x="6477292" y="4065587"/>
            <a:ext cx="2587568" cy="646331"/>
          </a:xfrm>
          <a:prstGeom prst="rect">
            <a:avLst/>
          </a:prstGeom>
          <a:noFill/>
        </p:spPr>
        <p:txBody>
          <a:bodyPr wrap="none" rtlCol="0">
            <a:spAutoFit/>
          </a:bodyPr>
          <a:lstStyle/>
          <a:p>
            <a:r>
              <a:rPr lang="fr-FR"/>
              <a:t>Conception détaillée</a:t>
            </a:r>
          </a:p>
          <a:p>
            <a:r>
              <a:rPr lang="fr-FR"/>
              <a:t>portes de </a:t>
            </a:r>
            <a:r>
              <a:rPr lang="fr-FR" err="1"/>
              <a:t>soute</a:t>
            </a:r>
            <a:endParaRPr lang="fr-FR"/>
          </a:p>
        </p:txBody>
      </p:sp>
      <p:cxnSp>
        <p:nvCxnSpPr>
          <p:cNvPr id="14" name="Connecteur droit 13">
            <a:extLst>
              <a:ext uri="{FF2B5EF4-FFF2-40B4-BE49-F238E27FC236}">
                <a16:creationId xmlns:a16="http://schemas.microsoft.com/office/drawing/2014/main" id="{DD2547E7-C328-33E6-01FF-07A777B6DE09}"/>
              </a:ext>
            </a:extLst>
          </p:cNvPr>
          <p:cNvCxnSpPr/>
          <p:nvPr/>
        </p:nvCxnSpPr>
        <p:spPr>
          <a:xfrm>
            <a:off x="6197600" y="3784600"/>
            <a:ext cx="0" cy="561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73EDBEEC-D43E-E4D1-7D93-2FC5A929F213}"/>
              </a:ext>
            </a:extLst>
          </p:cNvPr>
          <p:cNvCxnSpPr/>
          <p:nvPr/>
        </p:nvCxnSpPr>
        <p:spPr>
          <a:xfrm>
            <a:off x="6372225" y="3762375"/>
            <a:ext cx="0" cy="561975"/>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21BAF30-F02E-CA6E-6275-FD6F15E7D16E}"/>
              </a:ext>
            </a:extLst>
          </p:cNvPr>
          <p:cNvSpPr/>
          <p:nvPr/>
        </p:nvSpPr>
        <p:spPr>
          <a:xfrm rot="289035">
            <a:off x="6179791" y="3697947"/>
            <a:ext cx="873124" cy="962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xplosion : 14 points 1">
            <a:extLst>
              <a:ext uri="{FF2B5EF4-FFF2-40B4-BE49-F238E27FC236}">
                <a16:creationId xmlns:a16="http://schemas.microsoft.com/office/drawing/2014/main" id="{84830C72-1D86-6698-7073-3AC6D14110EF}"/>
              </a:ext>
            </a:extLst>
          </p:cNvPr>
          <p:cNvSpPr/>
          <p:nvPr/>
        </p:nvSpPr>
        <p:spPr>
          <a:xfrm>
            <a:off x="2668229" y="3201988"/>
            <a:ext cx="368300" cy="330200"/>
          </a:xfrm>
          <a:prstGeom prst="irregularSeal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1660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191D91B1-16BB-2E12-5DDE-D0F86D5ED802}"/>
              </a:ext>
            </a:extLst>
          </p:cNvPr>
          <p:cNvPicPr>
            <a:picLocks noChangeAspect="1"/>
          </p:cNvPicPr>
          <p:nvPr/>
        </p:nvPicPr>
        <p:blipFill>
          <a:blip r:embed="rId3"/>
          <a:stretch>
            <a:fillRect/>
          </a:stretch>
        </p:blipFill>
        <p:spPr>
          <a:xfrm>
            <a:off x="5521436" y="4773690"/>
            <a:ext cx="3434813" cy="1158788"/>
          </a:xfrm>
          <a:prstGeom prst="rect">
            <a:avLst/>
          </a:prstGeom>
        </p:spPr>
      </p:pic>
      <p:pic>
        <p:nvPicPr>
          <p:cNvPr id="39" name="Image 38">
            <a:extLst>
              <a:ext uri="{FF2B5EF4-FFF2-40B4-BE49-F238E27FC236}">
                <a16:creationId xmlns:a16="http://schemas.microsoft.com/office/drawing/2014/main" id="{F451CC7E-3CE3-93EE-810D-695734B42A75}"/>
              </a:ext>
            </a:extLst>
          </p:cNvPr>
          <p:cNvPicPr>
            <a:picLocks noChangeAspect="1"/>
          </p:cNvPicPr>
          <p:nvPr/>
        </p:nvPicPr>
        <p:blipFill>
          <a:blip r:embed="rId3"/>
          <a:stretch>
            <a:fillRect/>
          </a:stretch>
        </p:blipFill>
        <p:spPr>
          <a:xfrm>
            <a:off x="5527247" y="3498436"/>
            <a:ext cx="3434813" cy="1158788"/>
          </a:xfrm>
          <a:prstGeom prst="rect">
            <a:avLst/>
          </a:prstGeom>
        </p:spPr>
      </p:pic>
      <p:pic>
        <p:nvPicPr>
          <p:cNvPr id="38" name="Image 37">
            <a:extLst>
              <a:ext uri="{FF2B5EF4-FFF2-40B4-BE49-F238E27FC236}">
                <a16:creationId xmlns:a16="http://schemas.microsoft.com/office/drawing/2014/main" id="{187E43FA-869E-075A-3D88-1A1C3F876C28}"/>
              </a:ext>
            </a:extLst>
          </p:cNvPr>
          <p:cNvPicPr>
            <a:picLocks noChangeAspect="1"/>
          </p:cNvPicPr>
          <p:nvPr/>
        </p:nvPicPr>
        <p:blipFill>
          <a:blip r:embed="rId3"/>
          <a:stretch>
            <a:fillRect/>
          </a:stretch>
        </p:blipFill>
        <p:spPr>
          <a:xfrm>
            <a:off x="5525164" y="2200956"/>
            <a:ext cx="3434813" cy="1158788"/>
          </a:xfrm>
          <a:prstGeom prst="rect">
            <a:avLst/>
          </a:prstGeom>
        </p:spPr>
      </p:pic>
      <p:sp>
        <p:nvSpPr>
          <p:cNvPr id="4" name="Espace réservé du numéro de diapositive 3">
            <a:extLst>
              <a:ext uri="{FF2B5EF4-FFF2-40B4-BE49-F238E27FC236}">
                <a16:creationId xmlns:a16="http://schemas.microsoft.com/office/drawing/2014/main" id="{28CA398D-859C-A591-8131-09F40020B5BA}"/>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52</a:t>
            </a:fld>
            <a:endParaRPr lang="fr-FR"/>
          </a:p>
        </p:txBody>
      </p:sp>
      <p:sp>
        <p:nvSpPr>
          <p:cNvPr id="5" name="Titre 1">
            <a:extLst>
              <a:ext uri="{FF2B5EF4-FFF2-40B4-BE49-F238E27FC236}">
                <a16:creationId xmlns:a16="http://schemas.microsoft.com/office/drawing/2014/main" id="{3722E327-3EED-9C2B-F087-4C08D7D226A7}"/>
              </a:ext>
            </a:extLst>
          </p:cNvPr>
          <p:cNvSpPr>
            <a:spLocks noGrp="1"/>
          </p:cNvSpPr>
          <p:nvPr>
            <p:ph type="title"/>
          </p:nvPr>
        </p:nvSpPr>
        <p:spPr>
          <a:xfrm>
            <a:off x="2408496" y="271576"/>
            <a:ext cx="7375008" cy="619011"/>
          </a:xfrm>
        </p:spPr>
        <p:txBody>
          <a:bodyPr/>
          <a:lstStyle/>
          <a:p>
            <a:r>
              <a:rPr lang="fr-FR"/>
              <a:t>Logistique de chargement</a:t>
            </a:r>
          </a:p>
        </p:txBody>
      </p:sp>
      <p:sp>
        <p:nvSpPr>
          <p:cNvPr id="6" name="Espace réservé du contenu 2">
            <a:extLst>
              <a:ext uri="{FF2B5EF4-FFF2-40B4-BE49-F238E27FC236}">
                <a16:creationId xmlns:a16="http://schemas.microsoft.com/office/drawing/2014/main" id="{A69E89F7-F198-E9BE-FB50-82044A47ED4F}"/>
              </a:ext>
            </a:extLst>
          </p:cNvPr>
          <p:cNvSpPr>
            <a:spLocks noGrp="1"/>
          </p:cNvSpPr>
          <p:nvPr>
            <p:ph idx="1"/>
          </p:nvPr>
        </p:nvSpPr>
        <p:spPr>
          <a:xfrm>
            <a:off x="838200" y="1616075"/>
            <a:ext cx="10515600" cy="4351338"/>
          </a:xfrm>
        </p:spPr>
        <p:txBody>
          <a:bodyPr/>
          <a:lstStyle/>
          <a:p>
            <a:r>
              <a:rPr lang="fr-FR"/>
              <a:t>Avec camion :</a:t>
            </a:r>
          </a:p>
          <a:p>
            <a:endParaRPr lang="fr-FR"/>
          </a:p>
          <a:p>
            <a:endParaRPr lang="fr-FR"/>
          </a:p>
          <a:p>
            <a:endParaRPr lang="fr-FR"/>
          </a:p>
          <a:p>
            <a:endParaRPr lang="fr-FR"/>
          </a:p>
          <a:p>
            <a:endParaRPr lang="fr-FR"/>
          </a:p>
          <a:p>
            <a:pPr marL="0" indent="0">
              <a:buNone/>
            </a:pPr>
            <a:endParaRPr lang="fr-FR"/>
          </a:p>
          <a:p>
            <a:endParaRPr lang="fr-FR"/>
          </a:p>
          <a:p>
            <a:endParaRPr lang="fr-FR"/>
          </a:p>
        </p:txBody>
      </p:sp>
      <p:pic>
        <p:nvPicPr>
          <p:cNvPr id="2" name="Google Shape;363;p46" descr="Une image contenant Pièce auto, pneu, véhicule, roue&#10;&#10;Le contenu généré par l’IA peut être incorrect.">
            <a:extLst>
              <a:ext uri="{FF2B5EF4-FFF2-40B4-BE49-F238E27FC236}">
                <a16:creationId xmlns:a16="http://schemas.microsoft.com/office/drawing/2014/main" id="{6FF7186D-957D-EEC3-114A-2F889F5A8C00}"/>
              </a:ext>
            </a:extLst>
          </p:cNvPr>
          <p:cNvPicPr preferRelativeResize="0"/>
          <p:nvPr/>
        </p:nvPicPr>
        <p:blipFill rotWithShape="1">
          <a:blip r:embed="rId4">
            <a:alphaModFix/>
          </a:blip>
          <a:srcRect/>
          <a:stretch/>
        </p:blipFill>
        <p:spPr>
          <a:xfrm>
            <a:off x="7840403" y="2494380"/>
            <a:ext cx="1499528" cy="795904"/>
          </a:xfrm>
          <a:prstGeom prst="rect">
            <a:avLst/>
          </a:prstGeom>
          <a:noFill/>
          <a:ln>
            <a:noFill/>
          </a:ln>
        </p:spPr>
      </p:pic>
      <p:pic>
        <p:nvPicPr>
          <p:cNvPr id="9" name="Google Shape;367;p46" descr="Images de Camion Conteneur Dessin – Téléchargement gratuit sur Freepik">
            <a:extLst>
              <a:ext uri="{FF2B5EF4-FFF2-40B4-BE49-F238E27FC236}">
                <a16:creationId xmlns:a16="http://schemas.microsoft.com/office/drawing/2014/main" id="{67FEF863-E21C-611B-D11A-581939F7A8CE}"/>
              </a:ext>
            </a:extLst>
          </p:cNvPr>
          <p:cNvPicPr preferRelativeResize="0"/>
          <p:nvPr/>
        </p:nvPicPr>
        <p:blipFill rotWithShape="1">
          <a:blip r:embed="rId5">
            <a:alphaModFix/>
          </a:blip>
          <a:srcRect l="29195" t="1728" r="3487" b="36985"/>
          <a:stretch/>
        </p:blipFill>
        <p:spPr>
          <a:xfrm>
            <a:off x="6101483" y="3917437"/>
            <a:ext cx="966851" cy="397811"/>
          </a:xfrm>
          <a:prstGeom prst="rect">
            <a:avLst/>
          </a:prstGeom>
          <a:noFill/>
          <a:ln>
            <a:noFill/>
          </a:ln>
        </p:spPr>
      </p:pic>
      <p:pic>
        <p:nvPicPr>
          <p:cNvPr id="10" name="Google Shape;368;p46" descr="Images de Camion Conteneur Dessin – Téléchargement gratuit sur Freepik">
            <a:extLst>
              <a:ext uri="{FF2B5EF4-FFF2-40B4-BE49-F238E27FC236}">
                <a16:creationId xmlns:a16="http://schemas.microsoft.com/office/drawing/2014/main" id="{AA1142EE-D118-FA9D-D6FA-9F4E8744C4A0}"/>
              </a:ext>
            </a:extLst>
          </p:cNvPr>
          <p:cNvPicPr preferRelativeResize="0"/>
          <p:nvPr/>
        </p:nvPicPr>
        <p:blipFill rotWithShape="1">
          <a:blip r:embed="rId5">
            <a:alphaModFix/>
          </a:blip>
          <a:srcRect l="29195" t="1728" r="3487" b="36985"/>
          <a:stretch/>
        </p:blipFill>
        <p:spPr>
          <a:xfrm>
            <a:off x="6101483" y="5104680"/>
            <a:ext cx="966851" cy="397811"/>
          </a:xfrm>
          <a:prstGeom prst="rect">
            <a:avLst/>
          </a:prstGeom>
          <a:noFill/>
          <a:ln>
            <a:noFill/>
          </a:ln>
        </p:spPr>
      </p:pic>
      <p:cxnSp>
        <p:nvCxnSpPr>
          <p:cNvPr id="11" name="Google Shape;369;p46">
            <a:extLst>
              <a:ext uri="{FF2B5EF4-FFF2-40B4-BE49-F238E27FC236}">
                <a16:creationId xmlns:a16="http://schemas.microsoft.com/office/drawing/2014/main" id="{92F74ACD-136B-0B8A-4627-7447CF4B32F1}"/>
              </a:ext>
            </a:extLst>
          </p:cNvPr>
          <p:cNvCxnSpPr/>
          <p:nvPr/>
        </p:nvCxnSpPr>
        <p:spPr>
          <a:xfrm>
            <a:off x="5525167" y="3465219"/>
            <a:ext cx="6154000" cy="0"/>
          </a:xfrm>
          <a:prstGeom prst="straightConnector1">
            <a:avLst/>
          </a:prstGeom>
          <a:noFill/>
          <a:ln w="9525" cap="flat" cmpd="sng">
            <a:solidFill>
              <a:srgbClr val="4A7DBA"/>
            </a:solidFill>
            <a:prstDash val="solid"/>
            <a:round/>
            <a:headEnd type="none" w="sm" len="sm"/>
            <a:tailEnd type="none" w="sm" len="sm"/>
          </a:ln>
        </p:spPr>
      </p:cxnSp>
      <p:pic>
        <p:nvPicPr>
          <p:cNvPr id="12" name="Google Shape;370;p46" descr="Images de Camion Conteneur Dessin – Téléchargement gratuit sur Freepik">
            <a:extLst>
              <a:ext uri="{FF2B5EF4-FFF2-40B4-BE49-F238E27FC236}">
                <a16:creationId xmlns:a16="http://schemas.microsoft.com/office/drawing/2014/main" id="{3156F740-75E6-7C1D-B241-BC664A242904}"/>
              </a:ext>
            </a:extLst>
          </p:cNvPr>
          <p:cNvPicPr preferRelativeResize="0"/>
          <p:nvPr/>
        </p:nvPicPr>
        <p:blipFill rotWithShape="1">
          <a:blip r:embed="rId5">
            <a:alphaModFix/>
          </a:blip>
          <a:srcRect l="29195" t="1728" r="3487" b="36985"/>
          <a:stretch/>
        </p:blipFill>
        <p:spPr>
          <a:xfrm>
            <a:off x="7956673" y="2668785"/>
            <a:ext cx="966851" cy="397811"/>
          </a:xfrm>
          <a:prstGeom prst="rect">
            <a:avLst/>
          </a:prstGeom>
          <a:noFill/>
          <a:ln>
            <a:noFill/>
          </a:ln>
        </p:spPr>
      </p:pic>
      <p:cxnSp>
        <p:nvCxnSpPr>
          <p:cNvPr id="13" name="Google Shape;371;p46">
            <a:extLst>
              <a:ext uri="{FF2B5EF4-FFF2-40B4-BE49-F238E27FC236}">
                <a16:creationId xmlns:a16="http://schemas.microsoft.com/office/drawing/2014/main" id="{D40B2C73-7861-3413-7477-0AEF2965A431}"/>
              </a:ext>
            </a:extLst>
          </p:cNvPr>
          <p:cNvCxnSpPr/>
          <p:nvPr/>
        </p:nvCxnSpPr>
        <p:spPr>
          <a:xfrm>
            <a:off x="5525164" y="4677149"/>
            <a:ext cx="6154000" cy="0"/>
          </a:xfrm>
          <a:prstGeom prst="straightConnector1">
            <a:avLst/>
          </a:prstGeom>
          <a:noFill/>
          <a:ln w="9525" cap="flat" cmpd="sng">
            <a:solidFill>
              <a:srgbClr val="4A7DBA"/>
            </a:solidFill>
            <a:prstDash val="solid"/>
            <a:round/>
            <a:headEnd type="none" w="sm" len="sm"/>
            <a:tailEnd type="none" w="sm" len="sm"/>
          </a:ln>
        </p:spPr>
      </p:cxnSp>
      <p:cxnSp>
        <p:nvCxnSpPr>
          <p:cNvPr id="14" name="Google Shape;372;p46">
            <a:extLst>
              <a:ext uri="{FF2B5EF4-FFF2-40B4-BE49-F238E27FC236}">
                <a16:creationId xmlns:a16="http://schemas.microsoft.com/office/drawing/2014/main" id="{24524609-E126-B377-D8C7-637DB8223938}"/>
              </a:ext>
            </a:extLst>
          </p:cNvPr>
          <p:cNvCxnSpPr/>
          <p:nvPr/>
        </p:nvCxnSpPr>
        <p:spPr>
          <a:xfrm>
            <a:off x="5525165" y="5888487"/>
            <a:ext cx="6154000" cy="0"/>
          </a:xfrm>
          <a:prstGeom prst="straightConnector1">
            <a:avLst/>
          </a:prstGeom>
          <a:noFill/>
          <a:ln w="9525" cap="flat" cmpd="sng">
            <a:solidFill>
              <a:srgbClr val="4A7DBA"/>
            </a:solidFill>
            <a:prstDash val="solid"/>
            <a:round/>
            <a:headEnd type="none" w="sm" len="sm"/>
            <a:tailEnd type="none" w="sm" len="sm"/>
          </a:ln>
        </p:spPr>
      </p:cxnSp>
      <p:pic>
        <p:nvPicPr>
          <p:cNvPr id="15" name="Google Shape;373;p46" descr="Une image contenant Pièce auto, pneu, véhicule, roue&#10;&#10;Le contenu généré par l’IA peut être incorrect.">
            <a:extLst>
              <a:ext uri="{FF2B5EF4-FFF2-40B4-BE49-F238E27FC236}">
                <a16:creationId xmlns:a16="http://schemas.microsoft.com/office/drawing/2014/main" id="{2CEC5B02-C1C8-5C80-E634-260FE8EFAC39}"/>
              </a:ext>
            </a:extLst>
          </p:cNvPr>
          <p:cNvPicPr preferRelativeResize="0"/>
          <p:nvPr/>
        </p:nvPicPr>
        <p:blipFill rotWithShape="1">
          <a:blip r:embed="rId4">
            <a:alphaModFix/>
          </a:blip>
          <a:srcRect/>
          <a:stretch/>
        </p:blipFill>
        <p:spPr>
          <a:xfrm>
            <a:off x="6082000" y="3800971"/>
            <a:ext cx="1499528" cy="795904"/>
          </a:xfrm>
          <a:prstGeom prst="rect">
            <a:avLst/>
          </a:prstGeom>
          <a:noFill/>
          <a:ln>
            <a:noFill/>
          </a:ln>
        </p:spPr>
      </p:pic>
      <p:pic>
        <p:nvPicPr>
          <p:cNvPr id="16" name="Google Shape;374;p46" descr="Une image contenant Pièce auto, pneu, véhicule, roue&#10;&#10;Le contenu généré par l’IA peut être incorrect.">
            <a:extLst>
              <a:ext uri="{FF2B5EF4-FFF2-40B4-BE49-F238E27FC236}">
                <a16:creationId xmlns:a16="http://schemas.microsoft.com/office/drawing/2014/main" id="{1264D0BD-E4F7-8FC3-3E21-A66A511C30A4}"/>
              </a:ext>
            </a:extLst>
          </p:cNvPr>
          <p:cNvPicPr preferRelativeResize="0"/>
          <p:nvPr/>
        </p:nvPicPr>
        <p:blipFill rotWithShape="1">
          <a:blip r:embed="rId4">
            <a:alphaModFix/>
          </a:blip>
          <a:srcRect/>
          <a:stretch/>
        </p:blipFill>
        <p:spPr>
          <a:xfrm>
            <a:off x="7852400" y="5008414"/>
            <a:ext cx="1499528" cy="795904"/>
          </a:xfrm>
          <a:prstGeom prst="rect">
            <a:avLst/>
          </a:prstGeom>
          <a:noFill/>
          <a:ln>
            <a:noFill/>
          </a:ln>
        </p:spPr>
      </p:pic>
      <p:sp>
        <p:nvSpPr>
          <p:cNvPr id="17" name="Google Shape;375;p46">
            <a:extLst>
              <a:ext uri="{FF2B5EF4-FFF2-40B4-BE49-F238E27FC236}">
                <a16:creationId xmlns:a16="http://schemas.microsoft.com/office/drawing/2014/main" id="{D216BD68-9E2F-0A08-199E-F396F57089D2}"/>
              </a:ext>
            </a:extLst>
          </p:cNvPr>
          <p:cNvSpPr txBox="1"/>
          <p:nvPr/>
        </p:nvSpPr>
        <p:spPr>
          <a:xfrm>
            <a:off x="10401069" y="2631732"/>
            <a:ext cx="934400" cy="544705"/>
          </a:xfrm>
          <a:prstGeom prst="rect">
            <a:avLst/>
          </a:prstGeom>
          <a:noFill/>
          <a:ln>
            <a:noFill/>
          </a:ln>
        </p:spPr>
        <p:txBody>
          <a:bodyPr spcFirstLastPara="1" wrap="square" lIns="95050" tIns="47500" rIns="95050" bIns="47500" anchor="t" anchorCtr="0">
            <a:spAutoFit/>
          </a:bodyPr>
          <a:lstStyle/>
          <a:p>
            <a:pPr marL="0" marR="0" lvl="0" indent="0" algn="l" rtl="0">
              <a:lnSpc>
                <a:spcPct val="100000"/>
              </a:lnSpc>
              <a:spcBef>
                <a:spcPts val="0"/>
              </a:spcBef>
              <a:spcAft>
                <a:spcPts val="0"/>
              </a:spcAft>
              <a:buClr>
                <a:srgbClr val="000000"/>
              </a:buClr>
              <a:buSzPts val="972"/>
              <a:buFont typeface="Arial"/>
              <a:buNone/>
            </a:pPr>
            <a:r>
              <a:rPr lang="fr" sz="972" b="0" i="0" u="none" strike="noStrike" cap="none">
                <a:solidFill>
                  <a:srgbClr val="000000"/>
                </a:solidFill>
                <a:latin typeface="Calibri"/>
                <a:ea typeface="Calibri"/>
                <a:cs typeface="Calibri"/>
                <a:sym typeface="Calibri"/>
              </a:rPr>
              <a:t>Arrivée du camion chargé du conteneur</a:t>
            </a:r>
            <a:endParaRPr sz="972" b="0" i="0" u="none" strike="noStrike" cap="none">
              <a:solidFill>
                <a:srgbClr val="000000"/>
              </a:solidFill>
              <a:latin typeface="Arial"/>
              <a:ea typeface="Arial"/>
              <a:cs typeface="Arial"/>
              <a:sym typeface="Arial"/>
            </a:endParaRPr>
          </a:p>
        </p:txBody>
      </p:sp>
      <p:sp>
        <p:nvSpPr>
          <p:cNvPr id="18" name="Google Shape;376;p46">
            <a:extLst>
              <a:ext uri="{FF2B5EF4-FFF2-40B4-BE49-F238E27FC236}">
                <a16:creationId xmlns:a16="http://schemas.microsoft.com/office/drawing/2014/main" id="{90F9F238-DEED-4913-55EF-F533D5355A94}"/>
              </a:ext>
            </a:extLst>
          </p:cNvPr>
          <p:cNvSpPr txBox="1"/>
          <p:nvPr/>
        </p:nvSpPr>
        <p:spPr>
          <a:xfrm>
            <a:off x="10399144" y="3622310"/>
            <a:ext cx="982400" cy="843889"/>
          </a:xfrm>
          <a:prstGeom prst="rect">
            <a:avLst/>
          </a:prstGeom>
          <a:noFill/>
          <a:ln>
            <a:noFill/>
          </a:ln>
        </p:spPr>
        <p:txBody>
          <a:bodyPr spcFirstLastPara="1" wrap="square" lIns="95050" tIns="47500" rIns="95050" bIns="47500" anchor="t" anchorCtr="0">
            <a:spAutoFit/>
          </a:bodyPr>
          <a:lstStyle/>
          <a:p>
            <a:pPr marL="0" marR="0" lvl="0" indent="0" algn="l" rtl="0">
              <a:lnSpc>
                <a:spcPct val="100000"/>
              </a:lnSpc>
              <a:spcBef>
                <a:spcPts val="0"/>
              </a:spcBef>
              <a:spcAft>
                <a:spcPts val="0"/>
              </a:spcAft>
              <a:buClr>
                <a:srgbClr val="000000"/>
              </a:buClr>
              <a:buSzPts val="972"/>
              <a:buFont typeface="Arial"/>
              <a:buNone/>
            </a:pPr>
            <a:r>
              <a:rPr lang="fr" sz="972" b="0" i="0" u="none" strike="noStrike" cap="none">
                <a:solidFill>
                  <a:srgbClr val="000000"/>
                </a:solidFill>
                <a:latin typeface="Calibri"/>
                <a:ea typeface="Calibri"/>
                <a:cs typeface="Calibri"/>
                <a:sym typeface="Calibri"/>
              </a:rPr>
              <a:t>Déchargement du camion par les bras robotisés de l’avion</a:t>
            </a:r>
            <a:endParaRPr sz="972" b="0" i="0" u="none" strike="noStrike" cap="none">
              <a:solidFill>
                <a:srgbClr val="000000"/>
              </a:solidFill>
              <a:latin typeface="Arial"/>
              <a:ea typeface="Arial"/>
              <a:cs typeface="Arial"/>
              <a:sym typeface="Arial"/>
            </a:endParaRPr>
          </a:p>
        </p:txBody>
      </p:sp>
      <p:sp>
        <p:nvSpPr>
          <p:cNvPr id="19" name="Google Shape;377;p46">
            <a:extLst>
              <a:ext uri="{FF2B5EF4-FFF2-40B4-BE49-F238E27FC236}">
                <a16:creationId xmlns:a16="http://schemas.microsoft.com/office/drawing/2014/main" id="{05BE8555-AE5C-90C7-BA09-D7FF64650403}"/>
              </a:ext>
            </a:extLst>
          </p:cNvPr>
          <p:cNvSpPr txBox="1"/>
          <p:nvPr/>
        </p:nvSpPr>
        <p:spPr>
          <a:xfrm>
            <a:off x="10399144" y="4949541"/>
            <a:ext cx="982400" cy="694297"/>
          </a:xfrm>
          <a:prstGeom prst="rect">
            <a:avLst/>
          </a:prstGeom>
          <a:noFill/>
          <a:ln>
            <a:noFill/>
          </a:ln>
        </p:spPr>
        <p:txBody>
          <a:bodyPr spcFirstLastPara="1" wrap="square" lIns="95050" tIns="47500" rIns="95050" bIns="47500" anchor="t" anchorCtr="0">
            <a:spAutoFit/>
          </a:bodyPr>
          <a:lstStyle/>
          <a:p>
            <a:pPr marL="0" marR="0" lvl="0" indent="0" algn="l" rtl="0">
              <a:lnSpc>
                <a:spcPct val="100000"/>
              </a:lnSpc>
              <a:spcBef>
                <a:spcPts val="0"/>
              </a:spcBef>
              <a:spcAft>
                <a:spcPts val="0"/>
              </a:spcAft>
              <a:buClr>
                <a:srgbClr val="000000"/>
              </a:buClr>
              <a:buSzPts val="972"/>
              <a:buFont typeface="Arial"/>
              <a:buNone/>
            </a:pPr>
            <a:r>
              <a:rPr lang="fr" sz="972" b="0" i="0" u="none" strike="noStrike" cap="none">
                <a:solidFill>
                  <a:srgbClr val="000000"/>
                </a:solidFill>
                <a:latin typeface="Calibri"/>
                <a:ea typeface="Calibri"/>
                <a:cs typeface="Calibri"/>
                <a:sym typeface="Calibri"/>
              </a:rPr>
              <a:t>Fermeture de la soute et départ du camion</a:t>
            </a:r>
            <a:endParaRPr sz="972" b="0" i="0" u="none" strike="noStrike" cap="none">
              <a:solidFill>
                <a:srgbClr val="000000"/>
              </a:solidFill>
              <a:latin typeface="Arial"/>
              <a:ea typeface="Arial"/>
              <a:cs typeface="Arial"/>
              <a:sym typeface="Arial"/>
            </a:endParaRPr>
          </a:p>
        </p:txBody>
      </p:sp>
      <p:sp>
        <p:nvSpPr>
          <p:cNvPr id="20" name="Google Shape;378;p46">
            <a:extLst>
              <a:ext uri="{FF2B5EF4-FFF2-40B4-BE49-F238E27FC236}">
                <a16:creationId xmlns:a16="http://schemas.microsoft.com/office/drawing/2014/main" id="{D4F48E3B-D817-3D7E-6947-9E1755FE64BB}"/>
              </a:ext>
            </a:extLst>
          </p:cNvPr>
          <p:cNvSpPr/>
          <p:nvPr/>
        </p:nvSpPr>
        <p:spPr>
          <a:xfrm>
            <a:off x="9385331" y="2875096"/>
            <a:ext cx="407200" cy="210800"/>
          </a:xfrm>
          <a:prstGeom prst="leftArrow">
            <a:avLst>
              <a:gd name="adj1" fmla="val 50000"/>
              <a:gd name="adj2" fmla="val 50000"/>
            </a:avLst>
          </a:prstGeom>
          <a:solidFill>
            <a:srgbClr val="4F81BD"/>
          </a:solidFill>
          <a:ln w="19825" cap="flat" cmpd="sng">
            <a:solidFill>
              <a:srgbClr val="21364F"/>
            </a:solidFill>
            <a:prstDash val="solid"/>
            <a:round/>
            <a:headEnd type="none" w="sm" len="sm"/>
            <a:tailEnd type="none" w="sm" len="sm"/>
          </a:ln>
        </p:spPr>
        <p:txBody>
          <a:bodyPr spcFirstLastPara="1" wrap="square" lIns="95050" tIns="47500" rIns="95050" bIns="47500" anchor="ctr" anchorCtr="0">
            <a:noAutofit/>
          </a:bodyPr>
          <a:lstStyle/>
          <a:p>
            <a:pPr marL="0" marR="0" lvl="0" indent="0" algn="ctr" rtl="0">
              <a:lnSpc>
                <a:spcPct val="100000"/>
              </a:lnSpc>
              <a:spcBef>
                <a:spcPts val="0"/>
              </a:spcBef>
              <a:spcAft>
                <a:spcPts val="0"/>
              </a:spcAft>
              <a:buClr>
                <a:srgbClr val="000000"/>
              </a:buClr>
              <a:buSzPts val="1216"/>
              <a:buFont typeface="Arial"/>
              <a:buNone/>
            </a:pPr>
            <a:endParaRPr sz="1216" b="0" i="0" u="none" strike="noStrike" cap="none">
              <a:solidFill>
                <a:srgbClr val="FFFFFF"/>
              </a:solidFill>
              <a:latin typeface="Calibri"/>
              <a:ea typeface="Calibri"/>
              <a:cs typeface="Calibri"/>
              <a:sym typeface="Calibri"/>
            </a:endParaRPr>
          </a:p>
        </p:txBody>
      </p:sp>
      <p:sp>
        <p:nvSpPr>
          <p:cNvPr id="21" name="Google Shape;379;p46">
            <a:extLst>
              <a:ext uri="{FF2B5EF4-FFF2-40B4-BE49-F238E27FC236}">
                <a16:creationId xmlns:a16="http://schemas.microsoft.com/office/drawing/2014/main" id="{46F2C6AF-405F-0C74-E7E4-72C2249BBD6D}"/>
              </a:ext>
            </a:extLst>
          </p:cNvPr>
          <p:cNvSpPr/>
          <p:nvPr/>
        </p:nvSpPr>
        <p:spPr>
          <a:xfrm rot="10800000">
            <a:off x="9528282" y="5433787"/>
            <a:ext cx="407200" cy="210800"/>
          </a:xfrm>
          <a:prstGeom prst="leftArrow">
            <a:avLst>
              <a:gd name="adj1" fmla="val 50000"/>
              <a:gd name="adj2" fmla="val 50000"/>
            </a:avLst>
          </a:prstGeom>
          <a:solidFill>
            <a:srgbClr val="4F81BD"/>
          </a:solidFill>
          <a:ln w="19825" cap="flat" cmpd="sng">
            <a:solidFill>
              <a:srgbClr val="21364F"/>
            </a:solidFill>
            <a:prstDash val="solid"/>
            <a:round/>
            <a:headEnd type="none" w="sm" len="sm"/>
            <a:tailEnd type="none" w="sm" len="sm"/>
          </a:ln>
        </p:spPr>
        <p:txBody>
          <a:bodyPr spcFirstLastPara="1" wrap="square" lIns="95050" tIns="47500" rIns="95050" bIns="47500" anchor="ctr" anchorCtr="0">
            <a:noAutofit/>
          </a:bodyPr>
          <a:lstStyle/>
          <a:p>
            <a:pPr marL="0" marR="0" lvl="0" indent="0" algn="ctr" rtl="0">
              <a:lnSpc>
                <a:spcPct val="100000"/>
              </a:lnSpc>
              <a:spcBef>
                <a:spcPts val="0"/>
              </a:spcBef>
              <a:spcAft>
                <a:spcPts val="0"/>
              </a:spcAft>
              <a:buClr>
                <a:srgbClr val="000000"/>
              </a:buClr>
              <a:buSzPts val="1216"/>
              <a:buFont typeface="Arial"/>
              <a:buNone/>
            </a:pPr>
            <a:endParaRPr sz="1216" b="0" i="0" u="none" strike="noStrike" cap="none">
              <a:solidFill>
                <a:srgbClr val="FFFFFF"/>
              </a:solidFill>
              <a:latin typeface="Calibri"/>
              <a:ea typeface="Calibri"/>
              <a:cs typeface="Calibri"/>
              <a:sym typeface="Calibri"/>
            </a:endParaRPr>
          </a:p>
        </p:txBody>
      </p:sp>
      <p:sp>
        <p:nvSpPr>
          <p:cNvPr id="22" name="Google Shape;380;p46">
            <a:extLst>
              <a:ext uri="{FF2B5EF4-FFF2-40B4-BE49-F238E27FC236}">
                <a16:creationId xmlns:a16="http://schemas.microsoft.com/office/drawing/2014/main" id="{195169AC-9A40-478E-D35A-E08EAEC6F083}"/>
              </a:ext>
            </a:extLst>
          </p:cNvPr>
          <p:cNvSpPr/>
          <p:nvPr/>
        </p:nvSpPr>
        <p:spPr>
          <a:xfrm rot="5400000">
            <a:off x="6381308" y="3920767"/>
            <a:ext cx="407200" cy="210800"/>
          </a:xfrm>
          <a:prstGeom prst="leftArrow">
            <a:avLst>
              <a:gd name="adj1" fmla="val 50000"/>
              <a:gd name="adj2" fmla="val 50000"/>
            </a:avLst>
          </a:prstGeom>
          <a:solidFill>
            <a:srgbClr val="4F81BD"/>
          </a:solidFill>
          <a:ln w="19825" cap="flat" cmpd="sng">
            <a:solidFill>
              <a:srgbClr val="21364F"/>
            </a:solidFill>
            <a:prstDash val="solid"/>
            <a:round/>
            <a:headEnd type="none" w="sm" len="sm"/>
            <a:tailEnd type="none" w="sm" len="sm"/>
          </a:ln>
        </p:spPr>
        <p:txBody>
          <a:bodyPr spcFirstLastPara="1" wrap="square" lIns="95050" tIns="47500" rIns="95050" bIns="47500" anchor="ctr" anchorCtr="0">
            <a:noAutofit/>
          </a:bodyPr>
          <a:lstStyle/>
          <a:p>
            <a:pPr marL="0" marR="0" lvl="0" indent="0" algn="ctr" rtl="0">
              <a:lnSpc>
                <a:spcPct val="100000"/>
              </a:lnSpc>
              <a:spcBef>
                <a:spcPts val="0"/>
              </a:spcBef>
              <a:spcAft>
                <a:spcPts val="0"/>
              </a:spcAft>
              <a:buClr>
                <a:srgbClr val="000000"/>
              </a:buClr>
              <a:buSzPts val="1216"/>
              <a:buFont typeface="Arial"/>
              <a:buNone/>
            </a:pPr>
            <a:endParaRPr sz="1216" b="0" i="0" u="none" strike="noStrike" cap="none">
              <a:solidFill>
                <a:srgbClr val="FFFFFF"/>
              </a:solidFill>
              <a:latin typeface="Calibri"/>
              <a:ea typeface="Calibri"/>
              <a:cs typeface="Calibri"/>
              <a:sym typeface="Calibri"/>
            </a:endParaRPr>
          </a:p>
        </p:txBody>
      </p:sp>
      <p:pic>
        <p:nvPicPr>
          <p:cNvPr id="23" name="Google Shape;381;p46" descr="Une image contenant Pièce auto, pneu, véhicule, roue&#10;&#10;Le contenu généré par l’IA peut être incorrect.">
            <a:extLst>
              <a:ext uri="{FF2B5EF4-FFF2-40B4-BE49-F238E27FC236}">
                <a16:creationId xmlns:a16="http://schemas.microsoft.com/office/drawing/2014/main" id="{BF9F9C40-C3CD-2187-5CBA-1E2514532AEA}"/>
              </a:ext>
            </a:extLst>
          </p:cNvPr>
          <p:cNvPicPr preferRelativeResize="0"/>
          <p:nvPr/>
        </p:nvPicPr>
        <p:blipFill rotWithShape="1">
          <a:blip r:embed="rId4">
            <a:alphaModFix/>
          </a:blip>
          <a:srcRect/>
          <a:stretch/>
        </p:blipFill>
        <p:spPr>
          <a:xfrm>
            <a:off x="901175" y="2947633"/>
            <a:ext cx="3339677" cy="1772600"/>
          </a:xfrm>
          <a:prstGeom prst="rect">
            <a:avLst/>
          </a:prstGeom>
          <a:noFill/>
          <a:ln>
            <a:noFill/>
          </a:ln>
        </p:spPr>
      </p:pic>
      <p:pic>
        <p:nvPicPr>
          <p:cNvPr id="24" name="Google Shape;382;p46" descr="Images de Camion Conteneur Dessin – Téléchargement gratuit sur Freepik">
            <a:extLst>
              <a:ext uri="{FF2B5EF4-FFF2-40B4-BE49-F238E27FC236}">
                <a16:creationId xmlns:a16="http://schemas.microsoft.com/office/drawing/2014/main" id="{3D635CBB-31F5-1041-06BA-C3171FDA21EE}"/>
              </a:ext>
            </a:extLst>
          </p:cNvPr>
          <p:cNvPicPr preferRelativeResize="0"/>
          <p:nvPr/>
        </p:nvPicPr>
        <p:blipFill rotWithShape="1">
          <a:blip r:embed="rId5">
            <a:alphaModFix/>
          </a:blip>
          <a:srcRect l="29195" t="1728" r="3487" b="36985"/>
          <a:stretch/>
        </p:blipFill>
        <p:spPr>
          <a:xfrm>
            <a:off x="1160129" y="3336060"/>
            <a:ext cx="2153343" cy="885984"/>
          </a:xfrm>
          <a:prstGeom prst="rect">
            <a:avLst/>
          </a:prstGeom>
          <a:noFill/>
          <a:ln>
            <a:noFill/>
          </a:ln>
        </p:spPr>
      </p:pic>
      <p:cxnSp>
        <p:nvCxnSpPr>
          <p:cNvPr id="25" name="Google Shape;383;p46">
            <a:extLst>
              <a:ext uri="{FF2B5EF4-FFF2-40B4-BE49-F238E27FC236}">
                <a16:creationId xmlns:a16="http://schemas.microsoft.com/office/drawing/2014/main" id="{73C40E5E-CAC6-59D4-5AAF-75704B81AA3D}"/>
              </a:ext>
            </a:extLst>
          </p:cNvPr>
          <p:cNvCxnSpPr/>
          <p:nvPr/>
        </p:nvCxnSpPr>
        <p:spPr>
          <a:xfrm>
            <a:off x="392800" y="3336067"/>
            <a:ext cx="0" cy="1220400"/>
          </a:xfrm>
          <a:prstGeom prst="straightConnector1">
            <a:avLst/>
          </a:prstGeom>
          <a:noFill/>
          <a:ln w="9525" cap="flat" cmpd="sng">
            <a:solidFill>
              <a:schemeClr val="dk2"/>
            </a:solidFill>
            <a:prstDash val="solid"/>
            <a:round/>
            <a:headEnd type="none" w="sm" len="sm"/>
            <a:tailEnd type="none" w="sm" len="sm"/>
          </a:ln>
        </p:spPr>
      </p:cxnSp>
      <p:cxnSp>
        <p:nvCxnSpPr>
          <p:cNvPr id="26" name="Google Shape;384;p46">
            <a:extLst>
              <a:ext uri="{FF2B5EF4-FFF2-40B4-BE49-F238E27FC236}">
                <a16:creationId xmlns:a16="http://schemas.microsoft.com/office/drawing/2014/main" id="{99A0ECA3-9239-5E26-A1E9-283DE5CA14D1}"/>
              </a:ext>
            </a:extLst>
          </p:cNvPr>
          <p:cNvCxnSpPr/>
          <p:nvPr/>
        </p:nvCxnSpPr>
        <p:spPr>
          <a:xfrm>
            <a:off x="1139067" y="4935967"/>
            <a:ext cx="2985200" cy="0"/>
          </a:xfrm>
          <a:prstGeom prst="straightConnector1">
            <a:avLst/>
          </a:prstGeom>
          <a:noFill/>
          <a:ln w="9525" cap="flat" cmpd="sng">
            <a:solidFill>
              <a:schemeClr val="dk2"/>
            </a:solidFill>
            <a:prstDash val="solid"/>
            <a:round/>
            <a:headEnd type="none" w="sm" len="sm"/>
            <a:tailEnd type="none" w="sm" len="sm"/>
          </a:ln>
        </p:spPr>
      </p:cxnSp>
      <p:cxnSp>
        <p:nvCxnSpPr>
          <p:cNvPr id="27" name="Google Shape;385;p46">
            <a:extLst>
              <a:ext uri="{FF2B5EF4-FFF2-40B4-BE49-F238E27FC236}">
                <a16:creationId xmlns:a16="http://schemas.microsoft.com/office/drawing/2014/main" id="{827D8F8D-124C-E4D5-715E-736A208DB056}"/>
              </a:ext>
            </a:extLst>
          </p:cNvPr>
          <p:cNvCxnSpPr/>
          <p:nvPr/>
        </p:nvCxnSpPr>
        <p:spPr>
          <a:xfrm rot="10800000" flipH="1">
            <a:off x="888500" y="4176600"/>
            <a:ext cx="2000" cy="447600"/>
          </a:xfrm>
          <a:prstGeom prst="straightConnector1">
            <a:avLst/>
          </a:prstGeom>
          <a:noFill/>
          <a:ln w="9525" cap="flat" cmpd="sng">
            <a:solidFill>
              <a:schemeClr val="dk2"/>
            </a:solidFill>
            <a:prstDash val="solid"/>
            <a:round/>
            <a:headEnd type="none" w="sm" len="sm"/>
            <a:tailEnd type="none" w="sm" len="sm"/>
          </a:ln>
        </p:spPr>
      </p:cxnSp>
      <p:sp>
        <p:nvSpPr>
          <p:cNvPr id="28" name="Google Shape;386;p46">
            <a:extLst>
              <a:ext uri="{FF2B5EF4-FFF2-40B4-BE49-F238E27FC236}">
                <a16:creationId xmlns:a16="http://schemas.microsoft.com/office/drawing/2014/main" id="{B2547433-11AB-25FC-94CF-FA564EA2719B}"/>
              </a:ext>
            </a:extLst>
          </p:cNvPr>
          <p:cNvSpPr txBox="1"/>
          <p:nvPr/>
        </p:nvSpPr>
        <p:spPr>
          <a:xfrm rot="16200000">
            <a:off x="-2558533" y="1347888"/>
            <a:ext cx="5479600"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chemeClr val="dk2"/>
                </a:solidFill>
                <a:latin typeface="Arial"/>
                <a:ea typeface="Arial"/>
                <a:cs typeface="Arial"/>
                <a:sym typeface="Arial"/>
              </a:rPr>
              <a:t>3,8 m</a:t>
            </a:r>
            <a:endParaRPr sz="2000" b="0" i="0" u="none" strike="noStrike" cap="none">
              <a:solidFill>
                <a:schemeClr val="dk2"/>
              </a:solidFill>
              <a:latin typeface="Arial"/>
              <a:ea typeface="Arial"/>
              <a:cs typeface="Arial"/>
              <a:sym typeface="Arial"/>
            </a:endParaRPr>
          </a:p>
        </p:txBody>
      </p:sp>
      <p:sp>
        <p:nvSpPr>
          <p:cNvPr id="29" name="Google Shape;387;p46">
            <a:extLst>
              <a:ext uri="{FF2B5EF4-FFF2-40B4-BE49-F238E27FC236}">
                <a16:creationId xmlns:a16="http://schemas.microsoft.com/office/drawing/2014/main" id="{4EFA83E8-93EB-C6AD-927C-64A310891F19}"/>
              </a:ext>
            </a:extLst>
          </p:cNvPr>
          <p:cNvSpPr txBox="1"/>
          <p:nvPr/>
        </p:nvSpPr>
        <p:spPr>
          <a:xfrm rot="16200000">
            <a:off x="290533" y="4123423"/>
            <a:ext cx="950800"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chemeClr val="dk2"/>
                </a:solidFill>
                <a:latin typeface="Arial"/>
                <a:ea typeface="Arial"/>
                <a:cs typeface="Arial"/>
                <a:sym typeface="Arial"/>
              </a:rPr>
              <a:t>1,3 m</a:t>
            </a:r>
            <a:endParaRPr sz="2000" b="0" i="0" u="none" strike="noStrike" cap="none">
              <a:solidFill>
                <a:schemeClr val="dk2"/>
              </a:solidFill>
              <a:latin typeface="Arial"/>
              <a:ea typeface="Arial"/>
              <a:cs typeface="Arial"/>
              <a:sym typeface="Arial"/>
            </a:endParaRPr>
          </a:p>
        </p:txBody>
      </p:sp>
      <p:sp>
        <p:nvSpPr>
          <p:cNvPr id="30" name="Google Shape;388;p46">
            <a:extLst>
              <a:ext uri="{FF2B5EF4-FFF2-40B4-BE49-F238E27FC236}">
                <a16:creationId xmlns:a16="http://schemas.microsoft.com/office/drawing/2014/main" id="{AE01A378-6C58-9BC9-7EE1-DA1E4D6ADEE3}"/>
              </a:ext>
            </a:extLst>
          </p:cNvPr>
          <p:cNvSpPr txBox="1"/>
          <p:nvPr/>
        </p:nvSpPr>
        <p:spPr>
          <a:xfrm>
            <a:off x="2148467" y="4935951"/>
            <a:ext cx="2880400" cy="407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0" i="0" u="none" strike="noStrike" cap="none">
                <a:solidFill>
                  <a:schemeClr val="dk2"/>
                </a:solidFill>
                <a:latin typeface="Arial"/>
                <a:ea typeface="Arial"/>
                <a:cs typeface="Arial"/>
                <a:sym typeface="Arial"/>
              </a:rPr>
              <a:t>8,2 m </a:t>
            </a:r>
            <a:endParaRPr sz="2400" b="0" i="0" u="none" strike="noStrike" cap="none">
              <a:solidFill>
                <a:schemeClr val="dk2"/>
              </a:solidFill>
              <a:latin typeface="Arial"/>
              <a:ea typeface="Arial"/>
              <a:cs typeface="Arial"/>
              <a:sym typeface="Arial"/>
            </a:endParaRPr>
          </a:p>
        </p:txBody>
      </p:sp>
      <p:cxnSp>
        <p:nvCxnSpPr>
          <p:cNvPr id="31" name="Google Shape;389;p46">
            <a:extLst>
              <a:ext uri="{FF2B5EF4-FFF2-40B4-BE49-F238E27FC236}">
                <a16:creationId xmlns:a16="http://schemas.microsoft.com/office/drawing/2014/main" id="{217A65B4-32C6-421B-19A2-7F4991B89FF1}"/>
              </a:ext>
            </a:extLst>
          </p:cNvPr>
          <p:cNvCxnSpPr/>
          <p:nvPr/>
        </p:nvCxnSpPr>
        <p:spPr>
          <a:xfrm rot="10800000">
            <a:off x="4124233" y="4530267"/>
            <a:ext cx="0" cy="418800"/>
          </a:xfrm>
          <a:prstGeom prst="straightConnector1">
            <a:avLst/>
          </a:prstGeom>
          <a:noFill/>
          <a:ln w="9525" cap="flat" cmpd="sng">
            <a:solidFill>
              <a:schemeClr val="dk2"/>
            </a:solidFill>
            <a:prstDash val="solid"/>
            <a:round/>
            <a:headEnd type="none" w="sm" len="sm"/>
            <a:tailEnd type="none" w="sm" len="sm"/>
          </a:ln>
        </p:spPr>
      </p:cxnSp>
      <p:cxnSp>
        <p:nvCxnSpPr>
          <p:cNvPr id="32" name="Google Shape;390;p46">
            <a:extLst>
              <a:ext uri="{FF2B5EF4-FFF2-40B4-BE49-F238E27FC236}">
                <a16:creationId xmlns:a16="http://schemas.microsoft.com/office/drawing/2014/main" id="{79771160-9FEA-9807-3E43-6D3E3A15EF79}"/>
              </a:ext>
            </a:extLst>
          </p:cNvPr>
          <p:cNvCxnSpPr/>
          <p:nvPr/>
        </p:nvCxnSpPr>
        <p:spPr>
          <a:xfrm rot="10800000">
            <a:off x="1139067" y="4530267"/>
            <a:ext cx="0" cy="418800"/>
          </a:xfrm>
          <a:prstGeom prst="straightConnector1">
            <a:avLst/>
          </a:prstGeom>
          <a:noFill/>
          <a:ln w="9525" cap="flat" cmpd="sng">
            <a:solidFill>
              <a:schemeClr val="dk2"/>
            </a:solidFill>
            <a:prstDash val="solid"/>
            <a:round/>
            <a:headEnd type="none" w="sm" len="sm"/>
            <a:tailEnd type="none" w="sm" len="sm"/>
          </a:ln>
        </p:spPr>
      </p:cxnSp>
      <p:cxnSp>
        <p:nvCxnSpPr>
          <p:cNvPr id="33" name="Google Shape;391;p46">
            <a:extLst>
              <a:ext uri="{FF2B5EF4-FFF2-40B4-BE49-F238E27FC236}">
                <a16:creationId xmlns:a16="http://schemas.microsoft.com/office/drawing/2014/main" id="{8F57C7CC-CCA5-491B-A4CA-088CCB40BF5B}"/>
              </a:ext>
            </a:extLst>
          </p:cNvPr>
          <p:cNvCxnSpPr/>
          <p:nvPr/>
        </p:nvCxnSpPr>
        <p:spPr>
          <a:xfrm>
            <a:off x="392800" y="3336067"/>
            <a:ext cx="196400" cy="0"/>
          </a:xfrm>
          <a:prstGeom prst="straightConnector1">
            <a:avLst/>
          </a:prstGeom>
          <a:noFill/>
          <a:ln w="9525" cap="flat" cmpd="sng">
            <a:solidFill>
              <a:schemeClr val="dk2"/>
            </a:solidFill>
            <a:prstDash val="solid"/>
            <a:round/>
            <a:headEnd type="none" w="sm" len="sm"/>
            <a:tailEnd type="none" w="sm" len="sm"/>
          </a:ln>
        </p:spPr>
      </p:cxnSp>
      <p:cxnSp>
        <p:nvCxnSpPr>
          <p:cNvPr id="34" name="Google Shape;392;p46">
            <a:extLst>
              <a:ext uri="{FF2B5EF4-FFF2-40B4-BE49-F238E27FC236}">
                <a16:creationId xmlns:a16="http://schemas.microsoft.com/office/drawing/2014/main" id="{1F5735C9-57FF-74E7-520A-94CC168BA84E}"/>
              </a:ext>
            </a:extLst>
          </p:cNvPr>
          <p:cNvCxnSpPr/>
          <p:nvPr/>
        </p:nvCxnSpPr>
        <p:spPr>
          <a:xfrm>
            <a:off x="392800" y="4556467"/>
            <a:ext cx="196400" cy="0"/>
          </a:xfrm>
          <a:prstGeom prst="straightConnector1">
            <a:avLst/>
          </a:prstGeom>
          <a:noFill/>
          <a:ln w="9525" cap="flat" cmpd="sng">
            <a:solidFill>
              <a:schemeClr val="dk2"/>
            </a:solidFill>
            <a:prstDash val="solid"/>
            <a:round/>
            <a:headEnd type="none" w="sm" len="sm"/>
            <a:tailEnd type="none" w="sm" len="sm"/>
          </a:ln>
        </p:spPr>
      </p:cxnSp>
      <p:cxnSp>
        <p:nvCxnSpPr>
          <p:cNvPr id="35" name="Google Shape;393;p46">
            <a:extLst>
              <a:ext uri="{FF2B5EF4-FFF2-40B4-BE49-F238E27FC236}">
                <a16:creationId xmlns:a16="http://schemas.microsoft.com/office/drawing/2014/main" id="{8742C000-91D0-61DC-FFE1-3497478846BF}"/>
              </a:ext>
            </a:extLst>
          </p:cNvPr>
          <p:cNvCxnSpPr/>
          <p:nvPr/>
        </p:nvCxnSpPr>
        <p:spPr>
          <a:xfrm>
            <a:off x="890300" y="4176600"/>
            <a:ext cx="128000" cy="2800"/>
          </a:xfrm>
          <a:prstGeom prst="straightConnector1">
            <a:avLst/>
          </a:prstGeom>
          <a:noFill/>
          <a:ln w="9525" cap="flat" cmpd="sng">
            <a:solidFill>
              <a:schemeClr val="dk2"/>
            </a:solidFill>
            <a:prstDash val="solid"/>
            <a:round/>
            <a:headEnd type="none" w="sm" len="sm"/>
            <a:tailEnd type="none" w="sm" len="sm"/>
          </a:ln>
        </p:spPr>
      </p:cxnSp>
      <p:cxnSp>
        <p:nvCxnSpPr>
          <p:cNvPr id="36" name="Google Shape;394;p46">
            <a:extLst>
              <a:ext uri="{FF2B5EF4-FFF2-40B4-BE49-F238E27FC236}">
                <a16:creationId xmlns:a16="http://schemas.microsoft.com/office/drawing/2014/main" id="{3C283D45-8723-8681-8494-93BA1D2AEB11}"/>
              </a:ext>
            </a:extLst>
          </p:cNvPr>
          <p:cNvCxnSpPr/>
          <p:nvPr/>
        </p:nvCxnSpPr>
        <p:spPr>
          <a:xfrm rot="10800000" flipH="1">
            <a:off x="890300" y="4624200"/>
            <a:ext cx="138400" cy="1600"/>
          </a:xfrm>
          <a:prstGeom prst="straightConnector1">
            <a:avLst/>
          </a:prstGeom>
          <a:noFill/>
          <a:ln w="952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2583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1A2C2751-0FD5-2674-6605-44FEA7C76C45}"/>
              </a:ext>
            </a:extLst>
          </p:cNvPr>
          <p:cNvPicPr>
            <a:picLocks noChangeAspect="1"/>
          </p:cNvPicPr>
          <p:nvPr/>
        </p:nvPicPr>
        <p:blipFill>
          <a:blip r:embed="rId3"/>
          <a:stretch>
            <a:fillRect/>
          </a:stretch>
        </p:blipFill>
        <p:spPr>
          <a:xfrm>
            <a:off x="5713213" y="4770213"/>
            <a:ext cx="2857096" cy="963886"/>
          </a:xfrm>
          <a:prstGeom prst="rect">
            <a:avLst/>
          </a:prstGeom>
        </p:spPr>
      </p:pic>
      <p:pic>
        <p:nvPicPr>
          <p:cNvPr id="28" name="Image 27">
            <a:extLst>
              <a:ext uri="{FF2B5EF4-FFF2-40B4-BE49-F238E27FC236}">
                <a16:creationId xmlns:a16="http://schemas.microsoft.com/office/drawing/2014/main" id="{75134B95-1B96-260E-4620-786F0A2BC1EA}"/>
              </a:ext>
            </a:extLst>
          </p:cNvPr>
          <p:cNvPicPr>
            <a:picLocks noChangeAspect="1"/>
          </p:cNvPicPr>
          <p:nvPr/>
        </p:nvPicPr>
        <p:blipFill>
          <a:blip r:embed="rId3"/>
          <a:stretch>
            <a:fillRect/>
          </a:stretch>
        </p:blipFill>
        <p:spPr>
          <a:xfrm>
            <a:off x="5713213" y="3562782"/>
            <a:ext cx="2857096" cy="963886"/>
          </a:xfrm>
          <a:prstGeom prst="rect">
            <a:avLst/>
          </a:prstGeom>
        </p:spPr>
      </p:pic>
      <p:pic>
        <p:nvPicPr>
          <p:cNvPr id="14" name="Image 13">
            <a:extLst>
              <a:ext uri="{FF2B5EF4-FFF2-40B4-BE49-F238E27FC236}">
                <a16:creationId xmlns:a16="http://schemas.microsoft.com/office/drawing/2014/main" id="{E38E5BB7-E059-58AF-DE0B-60F713CB3080}"/>
              </a:ext>
            </a:extLst>
          </p:cNvPr>
          <p:cNvPicPr>
            <a:picLocks noChangeAspect="1"/>
          </p:cNvPicPr>
          <p:nvPr/>
        </p:nvPicPr>
        <p:blipFill>
          <a:blip r:embed="rId3"/>
          <a:stretch>
            <a:fillRect/>
          </a:stretch>
        </p:blipFill>
        <p:spPr>
          <a:xfrm>
            <a:off x="5713213" y="2397265"/>
            <a:ext cx="2857096" cy="963886"/>
          </a:xfrm>
          <a:prstGeom prst="rect">
            <a:avLst/>
          </a:prstGeom>
        </p:spPr>
      </p:pic>
      <p:sp>
        <p:nvSpPr>
          <p:cNvPr id="2" name="Titre 1">
            <a:extLst>
              <a:ext uri="{FF2B5EF4-FFF2-40B4-BE49-F238E27FC236}">
                <a16:creationId xmlns:a16="http://schemas.microsoft.com/office/drawing/2014/main" id="{DE5945FE-DFC6-2A44-6155-956464E2FB98}"/>
              </a:ext>
            </a:extLst>
          </p:cNvPr>
          <p:cNvSpPr>
            <a:spLocks noGrp="1"/>
          </p:cNvSpPr>
          <p:nvPr>
            <p:ph type="title"/>
          </p:nvPr>
        </p:nvSpPr>
        <p:spPr/>
        <p:txBody>
          <a:bodyPr/>
          <a:lstStyle/>
          <a:p>
            <a:r>
              <a:rPr lang="fr-FR"/>
              <a:t>Logistique de chargement</a:t>
            </a:r>
          </a:p>
        </p:txBody>
      </p:sp>
      <p:sp>
        <p:nvSpPr>
          <p:cNvPr id="3" name="Espace réservé du contenu 2">
            <a:extLst>
              <a:ext uri="{FF2B5EF4-FFF2-40B4-BE49-F238E27FC236}">
                <a16:creationId xmlns:a16="http://schemas.microsoft.com/office/drawing/2014/main" id="{EB843C29-BA79-DB37-9023-75409F87060D}"/>
              </a:ext>
            </a:extLst>
          </p:cNvPr>
          <p:cNvSpPr>
            <a:spLocks noGrp="1"/>
          </p:cNvSpPr>
          <p:nvPr>
            <p:ph idx="1"/>
          </p:nvPr>
        </p:nvSpPr>
        <p:spPr/>
        <p:txBody>
          <a:bodyPr/>
          <a:lstStyle/>
          <a:p>
            <a:r>
              <a:rPr lang="fr-FR"/>
              <a:t>En autonomie avec conteneur au sol ou sur béquilles :</a:t>
            </a:r>
          </a:p>
          <a:p>
            <a:endParaRPr lang="fr-FR"/>
          </a:p>
        </p:txBody>
      </p:sp>
      <p:cxnSp>
        <p:nvCxnSpPr>
          <p:cNvPr id="7" name="Google Shape;369;p46">
            <a:extLst>
              <a:ext uri="{FF2B5EF4-FFF2-40B4-BE49-F238E27FC236}">
                <a16:creationId xmlns:a16="http://schemas.microsoft.com/office/drawing/2014/main" id="{B1EE0BE7-2F65-13D1-FF32-70649E7AF5FD}"/>
              </a:ext>
            </a:extLst>
          </p:cNvPr>
          <p:cNvCxnSpPr/>
          <p:nvPr/>
        </p:nvCxnSpPr>
        <p:spPr>
          <a:xfrm>
            <a:off x="5525167" y="3465219"/>
            <a:ext cx="6154000" cy="0"/>
          </a:xfrm>
          <a:prstGeom prst="straightConnector1">
            <a:avLst/>
          </a:prstGeom>
          <a:noFill/>
          <a:ln w="9525" cap="flat" cmpd="sng">
            <a:solidFill>
              <a:srgbClr val="4A7DBA"/>
            </a:solidFill>
            <a:prstDash val="solid"/>
            <a:round/>
            <a:headEnd type="none" w="sm" len="sm"/>
            <a:tailEnd type="none" w="sm" len="sm"/>
          </a:ln>
        </p:spPr>
      </p:cxnSp>
      <p:cxnSp>
        <p:nvCxnSpPr>
          <p:cNvPr id="8" name="Google Shape;371;p46">
            <a:extLst>
              <a:ext uri="{FF2B5EF4-FFF2-40B4-BE49-F238E27FC236}">
                <a16:creationId xmlns:a16="http://schemas.microsoft.com/office/drawing/2014/main" id="{9106CCF8-A763-72FA-A437-DEAD3DE88E9E}"/>
              </a:ext>
            </a:extLst>
          </p:cNvPr>
          <p:cNvCxnSpPr/>
          <p:nvPr/>
        </p:nvCxnSpPr>
        <p:spPr>
          <a:xfrm>
            <a:off x="5525164" y="4677149"/>
            <a:ext cx="6154000" cy="0"/>
          </a:xfrm>
          <a:prstGeom prst="straightConnector1">
            <a:avLst/>
          </a:prstGeom>
          <a:noFill/>
          <a:ln w="9525" cap="flat" cmpd="sng">
            <a:solidFill>
              <a:srgbClr val="4A7DBA"/>
            </a:solidFill>
            <a:prstDash val="solid"/>
            <a:round/>
            <a:headEnd type="none" w="sm" len="sm"/>
            <a:tailEnd type="none" w="sm" len="sm"/>
          </a:ln>
        </p:spPr>
      </p:cxnSp>
      <p:cxnSp>
        <p:nvCxnSpPr>
          <p:cNvPr id="9" name="Google Shape;372;p46">
            <a:extLst>
              <a:ext uri="{FF2B5EF4-FFF2-40B4-BE49-F238E27FC236}">
                <a16:creationId xmlns:a16="http://schemas.microsoft.com/office/drawing/2014/main" id="{7F565D6F-5E04-C234-CA94-7A3A02167F09}"/>
              </a:ext>
            </a:extLst>
          </p:cNvPr>
          <p:cNvCxnSpPr/>
          <p:nvPr/>
        </p:nvCxnSpPr>
        <p:spPr>
          <a:xfrm>
            <a:off x="5525165" y="5888487"/>
            <a:ext cx="6154000" cy="0"/>
          </a:xfrm>
          <a:prstGeom prst="straightConnector1">
            <a:avLst/>
          </a:prstGeom>
          <a:noFill/>
          <a:ln w="9525" cap="flat" cmpd="sng">
            <a:solidFill>
              <a:srgbClr val="4A7DBA"/>
            </a:solidFill>
            <a:prstDash val="solid"/>
            <a:round/>
            <a:headEnd type="none" w="sm" len="sm"/>
            <a:tailEnd type="none" w="sm" len="sm"/>
          </a:ln>
        </p:spPr>
      </p:cxnSp>
      <p:pic>
        <p:nvPicPr>
          <p:cNvPr id="10" name="Google Shape;382;p46" descr="Images de Camion Conteneur Dessin – Téléchargement gratuit sur Freepik">
            <a:extLst>
              <a:ext uri="{FF2B5EF4-FFF2-40B4-BE49-F238E27FC236}">
                <a16:creationId xmlns:a16="http://schemas.microsoft.com/office/drawing/2014/main" id="{9F133CEC-B9F3-8071-CC23-C9862FCA7A6C}"/>
              </a:ext>
            </a:extLst>
          </p:cNvPr>
          <p:cNvPicPr preferRelativeResize="0"/>
          <p:nvPr/>
        </p:nvPicPr>
        <p:blipFill rotWithShape="1">
          <a:blip r:embed="rId4">
            <a:alphaModFix/>
          </a:blip>
          <a:srcRect l="29195" t="1728" r="3487" b="36985"/>
          <a:stretch/>
        </p:blipFill>
        <p:spPr>
          <a:xfrm>
            <a:off x="1160129" y="3336060"/>
            <a:ext cx="2153343" cy="885984"/>
          </a:xfrm>
          <a:prstGeom prst="rect">
            <a:avLst/>
          </a:prstGeom>
          <a:noFill/>
          <a:ln>
            <a:noFill/>
          </a:ln>
        </p:spPr>
      </p:pic>
      <p:pic>
        <p:nvPicPr>
          <p:cNvPr id="11" name="Google Shape;367;p46" descr="Images de Camion Conteneur Dessin – Téléchargement gratuit sur Freepik">
            <a:extLst>
              <a:ext uri="{FF2B5EF4-FFF2-40B4-BE49-F238E27FC236}">
                <a16:creationId xmlns:a16="http://schemas.microsoft.com/office/drawing/2014/main" id="{3A059659-205E-61B4-A4FD-F34B2C0D5086}"/>
              </a:ext>
            </a:extLst>
          </p:cNvPr>
          <p:cNvPicPr preferRelativeResize="0"/>
          <p:nvPr/>
        </p:nvPicPr>
        <p:blipFill rotWithShape="1">
          <a:blip r:embed="rId4">
            <a:alphaModFix/>
          </a:blip>
          <a:srcRect l="29195" t="1728" r="3487" b="36985"/>
          <a:stretch/>
        </p:blipFill>
        <p:spPr>
          <a:xfrm>
            <a:off x="7658282" y="2897692"/>
            <a:ext cx="765005" cy="360557"/>
          </a:xfrm>
          <a:prstGeom prst="rect">
            <a:avLst/>
          </a:prstGeom>
          <a:noFill/>
          <a:ln>
            <a:noFill/>
          </a:ln>
        </p:spPr>
      </p:pic>
      <p:sp>
        <p:nvSpPr>
          <p:cNvPr id="17" name="Google Shape;375;p46">
            <a:extLst>
              <a:ext uri="{FF2B5EF4-FFF2-40B4-BE49-F238E27FC236}">
                <a16:creationId xmlns:a16="http://schemas.microsoft.com/office/drawing/2014/main" id="{868C4DB3-825E-0970-6CE9-91F9163A97E9}"/>
              </a:ext>
            </a:extLst>
          </p:cNvPr>
          <p:cNvSpPr txBox="1"/>
          <p:nvPr/>
        </p:nvSpPr>
        <p:spPr>
          <a:xfrm>
            <a:off x="9377171" y="2315063"/>
            <a:ext cx="1505669" cy="1111590"/>
          </a:xfrm>
          <a:prstGeom prst="rect">
            <a:avLst/>
          </a:prstGeom>
          <a:noFill/>
          <a:ln>
            <a:noFill/>
          </a:ln>
        </p:spPr>
        <p:txBody>
          <a:bodyPr spcFirstLastPara="1" wrap="square" lIns="95050" tIns="47500" rIns="95050" bIns="47500" anchor="t" anchorCtr="0">
            <a:spAutoFit/>
          </a:bodyPr>
          <a:lstStyle/>
          <a:p>
            <a:pPr marL="0" marR="0" lvl="0" indent="0" algn="ctr" rtl="0">
              <a:lnSpc>
                <a:spcPct val="100000"/>
              </a:lnSpc>
              <a:spcBef>
                <a:spcPts val="0"/>
              </a:spcBef>
              <a:spcAft>
                <a:spcPts val="0"/>
              </a:spcAft>
              <a:buClr>
                <a:srgbClr val="000000"/>
              </a:buClr>
              <a:buSzPts val="972"/>
              <a:buFont typeface="Arial"/>
              <a:buNone/>
            </a:pPr>
            <a:r>
              <a:rPr lang="fr" sz="1100" b="0" i="0" u="none" strike="noStrike" cap="none">
                <a:solidFill>
                  <a:srgbClr val="000000"/>
                </a:solidFill>
                <a:latin typeface="Calibri"/>
                <a:ea typeface="Calibri"/>
                <a:cs typeface="Calibri"/>
                <a:sym typeface="Calibri"/>
              </a:rPr>
              <a:t>Arrivée de l’ISO-PLANE au dessus du conteneur. Ouverture de la soute avant d’être au-dessus du conteneur.</a:t>
            </a:r>
            <a:endParaRPr sz="1100" b="0" i="0" u="none" strike="noStrike" cap="none">
              <a:solidFill>
                <a:srgbClr val="000000"/>
              </a:solidFill>
              <a:latin typeface="Arial"/>
              <a:ea typeface="Arial"/>
              <a:cs typeface="Arial"/>
              <a:sym typeface="Arial"/>
            </a:endParaRPr>
          </a:p>
        </p:txBody>
      </p:sp>
      <p:sp>
        <p:nvSpPr>
          <p:cNvPr id="18" name="Google Shape;375;p46">
            <a:extLst>
              <a:ext uri="{FF2B5EF4-FFF2-40B4-BE49-F238E27FC236}">
                <a16:creationId xmlns:a16="http://schemas.microsoft.com/office/drawing/2014/main" id="{710172BC-C13A-88CF-3CCF-F65832EB27FA}"/>
              </a:ext>
            </a:extLst>
          </p:cNvPr>
          <p:cNvSpPr txBox="1"/>
          <p:nvPr/>
        </p:nvSpPr>
        <p:spPr>
          <a:xfrm>
            <a:off x="9299446" y="3709737"/>
            <a:ext cx="1661117" cy="603759"/>
          </a:xfrm>
          <a:prstGeom prst="rect">
            <a:avLst/>
          </a:prstGeom>
          <a:noFill/>
          <a:ln>
            <a:noFill/>
          </a:ln>
        </p:spPr>
        <p:txBody>
          <a:bodyPr spcFirstLastPara="1" wrap="square" lIns="95050" tIns="47500" rIns="95050" bIns="47500" anchor="t" anchorCtr="0">
            <a:spAutoFit/>
          </a:bodyPr>
          <a:lstStyle/>
          <a:p>
            <a:pPr marL="0" marR="0" lvl="0" indent="0" algn="ctr" rtl="0">
              <a:lnSpc>
                <a:spcPct val="100000"/>
              </a:lnSpc>
              <a:spcBef>
                <a:spcPts val="0"/>
              </a:spcBef>
              <a:spcAft>
                <a:spcPts val="0"/>
              </a:spcAft>
              <a:buClr>
                <a:srgbClr val="000000"/>
              </a:buClr>
              <a:buSzPts val="972"/>
              <a:buFont typeface="Arial"/>
              <a:buNone/>
            </a:pPr>
            <a:r>
              <a:rPr lang="fr" sz="1100" b="0" i="0" u="none" strike="noStrike" cap="none">
                <a:solidFill>
                  <a:srgbClr val="000000"/>
                </a:solidFill>
                <a:latin typeface="Calibri"/>
                <a:ea typeface="Calibri"/>
                <a:cs typeface="Calibri"/>
                <a:sym typeface="Calibri"/>
              </a:rPr>
              <a:t>Chargement de l’ISO-PLANE par les bras robotisés</a:t>
            </a:r>
            <a:endParaRPr sz="1100" b="0" i="0" u="none" strike="noStrike" cap="none">
              <a:solidFill>
                <a:srgbClr val="000000"/>
              </a:solidFill>
              <a:latin typeface="Arial"/>
              <a:ea typeface="Arial"/>
              <a:cs typeface="Arial"/>
              <a:sym typeface="Arial"/>
            </a:endParaRPr>
          </a:p>
        </p:txBody>
      </p:sp>
      <p:sp>
        <p:nvSpPr>
          <p:cNvPr id="19" name="Google Shape;377;p46">
            <a:extLst>
              <a:ext uri="{FF2B5EF4-FFF2-40B4-BE49-F238E27FC236}">
                <a16:creationId xmlns:a16="http://schemas.microsoft.com/office/drawing/2014/main" id="{D91CCA1B-C9EA-58EA-364B-88AFD88E0872}"/>
              </a:ext>
            </a:extLst>
          </p:cNvPr>
          <p:cNvSpPr txBox="1"/>
          <p:nvPr/>
        </p:nvSpPr>
        <p:spPr>
          <a:xfrm>
            <a:off x="9400046" y="4935582"/>
            <a:ext cx="1460304" cy="395112"/>
          </a:xfrm>
          <a:prstGeom prst="rect">
            <a:avLst/>
          </a:prstGeom>
          <a:noFill/>
          <a:ln>
            <a:noFill/>
          </a:ln>
        </p:spPr>
        <p:txBody>
          <a:bodyPr spcFirstLastPara="1" wrap="square" lIns="95050" tIns="47500" rIns="95050" bIns="47500" anchor="t" anchorCtr="0">
            <a:spAutoFit/>
          </a:bodyPr>
          <a:lstStyle/>
          <a:p>
            <a:pPr marL="0" marR="0" lvl="0" indent="0" algn="ctr" rtl="0">
              <a:lnSpc>
                <a:spcPct val="100000"/>
              </a:lnSpc>
              <a:spcBef>
                <a:spcPts val="0"/>
              </a:spcBef>
              <a:spcAft>
                <a:spcPts val="0"/>
              </a:spcAft>
              <a:buClr>
                <a:srgbClr val="000000"/>
              </a:buClr>
              <a:buSzPts val="972"/>
              <a:buFont typeface="Arial"/>
              <a:buNone/>
            </a:pPr>
            <a:r>
              <a:rPr lang="fr" sz="972" b="0" i="0" u="none" strike="noStrike" cap="none">
                <a:solidFill>
                  <a:srgbClr val="000000"/>
                </a:solidFill>
                <a:latin typeface="Calibri"/>
                <a:ea typeface="Calibri"/>
                <a:cs typeface="Calibri"/>
                <a:sym typeface="Calibri"/>
              </a:rPr>
              <a:t>Fermeture de la soute et conteneur</a:t>
            </a:r>
            <a:endParaRPr sz="972" b="0" i="0" u="none" strike="noStrike" cap="none">
              <a:solidFill>
                <a:srgbClr val="000000"/>
              </a:solidFill>
              <a:latin typeface="Arial"/>
              <a:ea typeface="Arial"/>
              <a:cs typeface="Arial"/>
              <a:sym typeface="Arial"/>
            </a:endParaRPr>
          </a:p>
        </p:txBody>
      </p:sp>
      <p:cxnSp>
        <p:nvCxnSpPr>
          <p:cNvPr id="20" name="Google Shape;383;p46">
            <a:extLst>
              <a:ext uri="{FF2B5EF4-FFF2-40B4-BE49-F238E27FC236}">
                <a16:creationId xmlns:a16="http://schemas.microsoft.com/office/drawing/2014/main" id="{006C9F63-7FDC-3750-D20A-90D8E26F7CDF}"/>
              </a:ext>
            </a:extLst>
          </p:cNvPr>
          <p:cNvCxnSpPr/>
          <p:nvPr/>
        </p:nvCxnSpPr>
        <p:spPr>
          <a:xfrm>
            <a:off x="927470" y="3136588"/>
            <a:ext cx="0" cy="1220400"/>
          </a:xfrm>
          <a:prstGeom prst="straightConnector1">
            <a:avLst/>
          </a:prstGeom>
          <a:noFill/>
          <a:ln w="9525" cap="flat" cmpd="sng">
            <a:solidFill>
              <a:schemeClr val="dk2"/>
            </a:solidFill>
            <a:prstDash val="solid"/>
            <a:round/>
            <a:headEnd type="none" w="sm" len="sm"/>
            <a:tailEnd type="none" w="sm" len="sm"/>
          </a:ln>
        </p:spPr>
      </p:cxnSp>
      <p:sp>
        <p:nvSpPr>
          <p:cNvPr id="21" name="Google Shape;386;p46">
            <a:extLst>
              <a:ext uri="{FF2B5EF4-FFF2-40B4-BE49-F238E27FC236}">
                <a16:creationId xmlns:a16="http://schemas.microsoft.com/office/drawing/2014/main" id="{D3B63018-5E71-68D6-75D3-B1030F29CAE3}"/>
              </a:ext>
            </a:extLst>
          </p:cNvPr>
          <p:cNvSpPr txBox="1"/>
          <p:nvPr/>
        </p:nvSpPr>
        <p:spPr>
          <a:xfrm rot="16200000">
            <a:off x="-2038975" y="1106811"/>
            <a:ext cx="5479600"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chemeClr val="dk2"/>
                </a:solidFill>
                <a:latin typeface="Arial"/>
                <a:ea typeface="Arial"/>
                <a:cs typeface="Arial"/>
                <a:sym typeface="Arial"/>
              </a:rPr>
              <a:t>2,5 m</a:t>
            </a:r>
            <a:endParaRPr sz="2000" b="0" i="0" u="none" strike="noStrike" cap="none">
              <a:solidFill>
                <a:schemeClr val="dk2"/>
              </a:solidFill>
              <a:latin typeface="Arial"/>
              <a:ea typeface="Arial"/>
              <a:cs typeface="Arial"/>
              <a:sym typeface="Arial"/>
            </a:endParaRPr>
          </a:p>
        </p:txBody>
      </p:sp>
      <p:cxnSp>
        <p:nvCxnSpPr>
          <p:cNvPr id="22" name="Google Shape;391;p46">
            <a:extLst>
              <a:ext uri="{FF2B5EF4-FFF2-40B4-BE49-F238E27FC236}">
                <a16:creationId xmlns:a16="http://schemas.microsoft.com/office/drawing/2014/main" id="{75E2ECF1-2326-F645-4C79-DC59F5A1F04E}"/>
              </a:ext>
            </a:extLst>
          </p:cNvPr>
          <p:cNvCxnSpPr/>
          <p:nvPr/>
        </p:nvCxnSpPr>
        <p:spPr>
          <a:xfrm>
            <a:off x="927470" y="3136588"/>
            <a:ext cx="196400" cy="0"/>
          </a:xfrm>
          <a:prstGeom prst="straightConnector1">
            <a:avLst/>
          </a:prstGeom>
          <a:noFill/>
          <a:ln w="9525" cap="flat" cmpd="sng">
            <a:solidFill>
              <a:schemeClr val="dk2"/>
            </a:solidFill>
            <a:prstDash val="solid"/>
            <a:round/>
            <a:headEnd type="none" w="sm" len="sm"/>
            <a:tailEnd type="none" w="sm" len="sm"/>
          </a:ln>
        </p:spPr>
      </p:cxnSp>
      <p:cxnSp>
        <p:nvCxnSpPr>
          <p:cNvPr id="23" name="Google Shape;392;p46">
            <a:extLst>
              <a:ext uri="{FF2B5EF4-FFF2-40B4-BE49-F238E27FC236}">
                <a16:creationId xmlns:a16="http://schemas.microsoft.com/office/drawing/2014/main" id="{B1A7279D-6529-2912-E4AA-2B2C3BCDC68A}"/>
              </a:ext>
            </a:extLst>
          </p:cNvPr>
          <p:cNvCxnSpPr/>
          <p:nvPr/>
        </p:nvCxnSpPr>
        <p:spPr>
          <a:xfrm>
            <a:off x="927470" y="4356988"/>
            <a:ext cx="196400" cy="0"/>
          </a:xfrm>
          <a:prstGeom prst="straightConnector1">
            <a:avLst/>
          </a:prstGeom>
          <a:noFill/>
          <a:ln w="9525" cap="flat" cmpd="sng">
            <a:solidFill>
              <a:schemeClr val="dk2"/>
            </a:solidFill>
            <a:prstDash val="solid"/>
            <a:round/>
            <a:headEnd type="none" w="sm" len="sm"/>
            <a:tailEnd type="none" w="sm" len="sm"/>
          </a:ln>
        </p:spPr>
      </p:cxnSp>
      <p:cxnSp>
        <p:nvCxnSpPr>
          <p:cNvPr id="24" name="Google Shape;383;p46">
            <a:extLst>
              <a:ext uri="{FF2B5EF4-FFF2-40B4-BE49-F238E27FC236}">
                <a16:creationId xmlns:a16="http://schemas.microsoft.com/office/drawing/2014/main" id="{723C863D-BF59-6FE3-38C1-3940826A2BA0}"/>
              </a:ext>
            </a:extLst>
          </p:cNvPr>
          <p:cNvCxnSpPr>
            <a:cxnSpLocks/>
          </p:cNvCxnSpPr>
          <p:nvPr/>
        </p:nvCxnSpPr>
        <p:spPr>
          <a:xfrm flipH="1">
            <a:off x="1160129" y="4576378"/>
            <a:ext cx="2245544" cy="0"/>
          </a:xfrm>
          <a:prstGeom prst="straightConnector1">
            <a:avLst/>
          </a:prstGeom>
          <a:noFill/>
          <a:ln w="9525" cap="flat" cmpd="sng">
            <a:solidFill>
              <a:schemeClr val="dk2"/>
            </a:solidFill>
            <a:prstDash val="solid"/>
            <a:round/>
            <a:headEnd type="none" w="sm" len="sm"/>
            <a:tailEnd type="none" w="sm" len="sm"/>
          </a:ln>
        </p:spPr>
      </p:cxnSp>
      <p:cxnSp>
        <p:nvCxnSpPr>
          <p:cNvPr id="25" name="Google Shape;391;p46">
            <a:extLst>
              <a:ext uri="{FF2B5EF4-FFF2-40B4-BE49-F238E27FC236}">
                <a16:creationId xmlns:a16="http://schemas.microsoft.com/office/drawing/2014/main" id="{5A2318B8-D2C8-5321-BD15-B0755C35E5B1}"/>
              </a:ext>
            </a:extLst>
          </p:cNvPr>
          <p:cNvCxnSpPr>
            <a:cxnSpLocks/>
          </p:cNvCxnSpPr>
          <p:nvPr/>
        </p:nvCxnSpPr>
        <p:spPr>
          <a:xfrm rot="5400000">
            <a:off x="1061929" y="4478178"/>
            <a:ext cx="196400" cy="0"/>
          </a:xfrm>
          <a:prstGeom prst="straightConnector1">
            <a:avLst/>
          </a:prstGeom>
          <a:noFill/>
          <a:ln w="9525" cap="flat" cmpd="sng">
            <a:solidFill>
              <a:schemeClr val="dk2"/>
            </a:solidFill>
            <a:prstDash val="solid"/>
            <a:round/>
            <a:headEnd type="none" w="sm" len="sm"/>
            <a:tailEnd type="none" w="sm" len="sm"/>
          </a:ln>
        </p:spPr>
      </p:cxnSp>
      <p:cxnSp>
        <p:nvCxnSpPr>
          <p:cNvPr id="26" name="Google Shape;392;p46">
            <a:extLst>
              <a:ext uri="{FF2B5EF4-FFF2-40B4-BE49-F238E27FC236}">
                <a16:creationId xmlns:a16="http://schemas.microsoft.com/office/drawing/2014/main" id="{F28819A6-FE70-EE7A-3DD9-02A7B99FA68C}"/>
              </a:ext>
            </a:extLst>
          </p:cNvPr>
          <p:cNvCxnSpPr>
            <a:cxnSpLocks/>
          </p:cNvCxnSpPr>
          <p:nvPr/>
        </p:nvCxnSpPr>
        <p:spPr>
          <a:xfrm rot="5400000">
            <a:off x="3307473" y="4474387"/>
            <a:ext cx="196400" cy="0"/>
          </a:xfrm>
          <a:prstGeom prst="straightConnector1">
            <a:avLst/>
          </a:prstGeom>
          <a:noFill/>
          <a:ln w="9525" cap="flat" cmpd="sng">
            <a:solidFill>
              <a:schemeClr val="dk2"/>
            </a:solidFill>
            <a:prstDash val="solid"/>
            <a:round/>
            <a:headEnd type="none" w="sm" len="sm"/>
            <a:tailEnd type="none" w="sm" len="sm"/>
          </a:ln>
        </p:spPr>
      </p:cxnSp>
      <p:sp>
        <p:nvSpPr>
          <p:cNvPr id="35" name="Google Shape;386;p46">
            <a:extLst>
              <a:ext uri="{FF2B5EF4-FFF2-40B4-BE49-F238E27FC236}">
                <a16:creationId xmlns:a16="http://schemas.microsoft.com/office/drawing/2014/main" id="{86FE996A-DFB0-5C56-9C23-A0062D494A1C}"/>
              </a:ext>
            </a:extLst>
          </p:cNvPr>
          <p:cNvSpPr txBox="1"/>
          <p:nvPr/>
        </p:nvSpPr>
        <p:spPr>
          <a:xfrm>
            <a:off x="1864862" y="4572587"/>
            <a:ext cx="1134370"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chemeClr val="dk2"/>
                </a:solidFill>
                <a:latin typeface="Arial"/>
                <a:ea typeface="Arial"/>
                <a:cs typeface="Arial"/>
                <a:sym typeface="Arial"/>
              </a:rPr>
              <a:t>6,01 m</a:t>
            </a:r>
            <a:endParaRPr sz="2000" b="0" i="0" u="none" strike="noStrike" cap="none">
              <a:solidFill>
                <a:schemeClr val="dk2"/>
              </a:solidFill>
              <a:latin typeface="Arial"/>
              <a:ea typeface="Arial"/>
              <a:cs typeface="Arial"/>
              <a:sym typeface="Arial"/>
            </a:endParaRPr>
          </a:p>
        </p:txBody>
      </p:sp>
      <p:sp>
        <p:nvSpPr>
          <p:cNvPr id="27" name="Google Shape;380;p46">
            <a:extLst>
              <a:ext uri="{FF2B5EF4-FFF2-40B4-BE49-F238E27FC236}">
                <a16:creationId xmlns:a16="http://schemas.microsoft.com/office/drawing/2014/main" id="{9F1DA3C4-742D-A44A-57C7-6FDD8BB32064}"/>
              </a:ext>
            </a:extLst>
          </p:cNvPr>
          <p:cNvSpPr/>
          <p:nvPr/>
        </p:nvSpPr>
        <p:spPr>
          <a:xfrm rot="10800000">
            <a:off x="5509613" y="2792292"/>
            <a:ext cx="407200" cy="210800"/>
          </a:xfrm>
          <a:prstGeom prst="leftArrow">
            <a:avLst>
              <a:gd name="adj1" fmla="val 50000"/>
              <a:gd name="adj2" fmla="val 50000"/>
            </a:avLst>
          </a:prstGeom>
          <a:solidFill>
            <a:srgbClr val="4F81BD"/>
          </a:solidFill>
          <a:ln w="19825" cap="flat" cmpd="sng">
            <a:solidFill>
              <a:srgbClr val="21364F"/>
            </a:solidFill>
            <a:prstDash val="solid"/>
            <a:round/>
            <a:headEnd type="none" w="sm" len="sm"/>
            <a:tailEnd type="none" w="sm" len="sm"/>
          </a:ln>
        </p:spPr>
        <p:txBody>
          <a:bodyPr spcFirstLastPara="1" wrap="square" lIns="95050" tIns="47500" rIns="95050" bIns="47500" anchor="ctr" anchorCtr="0">
            <a:noAutofit/>
          </a:bodyPr>
          <a:lstStyle/>
          <a:p>
            <a:pPr marL="0" marR="0" lvl="0" indent="0" algn="ctr" rtl="0">
              <a:lnSpc>
                <a:spcPct val="100000"/>
              </a:lnSpc>
              <a:spcBef>
                <a:spcPts val="0"/>
              </a:spcBef>
              <a:spcAft>
                <a:spcPts val="0"/>
              </a:spcAft>
              <a:buClr>
                <a:srgbClr val="000000"/>
              </a:buClr>
              <a:buSzPts val="1216"/>
              <a:buFont typeface="Arial"/>
              <a:buNone/>
            </a:pPr>
            <a:endParaRPr sz="1216" b="0" i="0" u="none" strike="noStrike" cap="none">
              <a:solidFill>
                <a:srgbClr val="FFFFFF"/>
              </a:solidFill>
              <a:latin typeface="Calibri"/>
              <a:ea typeface="Calibri"/>
              <a:cs typeface="Calibri"/>
              <a:sym typeface="Calibri"/>
            </a:endParaRPr>
          </a:p>
        </p:txBody>
      </p:sp>
      <p:pic>
        <p:nvPicPr>
          <p:cNvPr id="29" name="Google Shape;367;p46" descr="Images de Camion Conteneur Dessin – Téléchargement gratuit sur Freepik">
            <a:extLst>
              <a:ext uri="{FF2B5EF4-FFF2-40B4-BE49-F238E27FC236}">
                <a16:creationId xmlns:a16="http://schemas.microsoft.com/office/drawing/2014/main" id="{A7606817-6EC3-527F-3962-B356436A7365}"/>
              </a:ext>
            </a:extLst>
          </p:cNvPr>
          <p:cNvPicPr preferRelativeResize="0"/>
          <p:nvPr/>
        </p:nvPicPr>
        <p:blipFill rotWithShape="1">
          <a:blip r:embed="rId4">
            <a:alphaModFix/>
          </a:blip>
          <a:srcRect l="29195" t="1728" r="3487" b="36985"/>
          <a:stretch/>
        </p:blipFill>
        <p:spPr>
          <a:xfrm>
            <a:off x="6210743" y="4082091"/>
            <a:ext cx="765005" cy="360557"/>
          </a:xfrm>
          <a:prstGeom prst="rect">
            <a:avLst/>
          </a:prstGeom>
          <a:noFill/>
          <a:ln>
            <a:noFill/>
          </a:ln>
        </p:spPr>
      </p:pic>
      <p:sp>
        <p:nvSpPr>
          <p:cNvPr id="15" name="Google Shape;380;p46">
            <a:extLst>
              <a:ext uri="{FF2B5EF4-FFF2-40B4-BE49-F238E27FC236}">
                <a16:creationId xmlns:a16="http://schemas.microsoft.com/office/drawing/2014/main" id="{62B7DF07-B3D1-4B7A-5CEF-C5358694C6A3}"/>
              </a:ext>
            </a:extLst>
          </p:cNvPr>
          <p:cNvSpPr/>
          <p:nvPr/>
        </p:nvSpPr>
        <p:spPr>
          <a:xfrm rot="5400000">
            <a:off x="6389645" y="4036941"/>
            <a:ext cx="407200" cy="210800"/>
          </a:xfrm>
          <a:prstGeom prst="leftArrow">
            <a:avLst>
              <a:gd name="adj1" fmla="val 50000"/>
              <a:gd name="adj2" fmla="val 50000"/>
            </a:avLst>
          </a:prstGeom>
          <a:solidFill>
            <a:srgbClr val="4F81BD"/>
          </a:solidFill>
          <a:ln w="19825" cap="flat" cmpd="sng">
            <a:solidFill>
              <a:srgbClr val="21364F"/>
            </a:solidFill>
            <a:prstDash val="solid"/>
            <a:round/>
            <a:headEnd type="none" w="sm" len="sm"/>
            <a:tailEnd type="none" w="sm" len="sm"/>
          </a:ln>
        </p:spPr>
        <p:txBody>
          <a:bodyPr spcFirstLastPara="1" wrap="square" lIns="95050" tIns="47500" rIns="95050" bIns="47500" anchor="ctr" anchorCtr="0">
            <a:noAutofit/>
          </a:bodyPr>
          <a:lstStyle/>
          <a:p>
            <a:pPr marL="0" marR="0" lvl="0" indent="0" algn="ctr" rtl="0">
              <a:lnSpc>
                <a:spcPct val="100000"/>
              </a:lnSpc>
              <a:spcBef>
                <a:spcPts val="0"/>
              </a:spcBef>
              <a:spcAft>
                <a:spcPts val="0"/>
              </a:spcAft>
              <a:buClr>
                <a:srgbClr val="000000"/>
              </a:buClr>
              <a:buSzPts val="1216"/>
              <a:buFont typeface="Arial"/>
              <a:buNone/>
            </a:pPr>
            <a:endParaRPr sz="1216" b="0" i="0" u="none" strike="noStrike" cap="none">
              <a:solidFill>
                <a:srgbClr val="FFFFFF"/>
              </a:solidFill>
              <a:latin typeface="Calibri"/>
              <a:ea typeface="Calibri"/>
              <a:cs typeface="Calibri"/>
              <a:sym typeface="Calibri"/>
            </a:endParaRPr>
          </a:p>
        </p:txBody>
      </p:sp>
      <p:pic>
        <p:nvPicPr>
          <p:cNvPr id="31" name="Google Shape;367;p46" descr="Images de Camion Conteneur Dessin – Téléchargement gratuit sur Freepik">
            <a:extLst>
              <a:ext uri="{FF2B5EF4-FFF2-40B4-BE49-F238E27FC236}">
                <a16:creationId xmlns:a16="http://schemas.microsoft.com/office/drawing/2014/main" id="{29230A43-D3FF-CD95-0906-2F3793026407}"/>
              </a:ext>
            </a:extLst>
          </p:cNvPr>
          <p:cNvPicPr preferRelativeResize="0"/>
          <p:nvPr/>
        </p:nvPicPr>
        <p:blipFill rotWithShape="1">
          <a:blip r:embed="rId4">
            <a:alphaModFix/>
          </a:blip>
          <a:srcRect l="29195" t="1728" r="3487" b="36985"/>
          <a:stretch/>
        </p:blipFill>
        <p:spPr>
          <a:xfrm>
            <a:off x="6210742" y="5045977"/>
            <a:ext cx="765005" cy="360557"/>
          </a:xfrm>
          <a:prstGeom prst="rect">
            <a:avLst/>
          </a:prstGeom>
          <a:noFill/>
          <a:ln>
            <a:noFill/>
          </a:ln>
        </p:spPr>
      </p:pic>
      <p:sp>
        <p:nvSpPr>
          <p:cNvPr id="4" name="Espace réservé du numéro de diapositive 3">
            <a:extLst>
              <a:ext uri="{FF2B5EF4-FFF2-40B4-BE49-F238E27FC236}">
                <a16:creationId xmlns:a16="http://schemas.microsoft.com/office/drawing/2014/main" id="{499443D0-E4E6-13AD-E47C-445119BA6D6C}"/>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53</a:t>
            </a:fld>
            <a:endParaRPr lang="fr-FR"/>
          </a:p>
        </p:txBody>
      </p:sp>
    </p:spTree>
    <p:extLst>
      <p:ext uri="{BB962C8B-B14F-4D97-AF65-F5344CB8AC3E}">
        <p14:creationId xmlns:p14="http://schemas.microsoft.com/office/powerpoint/2010/main" val="372797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09E18C-43F4-9590-76DB-9A350F03FC2D}"/>
              </a:ext>
            </a:extLst>
          </p:cNvPr>
          <p:cNvSpPr>
            <a:spLocks noGrp="1"/>
          </p:cNvSpPr>
          <p:nvPr>
            <p:ph type="title"/>
          </p:nvPr>
        </p:nvSpPr>
        <p:spPr/>
        <p:txBody>
          <a:bodyPr>
            <a:normAutofit/>
          </a:bodyPr>
          <a:lstStyle/>
          <a:p>
            <a:r>
              <a:rPr lang="fr-FR"/>
              <a:t>Logistique de chargement</a:t>
            </a:r>
          </a:p>
        </p:txBody>
      </p:sp>
      <p:pic>
        <p:nvPicPr>
          <p:cNvPr id="4" name="Google Shape;1224;p116">
            <a:extLst>
              <a:ext uri="{FF2B5EF4-FFF2-40B4-BE49-F238E27FC236}">
                <a16:creationId xmlns:a16="http://schemas.microsoft.com/office/drawing/2014/main" id="{773C7742-7E64-6343-B26B-0BD310DDAB57}"/>
              </a:ext>
            </a:extLst>
          </p:cNvPr>
          <p:cNvPicPr preferRelativeResize="0"/>
          <p:nvPr/>
        </p:nvPicPr>
        <p:blipFill rotWithShape="1">
          <a:blip r:embed="rId3">
            <a:alphaModFix/>
          </a:blip>
          <a:srcRect/>
          <a:stretch/>
        </p:blipFill>
        <p:spPr>
          <a:xfrm>
            <a:off x="1710267" y="4004734"/>
            <a:ext cx="2243413" cy="2113958"/>
          </a:xfrm>
          <a:prstGeom prst="rect">
            <a:avLst/>
          </a:prstGeom>
          <a:noFill/>
          <a:ln>
            <a:noFill/>
          </a:ln>
        </p:spPr>
      </p:pic>
      <p:pic>
        <p:nvPicPr>
          <p:cNvPr id="5" name="Google Shape;1225;p116">
            <a:extLst>
              <a:ext uri="{FF2B5EF4-FFF2-40B4-BE49-F238E27FC236}">
                <a16:creationId xmlns:a16="http://schemas.microsoft.com/office/drawing/2014/main" id="{2B2822B3-EC05-3ED2-D34A-0271FACD9CCE}"/>
              </a:ext>
            </a:extLst>
          </p:cNvPr>
          <p:cNvPicPr preferRelativeResize="0"/>
          <p:nvPr/>
        </p:nvPicPr>
        <p:blipFill rotWithShape="1">
          <a:blip r:embed="rId4">
            <a:alphaModFix/>
          </a:blip>
          <a:srcRect/>
          <a:stretch/>
        </p:blipFill>
        <p:spPr>
          <a:xfrm>
            <a:off x="7227195" y="3786205"/>
            <a:ext cx="2997201" cy="2405489"/>
          </a:xfrm>
          <a:prstGeom prst="rect">
            <a:avLst/>
          </a:prstGeom>
          <a:noFill/>
          <a:ln>
            <a:noFill/>
          </a:ln>
        </p:spPr>
      </p:pic>
      <p:pic>
        <p:nvPicPr>
          <p:cNvPr id="6" name="Google Shape;1226;p116">
            <a:extLst>
              <a:ext uri="{FF2B5EF4-FFF2-40B4-BE49-F238E27FC236}">
                <a16:creationId xmlns:a16="http://schemas.microsoft.com/office/drawing/2014/main" id="{2315BB2F-0547-E857-B3E5-226969DD9437}"/>
              </a:ext>
            </a:extLst>
          </p:cNvPr>
          <p:cNvPicPr preferRelativeResize="0"/>
          <p:nvPr/>
        </p:nvPicPr>
        <p:blipFill rotWithShape="1">
          <a:blip r:embed="rId5">
            <a:alphaModFix/>
          </a:blip>
          <a:srcRect/>
          <a:stretch/>
        </p:blipFill>
        <p:spPr>
          <a:xfrm>
            <a:off x="1524000" y="1167036"/>
            <a:ext cx="3520696" cy="2431887"/>
          </a:xfrm>
          <a:prstGeom prst="rect">
            <a:avLst/>
          </a:prstGeom>
          <a:noFill/>
          <a:ln>
            <a:noFill/>
          </a:ln>
        </p:spPr>
      </p:pic>
      <p:pic>
        <p:nvPicPr>
          <p:cNvPr id="7" name="Google Shape;1227;p116">
            <a:extLst>
              <a:ext uri="{FF2B5EF4-FFF2-40B4-BE49-F238E27FC236}">
                <a16:creationId xmlns:a16="http://schemas.microsoft.com/office/drawing/2014/main" id="{CDB6B7DE-6ADD-6DD8-EA3A-054A216A7808}"/>
              </a:ext>
            </a:extLst>
          </p:cNvPr>
          <p:cNvPicPr preferRelativeResize="0"/>
          <p:nvPr/>
        </p:nvPicPr>
        <p:blipFill rotWithShape="1">
          <a:blip r:embed="rId6">
            <a:alphaModFix/>
          </a:blip>
          <a:srcRect/>
          <a:stretch/>
        </p:blipFill>
        <p:spPr>
          <a:xfrm>
            <a:off x="5539338" y="1265245"/>
            <a:ext cx="1876504" cy="2258166"/>
          </a:xfrm>
          <a:prstGeom prst="rect">
            <a:avLst/>
          </a:prstGeom>
          <a:noFill/>
          <a:ln>
            <a:noFill/>
          </a:ln>
        </p:spPr>
      </p:pic>
      <p:pic>
        <p:nvPicPr>
          <p:cNvPr id="8" name="Google Shape;1228;p116">
            <a:extLst>
              <a:ext uri="{FF2B5EF4-FFF2-40B4-BE49-F238E27FC236}">
                <a16:creationId xmlns:a16="http://schemas.microsoft.com/office/drawing/2014/main" id="{866836DB-37A1-5DCB-ADE2-A759E79A6BDC}"/>
              </a:ext>
            </a:extLst>
          </p:cNvPr>
          <p:cNvPicPr preferRelativeResize="0"/>
          <p:nvPr/>
        </p:nvPicPr>
        <p:blipFill rotWithShape="1">
          <a:blip r:embed="rId7">
            <a:alphaModFix/>
          </a:blip>
          <a:srcRect/>
          <a:stretch/>
        </p:blipFill>
        <p:spPr>
          <a:xfrm>
            <a:off x="8132376" y="1244599"/>
            <a:ext cx="1909091" cy="2225767"/>
          </a:xfrm>
          <a:prstGeom prst="rect">
            <a:avLst/>
          </a:prstGeom>
          <a:noFill/>
          <a:ln>
            <a:noFill/>
          </a:ln>
        </p:spPr>
      </p:pic>
      <p:pic>
        <p:nvPicPr>
          <p:cNvPr id="9" name="Google Shape;1229;p116">
            <a:extLst>
              <a:ext uri="{FF2B5EF4-FFF2-40B4-BE49-F238E27FC236}">
                <a16:creationId xmlns:a16="http://schemas.microsoft.com/office/drawing/2014/main" id="{5B912CCC-504C-E160-EB47-065112336EE3}"/>
              </a:ext>
            </a:extLst>
          </p:cNvPr>
          <p:cNvPicPr preferRelativeResize="0"/>
          <p:nvPr/>
        </p:nvPicPr>
        <p:blipFill rotWithShape="1">
          <a:blip r:embed="rId8">
            <a:alphaModFix/>
          </a:blip>
          <a:srcRect/>
          <a:stretch/>
        </p:blipFill>
        <p:spPr>
          <a:xfrm>
            <a:off x="4682066" y="4014643"/>
            <a:ext cx="2338388" cy="2188249"/>
          </a:xfrm>
          <a:prstGeom prst="rect">
            <a:avLst/>
          </a:prstGeom>
          <a:noFill/>
          <a:ln>
            <a:noFill/>
          </a:ln>
        </p:spPr>
      </p:pic>
      <p:cxnSp>
        <p:nvCxnSpPr>
          <p:cNvPr id="10" name="Google Shape;1230;p116">
            <a:extLst>
              <a:ext uri="{FF2B5EF4-FFF2-40B4-BE49-F238E27FC236}">
                <a16:creationId xmlns:a16="http://schemas.microsoft.com/office/drawing/2014/main" id="{DDD0AD13-BAE8-D0F7-BF01-F742272755A7}"/>
              </a:ext>
            </a:extLst>
          </p:cNvPr>
          <p:cNvCxnSpPr/>
          <p:nvPr/>
        </p:nvCxnSpPr>
        <p:spPr>
          <a:xfrm>
            <a:off x="1886310" y="3398808"/>
            <a:ext cx="8540151" cy="0"/>
          </a:xfrm>
          <a:prstGeom prst="straightConnector1">
            <a:avLst/>
          </a:prstGeom>
          <a:noFill/>
          <a:ln w="12700" cap="flat" cmpd="sng">
            <a:solidFill>
              <a:schemeClr val="accent1"/>
            </a:solidFill>
            <a:prstDash val="solid"/>
            <a:miter lim="800000"/>
            <a:headEnd type="none" w="sm" len="sm"/>
            <a:tailEnd type="none" w="sm" len="sm"/>
          </a:ln>
        </p:spPr>
      </p:cxnSp>
      <p:sp>
        <p:nvSpPr>
          <p:cNvPr id="3" name="Espace réservé du numéro de diapositive 3">
            <a:extLst>
              <a:ext uri="{FF2B5EF4-FFF2-40B4-BE49-F238E27FC236}">
                <a16:creationId xmlns:a16="http://schemas.microsoft.com/office/drawing/2014/main" id="{821CBF25-560D-04C8-85A4-5B964051F373}"/>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54</a:t>
            </a:fld>
            <a:endParaRPr lang="fr-FR"/>
          </a:p>
        </p:txBody>
      </p:sp>
    </p:spTree>
    <p:extLst>
      <p:ext uri="{BB962C8B-B14F-4D97-AF65-F5344CB8AC3E}">
        <p14:creationId xmlns:p14="http://schemas.microsoft.com/office/powerpoint/2010/main" val="3343715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7617A56C-7857-219F-99E2-FF80DA8E902E}"/>
              </a:ext>
            </a:extLst>
          </p:cNvPr>
          <p:cNvPicPr>
            <a:picLocks noChangeAspect="1"/>
          </p:cNvPicPr>
          <p:nvPr/>
        </p:nvPicPr>
        <p:blipFill>
          <a:blip r:embed="rId3"/>
          <a:stretch>
            <a:fillRect/>
          </a:stretch>
        </p:blipFill>
        <p:spPr>
          <a:xfrm>
            <a:off x="5713215" y="4849565"/>
            <a:ext cx="2857096" cy="963886"/>
          </a:xfrm>
          <a:prstGeom prst="rect">
            <a:avLst/>
          </a:prstGeom>
        </p:spPr>
      </p:pic>
      <p:pic>
        <p:nvPicPr>
          <p:cNvPr id="40" name="Image 39">
            <a:extLst>
              <a:ext uri="{FF2B5EF4-FFF2-40B4-BE49-F238E27FC236}">
                <a16:creationId xmlns:a16="http://schemas.microsoft.com/office/drawing/2014/main" id="{40011BC3-F783-52E1-CA74-8C1110D5300C}"/>
              </a:ext>
            </a:extLst>
          </p:cNvPr>
          <p:cNvPicPr>
            <a:picLocks noChangeAspect="1"/>
          </p:cNvPicPr>
          <p:nvPr/>
        </p:nvPicPr>
        <p:blipFill>
          <a:blip r:embed="rId3"/>
          <a:stretch>
            <a:fillRect/>
          </a:stretch>
        </p:blipFill>
        <p:spPr>
          <a:xfrm>
            <a:off x="5676702" y="3628194"/>
            <a:ext cx="2857096" cy="963886"/>
          </a:xfrm>
          <a:prstGeom prst="rect">
            <a:avLst/>
          </a:prstGeom>
        </p:spPr>
      </p:pic>
      <p:pic>
        <p:nvPicPr>
          <p:cNvPr id="10" name="Image 9">
            <a:extLst>
              <a:ext uri="{FF2B5EF4-FFF2-40B4-BE49-F238E27FC236}">
                <a16:creationId xmlns:a16="http://schemas.microsoft.com/office/drawing/2014/main" id="{2EEBC714-6B47-2631-5DF2-A1A02C7ED8C2}"/>
              </a:ext>
            </a:extLst>
          </p:cNvPr>
          <p:cNvPicPr>
            <a:picLocks noChangeAspect="1"/>
          </p:cNvPicPr>
          <p:nvPr/>
        </p:nvPicPr>
        <p:blipFill>
          <a:blip r:embed="rId3"/>
          <a:stretch>
            <a:fillRect/>
          </a:stretch>
        </p:blipFill>
        <p:spPr>
          <a:xfrm>
            <a:off x="5713215" y="2413533"/>
            <a:ext cx="2857096" cy="963886"/>
          </a:xfrm>
          <a:prstGeom prst="rect">
            <a:avLst/>
          </a:prstGeom>
        </p:spPr>
      </p:pic>
      <p:sp>
        <p:nvSpPr>
          <p:cNvPr id="2" name="Titre 1">
            <a:extLst>
              <a:ext uri="{FF2B5EF4-FFF2-40B4-BE49-F238E27FC236}">
                <a16:creationId xmlns:a16="http://schemas.microsoft.com/office/drawing/2014/main" id="{BCE644DC-5287-87DE-D6FB-E18E58079426}"/>
              </a:ext>
            </a:extLst>
          </p:cNvPr>
          <p:cNvSpPr>
            <a:spLocks noGrp="1"/>
          </p:cNvSpPr>
          <p:nvPr>
            <p:ph type="title"/>
          </p:nvPr>
        </p:nvSpPr>
        <p:spPr/>
        <p:txBody>
          <a:bodyPr/>
          <a:lstStyle/>
          <a:p>
            <a:r>
              <a:rPr lang="fr-FR"/>
              <a:t>Logistique de chargement</a:t>
            </a:r>
          </a:p>
        </p:txBody>
      </p:sp>
      <p:sp>
        <p:nvSpPr>
          <p:cNvPr id="3" name="Espace réservé du contenu 2">
            <a:extLst>
              <a:ext uri="{FF2B5EF4-FFF2-40B4-BE49-F238E27FC236}">
                <a16:creationId xmlns:a16="http://schemas.microsoft.com/office/drawing/2014/main" id="{AE44EED6-B681-DC5E-CE8B-E1D713C8BC7B}"/>
              </a:ext>
            </a:extLst>
          </p:cNvPr>
          <p:cNvSpPr>
            <a:spLocks noGrp="1"/>
          </p:cNvSpPr>
          <p:nvPr>
            <p:ph idx="1"/>
          </p:nvPr>
        </p:nvSpPr>
        <p:spPr/>
        <p:txBody>
          <a:bodyPr/>
          <a:lstStyle/>
          <a:p>
            <a:r>
              <a:rPr lang="fr-FR" dirty="0"/>
              <a:t>Voiture :</a:t>
            </a:r>
          </a:p>
        </p:txBody>
      </p:sp>
      <p:cxnSp>
        <p:nvCxnSpPr>
          <p:cNvPr id="7" name="Google Shape;369;p46">
            <a:extLst>
              <a:ext uri="{FF2B5EF4-FFF2-40B4-BE49-F238E27FC236}">
                <a16:creationId xmlns:a16="http://schemas.microsoft.com/office/drawing/2014/main" id="{CF66E3BE-EAC8-8885-DE8A-A90A4081B205}"/>
              </a:ext>
            </a:extLst>
          </p:cNvPr>
          <p:cNvCxnSpPr/>
          <p:nvPr/>
        </p:nvCxnSpPr>
        <p:spPr>
          <a:xfrm>
            <a:off x="5525167" y="3465219"/>
            <a:ext cx="6154000" cy="0"/>
          </a:xfrm>
          <a:prstGeom prst="straightConnector1">
            <a:avLst/>
          </a:prstGeom>
          <a:noFill/>
          <a:ln w="9525" cap="flat" cmpd="sng">
            <a:solidFill>
              <a:srgbClr val="4A7DBA"/>
            </a:solidFill>
            <a:prstDash val="solid"/>
            <a:round/>
            <a:headEnd type="none" w="sm" len="sm"/>
            <a:tailEnd type="none" w="sm" len="sm"/>
          </a:ln>
        </p:spPr>
      </p:cxnSp>
      <p:cxnSp>
        <p:nvCxnSpPr>
          <p:cNvPr id="8" name="Google Shape;371;p46">
            <a:extLst>
              <a:ext uri="{FF2B5EF4-FFF2-40B4-BE49-F238E27FC236}">
                <a16:creationId xmlns:a16="http://schemas.microsoft.com/office/drawing/2014/main" id="{DC04394F-80CC-702E-237C-D5516137A142}"/>
              </a:ext>
            </a:extLst>
          </p:cNvPr>
          <p:cNvCxnSpPr/>
          <p:nvPr/>
        </p:nvCxnSpPr>
        <p:spPr>
          <a:xfrm>
            <a:off x="5525164" y="4677149"/>
            <a:ext cx="6154000" cy="0"/>
          </a:xfrm>
          <a:prstGeom prst="straightConnector1">
            <a:avLst/>
          </a:prstGeom>
          <a:noFill/>
          <a:ln w="9525" cap="flat" cmpd="sng">
            <a:solidFill>
              <a:srgbClr val="4A7DBA"/>
            </a:solidFill>
            <a:prstDash val="solid"/>
            <a:round/>
            <a:headEnd type="none" w="sm" len="sm"/>
            <a:tailEnd type="none" w="sm" len="sm"/>
          </a:ln>
        </p:spPr>
      </p:cxnSp>
      <p:cxnSp>
        <p:nvCxnSpPr>
          <p:cNvPr id="9" name="Google Shape;372;p46">
            <a:extLst>
              <a:ext uri="{FF2B5EF4-FFF2-40B4-BE49-F238E27FC236}">
                <a16:creationId xmlns:a16="http://schemas.microsoft.com/office/drawing/2014/main" id="{A89EE6AC-55F1-78E0-A95B-D39B4276ACA2}"/>
              </a:ext>
            </a:extLst>
          </p:cNvPr>
          <p:cNvCxnSpPr/>
          <p:nvPr/>
        </p:nvCxnSpPr>
        <p:spPr>
          <a:xfrm>
            <a:off x="5525165" y="5888487"/>
            <a:ext cx="6154000" cy="0"/>
          </a:xfrm>
          <a:prstGeom prst="straightConnector1">
            <a:avLst/>
          </a:prstGeom>
          <a:noFill/>
          <a:ln w="9525" cap="flat" cmpd="sng">
            <a:solidFill>
              <a:srgbClr val="4A7DBA"/>
            </a:solidFill>
            <a:prstDash val="solid"/>
            <a:round/>
            <a:headEnd type="none" w="sm" len="sm"/>
            <a:tailEnd type="none" w="sm" len="sm"/>
          </a:ln>
        </p:spPr>
      </p:cxnSp>
      <p:cxnSp>
        <p:nvCxnSpPr>
          <p:cNvPr id="16" name="Connecteur droit avec flèche 15">
            <a:extLst>
              <a:ext uri="{FF2B5EF4-FFF2-40B4-BE49-F238E27FC236}">
                <a16:creationId xmlns:a16="http://schemas.microsoft.com/office/drawing/2014/main" id="{504E271D-46D2-C822-B2BB-2B2F42CC9862}"/>
              </a:ext>
            </a:extLst>
          </p:cNvPr>
          <p:cNvCxnSpPr>
            <a:cxnSpLocks/>
          </p:cNvCxnSpPr>
          <p:nvPr/>
        </p:nvCxnSpPr>
        <p:spPr>
          <a:xfrm>
            <a:off x="8585349" y="1916225"/>
            <a:ext cx="256909" cy="12203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44AB8432-74C7-819F-F173-D1D365E0B7F3}"/>
              </a:ext>
            </a:extLst>
          </p:cNvPr>
          <p:cNvSpPr txBox="1"/>
          <p:nvPr/>
        </p:nvSpPr>
        <p:spPr>
          <a:xfrm>
            <a:off x="6068212" y="1543164"/>
            <a:ext cx="2912832" cy="369332"/>
          </a:xfrm>
          <a:prstGeom prst="rect">
            <a:avLst/>
          </a:prstGeom>
          <a:noFill/>
        </p:spPr>
        <p:txBody>
          <a:bodyPr wrap="square" rtlCol="0">
            <a:spAutoFit/>
          </a:bodyPr>
          <a:lstStyle/>
          <a:p>
            <a:r>
              <a:rPr lang="fr-FR"/>
              <a:t>Palette (ou autre)</a:t>
            </a:r>
          </a:p>
        </p:txBody>
      </p:sp>
      <p:cxnSp>
        <p:nvCxnSpPr>
          <p:cNvPr id="19" name="Connecteur droit 18">
            <a:extLst>
              <a:ext uri="{FF2B5EF4-FFF2-40B4-BE49-F238E27FC236}">
                <a16:creationId xmlns:a16="http://schemas.microsoft.com/office/drawing/2014/main" id="{51048651-0426-CF6B-7FDB-F1F6D8DDAE56}"/>
              </a:ext>
            </a:extLst>
          </p:cNvPr>
          <p:cNvCxnSpPr>
            <a:cxnSpLocks/>
          </p:cNvCxnSpPr>
          <p:nvPr/>
        </p:nvCxnSpPr>
        <p:spPr>
          <a:xfrm>
            <a:off x="6049308" y="1901583"/>
            <a:ext cx="2552856" cy="10913"/>
          </a:xfrm>
          <a:prstGeom prst="line">
            <a:avLst/>
          </a:prstGeom>
        </p:spPr>
        <p:style>
          <a:lnRef idx="2">
            <a:schemeClr val="accent1"/>
          </a:lnRef>
          <a:fillRef idx="0">
            <a:schemeClr val="accent1"/>
          </a:fillRef>
          <a:effectRef idx="1">
            <a:schemeClr val="accent1"/>
          </a:effectRef>
          <a:fontRef idx="minor">
            <a:schemeClr val="tx1"/>
          </a:fontRef>
        </p:style>
      </p:cxnSp>
      <p:sp>
        <p:nvSpPr>
          <p:cNvPr id="15" name="Google Shape;380;p46">
            <a:extLst>
              <a:ext uri="{FF2B5EF4-FFF2-40B4-BE49-F238E27FC236}">
                <a16:creationId xmlns:a16="http://schemas.microsoft.com/office/drawing/2014/main" id="{E85F3147-643F-462E-38D1-9EBA305EEAF9}"/>
              </a:ext>
            </a:extLst>
          </p:cNvPr>
          <p:cNvSpPr/>
          <p:nvPr/>
        </p:nvSpPr>
        <p:spPr>
          <a:xfrm rot="10800000">
            <a:off x="5269502" y="2824987"/>
            <a:ext cx="407200" cy="210800"/>
          </a:xfrm>
          <a:prstGeom prst="leftArrow">
            <a:avLst>
              <a:gd name="adj1" fmla="val 50000"/>
              <a:gd name="adj2" fmla="val 50000"/>
            </a:avLst>
          </a:prstGeom>
          <a:solidFill>
            <a:srgbClr val="4F81BD"/>
          </a:solidFill>
          <a:ln w="19825" cap="flat" cmpd="sng">
            <a:solidFill>
              <a:srgbClr val="21364F"/>
            </a:solidFill>
            <a:prstDash val="solid"/>
            <a:round/>
            <a:headEnd type="none" w="sm" len="sm"/>
            <a:tailEnd type="none" w="sm" len="sm"/>
          </a:ln>
        </p:spPr>
        <p:txBody>
          <a:bodyPr spcFirstLastPara="1" wrap="square" lIns="95050" tIns="47500" rIns="95050" bIns="47500" anchor="ctr" anchorCtr="0">
            <a:noAutofit/>
          </a:bodyPr>
          <a:lstStyle/>
          <a:p>
            <a:pPr marL="0" marR="0" lvl="0" indent="0" algn="ctr" rtl="0">
              <a:lnSpc>
                <a:spcPct val="100000"/>
              </a:lnSpc>
              <a:spcBef>
                <a:spcPts val="0"/>
              </a:spcBef>
              <a:spcAft>
                <a:spcPts val="0"/>
              </a:spcAft>
              <a:buClr>
                <a:srgbClr val="000000"/>
              </a:buClr>
              <a:buSzPts val="1216"/>
              <a:buFont typeface="Arial"/>
              <a:buNone/>
            </a:pPr>
            <a:endParaRPr sz="1216" b="0" i="0" u="none" strike="noStrike" cap="none">
              <a:solidFill>
                <a:srgbClr val="FFFFFF"/>
              </a:solidFill>
              <a:latin typeface="Calibri"/>
              <a:ea typeface="Calibri"/>
              <a:cs typeface="Calibri"/>
              <a:sym typeface="Calibri"/>
            </a:endParaRPr>
          </a:p>
        </p:txBody>
      </p:sp>
      <p:sp>
        <p:nvSpPr>
          <p:cNvPr id="18" name="Google Shape;375;p46">
            <a:extLst>
              <a:ext uri="{FF2B5EF4-FFF2-40B4-BE49-F238E27FC236}">
                <a16:creationId xmlns:a16="http://schemas.microsoft.com/office/drawing/2014/main" id="{F4B81CD5-12C7-E378-88A7-42BFAE946F21}"/>
              </a:ext>
            </a:extLst>
          </p:cNvPr>
          <p:cNvSpPr txBox="1"/>
          <p:nvPr/>
        </p:nvSpPr>
        <p:spPr>
          <a:xfrm>
            <a:off x="9783504" y="2529209"/>
            <a:ext cx="1505669" cy="942313"/>
          </a:xfrm>
          <a:prstGeom prst="rect">
            <a:avLst/>
          </a:prstGeom>
          <a:noFill/>
          <a:ln>
            <a:noFill/>
          </a:ln>
        </p:spPr>
        <p:txBody>
          <a:bodyPr spcFirstLastPara="1" wrap="square" lIns="95050" tIns="47500" rIns="95050" bIns="47500" anchor="t" anchorCtr="0">
            <a:spAutoFit/>
          </a:bodyPr>
          <a:lstStyle/>
          <a:p>
            <a:pPr marL="0" marR="0" lvl="0" indent="0" algn="ctr" rtl="0">
              <a:lnSpc>
                <a:spcPct val="100000"/>
              </a:lnSpc>
              <a:spcBef>
                <a:spcPts val="0"/>
              </a:spcBef>
              <a:spcAft>
                <a:spcPts val="0"/>
              </a:spcAft>
              <a:buClr>
                <a:srgbClr val="000000"/>
              </a:buClr>
              <a:buSzPts val="972"/>
              <a:buFont typeface="Arial"/>
              <a:buNone/>
            </a:pPr>
            <a:r>
              <a:rPr lang="fr-FR" sz="1100" b="0" i="0" u="none" strike="noStrike" cap="none">
                <a:solidFill>
                  <a:srgbClr val="000000"/>
                </a:solidFill>
                <a:ea typeface="Calibri"/>
                <a:cs typeface="Calibri"/>
                <a:sym typeface="Calibri"/>
              </a:rPr>
              <a:t>Arrivée de la voiture à l’arrière de l’ISO-PLANE. Ouverture de la soute.</a:t>
            </a:r>
            <a:endParaRPr lang="fr-FR" sz="1100" b="0" i="0" u="none" strike="noStrike" cap="none">
              <a:solidFill>
                <a:srgbClr val="000000"/>
              </a:solidFill>
              <a:ea typeface="Arial"/>
              <a:cs typeface="Arial"/>
              <a:sym typeface="Arial"/>
            </a:endParaRPr>
          </a:p>
        </p:txBody>
      </p:sp>
      <p:sp>
        <p:nvSpPr>
          <p:cNvPr id="20" name="Google Shape;375;p46">
            <a:extLst>
              <a:ext uri="{FF2B5EF4-FFF2-40B4-BE49-F238E27FC236}">
                <a16:creationId xmlns:a16="http://schemas.microsoft.com/office/drawing/2014/main" id="{BE53DA46-CDB3-E547-C8B5-987C9C7A8EB0}"/>
              </a:ext>
            </a:extLst>
          </p:cNvPr>
          <p:cNvSpPr txBox="1"/>
          <p:nvPr/>
        </p:nvSpPr>
        <p:spPr>
          <a:xfrm>
            <a:off x="9783503" y="3684370"/>
            <a:ext cx="1505669" cy="942313"/>
          </a:xfrm>
          <a:prstGeom prst="rect">
            <a:avLst/>
          </a:prstGeom>
          <a:noFill/>
          <a:ln>
            <a:noFill/>
          </a:ln>
        </p:spPr>
        <p:txBody>
          <a:bodyPr spcFirstLastPara="1" wrap="square" lIns="95050" tIns="47500" rIns="95050" bIns="47500" anchor="t" anchorCtr="0">
            <a:spAutoFit/>
          </a:bodyPr>
          <a:lstStyle/>
          <a:p>
            <a:pPr marL="0" marR="0" lvl="0" indent="0" algn="ctr" rtl="0">
              <a:lnSpc>
                <a:spcPct val="100000"/>
              </a:lnSpc>
              <a:spcBef>
                <a:spcPts val="0"/>
              </a:spcBef>
              <a:spcAft>
                <a:spcPts val="0"/>
              </a:spcAft>
              <a:buClr>
                <a:srgbClr val="000000"/>
              </a:buClr>
              <a:buSzPts val="972"/>
              <a:buFont typeface="Arial"/>
              <a:buNone/>
            </a:pPr>
            <a:r>
              <a:rPr lang="fr-FR" sz="1100">
                <a:solidFill>
                  <a:srgbClr val="000000"/>
                </a:solidFill>
                <a:ea typeface="Calibri"/>
                <a:cs typeface="Calibri"/>
                <a:sym typeface="Calibri"/>
              </a:rPr>
              <a:t>Sortie des rampes manuellement. Chargement de la voiture. Sur le plancher installé.</a:t>
            </a:r>
            <a:endParaRPr lang="fr-FR" sz="1100" b="0" i="0" u="none" strike="noStrike" cap="none">
              <a:solidFill>
                <a:srgbClr val="000000"/>
              </a:solidFill>
              <a:ea typeface="Arial"/>
              <a:cs typeface="Arial"/>
              <a:sym typeface="Arial"/>
            </a:endParaRPr>
          </a:p>
        </p:txBody>
      </p:sp>
      <p:sp>
        <p:nvSpPr>
          <p:cNvPr id="25" name="Google Shape;375;p46">
            <a:extLst>
              <a:ext uri="{FF2B5EF4-FFF2-40B4-BE49-F238E27FC236}">
                <a16:creationId xmlns:a16="http://schemas.microsoft.com/office/drawing/2014/main" id="{E23A1FC5-DE82-BBA4-4451-92291E0DCD02}"/>
              </a:ext>
            </a:extLst>
          </p:cNvPr>
          <p:cNvSpPr txBox="1"/>
          <p:nvPr/>
        </p:nvSpPr>
        <p:spPr>
          <a:xfrm>
            <a:off x="9783502" y="4889346"/>
            <a:ext cx="1505669" cy="942313"/>
          </a:xfrm>
          <a:prstGeom prst="rect">
            <a:avLst/>
          </a:prstGeom>
          <a:noFill/>
          <a:ln>
            <a:noFill/>
          </a:ln>
        </p:spPr>
        <p:txBody>
          <a:bodyPr spcFirstLastPara="1" wrap="square" lIns="95050" tIns="47500" rIns="95050" bIns="47500" anchor="t" anchorCtr="0">
            <a:spAutoFit/>
          </a:bodyPr>
          <a:lstStyle/>
          <a:p>
            <a:pPr marL="0" marR="0" lvl="0" indent="0" algn="ctr" rtl="0">
              <a:lnSpc>
                <a:spcPct val="100000"/>
              </a:lnSpc>
              <a:spcBef>
                <a:spcPts val="0"/>
              </a:spcBef>
              <a:spcAft>
                <a:spcPts val="0"/>
              </a:spcAft>
              <a:buClr>
                <a:srgbClr val="000000"/>
              </a:buClr>
              <a:buSzPts val="972"/>
              <a:buFont typeface="Arial"/>
              <a:buNone/>
            </a:pPr>
            <a:r>
              <a:rPr lang="fr-FR" sz="1100">
                <a:solidFill>
                  <a:srgbClr val="000000"/>
                </a:solidFill>
                <a:ea typeface="Calibri"/>
                <a:cs typeface="Calibri"/>
                <a:sym typeface="Calibri"/>
              </a:rPr>
              <a:t>Rangement des rampes devant la voiture et fermeture de la soute.</a:t>
            </a:r>
            <a:endParaRPr lang="fr-FR" sz="1100" b="0" i="0" u="none" strike="noStrike" cap="none">
              <a:solidFill>
                <a:srgbClr val="000000"/>
              </a:solidFill>
              <a:ea typeface="Arial"/>
              <a:cs typeface="Arial"/>
              <a:sym typeface="Arial"/>
            </a:endParaRPr>
          </a:p>
        </p:txBody>
      </p:sp>
      <p:pic>
        <p:nvPicPr>
          <p:cNvPr id="26" name="Image 25">
            <a:extLst>
              <a:ext uri="{FF2B5EF4-FFF2-40B4-BE49-F238E27FC236}">
                <a16:creationId xmlns:a16="http://schemas.microsoft.com/office/drawing/2014/main" id="{383DDE4E-A9A9-5DE7-7C1C-C1B7111BD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457" y="2588931"/>
            <a:ext cx="2290158" cy="2341154"/>
          </a:xfrm>
          <a:prstGeom prst="rect">
            <a:avLst/>
          </a:prstGeom>
        </p:spPr>
      </p:pic>
      <p:cxnSp>
        <p:nvCxnSpPr>
          <p:cNvPr id="27" name="Google Shape;383;p46">
            <a:extLst>
              <a:ext uri="{FF2B5EF4-FFF2-40B4-BE49-F238E27FC236}">
                <a16:creationId xmlns:a16="http://schemas.microsoft.com/office/drawing/2014/main" id="{DED5FEF0-F435-64BB-C63D-CED0FC313B34}"/>
              </a:ext>
            </a:extLst>
          </p:cNvPr>
          <p:cNvCxnSpPr/>
          <p:nvPr/>
        </p:nvCxnSpPr>
        <p:spPr>
          <a:xfrm>
            <a:off x="1268798" y="3136588"/>
            <a:ext cx="0" cy="1220400"/>
          </a:xfrm>
          <a:prstGeom prst="straightConnector1">
            <a:avLst/>
          </a:prstGeom>
          <a:noFill/>
          <a:ln w="9525" cap="flat" cmpd="sng">
            <a:solidFill>
              <a:schemeClr val="dk2"/>
            </a:solidFill>
            <a:prstDash val="solid"/>
            <a:round/>
            <a:headEnd type="none" w="sm" len="sm"/>
            <a:tailEnd type="none" w="sm" len="sm"/>
          </a:ln>
        </p:spPr>
      </p:cxnSp>
      <p:sp>
        <p:nvSpPr>
          <p:cNvPr id="28" name="Google Shape;386;p46">
            <a:extLst>
              <a:ext uri="{FF2B5EF4-FFF2-40B4-BE49-F238E27FC236}">
                <a16:creationId xmlns:a16="http://schemas.microsoft.com/office/drawing/2014/main" id="{13CF68C7-91CF-BD91-5712-E1B7A3C1FF64}"/>
              </a:ext>
            </a:extLst>
          </p:cNvPr>
          <p:cNvSpPr txBox="1"/>
          <p:nvPr/>
        </p:nvSpPr>
        <p:spPr>
          <a:xfrm rot="16200000">
            <a:off x="-1697647" y="1106811"/>
            <a:ext cx="5479600"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chemeClr val="dk2"/>
                </a:solidFill>
                <a:latin typeface="Arial"/>
                <a:ea typeface="Arial"/>
                <a:cs typeface="Arial"/>
                <a:sym typeface="Arial"/>
              </a:rPr>
              <a:t>1,6m</a:t>
            </a:r>
            <a:endParaRPr sz="2000" b="0" i="0" u="none" strike="noStrike" cap="none">
              <a:solidFill>
                <a:schemeClr val="dk2"/>
              </a:solidFill>
              <a:latin typeface="Arial"/>
              <a:ea typeface="Arial"/>
              <a:cs typeface="Arial"/>
              <a:sym typeface="Arial"/>
            </a:endParaRPr>
          </a:p>
        </p:txBody>
      </p:sp>
      <p:cxnSp>
        <p:nvCxnSpPr>
          <p:cNvPr id="29" name="Google Shape;391;p46">
            <a:extLst>
              <a:ext uri="{FF2B5EF4-FFF2-40B4-BE49-F238E27FC236}">
                <a16:creationId xmlns:a16="http://schemas.microsoft.com/office/drawing/2014/main" id="{FCC9D070-DFC3-0BF1-4381-BF0435310AEB}"/>
              </a:ext>
            </a:extLst>
          </p:cNvPr>
          <p:cNvCxnSpPr/>
          <p:nvPr/>
        </p:nvCxnSpPr>
        <p:spPr>
          <a:xfrm>
            <a:off x="1268798" y="3136588"/>
            <a:ext cx="196400" cy="0"/>
          </a:xfrm>
          <a:prstGeom prst="straightConnector1">
            <a:avLst/>
          </a:prstGeom>
          <a:noFill/>
          <a:ln w="9525" cap="flat" cmpd="sng">
            <a:solidFill>
              <a:schemeClr val="dk2"/>
            </a:solidFill>
            <a:prstDash val="solid"/>
            <a:round/>
            <a:headEnd type="none" w="sm" len="sm"/>
            <a:tailEnd type="none" w="sm" len="sm"/>
          </a:ln>
        </p:spPr>
      </p:cxnSp>
      <p:cxnSp>
        <p:nvCxnSpPr>
          <p:cNvPr id="30" name="Google Shape;392;p46">
            <a:extLst>
              <a:ext uri="{FF2B5EF4-FFF2-40B4-BE49-F238E27FC236}">
                <a16:creationId xmlns:a16="http://schemas.microsoft.com/office/drawing/2014/main" id="{2D5206F6-C9A1-54D1-F13F-8338F8618E16}"/>
              </a:ext>
            </a:extLst>
          </p:cNvPr>
          <p:cNvCxnSpPr/>
          <p:nvPr/>
        </p:nvCxnSpPr>
        <p:spPr>
          <a:xfrm>
            <a:off x="1268798" y="4356988"/>
            <a:ext cx="196400" cy="0"/>
          </a:xfrm>
          <a:prstGeom prst="straightConnector1">
            <a:avLst/>
          </a:prstGeom>
          <a:noFill/>
          <a:ln w="9525" cap="flat" cmpd="sng">
            <a:solidFill>
              <a:schemeClr val="dk2"/>
            </a:solidFill>
            <a:prstDash val="solid"/>
            <a:round/>
            <a:headEnd type="none" w="sm" len="sm"/>
            <a:tailEnd type="none" w="sm" len="sm"/>
          </a:ln>
        </p:spPr>
      </p:cxnSp>
      <p:cxnSp>
        <p:nvCxnSpPr>
          <p:cNvPr id="31" name="Google Shape;383;p46">
            <a:extLst>
              <a:ext uri="{FF2B5EF4-FFF2-40B4-BE49-F238E27FC236}">
                <a16:creationId xmlns:a16="http://schemas.microsoft.com/office/drawing/2014/main" id="{9BA77103-513A-EEBB-7B78-9436F9E6E59B}"/>
              </a:ext>
            </a:extLst>
          </p:cNvPr>
          <p:cNvCxnSpPr>
            <a:cxnSpLocks/>
          </p:cNvCxnSpPr>
          <p:nvPr/>
        </p:nvCxnSpPr>
        <p:spPr>
          <a:xfrm flipH="1">
            <a:off x="1501457" y="4576378"/>
            <a:ext cx="2245544" cy="0"/>
          </a:xfrm>
          <a:prstGeom prst="straightConnector1">
            <a:avLst/>
          </a:prstGeom>
          <a:noFill/>
          <a:ln w="9525" cap="flat" cmpd="sng">
            <a:solidFill>
              <a:schemeClr val="dk2"/>
            </a:solidFill>
            <a:prstDash val="solid"/>
            <a:round/>
            <a:headEnd type="none" w="sm" len="sm"/>
            <a:tailEnd type="none" w="sm" len="sm"/>
          </a:ln>
        </p:spPr>
      </p:cxnSp>
      <p:cxnSp>
        <p:nvCxnSpPr>
          <p:cNvPr id="32" name="Google Shape;391;p46">
            <a:extLst>
              <a:ext uri="{FF2B5EF4-FFF2-40B4-BE49-F238E27FC236}">
                <a16:creationId xmlns:a16="http://schemas.microsoft.com/office/drawing/2014/main" id="{403A87B6-724E-DF6D-649D-565658B3D28D}"/>
              </a:ext>
            </a:extLst>
          </p:cNvPr>
          <p:cNvCxnSpPr>
            <a:cxnSpLocks/>
          </p:cNvCxnSpPr>
          <p:nvPr/>
        </p:nvCxnSpPr>
        <p:spPr>
          <a:xfrm rot="5400000">
            <a:off x="1403257" y="4478178"/>
            <a:ext cx="196400" cy="0"/>
          </a:xfrm>
          <a:prstGeom prst="straightConnector1">
            <a:avLst/>
          </a:prstGeom>
          <a:noFill/>
          <a:ln w="9525" cap="flat" cmpd="sng">
            <a:solidFill>
              <a:schemeClr val="dk2"/>
            </a:solidFill>
            <a:prstDash val="solid"/>
            <a:round/>
            <a:headEnd type="none" w="sm" len="sm"/>
            <a:tailEnd type="none" w="sm" len="sm"/>
          </a:ln>
        </p:spPr>
      </p:cxnSp>
      <p:cxnSp>
        <p:nvCxnSpPr>
          <p:cNvPr id="33" name="Google Shape;392;p46">
            <a:extLst>
              <a:ext uri="{FF2B5EF4-FFF2-40B4-BE49-F238E27FC236}">
                <a16:creationId xmlns:a16="http://schemas.microsoft.com/office/drawing/2014/main" id="{A539ABBE-5B0A-B6E5-D159-952C1E492244}"/>
              </a:ext>
            </a:extLst>
          </p:cNvPr>
          <p:cNvCxnSpPr>
            <a:cxnSpLocks/>
          </p:cNvCxnSpPr>
          <p:nvPr/>
        </p:nvCxnSpPr>
        <p:spPr>
          <a:xfrm rot="5400000">
            <a:off x="3648801" y="4474387"/>
            <a:ext cx="196400" cy="0"/>
          </a:xfrm>
          <a:prstGeom prst="straightConnector1">
            <a:avLst/>
          </a:prstGeom>
          <a:noFill/>
          <a:ln w="9525" cap="flat" cmpd="sng">
            <a:solidFill>
              <a:schemeClr val="dk2"/>
            </a:solidFill>
            <a:prstDash val="solid"/>
            <a:round/>
            <a:headEnd type="none" w="sm" len="sm"/>
            <a:tailEnd type="none" w="sm" len="sm"/>
          </a:ln>
        </p:spPr>
      </p:cxnSp>
      <p:sp>
        <p:nvSpPr>
          <p:cNvPr id="34" name="Google Shape;386;p46">
            <a:extLst>
              <a:ext uri="{FF2B5EF4-FFF2-40B4-BE49-F238E27FC236}">
                <a16:creationId xmlns:a16="http://schemas.microsoft.com/office/drawing/2014/main" id="{97EC0C7C-3D7C-988D-6D95-BB06D54231BB}"/>
              </a:ext>
            </a:extLst>
          </p:cNvPr>
          <p:cNvSpPr txBox="1"/>
          <p:nvPr/>
        </p:nvSpPr>
        <p:spPr>
          <a:xfrm>
            <a:off x="2206190" y="4572587"/>
            <a:ext cx="940564"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a:solidFill>
                  <a:schemeClr val="dk2"/>
                </a:solidFill>
                <a:latin typeface="Arial"/>
                <a:ea typeface="Arial"/>
                <a:cs typeface="Arial"/>
                <a:sym typeface="Arial"/>
              </a:rPr>
              <a:t>4,5</a:t>
            </a:r>
            <a:r>
              <a:rPr lang="fr" sz="2000" b="0" i="0" u="none" strike="noStrike" cap="none">
                <a:solidFill>
                  <a:schemeClr val="dk2"/>
                </a:solidFill>
                <a:latin typeface="Arial"/>
                <a:ea typeface="Arial"/>
                <a:cs typeface="Arial"/>
                <a:sym typeface="Arial"/>
              </a:rPr>
              <a:t>m</a:t>
            </a:r>
            <a:endParaRPr sz="2000" b="0" i="0" u="none" strike="noStrike" cap="none">
              <a:solidFill>
                <a:schemeClr val="dk2"/>
              </a:solidFill>
              <a:latin typeface="Arial"/>
              <a:ea typeface="Arial"/>
              <a:cs typeface="Arial"/>
              <a:sym typeface="Arial"/>
            </a:endParaRPr>
          </a:p>
        </p:txBody>
      </p:sp>
      <p:sp>
        <p:nvSpPr>
          <p:cNvPr id="35" name="ZoneTexte 34">
            <a:extLst>
              <a:ext uri="{FF2B5EF4-FFF2-40B4-BE49-F238E27FC236}">
                <a16:creationId xmlns:a16="http://schemas.microsoft.com/office/drawing/2014/main" id="{EB1969F8-A876-AD04-E25F-6E21D56D4397}"/>
              </a:ext>
            </a:extLst>
          </p:cNvPr>
          <p:cNvSpPr txBox="1"/>
          <p:nvPr/>
        </p:nvSpPr>
        <p:spPr>
          <a:xfrm>
            <a:off x="1097182" y="2377232"/>
            <a:ext cx="2694433" cy="369332"/>
          </a:xfrm>
          <a:prstGeom prst="rect">
            <a:avLst/>
          </a:prstGeom>
          <a:noFill/>
        </p:spPr>
        <p:txBody>
          <a:bodyPr wrap="square" rtlCol="0">
            <a:spAutoFit/>
          </a:bodyPr>
          <a:lstStyle/>
          <a:p>
            <a:pPr marL="285750" indent="-285750">
              <a:buFont typeface="Arial" panose="020B0604020202020204" pitchFamily="34" charset="0"/>
              <a:buChar char="•"/>
            </a:pPr>
            <a:r>
              <a:rPr lang="fr-FR"/>
              <a:t>Dimension max :</a:t>
            </a:r>
          </a:p>
        </p:txBody>
      </p:sp>
      <p:pic>
        <p:nvPicPr>
          <p:cNvPr id="47" name="Image 46">
            <a:extLst>
              <a:ext uri="{FF2B5EF4-FFF2-40B4-BE49-F238E27FC236}">
                <a16:creationId xmlns:a16="http://schemas.microsoft.com/office/drawing/2014/main" id="{DF3F3D9A-0ABD-428F-57D9-63FD6AC3C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459" y="5017942"/>
            <a:ext cx="550432" cy="562689"/>
          </a:xfrm>
          <a:prstGeom prst="rect">
            <a:avLst/>
          </a:prstGeom>
        </p:spPr>
      </p:pic>
      <p:sp>
        <p:nvSpPr>
          <p:cNvPr id="48" name="Rectangle 47">
            <a:extLst>
              <a:ext uri="{FF2B5EF4-FFF2-40B4-BE49-F238E27FC236}">
                <a16:creationId xmlns:a16="http://schemas.microsoft.com/office/drawing/2014/main" id="{7585E9DD-1B2D-ACC8-0099-804761B87571}"/>
              </a:ext>
            </a:extLst>
          </p:cNvPr>
          <p:cNvSpPr/>
          <p:nvPr/>
        </p:nvSpPr>
        <p:spPr>
          <a:xfrm>
            <a:off x="6195607" y="5471990"/>
            <a:ext cx="872788"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49" name="Image 48">
            <a:extLst>
              <a:ext uri="{FF2B5EF4-FFF2-40B4-BE49-F238E27FC236}">
                <a16:creationId xmlns:a16="http://schemas.microsoft.com/office/drawing/2014/main" id="{9722842D-809F-89D8-E565-E739F4E79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852" y="3991134"/>
            <a:ext cx="550432" cy="562689"/>
          </a:xfrm>
          <a:prstGeom prst="rect">
            <a:avLst/>
          </a:prstGeom>
        </p:spPr>
      </p:pic>
      <p:sp>
        <p:nvSpPr>
          <p:cNvPr id="50" name="Rectangle 49">
            <a:extLst>
              <a:ext uri="{FF2B5EF4-FFF2-40B4-BE49-F238E27FC236}">
                <a16:creationId xmlns:a16="http://schemas.microsoft.com/office/drawing/2014/main" id="{A72A0B3F-A947-795D-FF53-1BBC1225E59D}"/>
              </a:ext>
            </a:extLst>
          </p:cNvPr>
          <p:cNvSpPr/>
          <p:nvPr/>
        </p:nvSpPr>
        <p:spPr>
          <a:xfrm>
            <a:off x="6096000" y="4445182"/>
            <a:ext cx="872788"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23" name="Google Shape;380;p46">
            <a:extLst>
              <a:ext uri="{FF2B5EF4-FFF2-40B4-BE49-F238E27FC236}">
                <a16:creationId xmlns:a16="http://schemas.microsoft.com/office/drawing/2014/main" id="{E1B732F7-2440-FC91-3839-F9CEF1A69D46}"/>
              </a:ext>
            </a:extLst>
          </p:cNvPr>
          <p:cNvSpPr/>
          <p:nvPr/>
        </p:nvSpPr>
        <p:spPr>
          <a:xfrm rot="5400000">
            <a:off x="6333525" y="4025025"/>
            <a:ext cx="407200" cy="210800"/>
          </a:xfrm>
          <a:prstGeom prst="leftArrow">
            <a:avLst>
              <a:gd name="adj1" fmla="val 50000"/>
              <a:gd name="adj2" fmla="val 50000"/>
            </a:avLst>
          </a:prstGeom>
          <a:solidFill>
            <a:srgbClr val="4F81BD"/>
          </a:solidFill>
          <a:ln w="19825" cap="flat" cmpd="sng">
            <a:solidFill>
              <a:srgbClr val="21364F"/>
            </a:solidFill>
            <a:prstDash val="solid"/>
            <a:round/>
            <a:headEnd type="none" w="sm" len="sm"/>
            <a:tailEnd type="none" w="sm" len="sm"/>
          </a:ln>
        </p:spPr>
        <p:txBody>
          <a:bodyPr spcFirstLastPara="1" wrap="square" lIns="95050" tIns="47500" rIns="95050" bIns="47500" anchor="ctr" anchorCtr="0">
            <a:noAutofit/>
          </a:bodyPr>
          <a:lstStyle/>
          <a:p>
            <a:pPr marL="0" marR="0" lvl="0" indent="0" algn="ctr" rtl="0">
              <a:lnSpc>
                <a:spcPct val="100000"/>
              </a:lnSpc>
              <a:spcBef>
                <a:spcPts val="0"/>
              </a:spcBef>
              <a:spcAft>
                <a:spcPts val="0"/>
              </a:spcAft>
              <a:buClr>
                <a:srgbClr val="000000"/>
              </a:buClr>
              <a:buSzPts val="1216"/>
              <a:buFont typeface="Arial"/>
              <a:buNone/>
            </a:pPr>
            <a:endParaRPr sz="1216" b="0" i="0" u="none" strike="noStrike" cap="none">
              <a:solidFill>
                <a:srgbClr val="FFFFFF"/>
              </a:solidFill>
              <a:latin typeface="Calibri"/>
              <a:ea typeface="Calibri"/>
              <a:cs typeface="Calibri"/>
              <a:sym typeface="Calibri"/>
            </a:endParaRPr>
          </a:p>
        </p:txBody>
      </p:sp>
      <p:pic>
        <p:nvPicPr>
          <p:cNvPr id="51" name="Image 50">
            <a:extLst>
              <a:ext uri="{FF2B5EF4-FFF2-40B4-BE49-F238E27FC236}">
                <a16:creationId xmlns:a16="http://schemas.microsoft.com/office/drawing/2014/main" id="{172FF046-2FAE-D83D-BE0E-B6392FB76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0853" y="2727285"/>
            <a:ext cx="550432" cy="562689"/>
          </a:xfrm>
          <a:prstGeom prst="rect">
            <a:avLst/>
          </a:prstGeom>
        </p:spPr>
      </p:pic>
      <p:sp>
        <p:nvSpPr>
          <p:cNvPr id="52" name="Rectangle 51">
            <a:extLst>
              <a:ext uri="{FF2B5EF4-FFF2-40B4-BE49-F238E27FC236}">
                <a16:creationId xmlns:a16="http://schemas.microsoft.com/office/drawing/2014/main" id="{A3C35205-665A-6D71-CBFA-54F57D7D55F9}"/>
              </a:ext>
            </a:extLst>
          </p:cNvPr>
          <p:cNvSpPr/>
          <p:nvPr/>
        </p:nvSpPr>
        <p:spPr>
          <a:xfrm>
            <a:off x="8737001" y="3181333"/>
            <a:ext cx="872788"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C9B48AFB-F1C0-D0B4-3B02-8F088A78933C}"/>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55</a:t>
            </a:fld>
            <a:endParaRPr lang="fr-FR"/>
          </a:p>
        </p:txBody>
      </p:sp>
    </p:spTree>
    <p:extLst>
      <p:ext uri="{BB962C8B-B14F-4D97-AF65-F5344CB8AC3E}">
        <p14:creationId xmlns:p14="http://schemas.microsoft.com/office/powerpoint/2010/main" val="360038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74F7804-04BA-C3F9-F05A-20CCD3FC13A5}"/>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56</a:t>
            </a:fld>
            <a:endParaRPr lang="fr-FR"/>
          </a:p>
        </p:txBody>
      </p:sp>
      <p:sp>
        <p:nvSpPr>
          <p:cNvPr id="6" name="Titre 5">
            <a:extLst>
              <a:ext uri="{FF2B5EF4-FFF2-40B4-BE49-F238E27FC236}">
                <a16:creationId xmlns:a16="http://schemas.microsoft.com/office/drawing/2014/main" id="{E6AA3321-9EDF-DF0F-A213-DD033D8B4705}"/>
              </a:ext>
            </a:extLst>
          </p:cNvPr>
          <p:cNvSpPr>
            <a:spLocks noGrp="1"/>
          </p:cNvSpPr>
          <p:nvPr>
            <p:ph type="title"/>
          </p:nvPr>
        </p:nvSpPr>
        <p:spPr/>
        <p:txBody>
          <a:bodyPr/>
          <a:lstStyle/>
          <a:p>
            <a:r>
              <a:rPr lang="fr-FR"/>
              <a:t>RDM : Nos objectifs</a:t>
            </a:r>
          </a:p>
        </p:txBody>
      </p:sp>
      <p:sp>
        <p:nvSpPr>
          <p:cNvPr id="7" name="Espace réservé du contenu 2">
            <a:extLst>
              <a:ext uri="{FF2B5EF4-FFF2-40B4-BE49-F238E27FC236}">
                <a16:creationId xmlns:a16="http://schemas.microsoft.com/office/drawing/2014/main" id="{71224DDC-88A4-47E1-160C-2E38DF12EFF4}"/>
              </a:ext>
            </a:extLst>
          </p:cNvPr>
          <p:cNvSpPr txBox="1">
            <a:spLocks/>
          </p:cNvSpPr>
          <p:nvPr/>
        </p:nvSpPr>
        <p:spPr>
          <a:xfrm>
            <a:off x="990600" y="176847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a:t> Vérifier la forme générale de la structure</a:t>
            </a:r>
          </a:p>
          <a:p>
            <a:pPr lvl="1" algn="just"/>
            <a:r>
              <a:rPr lang="fr-FR"/>
              <a:t>Finaliser la conception détaillée du système de chargement</a:t>
            </a:r>
          </a:p>
          <a:p>
            <a:pPr lvl="1" algn="just"/>
            <a:r>
              <a:rPr lang="fr-FR"/>
              <a:t>Réaliser un synoptique des phases de chargement / déchargement</a:t>
            </a:r>
          </a:p>
          <a:p>
            <a:pPr lvl="1" algn="just"/>
            <a:endParaRPr lang="fr-FR"/>
          </a:p>
          <a:p>
            <a:pPr algn="just"/>
            <a:r>
              <a:rPr lang="fr-FR"/>
              <a:t> Valider la structure</a:t>
            </a:r>
          </a:p>
          <a:p>
            <a:pPr lvl="1" algn="just"/>
            <a:r>
              <a:rPr lang="fr-FR"/>
              <a:t>Vérifier le bon nombre de nervure et de longeron dans l'aile</a:t>
            </a:r>
          </a:p>
          <a:p>
            <a:pPr lvl="1" algn="just"/>
            <a:r>
              <a:rPr lang="fr-FR"/>
              <a:t>Vérifier la résistance à l'emplanture de l'aile</a:t>
            </a:r>
          </a:p>
          <a:p>
            <a:pPr lvl="1" algn="just"/>
            <a:r>
              <a:rPr lang="fr-FR"/>
              <a:t>Vérifier le squelette du fuselage pour déterminer précisément si l'avion est capable de supporter un conteneur de 6 / 8 t</a:t>
            </a:r>
          </a:p>
          <a:p>
            <a:pPr lvl="1" algn="just"/>
            <a:endParaRPr lang="fr-FR"/>
          </a:p>
          <a:p>
            <a:pPr algn="just"/>
            <a:r>
              <a:rPr lang="fr-FR"/>
              <a:t> Définir les principaux matériaux</a:t>
            </a:r>
          </a:p>
          <a:p>
            <a:pPr lvl="1" algn="just"/>
            <a:r>
              <a:rPr lang="fr-FR"/>
              <a:t>Lien avec la MTOW</a:t>
            </a:r>
          </a:p>
          <a:p>
            <a:endParaRPr lang="fr-FR"/>
          </a:p>
        </p:txBody>
      </p:sp>
    </p:spTree>
    <p:extLst>
      <p:ext uri="{BB962C8B-B14F-4D97-AF65-F5344CB8AC3E}">
        <p14:creationId xmlns:p14="http://schemas.microsoft.com/office/powerpoint/2010/main" val="1428431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9CB530-95A2-E555-8A26-59DB7CAA8E39}"/>
              </a:ext>
            </a:extLst>
          </p:cNvPr>
          <p:cNvSpPr txBox="1">
            <a:spLocks/>
          </p:cNvSpPr>
          <p:nvPr/>
        </p:nvSpPr>
        <p:spPr>
          <a:xfrm>
            <a:off x="2408496" y="241096"/>
            <a:ext cx="7375008" cy="6190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a:t>RDM : Squelette </a:t>
            </a:r>
          </a:p>
        </p:txBody>
      </p:sp>
      <p:pic>
        <p:nvPicPr>
          <p:cNvPr id="9" name="Image 8" descr="Une image contenant texte, dessin, croquis, écriture manuscrite&#10;&#10;Le contenu généré par l’IA peut être incorrect.">
            <a:extLst>
              <a:ext uri="{FF2B5EF4-FFF2-40B4-BE49-F238E27FC236}">
                <a16:creationId xmlns:a16="http://schemas.microsoft.com/office/drawing/2014/main" id="{701F3F88-D85B-042F-BBB3-07D822590676}"/>
              </a:ext>
            </a:extLst>
          </p:cNvPr>
          <p:cNvPicPr>
            <a:picLocks noChangeAspect="1"/>
          </p:cNvPicPr>
          <p:nvPr/>
        </p:nvPicPr>
        <p:blipFill>
          <a:blip r:embed="rId3"/>
          <a:stretch>
            <a:fillRect/>
          </a:stretch>
        </p:blipFill>
        <p:spPr>
          <a:xfrm rot="16200000">
            <a:off x="1087633" y="247491"/>
            <a:ext cx="4682735" cy="6858000"/>
          </a:xfrm>
          <a:prstGeom prst="rect">
            <a:avLst/>
          </a:prstGeom>
        </p:spPr>
      </p:pic>
      <p:sp>
        <p:nvSpPr>
          <p:cNvPr id="11" name="ZoneTexte 10">
            <a:extLst>
              <a:ext uri="{FF2B5EF4-FFF2-40B4-BE49-F238E27FC236}">
                <a16:creationId xmlns:a16="http://schemas.microsoft.com/office/drawing/2014/main" id="{94F263A0-0025-F181-FF73-55930EDF5B41}"/>
              </a:ext>
            </a:extLst>
          </p:cNvPr>
          <p:cNvSpPr txBox="1"/>
          <p:nvPr/>
        </p:nvSpPr>
        <p:spPr>
          <a:xfrm>
            <a:off x="6858001" y="2151727"/>
            <a:ext cx="533399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000" u="sng"/>
              <a:t>Hypothèses :</a:t>
            </a:r>
          </a:p>
          <a:p>
            <a:pPr marL="342900" indent="-342900" algn="just">
              <a:buFont typeface="Wingdings" panose="05000000000000000000" pitchFamily="2" charset="2"/>
              <a:buChar char="Ø"/>
            </a:pPr>
            <a:r>
              <a:rPr lang="fr-FR" sz="2000"/>
              <a:t>Cylindre simple en première approximation pour le fuselage </a:t>
            </a:r>
          </a:p>
          <a:p>
            <a:pPr algn="just"/>
            <a:endParaRPr lang="fr-FR" sz="2000"/>
          </a:p>
          <a:p>
            <a:pPr marL="342900" indent="-342900" algn="just">
              <a:buFont typeface="Wingdings" panose="05000000000000000000" pitchFamily="2" charset="2"/>
              <a:buChar char="Ø"/>
            </a:pPr>
            <a:r>
              <a:rPr lang="fr-FR" sz="2000"/>
              <a:t>IMPORTANT : Etat du squelette du fuselage jamais abordé avec précision dans le projet </a:t>
            </a:r>
            <a:r>
              <a:rPr lang="fr-FR" sz="2000">
                <a:sym typeface="Wingdings" panose="05000000000000000000" pitchFamily="2" charset="2"/>
              </a:rPr>
              <a:t> 1</a:t>
            </a:r>
            <a:r>
              <a:rPr lang="fr-FR" sz="2000" baseline="30000">
                <a:sym typeface="Wingdings" panose="05000000000000000000" pitchFamily="2" charset="2"/>
              </a:rPr>
              <a:t>ère</a:t>
            </a:r>
            <a:r>
              <a:rPr lang="fr-FR" sz="2000">
                <a:sym typeface="Wingdings" panose="05000000000000000000" pitchFamily="2" charset="2"/>
              </a:rPr>
              <a:t> </a:t>
            </a:r>
            <a:r>
              <a:rPr lang="fr-FR" sz="2000"/>
              <a:t>approche  mais plus de précision à venir</a:t>
            </a:r>
          </a:p>
        </p:txBody>
      </p:sp>
      <p:sp>
        <p:nvSpPr>
          <p:cNvPr id="2" name="Espace réservé du numéro de diapositive 3">
            <a:extLst>
              <a:ext uri="{FF2B5EF4-FFF2-40B4-BE49-F238E27FC236}">
                <a16:creationId xmlns:a16="http://schemas.microsoft.com/office/drawing/2014/main" id="{9A40690A-635C-3BF7-C9CA-ED4A57E74162}"/>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57</a:t>
            </a:fld>
            <a:endParaRPr lang="fr-FR"/>
          </a:p>
        </p:txBody>
      </p:sp>
    </p:spTree>
    <p:extLst>
      <p:ext uri="{BB962C8B-B14F-4D97-AF65-F5344CB8AC3E}">
        <p14:creationId xmlns:p14="http://schemas.microsoft.com/office/powerpoint/2010/main" val="2060618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538246-1784-C23C-C5FD-2BD6C2B8F1A8}"/>
              </a:ext>
            </a:extLst>
          </p:cNvPr>
          <p:cNvSpPr>
            <a:spLocks noGrp="1"/>
          </p:cNvSpPr>
          <p:nvPr>
            <p:ph type="title"/>
          </p:nvPr>
        </p:nvSpPr>
        <p:spPr>
          <a:xfrm>
            <a:off x="2408496" y="271576"/>
            <a:ext cx="7375008" cy="619011"/>
          </a:xfrm>
        </p:spPr>
        <p:txBody>
          <a:bodyPr anchor="ctr">
            <a:normAutofit/>
          </a:bodyPr>
          <a:lstStyle/>
          <a:p>
            <a:r>
              <a:rPr lang="fr-FR"/>
              <a:t>RDM : Squelette </a:t>
            </a:r>
          </a:p>
        </p:txBody>
      </p:sp>
      <p:pic>
        <p:nvPicPr>
          <p:cNvPr id="4" name="Espace réservé du contenu 3" descr="Une image contenant texte, nombre, Tracé, ligne&#10;&#10;Le contenu généré par l’IA peut être incorrect.">
            <a:extLst>
              <a:ext uri="{FF2B5EF4-FFF2-40B4-BE49-F238E27FC236}">
                <a16:creationId xmlns:a16="http://schemas.microsoft.com/office/drawing/2014/main" id="{6742C98B-F5A0-57A3-F7E4-F4E7D187DC10}"/>
              </a:ext>
            </a:extLst>
          </p:cNvPr>
          <p:cNvPicPr>
            <a:picLocks noGrp="1" noChangeAspect="1"/>
          </p:cNvPicPr>
          <p:nvPr>
            <p:ph idx="1"/>
          </p:nvPr>
        </p:nvPicPr>
        <p:blipFill>
          <a:blip r:embed="rId3"/>
          <a:stretch>
            <a:fillRect/>
          </a:stretch>
        </p:blipFill>
        <p:spPr>
          <a:xfrm>
            <a:off x="2484931" y="1024017"/>
            <a:ext cx="7222137" cy="4351338"/>
          </a:xfrm>
          <a:prstGeom prst="rect">
            <a:avLst/>
          </a:prstGeom>
          <a:noFill/>
        </p:spPr>
      </p:pic>
      <p:sp>
        <p:nvSpPr>
          <p:cNvPr id="5" name="ZoneTexte 4">
            <a:extLst>
              <a:ext uri="{FF2B5EF4-FFF2-40B4-BE49-F238E27FC236}">
                <a16:creationId xmlns:a16="http://schemas.microsoft.com/office/drawing/2014/main" id="{7EA2F64A-5917-8230-46B2-978C9F817A41}"/>
              </a:ext>
            </a:extLst>
          </p:cNvPr>
          <p:cNvSpPr txBox="1"/>
          <p:nvPr/>
        </p:nvSpPr>
        <p:spPr>
          <a:xfrm>
            <a:off x="1595748" y="5508785"/>
            <a:ext cx="90005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solidFill>
                  <a:srgbClr val="00B050"/>
                </a:solidFill>
              </a:rPr>
              <a:t>ISO-PLANE bien sur la régression linéaire montrant la cohérence de nos calculs </a:t>
            </a:r>
          </a:p>
        </p:txBody>
      </p:sp>
      <p:sp>
        <p:nvSpPr>
          <p:cNvPr id="3" name="Espace réservé du numéro de diapositive 3">
            <a:extLst>
              <a:ext uri="{FF2B5EF4-FFF2-40B4-BE49-F238E27FC236}">
                <a16:creationId xmlns:a16="http://schemas.microsoft.com/office/drawing/2014/main" id="{73CD2848-0E5E-6DE4-FE95-74B43EE6A21B}"/>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58</a:t>
            </a:fld>
            <a:endParaRPr lang="fr-FR"/>
          </a:p>
        </p:txBody>
      </p:sp>
    </p:spTree>
    <p:extLst>
      <p:ext uri="{BB962C8B-B14F-4D97-AF65-F5344CB8AC3E}">
        <p14:creationId xmlns:p14="http://schemas.microsoft.com/office/powerpoint/2010/main" val="2150792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F68FCB-C973-8668-37C5-3BF3BFCE9C9E}"/>
              </a:ext>
            </a:extLst>
          </p:cNvPr>
          <p:cNvSpPr>
            <a:spLocks noGrp="1"/>
          </p:cNvSpPr>
          <p:nvPr>
            <p:ph type="title"/>
          </p:nvPr>
        </p:nvSpPr>
        <p:spPr>
          <a:xfrm>
            <a:off x="2408496" y="271576"/>
            <a:ext cx="7375008" cy="619011"/>
          </a:xfrm>
        </p:spPr>
        <p:txBody>
          <a:bodyPr anchor="ctr">
            <a:normAutofit/>
          </a:bodyPr>
          <a:lstStyle/>
          <a:p>
            <a:r>
              <a:rPr lang="fr-FR"/>
              <a:t>RDM : Squelette</a:t>
            </a:r>
          </a:p>
        </p:txBody>
      </p:sp>
      <p:pic>
        <p:nvPicPr>
          <p:cNvPr id="4" name="Espace réservé du contenu 3" descr="Une image contenant texte, capture d’écran, ligne, diagramme&#10;&#10;Le contenu généré par l’IA peut être incorrect.">
            <a:extLst>
              <a:ext uri="{FF2B5EF4-FFF2-40B4-BE49-F238E27FC236}">
                <a16:creationId xmlns:a16="http://schemas.microsoft.com/office/drawing/2014/main" id="{64DA34A4-B539-9C17-05AF-7D16C0381C4E}"/>
              </a:ext>
            </a:extLst>
          </p:cNvPr>
          <p:cNvPicPr>
            <a:picLocks noGrp="1" noChangeAspect="1"/>
          </p:cNvPicPr>
          <p:nvPr>
            <p:ph idx="1"/>
          </p:nvPr>
        </p:nvPicPr>
        <p:blipFill>
          <a:blip r:embed="rId3"/>
          <a:stretch>
            <a:fillRect/>
          </a:stretch>
        </p:blipFill>
        <p:spPr>
          <a:xfrm>
            <a:off x="2558326" y="1024018"/>
            <a:ext cx="7075348" cy="4351338"/>
          </a:xfrm>
          <a:prstGeom prst="rect">
            <a:avLst/>
          </a:prstGeom>
          <a:noFill/>
        </p:spPr>
      </p:pic>
      <p:sp>
        <p:nvSpPr>
          <p:cNvPr id="5" name="ZoneTexte 4">
            <a:extLst>
              <a:ext uri="{FF2B5EF4-FFF2-40B4-BE49-F238E27FC236}">
                <a16:creationId xmlns:a16="http://schemas.microsoft.com/office/drawing/2014/main" id="{9985A7D3-AF29-07CA-8834-B2937BAE6244}"/>
              </a:ext>
            </a:extLst>
          </p:cNvPr>
          <p:cNvSpPr txBox="1"/>
          <p:nvPr/>
        </p:nvSpPr>
        <p:spPr>
          <a:xfrm>
            <a:off x="1701209" y="5481674"/>
            <a:ext cx="84942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solidFill>
                  <a:srgbClr val="00B050"/>
                </a:solidFill>
              </a:rPr>
              <a:t>ISO-PLANE très proche de la régression linéaire confirmant en 1</a:t>
            </a:r>
            <a:r>
              <a:rPr lang="fr-FR" b="1" baseline="30000">
                <a:solidFill>
                  <a:srgbClr val="00B050"/>
                </a:solidFill>
              </a:rPr>
              <a:t>ère</a:t>
            </a:r>
            <a:r>
              <a:rPr lang="fr-FR" b="1">
                <a:solidFill>
                  <a:srgbClr val="00B050"/>
                </a:solidFill>
              </a:rPr>
              <a:t> hypothèse nos calculs </a:t>
            </a:r>
          </a:p>
        </p:txBody>
      </p:sp>
      <p:sp>
        <p:nvSpPr>
          <p:cNvPr id="3" name="Espace réservé du numéro de diapositive 3">
            <a:extLst>
              <a:ext uri="{FF2B5EF4-FFF2-40B4-BE49-F238E27FC236}">
                <a16:creationId xmlns:a16="http://schemas.microsoft.com/office/drawing/2014/main" id="{F786F1EA-307D-C0F9-CCA0-342F4F65FC87}"/>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59</a:t>
            </a:fld>
            <a:endParaRPr lang="fr-FR"/>
          </a:p>
        </p:txBody>
      </p:sp>
    </p:spTree>
    <p:extLst>
      <p:ext uri="{BB962C8B-B14F-4D97-AF65-F5344CB8AC3E}">
        <p14:creationId xmlns:p14="http://schemas.microsoft.com/office/powerpoint/2010/main" val="877918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525E0CC-670E-C1EF-E232-D7BB7FC2F4DA}"/>
              </a:ext>
            </a:extLst>
          </p:cNvPr>
          <p:cNvSpPr>
            <a:spLocks noGrp="1"/>
          </p:cNvSpPr>
          <p:nvPr>
            <p:ph idx="1"/>
          </p:nvPr>
        </p:nvSpPr>
        <p:spPr>
          <a:xfrm>
            <a:off x="157996" y="1479705"/>
            <a:ext cx="6806341" cy="1292097"/>
          </a:xfrm>
        </p:spPr>
        <p:txBody>
          <a:bodyPr>
            <a:normAutofit/>
          </a:bodyPr>
          <a:lstStyle/>
          <a:p>
            <a:pPr algn="just"/>
            <a:r>
              <a:rPr lang="fr-FR"/>
              <a:t>Problématique</a:t>
            </a:r>
          </a:p>
          <a:p>
            <a:pPr lvl="1" algn="just"/>
            <a:r>
              <a:rPr lang="fr-FR">
                <a:cs typeface="Helvetica"/>
              </a:rPr>
              <a:t>Le plus petit avion-cargo existant capable de transporter un conteneur ISO de 20 pieds (EVP) est le </a:t>
            </a:r>
            <a:r>
              <a:rPr lang="fr-FR" b="1">
                <a:solidFill>
                  <a:srgbClr val="FF0000"/>
                </a:solidFill>
                <a:cs typeface="Helvetica"/>
              </a:rPr>
              <a:t>C-130 Hercules</a:t>
            </a:r>
            <a:r>
              <a:rPr lang="fr-FR">
                <a:cs typeface="Helvetica"/>
              </a:rPr>
              <a:t>, mais il est </a:t>
            </a:r>
            <a:r>
              <a:rPr lang="fr-FR" b="1">
                <a:solidFill>
                  <a:srgbClr val="FF0000"/>
                </a:solidFill>
                <a:cs typeface="Helvetica"/>
              </a:rPr>
              <a:t>trop lourd </a:t>
            </a:r>
            <a:r>
              <a:rPr lang="fr-FR">
                <a:cs typeface="Helvetica"/>
              </a:rPr>
              <a:t>et</a:t>
            </a:r>
            <a:r>
              <a:rPr lang="fr-FR" b="1">
                <a:cs typeface="Helvetica"/>
              </a:rPr>
              <a:t> </a:t>
            </a:r>
            <a:r>
              <a:rPr lang="fr-FR" b="1">
                <a:solidFill>
                  <a:srgbClr val="FF0000"/>
                </a:solidFill>
                <a:cs typeface="Helvetica"/>
              </a:rPr>
              <a:t>trop grand </a:t>
            </a:r>
            <a:r>
              <a:rPr lang="fr-FR">
                <a:cs typeface="Helvetica"/>
              </a:rPr>
              <a:t>pour atterrir sur certaines pistes.</a:t>
            </a:r>
          </a:p>
        </p:txBody>
      </p:sp>
      <p:sp>
        <p:nvSpPr>
          <p:cNvPr id="4" name="Espace réservé du numéro de diapositive 3">
            <a:extLst>
              <a:ext uri="{FF2B5EF4-FFF2-40B4-BE49-F238E27FC236}">
                <a16:creationId xmlns:a16="http://schemas.microsoft.com/office/drawing/2014/main" id="{70BB2B73-29D8-E9BF-7B43-CF391D7A9B2E}"/>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6</a:t>
            </a:fld>
            <a:endParaRPr lang="fr-FR"/>
          </a:p>
        </p:txBody>
      </p:sp>
      <p:sp>
        <p:nvSpPr>
          <p:cNvPr id="5" name="Espace réservé du contenu 2">
            <a:extLst>
              <a:ext uri="{FF2B5EF4-FFF2-40B4-BE49-F238E27FC236}">
                <a16:creationId xmlns:a16="http://schemas.microsoft.com/office/drawing/2014/main" id="{E491BEDD-81BE-8A55-1E84-FCD83E4B6312}"/>
              </a:ext>
            </a:extLst>
          </p:cNvPr>
          <p:cNvSpPr txBox="1">
            <a:spLocks/>
          </p:cNvSpPr>
          <p:nvPr/>
        </p:nvSpPr>
        <p:spPr>
          <a:xfrm>
            <a:off x="157996" y="3552268"/>
            <a:ext cx="6806341" cy="2947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a:t>Solution</a:t>
            </a:r>
          </a:p>
          <a:p>
            <a:pPr lvl="1" algn="just"/>
            <a:r>
              <a:rPr lang="en-US">
                <a:cs typeface="Helvetica"/>
              </a:rPr>
              <a:t>L’ISO-Plane a </a:t>
            </a:r>
            <a:r>
              <a:rPr lang="fr-FR" noProof="0">
                <a:cs typeface="Helvetica"/>
              </a:rPr>
              <a:t>donc</a:t>
            </a:r>
            <a:r>
              <a:rPr lang="en-US">
                <a:cs typeface="Helvetica"/>
              </a:rPr>
              <a:t> </a:t>
            </a:r>
            <a:r>
              <a:rPr lang="fr-FR" noProof="0">
                <a:cs typeface="Helvetica"/>
              </a:rPr>
              <a:t>été</a:t>
            </a:r>
            <a:r>
              <a:rPr lang="en-US">
                <a:cs typeface="Helvetica"/>
              </a:rPr>
              <a:t> </a:t>
            </a:r>
            <a:r>
              <a:rPr lang="fr-FR" noProof="0">
                <a:cs typeface="Helvetica"/>
              </a:rPr>
              <a:t>pensé</a:t>
            </a:r>
            <a:r>
              <a:rPr lang="en-US">
                <a:cs typeface="Helvetica"/>
              </a:rPr>
              <a:t> pour </a:t>
            </a:r>
            <a:r>
              <a:rPr lang="en-US" err="1">
                <a:cs typeface="Helvetica"/>
              </a:rPr>
              <a:t>être</a:t>
            </a:r>
            <a:r>
              <a:rPr lang="en-US">
                <a:cs typeface="Helvetica"/>
              </a:rPr>
              <a:t> un avion-cargo :</a:t>
            </a:r>
          </a:p>
          <a:p>
            <a:pPr lvl="2" algn="just"/>
            <a:r>
              <a:rPr lang="en-US" err="1">
                <a:cs typeface="Helvetica"/>
              </a:rPr>
              <a:t>Ayant</a:t>
            </a:r>
            <a:r>
              <a:rPr lang="en-US">
                <a:cs typeface="Helvetica"/>
              </a:rPr>
              <a:t> les </a:t>
            </a:r>
            <a:r>
              <a:rPr lang="en-US" b="1">
                <a:solidFill>
                  <a:srgbClr val="00B050"/>
                </a:solidFill>
                <a:cs typeface="Helvetica"/>
              </a:rPr>
              <a:t>dimensions</a:t>
            </a:r>
            <a:r>
              <a:rPr lang="en-US" b="1">
                <a:solidFill>
                  <a:schemeClr val="accent6"/>
                </a:solidFill>
                <a:cs typeface="Helvetica"/>
              </a:rPr>
              <a:t> </a:t>
            </a:r>
            <a:r>
              <a:rPr lang="en-US" b="1" err="1">
                <a:solidFill>
                  <a:srgbClr val="00B050"/>
                </a:solidFill>
                <a:cs typeface="Helvetica"/>
              </a:rPr>
              <a:t>adaptées</a:t>
            </a:r>
            <a:r>
              <a:rPr lang="en-US">
                <a:solidFill>
                  <a:schemeClr val="accent6"/>
                </a:solidFill>
                <a:cs typeface="Helvetica"/>
              </a:rPr>
              <a:t> </a:t>
            </a:r>
            <a:r>
              <a:rPr lang="en-US">
                <a:cs typeface="Helvetica"/>
              </a:rPr>
              <a:t>pour transporter un </a:t>
            </a:r>
            <a:r>
              <a:rPr lang="en-US" err="1">
                <a:cs typeface="Helvetica"/>
              </a:rPr>
              <a:t>conteneur</a:t>
            </a:r>
            <a:r>
              <a:rPr lang="en-US">
                <a:cs typeface="Helvetica"/>
              </a:rPr>
              <a:t> EVP (Equivalent 20 </a:t>
            </a:r>
            <a:r>
              <a:rPr lang="en-US" err="1">
                <a:cs typeface="Helvetica"/>
              </a:rPr>
              <a:t>pieds</a:t>
            </a:r>
            <a:r>
              <a:rPr lang="en-US">
                <a:cs typeface="Helvetica"/>
              </a:rPr>
              <a:t>)</a:t>
            </a:r>
          </a:p>
          <a:p>
            <a:pPr lvl="2" algn="just"/>
            <a:r>
              <a:rPr lang="en-US" err="1">
                <a:cs typeface="Helvetica"/>
              </a:rPr>
              <a:t>Permettant</a:t>
            </a:r>
            <a:r>
              <a:rPr lang="en-US">
                <a:cs typeface="Helvetica"/>
              </a:rPr>
              <a:t> de </a:t>
            </a:r>
            <a:r>
              <a:rPr lang="en-US" err="1">
                <a:cs typeface="Helvetica"/>
              </a:rPr>
              <a:t>répondre</a:t>
            </a:r>
            <a:r>
              <a:rPr lang="en-US">
                <a:cs typeface="Helvetica"/>
              </a:rPr>
              <a:t> aux </a:t>
            </a:r>
            <a:r>
              <a:rPr lang="en-US" err="1">
                <a:cs typeface="Helvetica"/>
              </a:rPr>
              <a:t>besoins</a:t>
            </a:r>
            <a:r>
              <a:rPr lang="en-US">
                <a:cs typeface="Helvetica"/>
              </a:rPr>
              <a:t> du </a:t>
            </a:r>
            <a:r>
              <a:rPr lang="fr-FR" b="1" noProof="0">
                <a:solidFill>
                  <a:srgbClr val="00B050"/>
                </a:solidFill>
                <a:cs typeface="Helvetica"/>
              </a:rPr>
              <a:t>marché</a:t>
            </a:r>
            <a:r>
              <a:rPr lang="en-US" b="1">
                <a:solidFill>
                  <a:srgbClr val="00B050"/>
                </a:solidFill>
                <a:cs typeface="Helvetica"/>
              </a:rPr>
              <a:t> de transport </a:t>
            </a:r>
            <a:r>
              <a:rPr lang="en-US" b="1" err="1">
                <a:solidFill>
                  <a:srgbClr val="00B050"/>
                </a:solidFill>
                <a:cs typeface="Helvetica"/>
              </a:rPr>
              <a:t>actuel</a:t>
            </a:r>
            <a:endParaRPr lang="en-US" b="1">
              <a:solidFill>
                <a:srgbClr val="00B050"/>
              </a:solidFill>
              <a:cs typeface="Helvetica"/>
            </a:endParaRPr>
          </a:p>
          <a:p>
            <a:pPr lvl="2" algn="just"/>
            <a:r>
              <a:rPr lang="en-US">
                <a:cs typeface="Helvetica"/>
              </a:rPr>
              <a:t>Capable de </a:t>
            </a:r>
            <a:r>
              <a:rPr lang="en-US" err="1">
                <a:cs typeface="Helvetica"/>
              </a:rPr>
              <a:t>manipuler</a:t>
            </a:r>
            <a:r>
              <a:rPr lang="en-US">
                <a:cs typeface="Helvetica"/>
              </a:rPr>
              <a:t> (</a:t>
            </a:r>
            <a:r>
              <a:rPr lang="en-US" b="1">
                <a:solidFill>
                  <a:srgbClr val="00B050"/>
                </a:solidFill>
                <a:cs typeface="Helvetica"/>
              </a:rPr>
              <a:t>Lever et </a:t>
            </a:r>
            <a:r>
              <a:rPr lang="en-US" b="1" err="1">
                <a:solidFill>
                  <a:srgbClr val="00B050"/>
                </a:solidFill>
                <a:cs typeface="Helvetica"/>
              </a:rPr>
              <a:t>déposer</a:t>
            </a:r>
            <a:r>
              <a:rPr lang="en-US">
                <a:cs typeface="Helvetica"/>
              </a:rPr>
              <a:t>) un </a:t>
            </a:r>
            <a:r>
              <a:rPr lang="en-US" err="1">
                <a:cs typeface="Helvetica"/>
              </a:rPr>
              <a:t>conteneur</a:t>
            </a:r>
            <a:r>
              <a:rPr lang="en-US">
                <a:cs typeface="Helvetica"/>
              </a:rPr>
              <a:t> EVP tout </a:t>
            </a:r>
            <a:r>
              <a:rPr lang="en-US" err="1">
                <a:cs typeface="Helvetica"/>
              </a:rPr>
              <a:t>en</a:t>
            </a:r>
            <a:r>
              <a:rPr lang="en-US">
                <a:cs typeface="Helvetica"/>
              </a:rPr>
              <a:t> </a:t>
            </a:r>
            <a:r>
              <a:rPr lang="en-US" err="1">
                <a:cs typeface="Helvetica"/>
              </a:rPr>
              <a:t>restant</a:t>
            </a:r>
            <a:r>
              <a:rPr lang="en-US">
                <a:cs typeface="Helvetica"/>
              </a:rPr>
              <a:t> au poste de pilotage de </a:t>
            </a:r>
            <a:r>
              <a:rPr lang="en-US" err="1">
                <a:cs typeface="Helvetica"/>
              </a:rPr>
              <a:t>l’avion</a:t>
            </a:r>
            <a:r>
              <a:rPr lang="en-US">
                <a:cs typeface="Helvetica"/>
              </a:rPr>
              <a:t> et du camion</a:t>
            </a:r>
          </a:p>
          <a:p>
            <a:pPr lvl="2" algn="just"/>
            <a:r>
              <a:rPr lang="en-US">
                <a:cs typeface="Helvetica"/>
              </a:rPr>
              <a:t>De </a:t>
            </a:r>
            <a:r>
              <a:rPr lang="en-US" b="1">
                <a:solidFill>
                  <a:srgbClr val="00B050"/>
                </a:solidFill>
                <a:cs typeface="Helvetica"/>
              </a:rPr>
              <a:t>petite taille </a:t>
            </a:r>
            <a:r>
              <a:rPr lang="en-US">
                <a:cs typeface="Helvetica"/>
              </a:rPr>
              <a:t>et </a:t>
            </a:r>
            <a:r>
              <a:rPr lang="en-US" b="1">
                <a:solidFill>
                  <a:srgbClr val="00B050"/>
                </a:solidFill>
                <a:cs typeface="Helvetica"/>
              </a:rPr>
              <a:t>moyen </a:t>
            </a:r>
            <a:r>
              <a:rPr lang="en-US" b="1" err="1">
                <a:solidFill>
                  <a:srgbClr val="00B050"/>
                </a:solidFill>
                <a:cs typeface="Helvetica"/>
              </a:rPr>
              <a:t>courriel</a:t>
            </a:r>
            <a:r>
              <a:rPr lang="en-US" b="1">
                <a:solidFill>
                  <a:srgbClr val="00B050"/>
                </a:solidFill>
                <a:cs typeface="Helvetica"/>
              </a:rPr>
              <a:t> </a:t>
            </a:r>
            <a:r>
              <a:rPr lang="en-US">
                <a:cs typeface="Helvetica"/>
              </a:rPr>
              <a:t>capable </a:t>
            </a:r>
            <a:r>
              <a:rPr lang="en-US" err="1">
                <a:cs typeface="Helvetica"/>
              </a:rPr>
              <a:t>d’atterir</a:t>
            </a:r>
            <a:r>
              <a:rPr lang="en-US">
                <a:cs typeface="Helvetica"/>
              </a:rPr>
              <a:t> sur des </a:t>
            </a:r>
            <a:r>
              <a:rPr lang="fr-FR" b="1">
                <a:solidFill>
                  <a:srgbClr val="00B050"/>
                </a:solidFill>
                <a:cs typeface="Helvetica"/>
              </a:rPr>
              <a:t>courtes </a:t>
            </a:r>
            <a:r>
              <a:rPr lang="en-US" b="1" err="1">
                <a:solidFill>
                  <a:srgbClr val="00B050"/>
                </a:solidFill>
                <a:cs typeface="Helvetica"/>
              </a:rPr>
              <a:t>pistes</a:t>
            </a:r>
            <a:r>
              <a:rPr lang="en-US">
                <a:solidFill>
                  <a:srgbClr val="00B050"/>
                </a:solidFill>
                <a:cs typeface="Helvetica"/>
              </a:rPr>
              <a:t> </a:t>
            </a:r>
          </a:p>
          <a:p>
            <a:pPr lvl="2" algn="just"/>
            <a:endParaRPr lang="en-US">
              <a:cs typeface="Helvetica"/>
            </a:endParaRPr>
          </a:p>
          <a:p>
            <a:pPr lvl="2" algn="just"/>
            <a:endParaRPr lang="en-US">
              <a:cs typeface="Helvetica"/>
            </a:endParaRPr>
          </a:p>
          <a:p>
            <a:pPr lvl="2" algn="just"/>
            <a:endParaRPr lang="en-US">
              <a:cs typeface="Helvetica"/>
            </a:endParaRPr>
          </a:p>
          <a:p>
            <a:pPr lvl="2" algn="just"/>
            <a:endParaRPr lang="en-US">
              <a:cs typeface="Helvetica"/>
            </a:endParaRPr>
          </a:p>
          <a:p>
            <a:pPr lvl="2" algn="just"/>
            <a:endParaRPr lang="en-US">
              <a:cs typeface="Helvetica"/>
            </a:endParaRPr>
          </a:p>
          <a:p>
            <a:pPr lvl="1" algn="just"/>
            <a:endParaRPr lang="fr-FR">
              <a:cs typeface="Helvetica"/>
            </a:endParaRPr>
          </a:p>
          <a:p>
            <a:pPr marL="457200" lvl="1" indent="0" algn="just">
              <a:buFont typeface="Wingdings" panose="05000000000000000000" pitchFamily="2" charset="2"/>
              <a:buNone/>
            </a:pPr>
            <a:endParaRPr lang="fr-FR">
              <a:cs typeface="Helvetica"/>
            </a:endParaRPr>
          </a:p>
          <a:p>
            <a:pPr marL="457200" lvl="1" indent="0" algn="just">
              <a:buFont typeface="Wingdings" panose="05000000000000000000" pitchFamily="2" charset="2"/>
              <a:buNone/>
            </a:pPr>
            <a:endParaRPr lang="fr-FR">
              <a:cs typeface="Helvetica"/>
            </a:endParaRPr>
          </a:p>
          <a:p>
            <a:pPr marL="457200" lvl="1" indent="0" algn="just">
              <a:buFont typeface="Wingdings" panose="05000000000000000000" pitchFamily="2" charset="2"/>
              <a:buNone/>
            </a:pPr>
            <a:endParaRPr lang="fr-FR">
              <a:cs typeface="Helvetica"/>
            </a:endParaRPr>
          </a:p>
          <a:p>
            <a:pPr marL="457200" lvl="1" indent="0" algn="just">
              <a:buFont typeface="Wingdings" panose="05000000000000000000" pitchFamily="2" charset="2"/>
              <a:buNone/>
            </a:pPr>
            <a:endParaRPr lang="fr-FR">
              <a:cs typeface="Helvetica"/>
            </a:endParaRPr>
          </a:p>
        </p:txBody>
      </p:sp>
      <p:sp>
        <p:nvSpPr>
          <p:cNvPr id="8" name="Espace réservé du titre 1">
            <a:extLst>
              <a:ext uri="{FF2B5EF4-FFF2-40B4-BE49-F238E27FC236}">
                <a16:creationId xmlns:a16="http://schemas.microsoft.com/office/drawing/2014/main" id="{7DFE9E4B-523E-958B-60D1-A2E6CFDAE522}"/>
              </a:ext>
            </a:extLst>
          </p:cNvPr>
          <p:cNvSpPr txBox="1">
            <a:spLocks/>
          </p:cNvSpPr>
          <p:nvPr/>
        </p:nvSpPr>
        <p:spPr>
          <a:xfrm>
            <a:off x="9150783" y="3002761"/>
            <a:ext cx="1333183" cy="3866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sz="1200" b="0" i="1"/>
              <a:t>C-130 Hercules</a:t>
            </a:r>
            <a:endParaRPr lang="fr-FR" sz="1200" b="0" i="1">
              <a:solidFill>
                <a:srgbClr val="FF0000"/>
              </a:solidFill>
              <a:highlight>
                <a:srgbClr val="FFFF00"/>
              </a:highlight>
            </a:endParaRPr>
          </a:p>
        </p:txBody>
      </p:sp>
      <p:sp>
        <p:nvSpPr>
          <p:cNvPr id="9" name="Espace réservé du titre 1">
            <a:extLst>
              <a:ext uri="{FF2B5EF4-FFF2-40B4-BE49-F238E27FC236}">
                <a16:creationId xmlns:a16="http://schemas.microsoft.com/office/drawing/2014/main" id="{0B407E33-D13E-E3E4-091B-95FA763A1E2C}"/>
              </a:ext>
            </a:extLst>
          </p:cNvPr>
          <p:cNvSpPr txBox="1">
            <a:spLocks/>
          </p:cNvSpPr>
          <p:nvPr/>
        </p:nvSpPr>
        <p:spPr>
          <a:xfrm>
            <a:off x="7979633" y="5546445"/>
            <a:ext cx="1735183" cy="3651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sz="1200" b="0" i="1"/>
              <a:t>Prototype ISO-PLANE</a:t>
            </a:r>
          </a:p>
        </p:txBody>
      </p:sp>
      <p:sp>
        <p:nvSpPr>
          <p:cNvPr id="11" name="Titre 10">
            <a:extLst>
              <a:ext uri="{FF2B5EF4-FFF2-40B4-BE49-F238E27FC236}">
                <a16:creationId xmlns:a16="http://schemas.microsoft.com/office/drawing/2014/main" id="{C8AE73B8-101F-5880-5737-1809BE09D5D0}"/>
              </a:ext>
            </a:extLst>
          </p:cNvPr>
          <p:cNvSpPr>
            <a:spLocks noGrp="1"/>
          </p:cNvSpPr>
          <p:nvPr>
            <p:ph type="title"/>
          </p:nvPr>
        </p:nvSpPr>
        <p:spPr/>
        <p:txBody>
          <a:bodyPr/>
          <a:lstStyle/>
          <a:p>
            <a:r>
              <a:rPr lang="fr-FR"/>
              <a:t>Qu'est-ce que ISO-PLANE ?</a:t>
            </a:r>
          </a:p>
        </p:txBody>
      </p:sp>
      <p:pic>
        <p:nvPicPr>
          <p:cNvPr id="12" name="Image 11">
            <a:extLst>
              <a:ext uri="{FF2B5EF4-FFF2-40B4-BE49-F238E27FC236}">
                <a16:creationId xmlns:a16="http://schemas.microsoft.com/office/drawing/2014/main" id="{59E8F11F-9EAC-1AE3-4363-ADCBD5FFBAD3}"/>
              </a:ext>
            </a:extLst>
          </p:cNvPr>
          <p:cNvPicPr>
            <a:picLocks noChangeAspect="1"/>
          </p:cNvPicPr>
          <p:nvPr/>
        </p:nvPicPr>
        <p:blipFill>
          <a:blip r:embed="rId3"/>
          <a:stretch>
            <a:fillRect/>
          </a:stretch>
        </p:blipFill>
        <p:spPr>
          <a:xfrm>
            <a:off x="7979633" y="1225788"/>
            <a:ext cx="3675485" cy="1776973"/>
          </a:xfrm>
          <a:prstGeom prst="rect">
            <a:avLst/>
          </a:prstGeom>
        </p:spPr>
      </p:pic>
      <p:sp>
        <p:nvSpPr>
          <p:cNvPr id="6" name="Espace réservé du titre 1">
            <a:extLst>
              <a:ext uri="{FF2B5EF4-FFF2-40B4-BE49-F238E27FC236}">
                <a16:creationId xmlns:a16="http://schemas.microsoft.com/office/drawing/2014/main" id="{9FDFDD73-FBF1-1586-5E93-CD35084D51D6}"/>
              </a:ext>
            </a:extLst>
          </p:cNvPr>
          <p:cNvSpPr txBox="1">
            <a:spLocks/>
          </p:cNvSpPr>
          <p:nvPr/>
        </p:nvSpPr>
        <p:spPr>
          <a:xfrm>
            <a:off x="10104139" y="5546445"/>
            <a:ext cx="1929865" cy="3651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sz="1200" b="0" i="1"/>
              <a:t>Conteneur de 20 pieds</a:t>
            </a:r>
          </a:p>
        </p:txBody>
      </p:sp>
      <p:pic>
        <p:nvPicPr>
          <p:cNvPr id="2" name="Image 1" descr="Une image contenant avion&#10;&#10;Le contenu généré par l’IA peut être incorrect.">
            <a:extLst>
              <a:ext uri="{FF2B5EF4-FFF2-40B4-BE49-F238E27FC236}">
                <a16:creationId xmlns:a16="http://schemas.microsoft.com/office/drawing/2014/main" id="{1DF1D3A1-B581-86D2-6552-AC966185B063}"/>
              </a:ext>
            </a:extLst>
          </p:cNvPr>
          <p:cNvPicPr>
            <a:picLocks noChangeAspect="1"/>
          </p:cNvPicPr>
          <p:nvPr/>
        </p:nvPicPr>
        <p:blipFill>
          <a:blip r:embed="rId4"/>
          <a:stretch>
            <a:fillRect/>
          </a:stretch>
        </p:blipFill>
        <p:spPr>
          <a:xfrm>
            <a:off x="7335597" y="3932718"/>
            <a:ext cx="4511315" cy="1613727"/>
          </a:xfrm>
          <a:prstGeom prst="rect">
            <a:avLst/>
          </a:prstGeom>
        </p:spPr>
      </p:pic>
    </p:spTree>
    <p:extLst>
      <p:ext uri="{BB962C8B-B14F-4D97-AF65-F5344CB8AC3E}">
        <p14:creationId xmlns:p14="http://schemas.microsoft.com/office/powerpoint/2010/main" val="1854422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9C631-39F0-519D-9AEE-6B687C65FF9A}"/>
              </a:ext>
            </a:extLst>
          </p:cNvPr>
          <p:cNvSpPr>
            <a:spLocks noGrp="1"/>
          </p:cNvSpPr>
          <p:nvPr>
            <p:ph type="title"/>
          </p:nvPr>
        </p:nvSpPr>
        <p:spPr/>
        <p:txBody>
          <a:bodyPr/>
          <a:lstStyle/>
          <a:p>
            <a:r>
              <a:rPr lang="fr-FR"/>
              <a:t>RDM : Squelette </a:t>
            </a:r>
          </a:p>
        </p:txBody>
      </p:sp>
      <p:sp>
        <p:nvSpPr>
          <p:cNvPr id="3" name="Espace réservé du contenu 2">
            <a:extLst>
              <a:ext uri="{FF2B5EF4-FFF2-40B4-BE49-F238E27FC236}">
                <a16:creationId xmlns:a16="http://schemas.microsoft.com/office/drawing/2014/main" id="{1E8C1400-3169-D990-91E9-BF02FD365B0E}"/>
              </a:ext>
            </a:extLst>
          </p:cNvPr>
          <p:cNvSpPr>
            <a:spLocks noGrp="1"/>
          </p:cNvSpPr>
          <p:nvPr>
            <p:ph idx="1"/>
          </p:nvPr>
        </p:nvSpPr>
        <p:spPr>
          <a:xfrm>
            <a:off x="838200" y="1644090"/>
            <a:ext cx="10515600" cy="4351338"/>
          </a:xfrm>
        </p:spPr>
        <p:txBody>
          <a:bodyPr vert="horz" lIns="91440" tIns="45720" rIns="91440" bIns="45720" rtlCol="0" anchor="t">
            <a:normAutofit lnSpcReduction="10000"/>
          </a:bodyPr>
          <a:lstStyle/>
          <a:p>
            <a:pPr algn="just"/>
            <a:r>
              <a:rPr lang="fr-FR"/>
              <a:t> Peau faisant le tour du fuselage </a:t>
            </a:r>
            <a:r>
              <a:rPr lang="fr-FR">
                <a:sym typeface="Wingdings" panose="05000000000000000000" pitchFamily="2" charset="2"/>
              </a:rPr>
              <a:t> Epaisseur </a:t>
            </a:r>
            <a:r>
              <a:rPr lang="fr-FR"/>
              <a:t>de 1,5 mm en </a:t>
            </a:r>
            <a:r>
              <a:rPr lang="fr-FR" b="1"/>
              <a:t>Aluminium 2024-T3 </a:t>
            </a:r>
            <a:r>
              <a:rPr lang="fr-FR"/>
              <a:t>avec un </a:t>
            </a:r>
            <a:r>
              <a:rPr lang="fr-FR" b="1"/>
              <a:t>revêtement </a:t>
            </a:r>
            <a:r>
              <a:rPr lang="fr-FR" b="1" err="1"/>
              <a:t>Alclad</a:t>
            </a:r>
            <a:endParaRPr lang="fr-FR" b="1"/>
          </a:p>
          <a:p>
            <a:pPr marL="0" indent="0" algn="just">
              <a:buNone/>
            </a:pPr>
            <a:r>
              <a:rPr lang="fr-FR">
                <a:solidFill>
                  <a:srgbClr val="00B050"/>
                </a:solidFill>
              </a:rPr>
              <a:t>Avantage : Lutte contre la corrosion</a:t>
            </a:r>
          </a:p>
          <a:p>
            <a:pPr algn="just"/>
            <a:endParaRPr lang="fr-FR"/>
          </a:p>
          <a:p>
            <a:pPr algn="just"/>
            <a:endParaRPr lang="fr-FR"/>
          </a:p>
          <a:p>
            <a:pPr algn="just"/>
            <a:r>
              <a:rPr lang="fr-FR"/>
              <a:t> Cadres </a:t>
            </a:r>
            <a:r>
              <a:rPr lang="fr-FR">
                <a:sym typeface="Wingdings" panose="05000000000000000000" pitchFamily="2" charset="2"/>
              </a:rPr>
              <a:t> </a:t>
            </a:r>
            <a:r>
              <a:rPr lang="fr-FR" b="1">
                <a:sym typeface="Wingdings" panose="05000000000000000000" pitchFamily="2" charset="2"/>
              </a:rPr>
              <a:t>A</a:t>
            </a:r>
            <a:r>
              <a:rPr lang="fr-FR" b="1"/>
              <a:t>luminium 7075-T</a:t>
            </a:r>
          </a:p>
          <a:p>
            <a:pPr marL="0" indent="0" algn="just">
              <a:buNone/>
            </a:pPr>
            <a:r>
              <a:rPr lang="fr-FR">
                <a:solidFill>
                  <a:srgbClr val="00B050"/>
                </a:solidFill>
                <a:ea typeface="+mn-lt"/>
                <a:cs typeface="+mn-lt"/>
              </a:rPr>
              <a:t>Avantage : Plus rigide et solide que le 2024 </a:t>
            </a:r>
            <a:r>
              <a:rPr lang="fr-FR">
                <a:ea typeface="+mn-lt"/>
                <a:cs typeface="+mn-lt"/>
              </a:rPr>
              <a:t>(Empêchement d’ovalisation du fuselage)</a:t>
            </a:r>
          </a:p>
          <a:p>
            <a:pPr algn="just"/>
            <a:endParaRPr lang="fr-FR"/>
          </a:p>
          <a:p>
            <a:pPr algn="just"/>
            <a:endParaRPr lang="fr-FR"/>
          </a:p>
          <a:p>
            <a:pPr algn="just"/>
            <a:r>
              <a:rPr lang="fr-FR"/>
              <a:t> Lisses </a:t>
            </a:r>
            <a:r>
              <a:rPr lang="fr-FR">
                <a:sym typeface="Wingdings" panose="05000000000000000000" pitchFamily="2" charset="2"/>
              </a:rPr>
              <a:t> </a:t>
            </a:r>
            <a:r>
              <a:rPr lang="fr-FR" b="1">
                <a:sym typeface="Wingdings" panose="05000000000000000000" pitchFamily="2" charset="2"/>
              </a:rPr>
              <a:t>A</a:t>
            </a:r>
            <a:r>
              <a:rPr lang="fr-FR" b="1"/>
              <a:t>luminium 7075-T</a:t>
            </a:r>
          </a:p>
          <a:p>
            <a:pPr marL="0" indent="0" algn="just">
              <a:buNone/>
            </a:pPr>
            <a:r>
              <a:rPr lang="fr-FR">
                <a:solidFill>
                  <a:srgbClr val="00B050"/>
                </a:solidFill>
                <a:ea typeface="+mn-lt"/>
                <a:cs typeface="+mn-lt"/>
              </a:rPr>
              <a:t>Avantage : Meilleur rapport poids / résistance</a:t>
            </a:r>
          </a:p>
          <a:p>
            <a:pPr algn="just"/>
            <a:endParaRPr lang="fr-FR"/>
          </a:p>
          <a:p>
            <a:pPr algn="just"/>
            <a:endParaRPr lang="fr-FR"/>
          </a:p>
        </p:txBody>
      </p:sp>
      <p:sp>
        <p:nvSpPr>
          <p:cNvPr id="4" name="Espace réservé du numéro de diapositive 3">
            <a:extLst>
              <a:ext uri="{FF2B5EF4-FFF2-40B4-BE49-F238E27FC236}">
                <a16:creationId xmlns:a16="http://schemas.microsoft.com/office/drawing/2014/main" id="{28517A11-E9D6-34EF-62F0-80F184CEDEA0}"/>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60</a:t>
            </a:fld>
            <a:endParaRPr lang="fr-FR"/>
          </a:p>
        </p:txBody>
      </p:sp>
    </p:spTree>
    <p:extLst>
      <p:ext uri="{BB962C8B-B14F-4D97-AF65-F5344CB8AC3E}">
        <p14:creationId xmlns:p14="http://schemas.microsoft.com/office/powerpoint/2010/main" val="449808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2830D-D8B9-A4F6-E757-B597DD57CD09}"/>
              </a:ext>
            </a:extLst>
          </p:cNvPr>
          <p:cNvSpPr>
            <a:spLocks noGrp="1"/>
          </p:cNvSpPr>
          <p:nvPr>
            <p:ph type="title"/>
          </p:nvPr>
        </p:nvSpPr>
        <p:spPr>
          <a:xfrm>
            <a:off x="2408496" y="271576"/>
            <a:ext cx="7375008" cy="619011"/>
          </a:xfrm>
        </p:spPr>
        <p:txBody>
          <a:bodyPr anchor="ctr">
            <a:normAutofit/>
          </a:bodyPr>
          <a:lstStyle/>
          <a:p>
            <a:r>
              <a:rPr lang="fr-FR"/>
              <a:t>RDM : Squelette</a:t>
            </a:r>
          </a:p>
        </p:txBody>
      </p:sp>
      <p:pic>
        <p:nvPicPr>
          <p:cNvPr id="7" name="Espace réservé du contenu 6" descr="Une image contenant texte, ligne, diagramme, Tracé&#10;&#10;Le contenu généré par l’IA peut être incorrect.">
            <a:extLst>
              <a:ext uri="{FF2B5EF4-FFF2-40B4-BE49-F238E27FC236}">
                <a16:creationId xmlns:a16="http://schemas.microsoft.com/office/drawing/2014/main" id="{D3C0030B-1EF5-3F57-44AD-4E8A7B7FBD69}"/>
              </a:ext>
            </a:extLst>
          </p:cNvPr>
          <p:cNvPicPr>
            <a:picLocks noGrp="1" noChangeAspect="1"/>
          </p:cNvPicPr>
          <p:nvPr>
            <p:ph idx="1"/>
          </p:nvPr>
        </p:nvPicPr>
        <p:blipFill>
          <a:blip r:embed="rId3"/>
          <a:stretch>
            <a:fillRect/>
          </a:stretch>
        </p:blipFill>
        <p:spPr>
          <a:xfrm>
            <a:off x="2529330" y="1024017"/>
            <a:ext cx="7133340" cy="4351338"/>
          </a:xfrm>
          <a:prstGeom prst="rect">
            <a:avLst/>
          </a:prstGeom>
          <a:noFill/>
        </p:spPr>
      </p:pic>
      <p:sp>
        <p:nvSpPr>
          <p:cNvPr id="4" name="ZoneTexte 3">
            <a:extLst>
              <a:ext uri="{FF2B5EF4-FFF2-40B4-BE49-F238E27FC236}">
                <a16:creationId xmlns:a16="http://schemas.microsoft.com/office/drawing/2014/main" id="{4D5CF084-866B-6F94-6B97-C4F6F92DF86C}"/>
              </a:ext>
            </a:extLst>
          </p:cNvPr>
          <p:cNvSpPr txBox="1"/>
          <p:nvPr/>
        </p:nvSpPr>
        <p:spPr>
          <a:xfrm>
            <a:off x="1612604" y="5508785"/>
            <a:ext cx="89667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solidFill>
                  <a:srgbClr val="00B050"/>
                </a:solidFill>
              </a:rPr>
              <a:t>ISO-PLANE bien sur la régression linéaire montrant la cohérence de nos calculs </a:t>
            </a:r>
          </a:p>
        </p:txBody>
      </p:sp>
      <p:sp>
        <p:nvSpPr>
          <p:cNvPr id="3" name="Espace réservé du numéro de diapositive 3">
            <a:extLst>
              <a:ext uri="{FF2B5EF4-FFF2-40B4-BE49-F238E27FC236}">
                <a16:creationId xmlns:a16="http://schemas.microsoft.com/office/drawing/2014/main" id="{2494AED9-9162-3EB4-EAFD-D59440BC1597}"/>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61</a:t>
            </a:fld>
            <a:endParaRPr lang="fr-FR"/>
          </a:p>
        </p:txBody>
      </p:sp>
    </p:spTree>
    <p:extLst>
      <p:ext uri="{BB962C8B-B14F-4D97-AF65-F5344CB8AC3E}">
        <p14:creationId xmlns:p14="http://schemas.microsoft.com/office/powerpoint/2010/main" val="3422768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7BC35A-4223-2769-5927-E07A5A6A6344}"/>
              </a:ext>
            </a:extLst>
          </p:cNvPr>
          <p:cNvSpPr>
            <a:spLocks noGrp="1"/>
          </p:cNvSpPr>
          <p:nvPr>
            <p:ph type="title"/>
          </p:nvPr>
        </p:nvSpPr>
        <p:spPr/>
        <p:txBody>
          <a:bodyPr/>
          <a:lstStyle/>
          <a:p>
            <a:r>
              <a:rPr lang="fr-FR"/>
              <a:t>RDM : Squelette conclusion</a:t>
            </a:r>
          </a:p>
        </p:txBody>
      </p:sp>
      <p:sp>
        <p:nvSpPr>
          <p:cNvPr id="3" name="Espace réservé du contenu 2">
            <a:extLst>
              <a:ext uri="{FF2B5EF4-FFF2-40B4-BE49-F238E27FC236}">
                <a16:creationId xmlns:a16="http://schemas.microsoft.com/office/drawing/2014/main" id="{5CF64BBF-3213-E8EA-2D6F-5CFC7552CBE6}"/>
              </a:ext>
            </a:extLst>
          </p:cNvPr>
          <p:cNvSpPr>
            <a:spLocks noGrp="1"/>
          </p:cNvSpPr>
          <p:nvPr>
            <p:ph idx="1"/>
          </p:nvPr>
        </p:nvSpPr>
        <p:spPr/>
        <p:txBody>
          <a:bodyPr vert="horz" lIns="91440" tIns="45720" rIns="91440" bIns="45720" rtlCol="0" anchor="t">
            <a:normAutofit/>
          </a:bodyPr>
          <a:lstStyle/>
          <a:p>
            <a:pPr algn="just"/>
            <a:r>
              <a:rPr lang="fr-FR"/>
              <a:t> Squelette de fuselage totalement capable de résister à une MTOW de 30 t au sol comme au vol </a:t>
            </a:r>
            <a:r>
              <a:rPr lang="fr-FR">
                <a:sym typeface="Wingdings" panose="05000000000000000000" pitchFamily="2" charset="2"/>
              </a:rPr>
              <a:t> Dans </a:t>
            </a:r>
            <a:r>
              <a:rPr lang="fr-FR"/>
              <a:t>la norme de ce qui se fait aujourd'hui</a:t>
            </a:r>
          </a:p>
          <a:p>
            <a:pPr algn="just"/>
            <a:endParaRPr lang="fr-FR"/>
          </a:p>
          <a:p>
            <a:pPr algn="just"/>
            <a:endParaRPr lang="fr-FR"/>
          </a:p>
          <a:p>
            <a:pPr algn="just"/>
            <a:r>
              <a:rPr lang="fr-FR"/>
              <a:t> Résultat validé sous réserve de changement de longueur de fuselage ou de diamètre de fuselage</a:t>
            </a:r>
          </a:p>
          <a:p>
            <a:pPr algn="just"/>
            <a:endParaRPr lang="fr-FR">
              <a:solidFill>
                <a:schemeClr val="accent6"/>
              </a:solidFill>
            </a:endParaRPr>
          </a:p>
          <a:p>
            <a:pPr algn="just"/>
            <a:endParaRPr lang="fr-FR">
              <a:solidFill>
                <a:schemeClr val="accent6"/>
              </a:solidFill>
            </a:endParaRPr>
          </a:p>
          <a:p>
            <a:pPr algn="just"/>
            <a:r>
              <a:rPr lang="fr-FR" b="1">
                <a:solidFill>
                  <a:srgbClr val="00B050"/>
                </a:solidFill>
              </a:rPr>
              <a:t> 36 cadres espacés de 500 mm et 72 lisses espacés de 180 mm </a:t>
            </a:r>
          </a:p>
        </p:txBody>
      </p:sp>
      <p:sp>
        <p:nvSpPr>
          <p:cNvPr id="4" name="Espace réservé du numéro de diapositive 3">
            <a:extLst>
              <a:ext uri="{FF2B5EF4-FFF2-40B4-BE49-F238E27FC236}">
                <a16:creationId xmlns:a16="http://schemas.microsoft.com/office/drawing/2014/main" id="{9629B0DB-BDF9-CCC4-D675-463D1F62F7BA}"/>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62</a:t>
            </a:fld>
            <a:endParaRPr lang="fr-FR"/>
          </a:p>
        </p:txBody>
      </p:sp>
    </p:spTree>
    <p:extLst>
      <p:ext uri="{BB962C8B-B14F-4D97-AF65-F5344CB8AC3E}">
        <p14:creationId xmlns:p14="http://schemas.microsoft.com/office/powerpoint/2010/main" val="1660934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52FBE1-B164-0C08-D7A1-11F7FA5B6D9C}"/>
              </a:ext>
            </a:extLst>
          </p:cNvPr>
          <p:cNvSpPr>
            <a:spLocks noGrp="1"/>
          </p:cNvSpPr>
          <p:nvPr>
            <p:ph type="title"/>
          </p:nvPr>
        </p:nvSpPr>
        <p:spPr>
          <a:xfrm>
            <a:off x="2127476" y="433702"/>
            <a:ext cx="7942454" cy="619011"/>
          </a:xfrm>
        </p:spPr>
        <p:txBody>
          <a:bodyPr>
            <a:normAutofit/>
          </a:bodyPr>
          <a:lstStyle/>
          <a:p>
            <a:r>
              <a:rPr lang="fr-FR" sz="2900"/>
              <a:t>RDM : Dimensionnement des longerons</a:t>
            </a:r>
            <a:endParaRPr lang="fr-FR"/>
          </a:p>
        </p:txBody>
      </p:sp>
      <p:sp>
        <p:nvSpPr>
          <p:cNvPr id="3" name="Espace réservé du contenu 2">
            <a:extLst>
              <a:ext uri="{FF2B5EF4-FFF2-40B4-BE49-F238E27FC236}">
                <a16:creationId xmlns:a16="http://schemas.microsoft.com/office/drawing/2014/main" id="{97B2CE09-6815-F8B6-9161-3637952C5B44}"/>
              </a:ext>
            </a:extLst>
          </p:cNvPr>
          <p:cNvSpPr>
            <a:spLocks noGrp="1"/>
          </p:cNvSpPr>
          <p:nvPr>
            <p:ph idx="1"/>
          </p:nvPr>
        </p:nvSpPr>
        <p:spPr/>
        <p:txBody>
          <a:bodyPr vert="horz" lIns="91440" tIns="45720" rIns="91440" bIns="45720" rtlCol="0" anchor="t">
            <a:normAutofit/>
          </a:bodyPr>
          <a:lstStyle/>
          <a:p>
            <a:pPr>
              <a:lnSpc>
                <a:spcPct val="120000"/>
              </a:lnSpc>
            </a:pPr>
            <a:r>
              <a:rPr lang="fr-FR"/>
              <a:t> Hypothèses :</a:t>
            </a:r>
          </a:p>
          <a:p>
            <a:pPr lvl="1">
              <a:lnSpc>
                <a:spcPct val="120000"/>
              </a:lnSpc>
            </a:pPr>
            <a:r>
              <a:rPr lang="fr-FR"/>
              <a:t>Profil </a:t>
            </a:r>
            <a:r>
              <a:rPr lang="fr-FR" b="1">
                <a:solidFill>
                  <a:srgbClr val="00B050"/>
                </a:solidFill>
              </a:rPr>
              <a:t>NACA 4412</a:t>
            </a:r>
          </a:p>
          <a:p>
            <a:pPr lvl="1">
              <a:lnSpc>
                <a:spcPct val="120000"/>
              </a:lnSpc>
            </a:pPr>
            <a:endParaRPr lang="fr-FR" b="1">
              <a:solidFill>
                <a:srgbClr val="00B050"/>
              </a:solidFill>
            </a:endParaRPr>
          </a:p>
          <a:p>
            <a:pPr lvl="1">
              <a:lnSpc>
                <a:spcPct val="120000"/>
              </a:lnSpc>
            </a:pPr>
            <a:r>
              <a:rPr lang="fr-FR"/>
              <a:t>MTOW = 30 t </a:t>
            </a:r>
            <a:r>
              <a:rPr lang="fr-FR">
                <a:sym typeface="Wingdings" panose="05000000000000000000" pitchFamily="2" charset="2"/>
              </a:rPr>
              <a:t> </a:t>
            </a:r>
            <a:r>
              <a:rPr lang="fr-FR" b="1">
                <a:solidFill>
                  <a:srgbClr val="00B050"/>
                </a:solidFill>
                <a:sym typeface="Wingdings" panose="05000000000000000000" pitchFamily="2" charset="2"/>
              </a:rPr>
              <a:t>C</a:t>
            </a:r>
            <a:r>
              <a:rPr lang="fr-FR" b="1">
                <a:solidFill>
                  <a:srgbClr val="00B050"/>
                </a:solidFill>
              </a:rPr>
              <a:t>aisson de torsion à 2 longerons</a:t>
            </a:r>
          </a:p>
          <a:p>
            <a:pPr lvl="1">
              <a:lnSpc>
                <a:spcPct val="120000"/>
              </a:lnSpc>
            </a:pPr>
            <a:endParaRPr lang="fr-FR" b="1">
              <a:solidFill>
                <a:srgbClr val="00B050"/>
              </a:solidFill>
            </a:endParaRPr>
          </a:p>
          <a:p>
            <a:pPr lvl="1">
              <a:lnSpc>
                <a:spcPct val="120000"/>
              </a:lnSpc>
            </a:pPr>
            <a:r>
              <a:rPr lang="fr-FR"/>
              <a:t>A l'avant de l'aile (15 % - 20 % de la corde moyenne)</a:t>
            </a:r>
          </a:p>
          <a:p>
            <a:pPr lvl="1">
              <a:lnSpc>
                <a:spcPct val="120000"/>
              </a:lnSpc>
            </a:pPr>
            <a:endParaRPr lang="fr-FR"/>
          </a:p>
          <a:p>
            <a:pPr lvl="1">
              <a:lnSpc>
                <a:spcPct val="120000"/>
              </a:lnSpc>
            </a:pPr>
            <a:r>
              <a:rPr lang="fr-FR"/>
              <a:t>A l'arrière de l'aile (55% - 65% de la corde moyenne)</a:t>
            </a:r>
          </a:p>
          <a:p>
            <a:pPr lvl="1">
              <a:lnSpc>
                <a:spcPct val="120000"/>
              </a:lnSpc>
            </a:pPr>
            <a:endParaRPr lang="fr-FR"/>
          </a:p>
          <a:p>
            <a:pPr lvl="1">
              <a:lnSpc>
                <a:spcPct val="120000"/>
              </a:lnSpc>
            </a:pPr>
            <a:r>
              <a:rPr lang="fr-FR"/>
              <a:t>Coefficient de sécurité = 1,5</a:t>
            </a:r>
          </a:p>
          <a:p>
            <a:pPr lvl="1">
              <a:lnSpc>
                <a:spcPct val="120000"/>
              </a:lnSpc>
            </a:pPr>
            <a:endParaRPr lang="fr-FR"/>
          </a:p>
          <a:p>
            <a:pPr lvl="1">
              <a:lnSpc>
                <a:spcPct val="120000"/>
              </a:lnSpc>
            </a:pPr>
            <a:r>
              <a:rPr lang="fr-FR"/>
              <a:t>Matériaux du longeron : </a:t>
            </a:r>
            <a:r>
              <a:rPr lang="fr-FR" b="1">
                <a:solidFill>
                  <a:srgbClr val="00B050"/>
                </a:solidFill>
              </a:rPr>
              <a:t>Aluminium 7075-T6 </a:t>
            </a:r>
            <a:r>
              <a:rPr lang="fr-FR"/>
              <a:t>avec Re = 500 MPa</a:t>
            </a:r>
          </a:p>
        </p:txBody>
      </p:sp>
      <p:sp>
        <p:nvSpPr>
          <p:cNvPr id="4" name="Espace réservé du numéro de diapositive 3">
            <a:extLst>
              <a:ext uri="{FF2B5EF4-FFF2-40B4-BE49-F238E27FC236}">
                <a16:creationId xmlns:a16="http://schemas.microsoft.com/office/drawing/2014/main" id="{D0F29654-C80C-39A8-D49F-A55087A05F7A}"/>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63</a:t>
            </a:fld>
            <a:endParaRPr lang="fr-FR"/>
          </a:p>
        </p:txBody>
      </p:sp>
    </p:spTree>
    <p:extLst>
      <p:ext uri="{BB962C8B-B14F-4D97-AF65-F5344CB8AC3E}">
        <p14:creationId xmlns:p14="http://schemas.microsoft.com/office/powerpoint/2010/main" val="3847847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88DB1-D2A7-E1FE-E6D0-3E180568806E}"/>
              </a:ext>
            </a:extLst>
          </p:cNvPr>
          <p:cNvSpPr>
            <a:spLocks noGrp="1"/>
          </p:cNvSpPr>
          <p:nvPr>
            <p:ph type="title"/>
          </p:nvPr>
        </p:nvSpPr>
        <p:spPr/>
        <p:txBody>
          <a:bodyPr>
            <a:normAutofit fontScale="90000"/>
          </a:bodyPr>
          <a:lstStyle/>
          <a:p>
            <a:r>
              <a:rPr lang="fr-FR" sz="3200"/>
              <a:t>RDM : Dimensionnement des longerons</a:t>
            </a:r>
            <a:endParaRPr lang="fr-FR"/>
          </a:p>
        </p:txBody>
      </p:sp>
      <p:sp>
        <p:nvSpPr>
          <p:cNvPr id="3" name="Espace réservé du contenu 2">
            <a:extLst>
              <a:ext uri="{FF2B5EF4-FFF2-40B4-BE49-F238E27FC236}">
                <a16:creationId xmlns:a16="http://schemas.microsoft.com/office/drawing/2014/main" id="{E6F9AB58-E0B2-C166-6790-7D1282FA9124}"/>
              </a:ext>
            </a:extLst>
          </p:cNvPr>
          <p:cNvSpPr>
            <a:spLocks noGrp="1"/>
          </p:cNvSpPr>
          <p:nvPr>
            <p:ph idx="1"/>
          </p:nvPr>
        </p:nvSpPr>
        <p:spPr/>
        <p:txBody>
          <a:bodyPr vert="horz" lIns="91440" tIns="45720" rIns="91440" bIns="45720" rtlCol="0" anchor="t">
            <a:normAutofit/>
          </a:bodyPr>
          <a:lstStyle/>
          <a:p>
            <a:pPr algn="just"/>
            <a:r>
              <a:rPr lang="fr-FR"/>
              <a:t> Fichier EXCEL </a:t>
            </a:r>
            <a:r>
              <a:rPr lang="fr-FR">
                <a:sym typeface="Wingdings" panose="05000000000000000000" pitchFamily="2" charset="2"/>
              </a:rPr>
              <a:t></a:t>
            </a:r>
            <a:r>
              <a:rPr lang="fr-FR"/>
              <a:t> Calcul de la fluctuation de l'épaisseur de la semelle du longeron et la hauteur du longeron en fonction de :</a:t>
            </a:r>
          </a:p>
          <a:p>
            <a:pPr lvl="1" algn="just"/>
            <a:r>
              <a:rPr lang="fr-FR"/>
              <a:t>Corde</a:t>
            </a:r>
          </a:p>
          <a:p>
            <a:pPr lvl="1" algn="just"/>
            <a:r>
              <a:rPr lang="fr-FR"/>
              <a:t>Profil NACA choisi,</a:t>
            </a:r>
          </a:p>
          <a:p>
            <a:pPr lvl="1" algn="just"/>
            <a:r>
              <a:rPr lang="fr-FR"/>
              <a:t>Longueur de demi-aile</a:t>
            </a:r>
          </a:p>
          <a:p>
            <a:pPr lvl="1" algn="just"/>
            <a:r>
              <a:rPr lang="fr-FR"/>
              <a:t>Matériau utilisé tout en s'assurant de la résistance mécanique</a:t>
            </a:r>
          </a:p>
          <a:p>
            <a:pPr algn="just"/>
            <a:endParaRPr lang="fr-FR"/>
          </a:p>
          <a:p>
            <a:pPr algn="just"/>
            <a:endParaRPr lang="fr-FR"/>
          </a:p>
          <a:p>
            <a:pPr algn="just"/>
            <a:r>
              <a:rPr lang="fr-FR" b="1">
                <a:solidFill>
                  <a:srgbClr val="00B050"/>
                </a:solidFill>
              </a:rPr>
              <a:t> Avantage : Dimensionnement et test de la résistance des longerons des ailes pour tout type de profil NACA et de matériaux</a:t>
            </a:r>
          </a:p>
        </p:txBody>
      </p:sp>
      <p:sp>
        <p:nvSpPr>
          <p:cNvPr id="4" name="Espace réservé du numéro de diapositive 3">
            <a:extLst>
              <a:ext uri="{FF2B5EF4-FFF2-40B4-BE49-F238E27FC236}">
                <a16:creationId xmlns:a16="http://schemas.microsoft.com/office/drawing/2014/main" id="{59150209-FF52-640A-B1F8-7D0611486FCE}"/>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64</a:t>
            </a:fld>
            <a:endParaRPr lang="fr-FR"/>
          </a:p>
        </p:txBody>
      </p:sp>
    </p:spTree>
    <p:extLst>
      <p:ext uri="{BB962C8B-B14F-4D97-AF65-F5344CB8AC3E}">
        <p14:creationId xmlns:p14="http://schemas.microsoft.com/office/powerpoint/2010/main" val="2674591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27A070-3E2F-4B3C-BFF4-418556E51C79}"/>
              </a:ext>
            </a:extLst>
          </p:cNvPr>
          <p:cNvSpPr>
            <a:spLocks noGrp="1"/>
          </p:cNvSpPr>
          <p:nvPr>
            <p:ph type="title"/>
          </p:nvPr>
        </p:nvSpPr>
        <p:spPr>
          <a:xfrm>
            <a:off x="2408496" y="271576"/>
            <a:ext cx="7375008" cy="619011"/>
          </a:xfrm>
        </p:spPr>
        <p:txBody>
          <a:bodyPr/>
          <a:lstStyle/>
          <a:p>
            <a:r>
              <a:rPr lang="fr-FR" sz="2900" noProof="0"/>
              <a:t>RDM : Dimensionnement des longerons</a:t>
            </a:r>
            <a:endParaRPr lang="fr-FR" noProof="0"/>
          </a:p>
        </p:txBody>
      </p:sp>
      <p:sp>
        <p:nvSpPr>
          <p:cNvPr id="2" name="ZoneTexte 1">
            <a:extLst>
              <a:ext uri="{FF2B5EF4-FFF2-40B4-BE49-F238E27FC236}">
                <a16:creationId xmlns:a16="http://schemas.microsoft.com/office/drawing/2014/main" id="{3216283D-373D-B8D8-7A83-0B7E6816D64B}"/>
              </a:ext>
            </a:extLst>
          </p:cNvPr>
          <p:cNvSpPr txBox="1"/>
          <p:nvPr/>
        </p:nvSpPr>
        <p:spPr>
          <a:xfrm>
            <a:off x="330573" y="2348414"/>
            <a:ext cx="364751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panose="05000000000000000000" pitchFamily="2" charset="2"/>
              <a:buChar char="Ø"/>
            </a:pPr>
            <a:r>
              <a:rPr lang="fr-FR"/>
              <a:t>Calculs RDM tout le long du longeron </a:t>
            </a:r>
          </a:p>
          <a:p>
            <a:pPr algn="just"/>
            <a:endParaRPr lang="fr-FR"/>
          </a:p>
          <a:p>
            <a:pPr marL="285750" indent="-285750" algn="just">
              <a:buFont typeface="Wingdings" panose="05000000000000000000" pitchFamily="2" charset="2"/>
              <a:buChar char="Ø"/>
            </a:pPr>
            <a:r>
              <a:rPr lang="fr-FR"/>
              <a:t>Longeron calculé tout en respectant les efforts subits</a:t>
            </a:r>
          </a:p>
          <a:p>
            <a:pPr algn="just"/>
            <a:endParaRPr lang="fr-FR"/>
          </a:p>
          <a:p>
            <a:pPr marL="285750" indent="-285750" algn="just">
              <a:buFont typeface="Wingdings" panose="05000000000000000000" pitchFamily="2" charset="2"/>
              <a:buChar char="Ø"/>
            </a:pPr>
            <a:r>
              <a:rPr lang="fr-FR">
                <a:solidFill>
                  <a:schemeClr val="accent6"/>
                </a:solidFill>
              </a:rPr>
              <a:t>Avantage</a:t>
            </a:r>
            <a:r>
              <a:rPr lang="fr-FR"/>
              <a:t> : Calculs RDM  automatiques et facilement modifiables en fonction des paramètres de l'avion</a:t>
            </a:r>
          </a:p>
        </p:txBody>
      </p:sp>
      <p:graphicFrame>
        <p:nvGraphicFramePr>
          <p:cNvPr id="10" name="Espace réservé du contenu 9">
            <a:extLst>
              <a:ext uri="{FF2B5EF4-FFF2-40B4-BE49-F238E27FC236}">
                <a16:creationId xmlns:a16="http://schemas.microsoft.com/office/drawing/2014/main" id="{25BB388B-0897-107C-9CCA-FB8D16A80417}"/>
              </a:ext>
            </a:extLst>
          </p:cNvPr>
          <p:cNvGraphicFramePr>
            <a:graphicFrameLocks noGrp="1"/>
          </p:cNvGraphicFramePr>
          <p:nvPr>
            <p:ph idx="1"/>
            <p:extLst>
              <p:ext uri="{D42A27DB-BD31-4B8C-83A1-F6EECF244321}">
                <p14:modId xmlns:p14="http://schemas.microsoft.com/office/powerpoint/2010/main" val="741043693"/>
              </p:ext>
            </p:extLst>
          </p:nvPr>
        </p:nvGraphicFramePr>
        <p:xfrm>
          <a:off x="4123765" y="1373092"/>
          <a:ext cx="7872133" cy="4111816"/>
        </p:xfrm>
        <a:graphic>
          <a:graphicData uri="http://schemas.openxmlformats.org/drawingml/2006/table">
            <a:tbl>
              <a:tblPr bandRow="1">
                <a:tableStyleId>{5C22544A-7EE6-4342-B048-85BDC9FD1C3A}</a:tableStyleId>
              </a:tblPr>
              <a:tblGrid>
                <a:gridCol w="1086726">
                  <a:extLst>
                    <a:ext uri="{9D8B030D-6E8A-4147-A177-3AD203B41FA5}">
                      <a16:colId xmlns:a16="http://schemas.microsoft.com/office/drawing/2014/main" val="2479721113"/>
                    </a:ext>
                  </a:extLst>
                </a:gridCol>
                <a:gridCol w="689143">
                  <a:extLst>
                    <a:ext uri="{9D8B030D-6E8A-4147-A177-3AD203B41FA5}">
                      <a16:colId xmlns:a16="http://schemas.microsoft.com/office/drawing/2014/main" val="899240206"/>
                    </a:ext>
                  </a:extLst>
                </a:gridCol>
                <a:gridCol w="768659">
                  <a:extLst>
                    <a:ext uri="{9D8B030D-6E8A-4147-A177-3AD203B41FA5}">
                      <a16:colId xmlns:a16="http://schemas.microsoft.com/office/drawing/2014/main" val="38195847"/>
                    </a:ext>
                  </a:extLst>
                </a:gridCol>
                <a:gridCol w="901187">
                  <a:extLst>
                    <a:ext uri="{9D8B030D-6E8A-4147-A177-3AD203B41FA5}">
                      <a16:colId xmlns:a16="http://schemas.microsoft.com/office/drawing/2014/main" val="358608679"/>
                    </a:ext>
                  </a:extLst>
                </a:gridCol>
                <a:gridCol w="848176">
                  <a:extLst>
                    <a:ext uri="{9D8B030D-6E8A-4147-A177-3AD203B41FA5}">
                      <a16:colId xmlns:a16="http://schemas.microsoft.com/office/drawing/2014/main" val="3299948377"/>
                    </a:ext>
                  </a:extLst>
                </a:gridCol>
                <a:gridCol w="848176">
                  <a:extLst>
                    <a:ext uri="{9D8B030D-6E8A-4147-A177-3AD203B41FA5}">
                      <a16:colId xmlns:a16="http://schemas.microsoft.com/office/drawing/2014/main" val="269078862"/>
                    </a:ext>
                  </a:extLst>
                </a:gridCol>
                <a:gridCol w="848176">
                  <a:extLst>
                    <a:ext uri="{9D8B030D-6E8A-4147-A177-3AD203B41FA5}">
                      <a16:colId xmlns:a16="http://schemas.microsoft.com/office/drawing/2014/main" val="257043147"/>
                    </a:ext>
                  </a:extLst>
                </a:gridCol>
                <a:gridCol w="821670">
                  <a:extLst>
                    <a:ext uri="{9D8B030D-6E8A-4147-A177-3AD203B41FA5}">
                      <a16:colId xmlns:a16="http://schemas.microsoft.com/office/drawing/2014/main" val="3929360416"/>
                    </a:ext>
                  </a:extLst>
                </a:gridCol>
                <a:gridCol w="1060220">
                  <a:extLst>
                    <a:ext uri="{9D8B030D-6E8A-4147-A177-3AD203B41FA5}">
                      <a16:colId xmlns:a16="http://schemas.microsoft.com/office/drawing/2014/main" val="524848739"/>
                    </a:ext>
                  </a:extLst>
                </a:gridCol>
              </a:tblGrid>
              <a:tr h="152693">
                <a:tc gridSpan="2">
                  <a:txBody>
                    <a:bodyPr/>
                    <a:lstStyle/>
                    <a:p>
                      <a:pPr algn="ctr" fontAlgn="b">
                        <a:buNone/>
                      </a:pPr>
                      <a:r>
                        <a:rPr lang="fr-FR" sz="900" b="1">
                          <a:effectLst/>
                          <a:latin typeface="Arial" panose="020B0604020202020204" pitchFamily="34" charset="0"/>
                        </a:rPr>
                        <a:t>Géométrie de l'aile</a:t>
                      </a:r>
                    </a:p>
                  </a:txBody>
                  <a:tcPr marL="9525" marR="9525" marT="9525" marB="0" anchor="b">
                    <a:lnL w="12700" cap="flat" cmpd="sng" algn="ctr">
                      <a:solidFill>
                        <a:srgbClr val="803461"/>
                      </a:solidFill>
                      <a:prstDash val="solid"/>
                      <a:round/>
                      <a:headEnd type="none" w="med" len="med"/>
                      <a:tailEnd type="none" w="med" len="med"/>
                    </a:lnL>
                    <a:lnR w="12700" cap="flat" cmpd="sng" algn="ctr">
                      <a:solidFill>
                        <a:srgbClr val="803461"/>
                      </a:solidFill>
                      <a:prstDash val="solid"/>
                      <a:round/>
                      <a:headEnd type="none" w="med" len="med"/>
                      <a:tailEnd type="none" w="med" len="med"/>
                    </a:lnR>
                    <a:lnT w="12700" cap="flat" cmpd="sng" algn="ctr">
                      <a:solidFill>
                        <a:srgbClr val="803461"/>
                      </a:solidFill>
                      <a:prstDash val="solid"/>
                      <a:round/>
                      <a:headEnd type="none" w="med" len="med"/>
                      <a:tailEnd type="none" w="med" len="med"/>
                    </a:lnT>
                    <a:lnB>
                      <a:noFill/>
                    </a:lnB>
                    <a:noFill/>
                  </a:tcPr>
                </a:tc>
                <a:tc hMerge="1">
                  <a:txBody>
                    <a:bodyPr/>
                    <a:lstStyle/>
                    <a:p>
                      <a:endParaRPr lang="fr-FR"/>
                    </a:p>
                  </a:txBody>
                  <a:tcPr/>
                </a:tc>
                <a:tc gridSpan="2">
                  <a:txBody>
                    <a:bodyPr/>
                    <a:lstStyle/>
                    <a:p>
                      <a:pPr algn="ctr" fontAlgn="b">
                        <a:buNone/>
                      </a:pPr>
                      <a:r>
                        <a:rPr lang="fr-FR" sz="900" b="1">
                          <a:effectLst/>
                          <a:latin typeface="Arial"/>
                        </a:rPr>
                        <a:t>Partie spécifique </a:t>
                      </a:r>
                      <a:r>
                        <a:rPr lang="fr-FR" sz="900" b="1" err="1">
                          <a:effectLst/>
                          <a:latin typeface="Arial"/>
                        </a:rPr>
                        <a:t>RdM</a:t>
                      </a:r>
                    </a:p>
                  </a:txBody>
                  <a:tcPr marL="9525" marR="9525" marT="9525" marB="0" anchor="b">
                    <a:lnL w="12700" cap="flat" cmpd="sng" algn="ctr">
                      <a:solidFill>
                        <a:srgbClr val="803461"/>
                      </a:solidFill>
                      <a:prstDash val="solid"/>
                      <a:round/>
                      <a:headEnd type="none" w="med" len="med"/>
                      <a:tailEnd type="none" w="med" len="med"/>
                    </a:lnL>
                    <a:lnR w="12700" cap="flat" cmpd="sng" algn="ctr">
                      <a:solidFill>
                        <a:srgbClr val="C03E61"/>
                      </a:solidFill>
                      <a:prstDash val="solid"/>
                      <a:round/>
                      <a:headEnd type="none" w="med" len="med"/>
                      <a:tailEnd type="none" w="med" len="med"/>
                    </a:lnR>
                    <a:lnT w="12700" cap="flat" cmpd="sng" algn="ctr">
                      <a:solidFill>
                        <a:srgbClr val="C03E61"/>
                      </a:solidFill>
                      <a:prstDash val="solid"/>
                      <a:round/>
                      <a:headEnd type="none" w="med" len="med"/>
                      <a:tailEnd type="none" w="med" len="med"/>
                    </a:lnT>
                    <a:lnB>
                      <a:noFill/>
                    </a:lnB>
                    <a:noFill/>
                  </a:tcPr>
                </a:tc>
                <a:tc hMerge="1">
                  <a:txBody>
                    <a:bodyPr/>
                    <a:lstStyle/>
                    <a:p>
                      <a:endParaRPr lang="fr-FR"/>
                    </a:p>
                  </a:txBody>
                  <a:tcPr/>
                </a:tc>
                <a:tc gridSpan="5">
                  <a:txBody>
                    <a:bodyPr/>
                    <a:lstStyle/>
                    <a:p>
                      <a:pPr algn="ctr" fontAlgn="b">
                        <a:buNone/>
                      </a:pPr>
                      <a:r>
                        <a:rPr lang="fr-FR" sz="900" b="1">
                          <a:effectLst/>
                          <a:latin typeface="Arial" panose="020B0604020202020204" pitchFamily="34" charset="0"/>
                        </a:rPr>
                        <a:t>Détermination des semelles</a:t>
                      </a:r>
                    </a:p>
                  </a:txBody>
                  <a:tcPr marL="9525" marR="9525" marT="9525" marB="0" anchor="b">
                    <a:lnL w="12700" cap="flat" cmpd="sng" algn="ctr">
                      <a:solidFill>
                        <a:srgbClr val="C03E61"/>
                      </a:solidFill>
                      <a:prstDash val="solid"/>
                      <a:round/>
                      <a:headEnd type="none" w="med" len="med"/>
                      <a:tailEnd type="none" w="med" len="med"/>
                    </a:lnL>
                    <a:lnR w="12700" cap="flat" cmpd="sng" algn="ctr">
                      <a:solidFill>
                        <a:srgbClr val="404B61"/>
                      </a:solidFill>
                      <a:prstDash val="solid"/>
                      <a:round/>
                      <a:headEnd type="none" w="med" len="med"/>
                      <a:tailEnd type="none" w="med" len="med"/>
                    </a:lnR>
                    <a:lnT w="12700" cap="flat" cmpd="sng" algn="ctr">
                      <a:solidFill>
                        <a:srgbClr val="404B61"/>
                      </a:solidFill>
                      <a:prstDash val="solid"/>
                      <a:round/>
                      <a:headEnd type="none" w="med" len="med"/>
                      <a:tailEnd type="none" w="med" len="med"/>
                    </a:lnT>
                    <a:lnB w="12700" cap="flat" cmpd="sng" algn="ctr">
                      <a:solidFill>
                        <a:srgbClr val="005F60"/>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924012883"/>
                  </a:ext>
                </a:extLst>
              </a:tr>
              <a:tr h="436266">
                <a:tc>
                  <a:txBody>
                    <a:bodyPr/>
                    <a:lstStyle/>
                    <a:p>
                      <a:pPr fontAlgn="t">
                        <a:buNone/>
                      </a:pPr>
                      <a:r>
                        <a:rPr lang="fr-FR" sz="900">
                          <a:effectLst/>
                          <a:latin typeface="Arial"/>
                        </a:rPr>
                        <a:t>x sur la demi envergure</a:t>
                      </a:r>
                    </a:p>
                  </a:txBody>
                  <a:tcPr marL="9525" marR="9525" marT="9525" marB="0">
                    <a:lnL w="12700" cap="flat" cmpd="sng" algn="ctr">
                      <a:solidFill>
                        <a:srgbClr val="F0704C"/>
                      </a:solidFill>
                      <a:prstDash val="solid"/>
                      <a:round/>
                      <a:headEnd type="none" w="med" len="med"/>
                      <a:tailEnd type="none" w="med" len="med"/>
                    </a:lnL>
                    <a:lnR>
                      <a:noFill/>
                    </a:lnR>
                    <a:lnT>
                      <a:noFill/>
                    </a:lnT>
                    <a:lnB>
                      <a:noFill/>
                    </a:lnB>
                    <a:noFill/>
                  </a:tcPr>
                </a:tc>
                <a:tc>
                  <a:txBody>
                    <a:bodyPr/>
                    <a:lstStyle/>
                    <a:p>
                      <a:pPr fontAlgn="t">
                        <a:buNone/>
                      </a:pPr>
                      <a:r>
                        <a:rPr lang="fr-FR" sz="900">
                          <a:effectLst/>
                          <a:latin typeface="Arial" panose="020B0604020202020204" pitchFamily="34" charset="0"/>
                        </a:rPr>
                        <a:t>y (cordes)</a:t>
                      </a:r>
                    </a:p>
                  </a:txBody>
                  <a:tcPr marL="9525" marR="9525" marT="9525" marB="0">
                    <a:lnL>
                      <a:noFill/>
                    </a:lnL>
                    <a:lnR w="12700" cap="flat" cmpd="sng" algn="ctr">
                      <a:solidFill>
                        <a:srgbClr val="20734C"/>
                      </a:solidFill>
                      <a:prstDash val="solid"/>
                      <a:round/>
                      <a:headEnd type="none" w="med" len="med"/>
                      <a:tailEnd type="none" w="med" len="med"/>
                    </a:lnR>
                    <a:lnT>
                      <a:noFill/>
                    </a:lnT>
                    <a:lnB>
                      <a:noFill/>
                    </a:lnB>
                    <a:noFill/>
                  </a:tcPr>
                </a:tc>
                <a:tc>
                  <a:txBody>
                    <a:bodyPr/>
                    <a:lstStyle/>
                    <a:p>
                      <a:pPr fontAlgn="t">
                        <a:buNone/>
                      </a:pPr>
                      <a:r>
                        <a:rPr lang="fr-FR" sz="900">
                          <a:effectLst/>
                          <a:latin typeface="Arial" panose="020B0604020202020204" pitchFamily="34" charset="0"/>
                        </a:rPr>
                        <a:t>Moment de flexion</a:t>
                      </a:r>
                    </a:p>
                  </a:txBody>
                  <a:tcPr marL="9525" marR="9525" marT="9525" marB="0">
                    <a:lnL w="12700" cap="flat" cmpd="sng" algn="ctr">
                      <a:solidFill>
                        <a:srgbClr val="20734C"/>
                      </a:solidFill>
                      <a:prstDash val="solid"/>
                      <a:round/>
                      <a:headEnd type="none" w="med" len="med"/>
                      <a:tailEnd type="none" w="med" len="med"/>
                    </a:lnL>
                    <a:lnR>
                      <a:noFill/>
                    </a:lnR>
                    <a:lnT>
                      <a:noFill/>
                    </a:lnT>
                    <a:lnB>
                      <a:noFill/>
                    </a:lnB>
                    <a:noFill/>
                  </a:tcPr>
                </a:tc>
                <a:tc>
                  <a:txBody>
                    <a:bodyPr/>
                    <a:lstStyle/>
                    <a:p>
                      <a:pPr fontAlgn="t">
                        <a:buNone/>
                      </a:pPr>
                      <a:r>
                        <a:rPr lang="fr-FR" sz="900">
                          <a:effectLst/>
                          <a:latin typeface="Arial" panose="020B0604020202020204" pitchFamily="34" charset="0"/>
                        </a:rPr>
                        <a:t>Effort tranchant F</a:t>
                      </a:r>
                    </a:p>
                  </a:txBody>
                  <a:tcPr marL="9525" marR="9525" marT="9525" marB="0">
                    <a:lnL>
                      <a:noFill/>
                    </a:lnL>
                    <a:lnR w="12700" cap="flat" cmpd="sng" algn="ctr">
                      <a:solidFill>
                        <a:srgbClr val="D0714C"/>
                      </a:solidFill>
                      <a:prstDash val="solid"/>
                      <a:round/>
                      <a:headEnd type="none" w="med" len="med"/>
                      <a:tailEnd type="none" w="med" len="med"/>
                    </a:lnR>
                    <a:lnT>
                      <a:noFill/>
                    </a:lnT>
                    <a:lnB>
                      <a:noFill/>
                    </a:lnB>
                    <a:noFill/>
                  </a:tcPr>
                </a:tc>
                <a:tc>
                  <a:txBody>
                    <a:bodyPr/>
                    <a:lstStyle/>
                    <a:p>
                      <a:pPr fontAlgn="t">
                        <a:buNone/>
                      </a:pPr>
                      <a:r>
                        <a:rPr lang="fr-FR" sz="900">
                          <a:effectLst/>
                          <a:latin typeface="Arial" panose="020B0604020202020204" pitchFamily="34" charset="0"/>
                        </a:rPr>
                        <a:t>Hauteur longeron</a:t>
                      </a:r>
                    </a:p>
                  </a:txBody>
                  <a:tcPr marL="9525" marR="9525" marT="9525" marB="0">
                    <a:lnL w="12700" cap="flat" cmpd="sng" algn="ctr">
                      <a:solidFill>
                        <a:srgbClr val="D0714C"/>
                      </a:solidFill>
                      <a:prstDash val="solid"/>
                      <a:round/>
                      <a:headEnd type="none" w="med" len="med"/>
                      <a:tailEnd type="none" w="med" len="med"/>
                    </a:lnL>
                    <a:lnR>
                      <a:noFill/>
                    </a:lnR>
                    <a:lnT w="12700" cap="flat" cmpd="sng" algn="ctr">
                      <a:solidFill>
                        <a:srgbClr val="005F60"/>
                      </a:solidFill>
                      <a:prstDash val="solid"/>
                      <a:round/>
                      <a:headEnd type="none" w="med" len="med"/>
                      <a:tailEnd type="none" w="med" len="med"/>
                    </a:lnT>
                    <a:lnB>
                      <a:noFill/>
                    </a:lnB>
                    <a:noFill/>
                  </a:tcPr>
                </a:tc>
                <a:tc>
                  <a:txBody>
                    <a:bodyPr/>
                    <a:lstStyle/>
                    <a:p>
                      <a:pPr fontAlgn="t">
                        <a:buNone/>
                      </a:pPr>
                      <a:r>
                        <a:rPr lang="fr-FR" sz="900">
                          <a:effectLst/>
                          <a:latin typeface="Arial" panose="020B0604020202020204" pitchFamily="34" charset="0"/>
                        </a:rPr>
                        <a:t>Effort Normal semelles longeron</a:t>
                      </a:r>
                    </a:p>
                  </a:txBody>
                  <a:tcPr marL="9525" marR="9525" marT="9525" marB="0">
                    <a:lnL>
                      <a:noFill/>
                    </a:lnL>
                    <a:lnR>
                      <a:noFill/>
                    </a:lnR>
                    <a:lnT w="12700" cap="flat" cmpd="sng" algn="ctr">
                      <a:solidFill>
                        <a:srgbClr val="806260"/>
                      </a:solidFill>
                      <a:prstDash val="solid"/>
                      <a:round/>
                      <a:headEnd type="none" w="med" len="med"/>
                      <a:tailEnd type="none" w="med" len="med"/>
                    </a:lnT>
                    <a:lnB>
                      <a:noFill/>
                    </a:lnB>
                    <a:noFill/>
                  </a:tcPr>
                </a:tc>
                <a:tc>
                  <a:txBody>
                    <a:bodyPr/>
                    <a:lstStyle/>
                    <a:p>
                      <a:pPr fontAlgn="t">
                        <a:buNone/>
                      </a:pPr>
                      <a:r>
                        <a:rPr lang="fr-FR" sz="900">
                          <a:effectLst/>
                          <a:latin typeface="Arial"/>
                        </a:rPr>
                        <a:t>Section </a:t>
                      </a:r>
                      <a:r>
                        <a:rPr lang="fr-FR" sz="900" err="1">
                          <a:effectLst/>
                          <a:latin typeface="Arial"/>
                        </a:rPr>
                        <a:t>caclulée</a:t>
                      </a:r>
                      <a:r>
                        <a:rPr lang="fr-FR" sz="900">
                          <a:effectLst/>
                          <a:latin typeface="Arial"/>
                        </a:rPr>
                        <a:t> des semelles</a:t>
                      </a:r>
                    </a:p>
                  </a:txBody>
                  <a:tcPr marL="9525" marR="9525" marT="9525" marB="0">
                    <a:lnL>
                      <a:noFill/>
                    </a:lnL>
                    <a:lnR>
                      <a:noFill/>
                    </a:lnR>
                    <a:lnT w="12700" cap="flat" cmpd="sng" algn="ctr">
                      <a:solidFill>
                        <a:srgbClr val="806760"/>
                      </a:solidFill>
                      <a:prstDash val="solid"/>
                      <a:round/>
                      <a:headEnd type="none" w="med" len="med"/>
                      <a:tailEnd type="none" w="med" len="med"/>
                    </a:lnT>
                    <a:lnB>
                      <a:noFill/>
                    </a:lnB>
                    <a:noFill/>
                  </a:tcPr>
                </a:tc>
                <a:tc>
                  <a:txBody>
                    <a:bodyPr/>
                    <a:lstStyle/>
                    <a:p>
                      <a:pPr fontAlgn="t">
                        <a:buNone/>
                      </a:pPr>
                      <a:r>
                        <a:rPr lang="fr-FR" sz="900">
                          <a:effectLst/>
                          <a:latin typeface="Arial" panose="020B0604020202020204" pitchFamily="34" charset="0"/>
                        </a:rPr>
                        <a:t>Largeur des semelles</a:t>
                      </a:r>
                    </a:p>
                  </a:txBody>
                  <a:tcPr marL="9525" marR="9525" marT="9525" marB="0">
                    <a:lnL>
                      <a:noFill/>
                    </a:lnL>
                    <a:lnR>
                      <a:noFill/>
                    </a:lnR>
                    <a:lnT w="12700" cap="flat" cmpd="sng" algn="ctr">
                      <a:solidFill>
                        <a:srgbClr val="006F60"/>
                      </a:solidFill>
                      <a:prstDash val="solid"/>
                      <a:round/>
                      <a:headEnd type="none" w="med" len="med"/>
                      <a:tailEnd type="none" w="med" len="med"/>
                    </a:lnT>
                    <a:lnB>
                      <a:noFill/>
                    </a:lnB>
                    <a:noFill/>
                  </a:tcPr>
                </a:tc>
                <a:tc>
                  <a:txBody>
                    <a:bodyPr/>
                    <a:lstStyle/>
                    <a:p>
                      <a:pPr fontAlgn="t">
                        <a:buNone/>
                      </a:pPr>
                      <a:r>
                        <a:rPr lang="fr-FR" sz="900">
                          <a:effectLst/>
                          <a:latin typeface="Arial" panose="020B0604020202020204" pitchFamily="34" charset="0"/>
                        </a:rPr>
                        <a:t>Epaisseur des semelles</a:t>
                      </a:r>
                    </a:p>
                  </a:txBody>
                  <a:tcPr marL="9525" marR="9525" marT="9525" marB="0">
                    <a:lnL>
                      <a:noFill/>
                    </a:lnL>
                    <a:lnR w="6350" cap="flat" cmpd="sng" algn="ctr">
                      <a:solidFill>
                        <a:srgbClr val="20654C"/>
                      </a:solidFill>
                      <a:prstDash val="solid"/>
                      <a:round/>
                      <a:headEnd type="none" w="med" len="med"/>
                      <a:tailEnd type="none" w="med" len="med"/>
                    </a:lnR>
                    <a:lnT w="12700" cap="flat" cmpd="sng" algn="ctr">
                      <a:solidFill>
                        <a:srgbClr val="006960"/>
                      </a:solidFill>
                      <a:prstDash val="solid"/>
                      <a:round/>
                      <a:headEnd type="none" w="med" len="med"/>
                      <a:tailEnd type="none" w="med" len="med"/>
                    </a:lnT>
                    <a:lnB>
                      <a:noFill/>
                    </a:lnB>
                    <a:noFill/>
                  </a:tcPr>
                </a:tc>
                <a:extLst>
                  <a:ext uri="{0D108BD9-81ED-4DB2-BD59-A6C34878D82A}">
                    <a16:rowId xmlns:a16="http://schemas.microsoft.com/office/drawing/2014/main" val="2661213436"/>
                  </a:ext>
                </a:extLst>
              </a:tr>
              <a:tr h="163600">
                <a:tc>
                  <a:txBody>
                    <a:bodyPr/>
                    <a:lstStyle/>
                    <a:p>
                      <a:pPr fontAlgn="t">
                        <a:buNone/>
                      </a:pPr>
                      <a:r>
                        <a:rPr lang="fr-FR" sz="900">
                          <a:effectLst/>
                          <a:latin typeface="Arial" panose="020B0604020202020204" pitchFamily="34" charset="0"/>
                        </a:rPr>
                        <a:t>en m</a:t>
                      </a:r>
                    </a:p>
                  </a:txBody>
                  <a:tcPr marL="9525" marR="9525" marT="9525" marB="0">
                    <a:lnL w="12700" cap="flat" cmpd="sng" algn="ctr">
                      <a:solidFill>
                        <a:srgbClr val="20654C"/>
                      </a:solidFill>
                      <a:prstDash val="solid"/>
                      <a:round/>
                      <a:headEnd type="none" w="med" len="med"/>
                      <a:tailEnd type="none" w="med" len="med"/>
                    </a:lnL>
                    <a:lnR>
                      <a:noFill/>
                    </a:lnR>
                    <a:lnT>
                      <a:noFill/>
                    </a:lnT>
                    <a:lnB w="12700" cap="flat" cmpd="sng" algn="ctr">
                      <a:solidFill>
                        <a:srgbClr val="20654C"/>
                      </a:solidFill>
                      <a:prstDash val="solid"/>
                      <a:round/>
                      <a:headEnd type="none" w="med" len="med"/>
                      <a:tailEnd type="none" w="med" len="med"/>
                    </a:lnB>
                    <a:noFill/>
                  </a:tcPr>
                </a:tc>
                <a:tc>
                  <a:txBody>
                    <a:bodyPr/>
                    <a:lstStyle/>
                    <a:p>
                      <a:pPr fontAlgn="t">
                        <a:buNone/>
                      </a:pPr>
                      <a:r>
                        <a:rPr lang="fr-FR" sz="900">
                          <a:effectLst/>
                          <a:latin typeface="Arial" panose="020B0604020202020204" pitchFamily="34" charset="0"/>
                        </a:rPr>
                        <a:t>en m</a:t>
                      </a:r>
                    </a:p>
                  </a:txBody>
                  <a:tcPr marL="9525" marR="9525" marT="9525" marB="0">
                    <a:lnL>
                      <a:noFill/>
                    </a:lnL>
                    <a:lnR w="12700" cap="flat" cmpd="sng" algn="ctr">
                      <a:solidFill>
                        <a:srgbClr val="90734C"/>
                      </a:solidFill>
                      <a:prstDash val="solid"/>
                      <a:round/>
                      <a:headEnd type="none" w="med" len="med"/>
                      <a:tailEnd type="none" w="med" len="med"/>
                    </a:lnR>
                    <a:lnT>
                      <a:noFill/>
                    </a:lnT>
                    <a:lnB w="12700" cap="flat" cmpd="sng" algn="ctr">
                      <a:solidFill>
                        <a:srgbClr val="90734C"/>
                      </a:solidFill>
                      <a:prstDash val="solid"/>
                      <a:round/>
                      <a:headEnd type="none" w="med" len="med"/>
                      <a:tailEnd type="none" w="med" len="med"/>
                    </a:lnB>
                    <a:noFill/>
                  </a:tcPr>
                </a:tc>
                <a:tc>
                  <a:txBody>
                    <a:bodyPr/>
                    <a:lstStyle/>
                    <a:p>
                      <a:pPr fontAlgn="t">
                        <a:buNone/>
                      </a:pPr>
                      <a:r>
                        <a:rPr lang="fr-FR" sz="900">
                          <a:effectLst/>
                          <a:latin typeface="Arial" panose="020B0604020202020204" pitchFamily="34" charset="0"/>
                        </a:rPr>
                        <a:t>en N.m</a:t>
                      </a:r>
                    </a:p>
                  </a:txBody>
                  <a:tcPr marL="9525" marR="9525" marT="9525" marB="0">
                    <a:lnL w="12700" cap="flat" cmpd="sng" algn="ctr">
                      <a:solidFill>
                        <a:srgbClr val="90734C"/>
                      </a:solidFill>
                      <a:prstDash val="solid"/>
                      <a:round/>
                      <a:headEnd type="none" w="med" len="med"/>
                      <a:tailEnd type="none" w="med" len="med"/>
                    </a:lnL>
                    <a:lnR>
                      <a:noFill/>
                    </a:lnR>
                    <a:lnT>
                      <a:noFill/>
                    </a:lnT>
                    <a:lnB w="12700" cap="flat" cmpd="sng" algn="ctr">
                      <a:solidFill>
                        <a:srgbClr val="40582F"/>
                      </a:solidFill>
                      <a:prstDash val="solid"/>
                      <a:round/>
                      <a:headEnd type="none" w="med" len="med"/>
                      <a:tailEnd type="none" w="med" len="med"/>
                    </a:lnB>
                    <a:noFill/>
                  </a:tcPr>
                </a:tc>
                <a:tc>
                  <a:txBody>
                    <a:bodyPr/>
                    <a:lstStyle/>
                    <a:p>
                      <a:pPr fontAlgn="t">
                        <a:buNone/>
                      </a:pPr>
                      <a:r>
                        <a:rPr lang="fr-FR" sz="900">
                          <a:effectLst/>
                          <a:latin typeface="Arial" panose="020B0604020202020204" pitchFamily="34" charset="0"/>
                        </a:rPr>
                        <a:t>en N</a:t>
                      </a:r>
                    </a:p>
                  </a:txBody>
                  <a:tcPr marL="9525" marR="9525" marT="9525" marB="0">
                    <a:lnL>
                      <a:noFill/>
                    </a:lnL>
                    <a:lnR w="12700" cap="flat" cmpd="sng" algn="ctr">
                      <a:solidFill>
                        <a:srgbClr val="A06F4C"/>
                      </a:solidFill>
                      <a:prstDash val="solid"/>
                      <a:round/>
                      <a:headEnd type="none" w="med" len="med"/>
                      <a:tailEnd type="none" w="med" len="med"/>
                    </a:lnR>
                    <a:lnT>
                      <a:noFill/>
                    </a:lnT>
                    <a:lnB w="12700" cap="flat" cmpd="sng" algn="ctr">
                      <a:solidFill>
                        <a:srgbClr val="A06F4C"/>
                      </a:solidFill>
                      <a:prstDash val="solid"/>
                      <a:round/>
                      <a:headEnd type="none" w="med" len="med"/>
                      <a:tailEnd type="none" w="med" len="med"/>
                    </a:lnB>
                    <a:noFill/>
                  </a:tcPr>
                </a:tc>
                <a:tc>
                  <a:txBody>
                    <a:bodyPr/>
                    <a:lstStyle/>
                    <a:p>
                      <a:pPr fontAlgn="b">
                        <a:buNone/>
                      </a:pPr>
                      <a:r>
                        <a:rPr lang="fr-FR" sz="900">
                          <a:effectLst/>
                          <a:latin typeface="Arial" panose="020B0604020202020204" pitchFamily="34" charset="0"/>
                        </a:rPr>
                        <a:t>en m</a:t>
                      </a:r>
                    </a:p>
                  </a:txBody>
                  <a:tcPr marL="9525" marR="9525" marT="9525" marB="0" anchor="b">
                    <a:lnL w="12700" cap="flat" cmpd="sng" algn="ctr">
                      <a:solidFill>
                        <a:srgbClr val="A06F4C"/>
                      </a:solidFill>
                      <a:prstDash val="solid"/>
                      <a:round/>
                      <a:headEnd type="none" w="med" len="med"/>
                      <a:tailEnd type="none" w="med" len="med"/>
                    </a:lnL>
                    <a:lnR>
                      <a:noFill/>
                    </a:lnR>
                    <a:lnT>
                      <a:noFill/>
                    </a:lnT>
                    <a:lnB w="12700" cap="flat" cmpd="sng" algn="ctr">
                      <a:solidFill>
                        <a:srgbClr val="40B060"/>
                      </a:solidFill>
                      <a:prstDash val="solid"/>
                      <a:round/>
                      <a:headEnd type="none" w="med" len="med"/>
                      <a:tailEnd type="none" w="med" len="med"/>
                    </a:lnB>
                    <a:noFill/>
                  </a:tcPr>
                </a:tc>
                <a:tc>
                  <a:txBody>
                    <a:bodyPr/>
                    <a:lstStyle/>
                    <a:p>
                      <a:pPr fontAlgn="b">
                        <a:buNone/>
                      </a:pPr>
                      <a:r>
                        <a:rPr lang="fr-FR" sz="900">
                          <a:effectLst/>
                          <a:latin typeface="Arial" panose="020B0604020202020204" pitchFamily="34" charset="0"/>
                        </a:rPr>
                        <a:t>en N</a:t>
                      </a:r>
                    </a:p>
                  </a:txBody>
                  <a:tcPr marL="9525" marR="9525" marT="9525" marB="0" anchor="b">
                    <a:lnL>
                      <a:noFill/>
                    </a:lnL>
                    <a:lnR>
                      <a:noFill/>
                    </a:lnR>
                    <a:lnT>
                      <a:noFill/>
                    </a:lnT>
                    <a:lnB w="12700" cap="flat" cmpd="sng" algn="ctr">
                      <a:solidFill>
                        <a:srgbClr val="C0A560"/>
                      </a:solidFill>
                      <a:prstDash val="solid"/>
                      <a:round/>
                      <a:headEnd type="none" w="med" len="med"/>
                      <a:tailEnd type="none" w="med" len="med"/>
                    </a:lnB>
                    <a:noFill/>
                  </a:tcPr>
                </a:tc>
                <a:tc>
                  <a:txBody>
                    <a:bodyPr/>
                    <a:lstStyle/>
                    <a:p>
                      <a:pPr fontAlgn="t">
                        <a:buNone/>
                      </a:pPr>
                      <a:r>
                        <a:rPr lang="fr-FR" sz="900">
                          <a:effectLst/>
                          <a:latin typeface="Arial" panose="020B0604020202020204" pitchFamily="34" charset="0"/>
                        </a:rPr>
                        <a:t>en mm²</a:t>
                      </a:r>
                    </a:p>
                  </a:txBody>
                  <a:tcPr marL="9525" marR="9525" marT="9525" marB="0">
                    <a:lnL>
                      <a:noFill/>
                    </a:lnL>
                    <a:lnR>
                      <a:noFill/>
                    </a:lnR>
                    <a:lnT>
                      <a:noFill/>
                    </a:lnT>
                    <a:lnB w="12700" cap="flat" cmpd="sng" algn="ctr">
                      <a:solidFill>
                        <a:srgbClr val="C0A460"/>
                      </a:solidFill>
                      <a:prstDash val="solid"/>
                      <a:round/>
                      <a:headEnd type="none" w="med" len="med"/>
                      <a:tailEnd type="none" w="med" len="med"/>
                    </a:lnB>
                    <a:noFill/>
                  </a:tcPr>
                </a:tc>
                <a:tc>
                  <a:txBody>
                    <a:bodyPr/>
                    <a:lstStyle/>
                    <a:p>
                      <a:pPr fontAlgn="t">
                        <a:buNone/>
                      </a:pPr>
                      <a:r>
                        <a:rPr lang="fr-FR" sz="900">
                          <a:effectLst/>
                          <a:latin typeface="Arial" panose="020B0604020202020204" pitchFamily="34" charset="0"/>
                        </a:rPr>
                        <a:t>en mm</a:t>
                      </a:r>
                    </a:p>
                  </a:txBody>
                  <a:tcPr marL="9525" marR="9525" marT="9525" marB="0">
                    <a:lnL>
                      <a:noFill/>
                    </a:lnL>
                    <a:lnR>
                      <a:noFill/>
                    </a:lnR>
                    <a:lnT>
                      <a:noFill/>
                    </a:lnT>
                    <a:lnB w="12700" cap="flat" cmpd="sng" algn="ctr">
                      <a:solidFill>
                        <a:srgbClr val="40BD60"/>
                      </a:solidFill>
                      <a:prstDash val="solid"/>
                      <a:round/>
                      <a:headEnd type="none" w="med" len="med"/>
                      <a:tailEnd type="none" w="med" len="med"/>
                    </a:lnB>
                    <a:noFill/>
                  </a:tcPr>
                </a:tc>
                <a:tc>
                  <a:txBody>
                    <a:bodyPr/>
                    <a:lstStyle/>
                    <a:p>
                      <a:pPr fontAlgn="t">
                        <a:buNone/>
                      </a:pPr>
                      <a:r>
                        <a:rPr lang="fr-FR" sz="900">
                          <a:effectLst/>
                          <a:latin typeface="Arial" panose="020B0604020202020204" pitchFamily="34" charset="0"/>
                        </a:rPr>
                        <a:t>en mm</a:t>
                      </a:r>
                    </a:p>
                  </a:txBody>
                  <a:tcPr marL="9525" marR="9525" marT="9525" marB="0">
                    <a:lnL>
                      <a:noFill/>
                    </a:lnL>
                    <a:lnR w="6350" cap="flat" cmpd="sng" algn="ctr">
                      <a:solidFill>
                        <a:srgbClr val="A0764C"/>
                      </a:solidFill>
                      <a:prstDash val="solid"/>
                      <a:round/>
                      <a:headEnd type="none" w="med" len="med"/>
                      <a:tailEnd type="none" w="med" len="med"/>
                    </a:lnR>
                    <a:lnT>
                      <a:noFill/>
                    </a:lnT>
                    <a:lnB w="12700" cap="flat" cmpd="sng" algn="ctr">
                      <a:solidFill>
                        <a:srgbClr val="40BE60"/>
                      </a:solidFill>
                      <a:prstDash val="solid"/>
                      <a:round/>
                      <a:headEnd type="none" w="med" len="med"/>
                      <a:tailEnd type="none" w="med" len="med"/>
                    </a:lnB>
                    <a:noFill/>
                  </a:tcPr>
                </a:tc>
                <a:extLst>
                  <a:ext uri="{0D108BD9-81ED-4DB2-BD59-A6C34878D82A}">
                    <a16:rowId xmlns:a16="http://schemas.microsoft.com/office/drawing/2014/main" val="1104646190"/>
                  </a:ext>
                </a:extLst>
              </a:tr>
              <a:tr h="174507">
                <a:tc>
                  <a:txBody>
                    <a:bodyPr/>
                    <a:lstStyle/>
                    <a:p>
                      <a:pPr algn="r" fontAlgn="b">
                        <a:buNone/>
                      </a:pPr>
                      <a:r>
                        <a:rPr lang="fr-FR" sz="900">
                          <a:effectLst/>
                          <a:latin typeface="Arial" panose="020B0604020202020204" pitchFamily="34" charset="0"/>
                        </a:rPr>
                        <a:t>0,000</a:t>
                      </a:r>
                    </a:p>
                  </a:txBody>
                  <a:tcPr marL="9525" marR="9525" marT="9525" marB="0" anchor="b">
                    <a:lnL w="12700" cap="flat" cmpd="sng" algn="ctr">
                      <a:solidFill>
                        <a:srgbClr val="90734C"/>
                      </a:solidFill>
                      <a:prstDash val="solid"/>
                      <a:round/>
                      <a:headEnd type="none" w="med" len="med"/>
                      <a:tailEnd type="none" w="med" len="med"/>
                    </a:lnL>
                    <a:lnR>
                      <a:noFill/>
                    </a:lnR>
                    <a:lnT w="12700" cap="flat" cmpd="sng" algn="ctr">
                      <a:solidFill>
                        <a:srgbClr val="20654C"/>
                      </a:solidFill>
                      <a:prstDash val="solid"/>
                      <a:round/>
                      <a:headEnd type="none" w="med" len="med"/>
                      <a:tailEnd type="none" w="med" len="med"/>
                    </a:lnT>
                    <a:lnB>
                      <a:noFill/>
                    </a:lnB>
                    <a:noFill/>
                  </a:tcPr>
                </a:tc>
                <a:tc>
                  <a:txBody>
                    <a:bodyPr/>
                    <a:lstStyle/>
                    <a:p>
                      <a:pPr algn="r" fontAlgn="b">
                        <a:buNone/>
                      </a:pPr>
                      <a:r>
                        <a:rPr lang="fr-FR" sz="900">
                          <a:effectLst/>
                          <a:latin typeface="Arial" panose="020B0604020202020204" pitchFamily="34" charset="0"/>
                        </a:rPr>
                        <a:t>3,500</a:t>
                      </a:r>
                    </a:p>
                  </a:txBody>
                  <a:tcPr marL="9525" marR="9525" marT="9525" marB="0" anchor="b">
                    <a:lnL>
                      <a:noFill/>
                    </a:lnL>
                    <a:lnR w="12700" cap="flat" cmpd="sng" algn="ctr">
                      <a:solidFill>
                        <a:srgbClr val="F0694C"/>
                      </a:solidFill>
                      <a:prstDash val="solid"/>
                      <a:round/>
                      <a:headEnd type="none" w="med" len="med"/>
                      <a:tailEnd type="none" w="med" len="med"/>
                    </a:lnR>
                    <a:lnT w="12700" cap="flat" cmpd="sng" algn="ctr">
                      <a:solidFill>
                        <a:srgbClr val="90734C"/>
                      </a:solidFill>
                      <a:prstDash val="solid"/>
                      <a:round/>
                      <a:headEnd type="none" w="med" len="med"/>
                      <a:tailEnd type="none" w="med" len="med"/>
                    </a:lnT>
                    <a:lnB>
                      <a:noFill/>
                    </a:lnB>
                    <a:noFill/>
                  </a:tcPr>
                </a:tc>
                <a:tc>
                  <a:txBody>
                    <a:bodyPr/>
                    <a:lstStyle/>
                    <a:p>
                      <a:pPr algn="r" fontAlgn="b">
                        <a:buNone/>
                      </a:pPr>
                      <a:r>
                        <a:rPr lang="fr-FR" sz="900">
                          <a:effectLst/>
                          <a:latin typeface="Arial" panose="020B0604020202020204" pitchFamily="34" charset="0"/>
                        </a:rPr>
                        <a:t>2026337</a:t>
                      </a:r>
                    </a:p>
                  </a:txBody>
                  <a:tcPr marL="9525" marR="9525" marT="9525" marB="0" anchor="b">
                    <a:lnL w="12700" cap="flat" cmpd="sng" algn="ctr">
                      <a:solidFill>
                        <a:srgbClr val="F0694C"/>
                      </a:solidFill>
                      <a:prstDash val="solid"/>
                      <a:round/>
                      <a:headEnd type="none" w="med" len="med"/>
                      <a:tailEnd type="none" w="med" len="med"/>
                    </a:lnL>
                    <a:lnR>
                      <a:noFill/>
                    </a:lnR>
                    <a:lnT w="12700" cap="flat" cmpd="sng" algn="ctr">
                      <a:solidFill>
                        <a:srgbClr val="40582F"/>
                      </a:solidFill>
                      <a:prstDash val="solid"/>
                      <a:round/>
                      <a:headEnd type="none" w="med" len="med"/>
                      <a:tailEnd type="none" w="med" len="med"/>
                    </a:lnT>
                    <a:lnB>
                      <a:noFill/>
                    </a:lnB>
                    <a:noFill/>
                  </a:tcPr>
                </a:tc>
                <a:tc>
                  <a:txBody>
                    <a:bodyPr/>
                    <a:lstStyle/>
                    <a:p>
                      <a:pPr algn="r" fontAlgn="b">
                        <a:buNone/>
                      </a:pPr>
                      <a:r>
                        <a:rPr lang="fr-FR" sz="900">
                          <a:effectLst/>
                          <a:latin typeface="Arial" panose="020B0604020202020204" pitchFamily="34" charset="0"/>
                        </a:rPr>
                        <a:t>328717</a:t>
                      </a:r>
                    </a:p>
                  </a:txBody>
                  <a:tcPr marL="9525" marR="9525" marT="9525" marB="0" anchor="b">
                    <a:lnL>
                      <a:noFill/>
                    </a:lnL>
                    <a:lnR w="12700" cap="flat" cmpd="sng" algn="ctr">
                      <a:solidFill>
                        <a:srgbClr val="E0664C"/>
                      </a:solidFill>
                      <a:prstDash val="solid"/>
                      <a:round/>
                      <a:headEnd type="none" w="med" len="med"/>
                      <a:tailEnd type="none" w="med" len="med"/>
                    </a:lnR>
                    <a:lnT w="12700" cap="flat" cmpd="sng" algn="ctr">
                      <a:solidFill>
                        <a:srgbClr val="A06F4C"/>
                      </a:solidFill>
                      <a:prstDash val="solid"/>
                      <a:round/>
                      <a:headEnd type="none" w="med" len="med"/>
                      <a:tailEnd type="none" w="med" len="med"/>
                    </a:lnT>
                    <a:lnB>
                      <a:noFill/>
                    </a:lnB>
                    <a:noFill/>
                  </a:tcPr>
                </a:tc>
                <a:tc>
                  <a:txBody>
                    <a:bodyPr/>
                    <a:lstStyle/>
                    <a:p>
                      <a:pPr algn="r" fontAlgn="b">
                        <a:buNone/>
                      </a:pPr>
                      <a:r>
                        <a:rPr lang="fr-FR" sz="900">
                          <a:effectLst/>
                          <a:latin typeface="Arial" panose="020B0604020202020204" pitchFamily="34" charset="0"/>
                        </a:rPr>
                        <a:t>0,42</a:t>
                      </a:r>
                    </a:p>
                  </a:txBody>
                  <a:tcPr marL="9525" marR="9525" marT="9525" marB="0" anchor="b">
                    <a:lnL w="12700" cap="flat" cmpd="sng" algn="ctr">
                      <a:solidFill>
                        <a:srgbClr val="E0664C"/>
                      </a:solidFill>
                      <a:prstDash val="solid"/>
                      <a:round/>
                      <a:headEnd type="none" w="med" len="med"/>
                      <a:tailEnd type="none" w="med" len="med"/>
                    </a:lnL>
                    <a:lnR>
                      <a:noFill/>
                    </a:lnR>
                    <a:lnT w="12700" cap="flat" cmpd="sng" algn="ctr">
                      <a:solidFill>
                        <a:srgbClr val="40B060"/>
                      </a:solidFill>
                      <a:prstDash val="solid"/>
                      <a:round/>
                      <a:headEnd type="none" w="med" len="med"/>
                      <a:tailEnd type="none" w="med" len="med"/>
                    </a:lnT>
                    <a:lnB>
                      <a:noFill/>
                    </a:lnB>
                    <a:noFill/>
                  </a:tcPr>
                </a:tc>
                <a:tc>
                  <a:txBody>
                    <a:bodyPr/>
                    <a:lstStyle/>
                    <a:p>
                      <a:pPr algn="r" fontAlgn="b">
                        <a:buNone/>
                      </a:pPr>
                      <a:r>
                        <a:rPr lang="fr-FR" sz="900">
                          <a:effectLst/>
                          <a:latin typeface="Arial" panose="020B0604020202020204" pitchFamily="34" charset="0"/>
                        </a:rPr>
                        <a:t>4859320</a:t>
                      </a:r>
                    </a:p>
                  </a:txBody>
                  <a:tcPr marL="9525" marR="9525" marT="9525" marB="0" anchor="b">
                    <a:lnL>
                      <a:noFill/>
                    </a:lnL>
                    <a:lnR>
                      <a:noFill/>
                    </a:lnR>
                    <a:lnT w="12700" cap="flat" cmpd="sng" algn="ctr">
                      <a:solidFill>
                        <a:srgbClr val="C0A560"/>
                      </a:solidFill>
                      <a:prstDash val="solid"/>
                      <a:round/>
                      <a:headEnd type="none" w="med" len="med"/>
                      <a:tailEnd type="none" w="med" len="med"/>
                    </a:lnT>
                    <a:lnB>
                      <a:noFill/>
                    </a:lnB>
                    <a:noFill/>
                  </a:tcPr>
                </a:tc>
                <a:tc>
                  <a:txBody>
                    <a:bodyPr/>
                    <a:lstStyle/>
                    <a:p>
                      <a:pPr algn="r" fontAlgn="b">
                        <a:buNone/>
                      </a:pPr>
                      <a:r>
                        <a:rPr lang="fr-FR" sz="900">
                          <a:effectLst/>
                          <a:latin typeface="Arial" panose="020B0604020202020204" pitchFamily="34" charset="0"/>
                        </a:rPr>
                        <a:t>10123,58</a:t>
                      </a:r>
                    </a:p>
                  </a:txBody>
                  <a:tcPr marL="9525" marR="9525" marT="9525" marB="0" anchor="b">
                    <a:lnL>
                      <a:noFill/>
                    </a:lnL>
                    <a:lnR>
                      <a:noFill/>
                    </a:lnR>
                    <a:lnT w="12700" cap="flat" cmpd="sng" algn="ctr">
                      <a:solidFill>
                        <a:srgbClr val="C0A460"/>
                      </a:solidFill>
                      <a:prstDash val="solid"/>
                      <a:round/>
                      <a:headEnd type="none" w="med" len="med"/>
                      <a:tailEnd type="none" w="med" len="med"/>
                    </a:lnT>
                    <a:lnB>
                      <a:noFill/>
                    </a:lnB>
                    <a:noFill/>
                  </a:tcPr>
                </a:tc>
                <a:tc>
                  <a:txBody>
                    <a:bodyPr/>
                    <a:lstStyle/>
                    <a:p>
                      <a:pPr algn="r" fontAlgn="b">
                        <a:buNone/>
                      </a:pPr>
                      <a:r>
                        <a:rPr lang="fr-FR" sz="900">
                          <a:effectLst/>
                          <a:latin typeface="Arial" panose="020B0604020202020204" pitchFamily="34" charset="0"/>
                        </a:rPr>
                        <a:t>150</a:t>
                      </a:r>
                    </a:p>
                  </a:txBody>
                  <a:tcPr marL="9525" marR="9525" marT="9525" marB="0" anchor="b">
                    <a:lnL>
                      <a:noFill/>
                    </a:lnL>
                    <a:lnR>
                      <a:noFill/>
                    </a:lnR>
                    <a:lnT w="12700" cap="flat" cmpd="sng" algn="ctr">
                      <a:solidFill>
                        <a:srgbClr val="40BD60"/>
                      </a:solidFill>
                      <a:prstDash val="solid"/>
                      <a:round/>
                      <a:headEnd type="none" w="med" len="med"/>
                      <a:tailEnd type="none" w="med" len="med"/>
                    </a:lnT>
                    <a:lnB>
                      <a:noFill/>
                    </a:lnB>
                    <a:noFill/>
                  </a:tcPr>
                </a:tc>
                <a:tc>
                  <a:txBody>
                    <a:bodyPr/>
                    <a:lstStyle/>
                    <a:p>
                      <a:pPr algn="r" fontAlgn="b">
                        <a:buNone/>
                      </a:pPr>
                      <a:r>
                        <a:rPr lang="fr-FR" sz="900">
                          <a:effectLst/>
                          <a:latin typeface="Arial" panose="020B0604020202020204" pitchFamily="34" charset="0"/>
                        </a:rPr>
                        <a:t>67,49</a:t>
                      </a:r>
                    </a:p>
                  </a:txBody>
                  <a:tcPr marL="9525" marR="9525" marT="9525" marB="0" anchor="b">
                    <a:lnL>
                      <a:noFill/>
                    </a:lnL>
                    <a:lnR w="6350" cap="flat" cmpd="sng" algn="ctr">
                      <a:solidFill>
                        <a:srgbClr val="E06D4C"/>
                      </a:solidFill>
                      <a:prstDash val="solid"/>
                      <a:round/>
                      <a:headEnd type="none" w="med" len="med"/>
                      <a:tailEnd type="none" w="med" len="med"/>
                    </a:lnR>
                    <a:lnT w="12700" cap="flat" cmpd="sng" algn="ctr">
                      <a:solidFill>
                        <a:srgbClr val="40BE60"/>
                      </a:solidFill>
                      <a:prstDash val="solid"/>
                      <a:round/>
                      <a:headEnd type="none" w="med" len="med"/>
                      <a:tailEnd type="none" w="med" len="med"/>
                    </a:lnT>
                    <a:lnB>
                      <a:noFill/>
                    </a:lnB>
                    <a:noFill/>
                  </a:tcPr>
                </a:tc>
                <a:extLst>
                  <a:ext uri="{0D108BD9-81ED-4DB2-BD59-A6C34878D82A}">
                    <a16:rowId xmlns:a16="http://schemas.microsoft.com/office/drawing/2014/main" val="3416003964"/>
                  </a:ext>
                </a:extLst>
              </a:tr>
              <a:tr h="174507">
                <a:tc>
                  <a:txBody>
                    <a:bodyPr/>
                    <a:lstStyle/>
                    <a:p>
                      <a:pPr algn="r" fontAlgn="b">
                        <a:buNone/>
                      </a:pPr>
                      <a:r>
                        <a:rPr lang="fr-FR" sz="900">
                          <a:effectLst/>
                          <a:latin typeface="Arial" panose="020B0604020202020204" pitchFamily="34" charset="0"/>
                        </a:rPr>
                        <a:t>0,000</a:t>
                      </a:r>
                    </a:p>
                  </a:txBody>
                  <a:tcPr marL="9525" marR="9525" marT="9525" marB="0" anchor="b">
                    <a:lnL w="12700" cap="flat" cmpd="sng" algn="ctr">
                      <a:solidFill>
                        <a:srgbClr val="B05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3,500</a:t>
                      </a:r>
                    </a:p>
                  </a:txBody>
                  <a:tcPr marL="9525" marR="9525" marT="9525" marB="0" anchor="b">
                    <a:lnL>
                      <a:noFill/>
                    </a:lnL>
                    <a:lnR w="12700" cap="flat" cmpd="sng" algn="ctr">
                      <a:solidFill>
                        <a:srgbClr val="A06F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2026337</a:t>
                      </a:r>
                    </a:p>
                  </a:txBody>
                  <a:tcPr marL="9525" marR="9525" marT="9525" marB="0" anchor="b">
                    <a:lnL w="12700" cap="flat" cmpd="sng" algn="ctr">
                      <a:solidFill>
                        <a:srgbClr val="A06F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328717</a:t>
                      </a:r>
                    </a:p>
                  </a:txBody>
                  <a:tcPr marL="9525" marR="9525" marT="9525" marB="0" anchor="b">
                    <a:lnL>
                      <a:noFill/>
                    </a:lnL>
                    <a:lnR w="12700" cap="flat" cmpd="sng" algn="ctr">
                      <a:solidFill>
                        <a:srgbClr val="80694C"/>
                      </a:solidFill>
                      <a:prstDash val="solid"/>
                      <a:round/>
                      <a:headEnd type="none" w="med" len="med"/>
                      <a:tailEnd type="none" w="med" len="med"/>
                    </a:lnR>
                    <a:lnT>
                      <a:noFill/>
                    </a:lnT>
                    <a:lnB>
                      <a:noFill/>
                    </a:lnB>
                    <a:noFill/>
                  </a:tcPr>
                </a:tc>
                <a:tc>
                  <a:txBody>
                    <a:bodyPr/>
                    <a:lstStyle/>
                    <a:p>
                      <a:pPr fontAlgn="b">
                        <a:buNone/>
                      </a:pPr>
                      <a:endParaRPr lang="fr-FR" sz="900">
                        <a:effectLst/>
                        <a:latin typeface="Arial"/>
                      </a:endParaRPr>
                    </a:p>
                  </a:txBody>
                  <a:tcPr marL="9525" marR="9525" marT="9525" marB="0" anchor="b">
                    <a:lnL w="12700" cap="flat" cmpd="sng" algn="ctr">
                      <a:solidFill>
                        <a:srgbClr val="80694C"/>
                      </a:solidFill>
                      <a:prstDash val="solid"/>
                      <a:round/>
                      <a:headEnd type="none" w="med" len="med"/>
                      <a:tailEnd type="none" w="med" len="med"/>
                    </a:lnL>
                    <a:lnR>
                      <a:noFill/>
                    </a:lnR>
                    <a:lnT>
                      <a:noFill/>
                    </a:lnT>
                    <a:lnB>
                      <a:noFill/>
                    </a:lnB>
                    <a:noFill/>
                  </a:tcPr>
                </a:tc>
                <a:tc>
                  <a:txBody>
                    <a:bodyPr/>
                    <a:lstStyle/>
                    <a:p>
                      <a:pPr fontAlgn="b">
                        <a:buNone/>
                      </a:pPr>
                      <a:endParaRPr lang="fr-FR" sz="900">
                        <a:effectLst/>
                        <a:latin typeface="Arial" panose="020B0604020202020204" pitchFamily="34" charset="0"/>
                      </a:endParaRPr>
                    </a:p>
                  </a:txBody>
                  <a:tcPr marL="9525" marR="9525" marT="9525" marB="0" anchor="b">
                    <a:lnL>
                      <a:noFill/>
                    </a:lnL>
                    <a:lnR>
                      <a:noFill/>
                    </a:lnR>
                    <a:lnT>
                      <a:noFill/>
                    </a:lnT>
                    <a:lnB>
                      <a:noFill/>
                    </a:lnB>
                    <a:noFill/>
                  </a:tcPr>
                </a:tc>
                <a:tc>
                  <a:txBody>
                    <a:bodyPr/>
                    <a:lstStyle/>
                    <a:p>
                      <a:pPr fontAlgn="b">
                        <a:buNone/>
                      </a:pPr>
                      <a:endParaRPr lang="fr-FR" sz="900">
                        <a:effectLst/>
                        <a:latin typeface="Arial" panose="020B0604020202020204" pitchFamily="34" charset="0"/>
                      </a:endParaRPr>
                    </a:p>
                  </a:txBody>
                  <a:tcPr marL="9525" marR="9525" marT="9525" marB="0" anchor="b">
                    <a:lnL>
                      <a:noFill/>
                    </a:lnL>
                    <a:lnR>
                      <a:noFill/>
                    </a:lnR>
                    <a:lnT>
                      <a:noFill/>
                    </a:lnT>
                    <a:lnB>
                      <a:noFill/>
                    </a:lnB>
                    <a:noFill/>
                  </a:tcPr>
                </a:tc>
                <a:tc>
                  <a:txBody>
                    <a:bodyPr/>
                    <a:lstStyle/>
                    <a:p>
                      <a:pPr fontAlgn="b">
                        <a:buNone/>
                      </a:pPr>
                      <a:endParaRPr lang="fr-FR" sz="900">
                        <a:effectLst/>
                        <a:latin typeface="Arial" panose="020B0604020202020204" pitchFamily="34" charset="0"/>
                      </a:endParaRPr>
                    </a:p>
                  </a:txBody>
                  <a:tcPr marL="9525" marR="9525" marT="9525" marB="0" anchor="b">
                    <a:lnL>
                      <a:noFill/>
                    </a:lnL>
                    <a:lnR>
                      <a:noFill/>
                    </a:lnR>
                    <a:lnT>
                      <a:noFill/>
                    </a:lnT>
                    <a:lnB>
                      <a:noFill/>
                    </a:lnB>
                    <a:noFill/>
                  </a:tcPr>
                </a:tc>
                <a:tc>
                  <a:txBody>
                    <a:bodyPr/>
                    <a:lstStyle/>
                    <a:p>
                      <a:pPr fontAlgn="b">
                        <a:buNone/>
                      </a:pPr>
                      <a:endParaRPr lang="fr-FR" sz="900">
                        <a:effectLst/>
                        <a:latin typeface="Arial" panose="020B0604020202020204" pitchFamily="34" charset="0"/>
                      </a:endParaRPr>
                    </a:p>
                  </a:txBody>
                  <a:tcPr marL="9525" marR="9525" marT="9525" marB="0" anchor="b">
                    <a:lnL>
                      <a:noFill/>
                    </a:lnL>
                    <a:lnR w="6350" cap="flat" cmpd="sng" algn="ctr">
                      <a:solidFill>
                        <a:srgbClr val="D05C4C"/>
                      </a:solidFill>
                      <a:prstDash val="solid"/>
                      <a:round/>
                      <a:headEnd type="none" w="med" len="med"/>
                      <a:tailEnd type="none" w="med" len="med"/>
                    </a:lnR>
                    <a:lnT>
                      <a:noFill/>
                    </a:lnT>
                    <a:lnB>
                      <a:noFill/>
                    </a:lnB>
                    <a:noFill/>
                  </a:tcPr>
                </a:tc>
                <a:extLst>
                  <a:ext uri="{0D108BD9-81ED-4DB2-BD59-A6C34878D82A}">
                    <a16:rowId xmlns:a16="http://schemas.microsoft.com/office/drawing/2014/main" val="3932450929"/>
                  </a:ext>
                </a:extLst>
              </a:tr>
              <a:tr h="174507">
                <a:tc>
                  <a:txBody>
                    <a:bodyPr/>
                    <a:lstStyle/>
                    <a:p>
                      <a:pPr algn="r" fontAlgn="b">
                        <a:buNone/>
                      </a:pPr>
                      <a:r>
                        <a:rPr lang="fr-FR" sz="900">
                          <a:effectLst/>
                          <a:latin typeface="Arial" panose="020B0604020202020204" pitchFamily="34" charset="0"/>
                        </a:rPr>
                        <a:t>0,000</a:t>
                      </a:r>
                    </a:p>
                  </a:txBody>
                  <a:tcPr marL="9525" marR="9525" marT="9525" marB="0" anchor="b">
                    <a:lnL w="12700" cap="flat" cmpd="sng" algn="ctr">
                      <a:solidFill>
                        <a:srgbClr val="E06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3,500</a:t>
                      </a:r>
                    </a:p>
                  </a:txBody>
                  <a:tcPr marL="9525" marR="9525" marT="9525" marB="0" anchor="b">
                    <a:lnL>
                      <a:noFill/>
                    </a:lnL>
                    <a:lnR w="12700" cap="flat" cmpd="sng" algn="ctr">
                      <a:solidFill>
                        <a:srgbClr val="E06D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2026337</a:t>
                      </a:r>
                    </a:p>
                  </a:txBody>
                  <a:tcPr marL="9525" marR="9525" marT="9525" marB="0" anchor="b">
                    <a:lnL w="12700" cap="flat" cmpd="sng" algn="ctr">
                      <a:solidFill>
                        <a:srgbClr val="E06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328717</a:t>
                      </a:r>
                    </a:p>
                  </a:txBody>
                  <a:tcPr marL="9525" marR="9525" marT="9525" marB="0" anchor="b">
                    <a:lnL>
                      <a:noFill/>
                    </a:lnL>
                    <a:lnR w="12700" cap="flat" cmpd="sng" algn="ctr">
                      <a:solidFill>
                        <a:srgbClr val="905E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0,42</a:t>
                      </a:r>
                    </a:p>
                  </a:txBody>
                  <a:tcPr marL="9525" marR="9525" marT="9525" marB="0" anchor="b">
                    <a:lnL w="12700" cap="flat" cmpd="sng" algn="ctr">
                      <a:solidFill>
                        <a:srgbClr val="905E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4859320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10123,58</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150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67,49</a:t>
                      </a:r>
                    </a:p>
                  </a:txBody>
                  <a:tcPr marL="9525" marR="9525" marT="9525" marB="0" anchor="b">
                    <a:lnL>
                      <a:noFill/>
                    </a:lnL>
                    <a:lnR w="6350" cap="flat" cmpd="sng" algn="ctr">
                      <a:solidFill>
                        <a:srgbClr val="E06D4C"/>
                      </a:solidFill>
                      <a:prstDash val="solid"/>
                      <a:round/>
                      <a:headEnd type="none" w="med" len="med"/>
                      <a:tailEnd type="none" w="med" len="med"/>
                    </a:lnR>
                    <a:lnT>
                      <a:noFill/>
                    </a:lnT>
                    <a:lnB>
                      <a:noFill/>
                    </a:lnB>
                    <a:noFill/>
                  </a:tcPr>
                </a:tc>
                <a:extLst>
                  <a:ext uri="{0D108BD9-81ED-4DB2-BD59-A6C34878D82A}">
                    <a16:rowId xmlns:a16="http://schemas.microsoft.com/office/drawing/2014/main" val="3261218722"/>
                  </a:ext>
                </a:extLst>
              </a:tr>
              <a:tr h="174507">
                <a:tc>
                  <a:txBody>
                    <a:bodyPr/>
                    <a:lstStyle/>
                    <a:p>
                      <a:pPr algn="r" fontAlgn="b">
                        <a:buNone/>
                      </a:pPr>
                      <a:r>
                        <a:rPr lang="fr-FR" sz="900">
                          <a:effectLst/>
                          <a:latin typeface="Arial" panose="020B0604020202020204" pitchFamily="34" charset="0"/>
                        </a:rPr>
                        <a:t>1,289</a:t>
                      </a:r>
                    </a:p>
                  </a:txBody>
                  <a:tcPr marL="9525" marR="9525" marT="9525" marB="0" anchor="b">
                    <a:lnL w="12700" cap="flat" cmpd="sng" algn="ctr">
                      <a:solidFill>
                        <a:srgbClr val="D071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3,425</a:t>
                      </a:r>
                    </a:p>
                  </a:txBody>
                  <a:tcPr marL="9525" marR="9525" marT="9525" marB="0" anchor="b">
                    <a:lnL>
                      <a:noFill/>
                    </a:lnL>
                    <a:lnR w="12700" cap="flat" cmpd="sng" algn="ctr">
                      <a:solidFill>
                        <a:srgbClr val="C06E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1626870</a:t>
                      </a:r>
                    </a:p>
                  </a:txBody>
                  <a:tcPr marL="9525" marR="9525" marT="9525" marB="0" anchor="b">
                    <a:lnL w="12700" cap="flat" cmpd="sng" algn="ctr">
                      <a:solidFill>
                        <a:srgbClr val="C06E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291389</a:t>
                      </a:r>
                    </a:p>
                  </a:txBody>
                  <a:tcPr marL="9525" marR="9525" marT="9525" marB="0" anchor="b">
                    <a:lnL>
                      <a:noFill/>
                    </a:lnL>
                    <a:lnR w="12700" cap="flat" cmpd="sng" algn="ctr">
                      <a:solidFill>
                        <a:srgbClr val="7074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0,41</a:t>
                      </a:r>
                    </a:p>
                  </a:txBody>
                  <a:tcPr marL="9525" marR="9525" marT="9525" marB="0" anchor="b">
                    <a:lnL w="12700" cap="flat" cmpd="sng" algn="ctr">
                      <a:solidFill>
                        <a:srgbClr val="7074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3987428</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8307,14</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150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55,38</a:t>
                      </a:r>
                    </a:p>
                  </a:txBody>
                  <a:tcPr marL="9525" marR="9525" marT="9525" marB="0" anchor="b">
                    <a:lnL>
                      <a:noFill/>
                    </a:lnL>
                    <a:lnR w="6350" cap="flat" cmpd="sng" algn="ctr">
                      <a:solidFill>
                        <a:srgbClr val="20654C"/>
                      </a:solidFill>
                      <a:prstDash val="solid"/>
                      <a:round/>
                      <a:headEnd type="none" w="med" len="med"/>
                      <a:tailEnd type="none" w="med" len="med"/>
                    </a:lnR>
                    <a:lnT>
                      <a:noFill/>
                    </a:lnT>
                    <a:lnB>
                      <a:noFill/>
                    </a:lnB>
                    <a:noFill/>
                  </a:tcPr>
                </a:tc>
                <a:extLst>
                  <a:ext uri="{0D108BD9-81ED-4DB2-BD59-A6C34878D82A}">
                    <a16:rowId xmlns:a16="http://schemas.microsoft.com/office/drawing/2014/main" val="1488370502"/>
                  </a:ext>
                </a:extLst>
              </a:tr>
              <a:tr h="174507">
                <a:tc>
                  <a:txBody>
                    <a:bodyPr/>
                    <a:lstStyle/>
                    <a:p>
                      <a:pPr algn="r" fontAlgn="b">
                        <a:buNone/>
                      </a:pPr>
                      <a:r>
                        <a:rPr lang="fr-FR" sz="900">
                          <a:effectLst/>
                          <a:latin typeface="Arial" panose="020B0604020202020204" pitchFamily="34" charset="0"/>
                        </a:rPr>
                        <a:t>2,578</a:t>
                      </a:r>
                    </a:p>
                  </a:txBody>
                  <a:tcPr marL="9525" marR="9525" marT="9525" marB="0" anchor="b">
                    <a:lnL w="12700" cap="flat" cmpd="sng" algn="ctr">
                      <a:solidFill>
                        <a:srgbClr val="7066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3,350</a:t>
                      </a:r>
                    </a:p>
                  </a:txBody>
                  <a:tcPr marL="9525" marR="9525" marT="9525" marB="0" anchor="b">
                    <a:lnL>
                      <a:noFill/>
                    </a:lnL>
                    <a:lnR w="12700" cap="flat" cmpd="sng" algn="ctr">
                      <a:solidFill>
                        <a:srgbClr val="1077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1274822</a:t>
                      </a:r>
                    </a:p>
                  </a:txBody>
                  <a:tcPr marL="9525" marR="9525" marT="9525" marB="0" anchor="b">
                    <a:lnL w="12700" cap="flat" cmpd="sng" algn="ctr">
                      <a:solidFill>
                        <a:srgbClr val="1077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255130</a:t>
                      </a:r>
                    </a:p>
                  </a:txBody>
                  <a:tcPr marL="9525" marR="9525" marT="9525" marB="0" anchor="b">
                    <a:lnL>
                      <a:noFill/>
                    </a:lnL>
                    <a:lnR w="12700" cap="flat" cmpd="sng" algn="ctr">
                      <a:solidFill>
                        <a:srgbClr val="E06D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0,40</a:t>
                      </a:r>
                    </a:p>
                  </a:txBody>
                  <a:tcPr marL="9525" marR="9525" marT="9525" marB="0" anchor="b">
                    <a:lnL w="12700" cap="flat" cmpd="sng" algn="ctr">
                      <a:solidFill>
                        <a:srgbClr val="E06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3195042</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6656,34</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150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44,38</a:t>
                      </a:r>
                    </a:p>
                  </a:txBody>
                  <a:tcPr marL="9525" marR="9525" marT="9525" marB="0" anchor="b">
                    <a:lnL>
                      <a:noFill/>
                    </a:lnL>
                    <a:lnR w="6350" cap="flat" cmpd="sng" algn="ctr">
                      <a:solidFill>
                        <a:srgbClr val="00664C"/>
                      </a:solidFill>
                      <a:prstDash val="solid"/>
                      <a:round/>
                      <a:headEnd type="none" w="med" len="med"/>
                      <a:tailEnd type="none" w="med" len="med"/>
                    </a:lnR>
                    <a:lnT>
                      <a:noFill/>
                    </a:lnT>
                    <a:lnB>
                      <a:noFill/>
                    </a:lnB>
                    <a:noFill/>
                  </a:tcPr>
                </a:tc>
                <a:extLst>
                  <a:ext uri="{0D108BD9-81ED-4DB2-BD59-A6C34878D82A}">
                    <a16:rowId xmlns:a16="http://schemas.microsoft.com/office/drawing/2014/main" val="1630943827"/>
                  </a:ext>
                </a:extLst>
              </a:tr>
              <a:tr h="174507">
                <a:tc>
                  <a:txBody>
                    <a:bodyPr/>
                    <a:lstStyle/>
                    <a:p>
                      <a:pPr algn="r" fontAlgn="b">
                        <a:buNone/>
                      </a:pPr>
                      <a:r>
                        <a:rPr lang="fr-FR" sz="900">
                          <a:effectLst/>
                          <a:latin typeface="Arial" panose="020B0604020202020204" pitchFamily="34" charset="0"/>
                        </a:rPr>
                        <a:t>3,866</a:t>
                      </a:r>
                    </a:p>
                  </a:txBody>
                  <a:tcPr marL="9525" marR="9525" marT="9525" marB="0" anchor="b">
                    <a:lnL w="12700" cap="flat" cmpd="sng" algn="ctr">
                      <a:solidFill>
                        <a:srgbClr val="D05C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3,275</a:t>
                      </a:r>
                    </a:p>
                  </a:txBody>
                  <a:tcPr marL="9525" marR="9525" marT="9525" marB="0" anchor="b">
                    <a:lnL>
                      <a:noFill/>
                    </a:lnL>
                    <a:lnR w="12700" cap="flat" cmpd="sng" algn="ctr">
                      <a:solidFill>
                        <a:srgbClr val="D071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968814</a:t>
                      </a:r>
                    </a:p>
                  </a:txBody>
                  <a:tcPr marL="9525" marR="9525" marT="9525" marB="0" anchor="b">
                    <a:lnL w="12700" cap="flat" cmpd="sng" algn="ctr">
                      <a:solidFill>
                        <a:srgbClr val="D071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219939</a:t>
                      </a:r>
                    </a:p>
                  </a:txBody>
                  <a:tcPr marL="9525" marR="9525" marT="9525" marB="0" anchor="b">
                    <a:lnL>
                      <a:noFill/>
                    </a:lnL>
                    <a:lnR w="12700" cap="flat" cmpd="sng" algn="ctr">
                      <a:solidFill>
                        <a:srgbClr val="E066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0,39</a:t>
                      </a:r>
                    </a:p>
                  </a:txBody>
                  <a:tcPr marL="9525" marR="9525" marT="9525" marB="0" anchor="b">
                    <a:lnL w="12700" cap="flat" cmpd="sng" algn="ctr">
                      <a:solidFill>
                        <a:srgbClr val="E066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2484137</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5175,29</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150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34,50</a:t>
                      </a:r>
                    </a:p>
                  </a:txBody>
                  <a:tcPr marL="9525" marR="9525" marT="9525" marB="0" anchor="b">
                    <a:lnL>
                      <a:noFill/>
                    </a:lnL>
                    <a:lnR w="6350" cap="flat" cmpd="sng" algn="ctr">
                      <a:solidFill>
                        <a:srgbClr val="10774C"/>
                      </a:solidFill>
                      <a:prstDash val="solid"/>
                      <a:round/>
                      <a:headEnd type="none" w="med" len="med"/>
                      <a:tailEnd type="none" w="med" len="med"/>
                    </a:lnR>
                    <a:lnT>
                      <a:noFill/>
                    </a:lnT>
                    <a:lnB>
                      <a:noFill/>
                    </a:lnB>
                    <a:noFill/>
                  </a:tcPr>
                </a:tc>
                <a:extLst>
                  <a:ext uri="{0D108BD9-81ED-4DB2-BD59-A6C34878D82A}">
                    <a16:rowId xmlns:a16="http://schemas.microsoft.com/office/drawing/2014/main" val="321034624"/>
                  </a:ext>
                </a:extLst>
              </a:tr>
              <a:tr h="174507">
                <a:tc>
                  <a:txBody>
                    <a:bodyPr/>
                    <a:lstStyle/>
                    <a:p>
                      <a:pPr algn="r" fontAlgn="b">
                        <a:buNone/>
                      </a:pPr>
                      <a:r>
                        <a:rPr lang="fr-FR" sz="900">
                          <a:effectLst/>
                          <a:latin typeface="Arial" panose="020B0604020202020204" pitchFamily="34" charset="0"/>
                        </a:rPr>
                        <a:t>5,155</a:t>
                      </a:r>
                    </a:p>
                  </a:txBody>
                  <a:tcPr marL="9525" marR="9525" marT="9525" marB="0" anchor="b">
                    <a:lnL w="12700" cap="flat" cmpd="sng" algn="ctr">
                      <a:solidFill>
                        <a:srgbClr val="A068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3,200</a:t>
                      </a:r>
                    </a:p>
                  </a:txBody>
                  <a:tcPr marL="9525" marR="9525" marT="9525" marB="0" anchor="b">
                    <a:lnL>
                      <a:noFill/>
                    </a:lnL>
                    <a:lnR w="12700" cap="flat" cmpd="sng" algn="ctr">
                      <a:solidFill>
                        <a:srgbClr val="8069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707470</a:t>
                      </a:r>
                    </a:p>
                  </a:txBody>
                  <a:tcPr marL="9525" marR="9525" marT="9525" marB="0" anchor="b">
                    <a:lnL w="12700" cap="flat" cmpd="sng" algn="ctr">
                      <a:solidFill>
                        <a:srgbClr val="8069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185816</a:t>
                      </a:r>
                    </a:p>
                  </a:txBody>
                  <a:tcPr marL="9525" marR="9525" marT="9525" marB="0" anchor="b">
                    <a:lnL>
                      <a:noFill/>
                    </a:lnL>
                    <a:lnR w="12700" cap="flat" cmpd="sng" algn="ctr">
                      <a:solidFill>
                        <a:srgbClr val="1077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0,38</a:t>
                      </a:r>
                    </a:p>
                  </a:txBody>
                  <a:tcPr marL="9525" marR="9525" marT="9525" marB="0" anchor="b">
                    <a:lnL w="12700" cap="flat" cmpd="sng" algn="ctr">
                      <a:solidFill>
                        <a:srgbClr val="1077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1856877</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3868,49</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150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25,79</a:t>
                      </a:r>
                    </a:p>
                  </a:txBody>
                  <a:tcPr marL="9525" marR="9525" marT="9525" marB="0" anchor="b">
                    <a:lnL>
                      <a:noFill/>
                    </a:lnL>
                    <a:lnR w="6350" cap="flat" cmpd="sng" algn="ctr">
                      <a:solidFill>
                        <a:srgbClr val="B0724C"/>
                      </a:solidFill>
                      <a:prstDash val="solid"/>
                      <a:round/>
                      <a:headEnd type="none" w="med" len="med"/>
                      <a:tailEnd type="none" w="med" len="med"/>
                    </a:lnR>
                    <a:lnT>
                      <a:noFill/>
                    </a:lnT>
                    <a:lnB>
                      <a:noFill/>
                    </a:lnB>
                    <a:noFill/>
                  </a:tcPr>
                </a:tc>
                <a:extLst>
                  <a:ext uri="{0D108BD9-81ED-4DB2-BD59-A6C34878D82A}">
                    <a16:rowId xmlns:a16="http://schemas.microsoft.com/office/drawing/2014/main" val="4065578337"/>
                  </a:ext>
                </a:extLst>
              </a:tr>
              <a:tr h="174507">
                <a:tc>
                  <a:txBody>
                    <a:bodyPr/>
                    <a:lstStyle/>
                    <a:p>
                      <a:pPr algn="r" fontAlgn="b">
                        <a:buNone/>
                      </a:pPr>
                      <a:r>
                        <a:rPr lang="fr-FR" sz="900">
                          <a:effectLst/>
                          <a:latin typeface="Arial" panose="020B0604020202020204" pitchFamily="34" charset="0"/>
                        </a:rPr>
                        <a:t>5,813</a:t>
                      </a:r>
                    </a:p>
                  </a:txBody>
                  <a:tcPr marL="9525" marR="9525" marT="9525" marB="0" anchor="b">
                    <a:lnL w="12700" cap="flat" cmpd="sng" algn="ctr">
                      <a:solidFill>
                        <a:srgbClr val="E05F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3,143</a:t>
                      </a:r>
                    </a:p>
                  </a:txBody>
                  <a:tcPr marL="9525" marR="9525" marT="9525" marB="0" anchor="b">
                    <a:lnL>
                      <a:noFill/>
                    </a:lnL>
                    <a:lnR w="12700" cap="flat" cmpd="sng" algn="ctr">
                      <a:solidFill>
                        <a:srgbClr val="F069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590773</a:t>
                      </a:r>
                    </a:p>
                  </a:txBody>
                  <a:tcPr marL="9525" marR="9525" marT="9525" marB="0" anchor="b">
                    <a:lnL w="12700" cap="flat" cmpd="sng" algn="ctr">
                      <a:solidFill>
                        <a:srgbClr val="F069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168799</a:t>
                      </a:r>
                    </a:p>
                  </a:txBody>
                  <a:tcPr marL="9525" marR="9525" marT="9525" marB="0" anchor="b">
                    <a:lnL>
                      <a:noFill/>
                    </a:lnL>
                    <a:lnR w="12700" cap="flat" cmpd="sng" algn="ctr">
                      <a:solidFill>
                        <a:srgbClr val="2065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0,37</a:t>
                      </a:r>
                    </a:p>
                  </a:txBody>
                  <a:tcPr marL="9525" marR="9525" marT="9525" marB="0" anchor="b">
                    <a:lnL w="12700" cap="flat" cmpd="sng" algn="ctr">
                      <a:solidFill>
                        <a:srgbClr val="2065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1579185</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3289,97</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150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21,93</a:t>
                      </a:r>
                    </a:p>
                  </a:txBody>
                  <a:tcPr marL="9525" marR="9525" marT="9525" marB="0" anchor="b">
                    <a:lnL>
                      <a:noFill/>
                    </a:lnL>
                    <a:lnR w="6350" cap="flat" cmpd="sng" algn="ctr">
                      <a:solidFill>
                        <a:srgbClr val="C0674C"/>
                      </a:solidFill>
                      <a:prstDash val="solid"/>
                      <a:round/>
                      <a:headEnd type="none" w="med" len="med"/>
                      <a:tailEnd type="none" w="med" len="med"/>
                    </a:lnR>
                    <a:lnT>
                      <a:noFill/>
                    </a:lnT>
                    <a:lnB>
                      <a:noFill/>
                    </a:lnB>
                    <a:noFill/>
                  </a:tcPr>
                </a:tc>
                <a:extLst>
                  <a:ext uri="{0D108BD9-81ED-4DB2-BD59-A6C34878D82A}">
                    <a16:rowId xmlns:a16="http://schemas.microsoft.com/office/drawing/2014/main" val="1239874501"/>
                  </a:ext>
                </a:extLst>
              </a:tr>
              <a:tr h="174507">
                <a:tc>
                  <a:txBody>
                    <a:bodyPr/>
                    <a:lstStyle/>
                    <a:p>
                      <a:pPr algn="r" fontAlgn="b">
                        <a:buNone/>
                      </a:pPr>
                      <a:r>
                        <a:rPr lang="fr-FR" sz="900">
                          <a:effectLst/>
                          <a:latin typeface="Arial" panose="020B0604020202020204" pitchFamily="34" charset="0"/>
                        </a:rPr>
                        <a:t>6,472</a:t>
                      </a:r>
                    </a:p>
                  </a:txBody>
                  <a:tcPr marL="9525" marR="9525" marT="9525" marB="0" anchor="b">
                    <a:lnL w="12700" cap="flat" cmpd="sng" algn="ctr">
                      <a:solidFill>
                        <a:srgbClr val="A06F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3,085</a:t>
                      </a:r>
                    </a:p>
                  </a:txBody>
                  <a:tcPr marL="9525" marR="9525" marT="9525" marB="0" anchor="b">
                    <a:lnL>
                      <a:noFill/>
                    </a:lnL>
                    <a:lnR w="12700" cap="flat" cmpd="sng" algn="ctr">
                      <a:solidFill>
                        <a:srgbClr val="D071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485186</a:t>
                      </a:r>
                    </a:p>
                  </a:txBody>
                  <a:tcPr marL="9525" marR="9525" marT="9525" marB="0" anchor="b">
                    <a:lnL w="12700" cap="flat" cmpd="sng" algn="ctr">
                      <a:solidFill>
                        <a:srgbClr val="D071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152060</a:t>
                      </a:r>
                    </a:p>
                  </a:txBody>
                  <a:tcPr marL="9525" marR="9525" marT="9525" marB="0" anchor="b">
                    <a:lnL>
                      <a:noFill/>
                    </a:lnL>
                    <a:lnR w="12700" cap="flat" cmpd="sng" algn="ctr">
                      <a:solidFill>
                        <a:srgbClr val="1070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0,37</a:t>
                      </a:r>
                    </a:p>
                  </a:txBody>
                  <a:tcPr marL="9525" marR="9525" marT="9525" marB="0" anchor="b">
                    <a:lnL w="12700" cap="flat" cmpd="sng" algn="ctr">
                      <a:solidFill>
                        <a:srgbClr val="1070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1321312</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2752,73</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120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22,94</a:t>
                      </a:r>
                    </a:p>
                  </a:txBody>
                  <a:tcPr marL="9525" marR="9525" marT="9525" marB="0" anchor="b">
                    <a:lnL>
                      <a:noFill/>
                    </a:lnL>
                    <a:lnR w="6350" cap="flat" cmpd="sng" algn="ctr">
                      <a:solidFill>
                        <a:srgbClr val="90654C"/>
                      </a:solidFill>
                      <a:prstDash val="solid"/>
                      <a:round/>
                      <a:headEnd type="none" w="med" len="med"/>
                      <a:tailEnd type="none" w="med" len="med"/>
                    </a:lnR>
                    <a:lnT>
                      <a:noFill/>
                    </a:lnT>
                    <a:lnB>
                      <a:noFill/>
                    </a:lnB>
                    <a:noFill/>
                  </a:tcPr>
                </a:tc>
                <a:extLst>
                  <a:ext uri="{0D108BD9-81ED-4DB2-BD59-A6C34878D82A}">
                    <a16:rowId xmlns:a16="http://schemas.microsoft.com/office/drawing/2014/main" val="645136661"/>
                  </a:ext>
                </a:extLst>
              </a:tr>
              <a:tr h="174507">
                <a:tc>
                  <a:txBody>
                    <a:bodyPr/>
                    <a:lstStyle/>
                    <a:p>
                      <a:pPr algn="r" fontAlgn="b">
                        <a:buNone/>
                      </a:pPr>
                      <a:r>
                        <a:rPr lang="fr-FR" sz="900">
                          <a:effectLst/>
                          <a:latin typeface="Arial" panose="020B0604020202020204" pitchFamily="34" charset="0"/>
                        </a:rPr>
                        <a:t>7,130</a:t>
                      </a:r>
                    </a:p>
                  </a:txBody>
                  <a:tcPr marL="9525" marR="9525" marT="9525" marB="0" anchor="b">
                    <a:lnL w="12700" cap="flat" cmpd="sng" algn="ctr">
                      <a:solidFill>
                        <a:srgbClr val="005F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3,028</a:t>
                      </a:r>
                    </a:p>
                  </a:txBody>
                  <a:tcPr marL="9525" marR="9525" marT="9525" marB="0" anchor="b">
                    <a:lnL>
                      <a:noFill/>
                    </a:lnL>
                    <a:lnR w="12700" cap="flat" cmpd="sng" algn="ctr">
                      <a:solidFill>
                        <a:srgbClr val="F077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390525</a:t>
                      </a:r>
                    </a:p>
                  </a:txBody>
                  <a:tcPr marL="9525" marR="9525" marT="9525" marB="0" anchor="b">
                    <a:lnL w="12700" cap="flat" cmpd="sng" algn="ctr">
                      <a:solidFill>
                        <a:srgbClr val="F077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135601</a:t>
                      </a:r>
                    </a:p>
                  </a:txBody>
                  <a:tcPr marL="9525" marR="9525" marT="9525" marB="0" anchor="b">
                    <a:lnL>
                      <a:noFill/>
                    </a:lnL>
                    <a:lnR w="12700" cap="flat" cmpd="sng" algn="ctr">
                      <a:solidFill>
                        <a:srgbClr val="A068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0,36</a:t>
                      </a:r>
                    </a:p>
                  </a:txBody>
                  <a:tcPr marL="9525" marR="9525" marT="9525" marB="0" anchor="b">
                    <a:lnL w="12700" cap="flat" cmpd="sng" algn="ctr">
                      <a:solidFill>
                        <a:srgbClr val="A068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1083887</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2258,10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120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18,82</a:t>
                      </a:r>
                    </a:p>
                  </a:txBody>
                  <a:tcPr marL="9525" marR="9525" marT="9525" marB="0" anchor="b">
                    <a:lnL>
                      <a:noFill/>
                    </a:lnL>
                    <a:lnR w="6350" cap="flat" cmpd="sng" algn="ctr">
                      <a:solidFill>
                        <a:srgbClr val="A06F4C"/>
                      </a:solidFill>
                      <a:prstDash val="solid"/>
                      <a:round/>
                      <a:headEnd type="none" w="med" len="med"/>
                      <a:tailEnd type="none" w="med" len="med"/>
                    </a:lnR>
                    <a:lnT>
                      <a:noFill/>
                    </a:lnT>
                    <a:lnB>
                      <a:noFill/>
                    </a:lnB>
                    <a:noFill/>
                  </a:tcPr>
                </a:tc>
                <a:extLst>
                  <a:ext uri="{0D108BD9-81ED-4DB2-BD59-A6C34878D82A}">
                    <a16:rowId xmlns:a16="http://schemas.microsoft.com/office/drawing/2014/main" val="3235957186"/>
                  </a:ext>
                </a:extLst>
              </a:tr>
              <a:tr h="174507">
                <a:tc>
                  <a:txBody>
                    <a:bodyPr/>
                    <a:lstStyle/>
                    <a:p>
                      <a:pPr algn="r" fontAlgn="b">
                        <a:buNone/>
                      </a:pPr>
                      <a:r>
                        <a:rPr lang="fr-FR" sz="900">
                          <a:effectLst/>
                          <a:latin typeface="Arial" panose="020B0604020202020204" pitchFamily="34" charset="0"/>
                        </a:rPr>
                        <a:t>7,788</a:t>
                      </a:r>
                    </a:p>
                  </a:txBody>
                  <a:tcPr marL="9525" marR="9525" marT="9525" marB="0" anchor="b">
                    <a:lnL w="12700" cap="flat" cmpd="sng" algn="ctr">
                      <a:solidFill>
                        <a:srgbClr val="E05F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2,970</a:t>
                      </a:r>
                    </a:p>
                  </a:txBody>
                  <a:tcPr marL="9525" marR="9525" marT="9525" marB="0" anchor="b">
                    <a:lnL>
                      <a:noFill/>
                    </a:lnL>
                    <a:lnR w="12700" cap="flat" cmpd="sng" algn="ctr">
                      <a:solidFill>
                        <a:srgbClr val="F070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306606</a:t>
                      </a:r>
                    </a:p>
                  </a:txBody>
                  <a:tcPr marL="9525" marR="9525" marT="9525" marB="0" anchor="b">
                    <a:lnL w="12700" cap="flat" cmpd="sng" algn="ctr">
                      <a:solidFill>
                        <a:srgbClr val="F070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119419</a:t>
                      </a:r>
                    </a:p>
                  </a:txBody>
                  <a:tcPr marL="9525" marR="9525" marT="9525" marB="0" anchor="b">
                    <a:lnL>
                      <a:noFill/>
                    </a:lnL>
                    <a:lnR w="12700" cap="flat" cmpd="sng" algn="ctr">
                      <a:solidFill>
                        <a:srgbClr val="2065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0,35</a:t>
                      </a:r>
                    </a:p>
                  </a:txBody>
                  <a:tcPr marL="9525" marR="9525" marT="9525" marB="0" anchor="b">
                    <a:lnL w="12700" cap="flat" cmpd="sng" algn="ctr">
                      <a:solidFill>
                        <a:srgbClr val="2065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867590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1807,48</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120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15,06</a:t>
                      </a:r>
                    </a:p>
                  </a:txBody>
                  <a:tcPr marL="9525" marR="9525" marT="9525" marB="0" anchor="b">
                    <a:lnL>
                      <a:noFill/>
                    </a:lnL>
                    <a:lnR w="6350" cap="flat" cmpd="sng" algn="ctr">
                      <a:solidFill>
                        <a:srgbClr val="90654C"/>
                      </a:solidFill>
                      <a:prstDash val="solid"/>
                      <a:round/>
                      <a:headEnd type="none" w="med" len="med"/>
                      <a:tailEnd type="none" w="med" len="med"/>
                    </a:lnR>
                    <a:lnT>
                      <a:noFill/>
                    </a:lnT>
                    <a:lnB>
                      <a:noFill/>
                    </a:lnB>
                    <a:noFill/>
                  </a:tcPr>
                </a:tc>
                <a:extLst>
                  <a:ext uri="{0D108BD9-81ED-4DB2-BD59-A6C34878D82A}">
                    <a16:rowId xmlns:a16="http://schemas.microsoft.com/office/drawing/2014/main" val="2606661241"/>
                  </a:ext>
                </a:extLst>
              </a:tr>
              <a:tr h="174507">
                <a:tc>
                  <a:txBody>
                    <a:bodyPr/>
                    <a:lstStyle/>
                    <a:p>
                      <a:pPr algn="r" fontAlgn="b">
                        <a:buNone/>
                      </a:pPr>
                      <a:r>
                        <a:rPr lang="fr-FR" sz="900">
                          <a:effectLst/>
                          <a:latin typeface="Arial" panose="020B0604020202020204" pitchFamily="34" charset="0"/>
                        </a:rPr>
                        <a:t>8,446</a:t>
                      </a:r>
                    </a:p>
                  </a:txBody>
                  <a:tcPr marL="9525" marR="9525" marT="9525" marB="0" anchor="b">
                    <a:lnL w="12700" cap="flat" cmpd="sng" algn="ctr">
                      <a:solidFill>
                        <a:srgbClr val="8069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2,913</a:t>
                      </a:r>
                    </a:p>
                  </a:txBody>
                  <a:tcPr marL="9525" marR="9525" marT="9525" marB="0" anchor="b">
                    <a:lnL>
                      <a:noFill/>
                    </a:lnL>
                    <a:lnR w="12700" cap="flat" cmpd="sng" algn="ctr">
                      <a:solidFill>
                        <a:srgbClr val="C060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233248</a:t>
                      </a:r>
                    </a:p>
                  </a:txBody>
                  <a:tcPr marL="9525" marR="9525" marT="9525" marB="0" anchor="b">
                    <a:lnL w="12700" cap="flat" cmpd="sng" algn="ctr">
                      <a:solidFill>
                        <a:srgbClr val="C060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103517</a:t>
                      </a:r>
                    </a:p>
                  </a:txBody>
                  <a:tcPr marL="9525" marR="9525" marT="9525" marB="0" anchor="b">
                    <a:lnL>
                      <a:noFill/>
                    </a:lnL>
                    <a:lnR w="12700" cap="flat" cmpd="sng" algn="ctr">
                      <a:solidFill>
                        <a:srgbClr val="B05D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0,35</a:t>
                      </a:r>
                    </a:p>
                  </a:txBody>
                  <a:tcPr marL="9525" marR="9525" marT="9525" marB="0" anchor="b">
                    <a:lnL w="12700" cap="flat" cmpd="sng" algn="ctr">
                      <a:solidFill>
                        <a:srgbClr val="B05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673154</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1402,40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120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11,69</a:t>
                      </a:r>
                    </a:p>
                  </a:txBody>
                  <a:tcPr marL="9525" marR="9525" marT="9525" marB="0" anchor="b">
                    <a:lnL>
                      <a:noFill/>
                    </a:lnL>
                    <a:lnR w="6350" cap="flat" cmpd="sng" algn="ctr">
                      <a:solidFill>
                        <a:srgbClr val="60784C"/>
                      </a:solidFill>
                      <a:prstDash val="solid"/>
                      <a:round/>
                      <a:headEnd type="none" w="med" len="med"/>
                      <a:tailEnd type="none" w="med" len="med"/>
                    </a:lnR>
                    <a:lnT>
                      <a:noFill/>
                    </a:lnT>
                    <a:lnB>
                      <a:noFill/>
                    </a:lnB>
                    <a:noFill/>
                  </a:tcPr>
                </a:tc>
                <a:extLst>
                  <a:ext uri="{0D108BD9-81ED-4DB2-BD59-A6C34878D82A}">
                    <a16:rowId xmlns:a16="http://schemas.microsoft.com/office/drawing/2014/main" val="1671742609"/>
                  </a:ext>
                </a:extLst>
              </a:tr>
              <a:tr h="174507">
                <a:tc>
                  <a:txBody>
                    <a:bodyPr/>
                    <a:lstStyle/>
                    <a:p>
                      <a:pPr algn="r" fontAlgn="b">
                        <a:buNone/>
                      </a:pPr>
                      <a:r>
                        <a:rPr lang="fr-FR" sz="900">
                          <a:effectLst/>
                          <a:latin typeface="Arial" panose="020B0604020202020204" pitchFamily="34" charset="0"/>
                        </a:rPr>
                        <a:t>9,105</a:t>
                      </a:r>
                    </a:p>
                  </a:txBody>
                  <a:tcPr marL="9525" marR="9525" marT="9525" marB="0" anchor="b">
                    <a:lnL w="12700" cap="flat" cmpd="sng" algn="ctr">
                      <a:solidFill>
                        <a:srgbClr val="A068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2,855</a:t>
                      </a:r>
                    </a:p>
                  </a:txBody>
                  <a:tcPr marL="9525" marR="9525" marT="9525" marB="0" anchor="b">
                    <a:lnL>
                      <a:noFill/>
                    </a:lnL>
                    <a:lnR w="12700" cap="flat" cmpd="sng" algn="ctr">
                      <a:solidFill>
                        <a:srgbClr val="905E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170265</a:t>
                      </a:r>
                    </a:p>
                  </a:txBody>
                  <a:tcPr marL="9525" marR="9525" marT="9525" marB="0" anchor="b">
                    <a:lnL w="12700" cap="flat" cmpd="sng" algn="ctr">
                      <a:solidFill>
                        <a:srgbClr val="905E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87893</a:t>
                      </a:r>
                    </a:p>
                  </a:txBody>
                  <a:tcPr marL="9525" marR="9525" marT="9525" marB="0" anchor="b">
                    <a:lnL>
                      <a:noFill/>
                    </a:lnL>
                    <a:lnR w="12700" cap="flat" cmpd="sng" algn="ctr">
                      <a:solidFill>
                        <a:srgbClr val="E06D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0,34</a:t>
                      </a:r>
                    </a:p>
                  </a:txBody>
                  <a:tcPr marL="9525" marR="9525" marT="9525" marB="0" anchor="b">
                    <a:lnL w="12700" cap="flat" cmpd="sng" algn="ctr">
                      <a:solidFill>
                        <a:srgbClr val="E06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501370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1044,52</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90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11,61</a:t>
                      </a:r>
                    </a:p>
                  </a:txBody>
                  <a:tcPr marL="9525" marR="9525" marT="9525" marB="0" anchor="b">
                    <a:lnL>
                      <a:noFill/>
                    </a:lnL>
                    <a:lnR w="6350" cap="flat" cmpd="sng" algn="ctr">
                      <a:solidFill>
                        <a:srgbClr val="905E4C"/>
                      </a:solidFill>
                      <a:prstDash val="solid"/>
                      <a:round/>
                      <a:headEnd type="none" w="med" len="med"/>
                      <a:tailEnd type="none" w="med" len="med"/>
                    </a:lnR>
                    <a:lnT>
                      <a:noFill/>
                    </a:lnT>
                    <a:lnB>
                      <a:noFill/>
                    </a:lnB>
                    <a:noFill/>
                  </a:tcPr>
                </a:tc>
                <a:extLst>
                  <a:ext uri="{0D108BD9-81ED-4DB2-BD59-A6C34878D82A}">
                    <a16:rowId xmlns:a16="http://schemas.microsoft.com/office/drawing/2014/main" val="1085600737"/>
                  </a:ext>
                </a:extLst>
              </a:tr>
              <a:tr h="185413">
                <a:tc>
                  <a:txBody>
                    <a:bodyPr/>
                    <a:lstStyle/>
                    <a:p>
                      <a:pPr algn="r" fontAlgn="b">
                        <a:buNone/>
                      </a:pPr>
                      <a:r>
                        <a:rPr lang="fr-FR" sz="900">
                          <a:effectLst/>
                          <a:latin typeface="Arial" panose="020B0604020202020204" pitchFamily="34" charset="0"/>
                        </a:rPr>
                        <a:t>9,763</a:t>
                      </a:r>
                    </a:p>
                  </a:txBody>
                  <a:tcPr marL="9525" marR="9525" marT="9525" marB="0" anchor="b">
                    <a:lnL w="12700" cap="flat" cmpd="sng" algn="ctr">
                      <a:solidFill>
                        <a:srgbClr val="1062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2,798</a:t>
                      </a:r>
                    </a:p>
                  </a:txBody>
                  <a:tcPr marL="9525" marR="9525" marT="9525" marB="0" anchor="b">
                    <a:lnL>
                      <a:noFill/>
                    </a:lnL>
                    <a:lnR w="12700" cap="flat" cmpd="sng" algn="ctr">
                      <a:solidFill>
                        <a:srgbClr val="7074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117476</a:t>
                      </a:r>
                    </a:p>
                  </a:txBody>
                  <a:tcPr marL="9525" marR="9525" marT="9525" marB="0" anchor="b">
                    <a:lnL w="12700" cap="flat" cmpd="sng" algn="ctr">
                      <a:solidFill>
                        <a:srgbClr val="7074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72548</a:t>
                      </a:r>
                    </a:p>
                  </a:txBody>
                  <a:tcPr marL="9525" marR="9525" marT="9525" marB="0" anchor="b">
                    <a:lnL>
                      <a:noFill/>
                    </a:lnL>
                    <a:lnR w="12700" cap="flat" cmpd="sng" algn="ctr">
                      <a:solidFill>
                        <a:srgbClr val="9073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0,33</a:t>
                      </a:r>
                    </a:p>
                  </a:txBody>
                  <a:tcPr marL="9525" marR="9525" marT="9525" marB="0" anchor="b">
                    <a:lnL w="12700" cap="flat" cmpd="sng" algn="ctr">
                      <a:solidFill>
                        <a:srgbClr val="9073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353098</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735,62</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90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8,17</a:t>
                      </a:r>
                    </a:p>
                  </a:txBody>
                  <a:tcPr marL="9525" marR="9525" marT="9525" marB="0" anchor="b">
                    <a:lnL>
                      <a:noFill/>
                    </a:lnL>
                    <a:lnR w="6350" cap="flat" cmpd="sng" algn="ctr">
                      <a:solidFill>
                        <a:srgbClr val="40724C"/>
                      </a:solidFill>
                      <a:prstDash val="solid"/>
                      <a:round/>
                      <a:headEnd type="none" w="med" len="med"/>
                      <a:tailEnd type="none" w="med" len="med"/>
                    </a:lnR>
                    <a:lnT>
                      <a:noFill/>
                    </a:lnT>
                    <a:lnB>
                      <a:noFill/>
                    </a:lnB>
                    <a:noFill/>
                  </a:tcPr>
                </a:tc>
                <a:extLst>
                  <a:ext uri="{0D108BD9-81ED-4DB2-BD59-A6C34878D82A}">
                    <a16:rowId xmlns:a16="http://schemas.microsoft.com/office/drawing/2014/main" val="4207635410"/>
                  </a:ext>
                </a:extLst>
              </a:tr>
              <a:tr h="174507">
                <a:tc>
                  <a:txBody>
                    <a:bodyPr/>
                    <a:lstStyle/>
                    <a:p>
                      <a:pPr algn="r" fontAlgn="b">
                        <a:buNone/>
                      </a:pPr>
                      <a:r>
                        <a:rPr lang="fr-FR" sz="900">
                          <a:effectLst/>
                          <a:latin typeface="Arial" panose="020B0604020202020204" pitchFamily="34" charset="0"/>
                        </a:rPr>
                        <a:t>10,421</a:t>
                      </a:r>
                    </a:p>
                  </a:txBody>
                  <a:tcPr marL="9525" marR="9525" marT="9525" marB="0" anchor="b">
                    <a:lnL w="12700" cap="flat" cmpd="sng" algn="ctr">
                      <a:solidFill>
                        <a:srgbClr val="F077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2,740</a:t>
                      </a:r>
                    </a:p>
                  </a:txBody>
                  <a:tcPr marL="9525" marR="9525" marT="9525" marB="0" anchor="b">
                    <a:lnL>
                      <a:noFill/>
                    </a:lnL>
                    <a:lnR w="12700" cap="flat" cmpd="sng" algn="ctr">
                      <a:solidFill>
                        <a:srgbClr val="E06D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74695</a:t>
                      </a:r>
                    </a:p>
                  </a:txBody>
                  <a:tcPr marL="9525" marR="9525" marT="9525" marB="0" anchor="b">
                    <a:lnL w="12700" cap="flat" cmpd="sng" algn="ctr">
                      <a:solidFill>
                        <a:srgbClr val="E06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57481</a:t>
                      </a:r>
                    </a:p>
                  </a:txBody>
                  <a:tcPr marL="9525" marR="9525" marT="9525" marB="0" anchor="b">
                    <a:lnL>
                      <a:noFill/>
                    </a:lnL>
                    <a:lnR w="12700" cap="flat" cmpd="sng" algn="ctr">
                      <a:solidFill>
                        <a:srgbClr val="306F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0,33</a:t>
                      </a:r>
                    </a:p>
                  </a:txBody>
                  <a:tcPr marL="9525" marR="9525" marT="9525" marB="0" anchor="b">
                    <a:lnL w="12700" cap="flat" cmpd="sng" algn="ctr">
                      <a:solidFill>
                        <a:srgbClr val="306F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229268</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477,64</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90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5,31</a:t>
                      </a:r>
                    </a:p>
                  </a:txBody>
                  <a:tcPr marL="9525" marR="9525" marT="9525" marB="0" anchor="b">
                    <a:lnL>
                      <a:noFill/>
                    </a:lnL>
                    <a:lnR w="6350" cap="flat" cmpd="sng" algn="ctr">
                      <a:solidFill>
                        <a:srgbClr val="80694C"/>
                      </a:solidFill>
                      <a:prstDash val="solid"/>
                      <a:round/>
                      <a:headEnd type="none" w="med" len="med"/>
                      <a:tailEnd type="none" w="med" len="med"/>
                    </a:lnR>
                    <a:lnT>
                      <a:noFill/>
                    </a:lnT>
                    <a:lnB>
                      <a:noFill/>
                    </a:lnB>
                    <a:noFill/>
                  </a:tcPr>
                </a:tc>
                <a:extLst>
                  <a:ext uri="{0D108BD9-81ED-4DB2-BD59-A6C34878D82A}">
                    <a16:rowId xmlns:a16="http://schemas.microsoft.com/office/drawing/2014/main" val="3488034812"/>
                  </a:ext>
                </a:extLst>
              </a:tr>
              <a:tr h="174507">
                <a:tc>
                  <a:txBody>
                    <a:bodyPr/>
                    <a:lstStyle/>
                    <a:p>
                      <a:pPr algn="r" fontAlgn="b">
                        <a:buNone/>
                      </a:pPr>
                      <a:r>
                        <a:rPr lang="fr-FR" sz="900">
                          <a:effectLst/>
                          <a:latin typeface="Arial" panose="020B0604020202020204" pitchFamily="34" charset="0"/>
                        </a:rPr>
                        <a:t>11,079</a:t>
                      </a:r>
                    </a:p>
                  </a:txBody>
                  <a:tcPr marL="9525" marR="9525" marT="9525" marB="0" anchor="b">
                    <a:lnL w="12700" cap="flat" cmpd="sng" algn="ctr">
                      <a:solidFill>
                        <a:srgbClr val="9073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2,680</a:t>
                      </a:r>
                    </a:p>
                  </a:txBody>
                  <a:tcPr marL="9525" marR="9525" marT="9525" marB="0" anchor="b">
                    <a:lnL>
                      <a:noFill/>
                    </a:lnL>
                    <a:lnR w="12700" cap="flat" cmpd="sng" algn="ctr">
                      <a:solidFill>
                        <a:srgbClr val="E06D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41741</a:t>
                      </a:r>
                    </a:p>
                  </a:txBody>
                  <a:tcPr marL="9525" marR="9525" marT="9525" marB="0" anchor="b">
                    <a:lnL w="12700" cap="flat" cmpd="sng" algn="ctr">
                      <a:solidFill>
                        <a:srgbClr val="E06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42693</a:t>
                      </a:r>
                    </a:p>
                  </a:txBody>
                  <a:tcPr marL="9525" marR="9525" marT="9525" marB="0" anchor="b">
                    <a:lnL>
                      <a:noFill/>
                    </a:lnL>
                    <a:lnR w="12700" cap="flat" cmpd="sng" algn="ctr">
                      <a:solidFill>
                        <a:srgbClr val="7074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0,32</a:t>
                      </a:r>
                    </a:p>
                  </a:txBody>
                  <a:tcPr marL="9525" marR="9525" marT="9525" marB="0" anchor="b">
                    <a:lnL w="12700" cap="flat" cmpd="sng" algn="ctr">
                      <a:solidFill>
                        <a:srgbClr val="7074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131014</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272,95</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90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3,03</a:t>
                      </a:r>
                    </a:p>
                  </a:txBody>
                  <a:tcPr marL="9525" marR="9525" marT="9525" marB="0" anchor="b">
                    <a:lnL>
                      <a:noFill/>
                    </a:lnL>
                    <a:lnR w="6350" cap="flat" cmpd="sng" algn="ctr">
                      <a:solidFill>
                        <a:srgbClr val="E06D4C"/>
                      </a:solidFill>
                      <a:prstDash val="solid"/>
                      <a:round/>
                      <a:headEnd type="none" w="med" len="med"/>
                      <a:tailEnd type="none" w="med" len="med"/>
                    </a:lnR>
                    <a:lnT>
                      <a:noFill/>
                    </a:lnT>
                    <a:lnB>
                      <a:noFill/>
                    </a:lnB>
                    <a:noFill/>
                  </a:tcPr>
                </a:tc>
                <a:extLst>
                  <a:ext uri="{0D108BD9-81ED-4DB2-BD59-A6C34878D82A}">
                    <a16:rowId xmlns:a16="http://schemas.microsoft.com/office/drawing/2014/main" val="608597174"/>
                  </a:ext>
                </a:extLst>
              </a:tr>
              <a:tr h="185413">
                <a:tc>
                  <a:txBody>
                    <a:bodyPr/>
                    <a:lstStyle/>
                    <a:p>
                      <a:pPr algn="r" fontAlgn="b">
                        <a:buNone/>
                      </a:pPr>
                      <a:r>
                        <a:rPr lang="fr-FR" sz="900">
                          <a:effectLst/>
                          <a:latin typeface="Arial" panose="020B0604020202020204" pitchFamily="34" charset="0"/>
                        </a:rPr>
                        <a:t>11,738</a:t>
                      </a:r>
                    </a:p>
                  </a:txBody>
                  <a:tcPr marL="9525" marR="9525" marT="9525" marB="0" anchor="b">
                    <a:lnL w="12700" cap="flat" cmpd="sng" algn="ctr">
                      <a:solidFill>
                        <a:srgbClr val="E06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2,620</a:t>
                      </a:r>
                    </a:p>
                  </a:txBody>
                  <a:tcPr marL="9525" marR="9525" marT="9525" marB="0" anchor="b">
                    <a:lnL>
                      <a:noFill/>
                    </a:lnL>
                    <a:lnR w="12700" cap="flat" cmpd="sng" algn="ctr">
                      <a:solidFill>
                        <a:srgbClr val="A076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18429</a:t>
                      </a:r>
                    </a:p>
                  </a:txBody>
                  <a:tcPr marL="9525" marR="9525" marT="9525" marB="0" anchor="b">
                    <a:lnL w="12700" cap="flat" cmpd="sng" algn="ctr">
                      <a:solidFill>
                        <a:srgbClr val="A076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28183</a:t>
                      </a:r>
                    </a:p>
                  </a:txBody>
                  <a:tcPr marL="9525" marR="9525" marT="9525" marB="0" anchor="b">
                    <a:lnL>
                      <a:noFill/>
                    </a:lnL>
                    <a:lnR w="12700" cap="flat" cmpd="sng" algn="ctr">
                      <a:solidFill>
                        <a:srgbClr val="005F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0,31</a:t>
                      </a:r>
                    </a:p>
                  </a:txBody>
                  <a:tcPr marL="9525" marR="9525" marT="9525" marB="0" anchor="b">
                    <a:lnL w="12700" cap="flat" cmpd="sng" algn="ctr">
                      <a:solidFill>
                        <a:srgbClr val="005F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59182</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123,30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90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1,37</a:t>
                      </a:r>
                    </a:p>
                  </a:txBody>
                  <a:tcPr marL="9525" marR="9525" marT="9525" marB="0" anchor="b">
                    <a:lnL>
                      <a:noFill/>
                    </a:lnL>
                    <a:lnR w="6350" cap="flat" cmpd="sng" algn="ctr">
                      <a:solidFill>
                        <a:srgbClr val="E06D4C"/>
                      </a:solidFill>
                      <a:prstDash val="solid"/>
                      <a:round/>
                      <a:headEnd type="none" w="med" len="med"/>
                      <a:tailEnd type="none" w="med" len="med"/>
                    </a:lnR>
                    <a:lnT>
                      <a:noFill/>
                    </a:lnT>
                    <a:lnB>
                      <a:noFill/>
                    </a:lnB>
                    <a:noFill/>
                  </a:tcPr>
                </a:tc>
                <a:extLst>
                  <a:ext uri="{0D108BD9-81ED-4DB2-BD59-A6C34878D82A}">
                    <a16:rowId xmlns:a16="http://schemas.microsoft.com/office/drawing/2014/main" val="736091756"/>
                  </a:ext>
                </a:extLst>
              </a:tr>
              <a:tr h="185413">
                <a:tc>
                  <a:txBody>
                    <a:bodyPr/>
                    <a:lstStyle/>
                    <a:p>
                      <a:pPr algn="r" fontAlgn="b">
                        <a:buNone/>
                      </a:pPr>
                      <a:r>
                        <a:rPr lang="fr-FR" sz="900">
                          <a:effectLst/>
                          <a:latin typeface="Arial" panose="020B0604020202020204" pitchFamily="34" charset="0"/>
                        </a:rPr>
                        <a:t>12,396</a:t>
                      </a:r>
                    </a:p>
                  </a:txBody>
                  <a:tcPr marL="9525" marR="9525" marT="9525" marB="0" anchor="b">
                    <a:lnL w="12700" cap="flat" cmpd="sng" algn="ctr">
                      <a:solidFill>
                        <a:srgbClr val="1070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2,560</a:t>
                      </a:r>
                    </a:p>
                  </a:txBody>
                  <a:tcPr marL="9525" marR="9525" marT="9525" marB="0" anchor="b">
                    <a:lnL>
                      <a:noFill/>
                    </a:lnL>
                    <a:lnR w="12700" cap="flat" cmpd="sng" algn="ctr">
                      <a:solidFill>
                        <a:srgbClr val="E06D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4577</a:t>
                      </a:r>
                    </a:p>
                  </a:txBody>
                  <a:tcPr marL="9525" marR="9525" marT="9525" marB="0" anchor="b">
                    <a:lnL w="12700" cap="flat" cmpd="sng" algn="ctr">
                      <a:solidFill>
                        <a:srgbClr val="E06D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13952</a:t>
                      </a:r>
                    </a:p>
                  </a:txBody>
                  <a:tcPr marL="9525" marR="9525" marT="9525" marB="0" anchor="b">
                    <a:lnL>
                      <a:noFill/>
                    </a:lnL>
                    <a:lnR w="12700" cap="flat" cmpd="sng" algn="ctr">
                      <a:solidFill>
                        <a:srgbClr val="D0714C"/>
                      </a:solidFill>
                      <a:prstDash val="solid"/>
                      <a:round/>
                      <a:headEnd type="none" w="med" len="med"/>
                      <a:tailEnd type="none" w="med" len="med"/>
                    </a:lnR>
                    <a:lnT>
                      <a:noFill/>
                    </a:lnT>
                    <a:lnB>
                      <a:noFill/>
                    </a:lnB>
                    <a:noFill/>
                  </a:tcPr>
                </a:tc>
                <a:tc>
                  <a:txBody>
                    <a:bodyPr/>
                    <a:lstStyle/>
                    <a:p>
                      <a:pPr algn="r" fontAlgn="b">
                        <a:buNone/>
                      </a:pPr>
                      <a:r>
                        <a:rPr lang="fr-FR" sz="900">
                          <a:effectLst/>
                          <a:latin typeface="Arial" panose="020B0604020202020204" pitchFamily="34" charset="0"/>
                        </a:rPr>
                        <a:t>0,30</a:t>
                      </a:r>
                    </a:p>
                  </a:txBody>
                  <a:tcPr marL="9525" marR="9525" marT="9525" marB="0" anchor="b">
                    <a:lnL w="12700" cap="flat" cmpd="sng" algn="ctr">
                      <a:solidFill>
                        <a:srgbClr val="D0714C"/>
                      </a:solidFill>
                      <a:prstDash val="solid"/>
                      <a:round/>
                      <a:headEnd type="none" w="med" len="med"/>
                      <a:tailEnd type="none" w="med" len="med"/>
                    </a:lnL>
                    <a:lnR>
                      <a:noFill/>
                    </a:lnR>
                    <a:lnT>
                      <a:noFill/>
                    </a:lnT>
                    <a:lnB>
                      <a:noFill/>
                    </a:lnB>
                    <a:noFill/>
                  </a:tcPr>
                </a:tc>
                <a:tc>
                  <a:txBody>
                    <a:bodyPr/>
                    <a:lstStyle/>
                    <a:p>
                      <a:pPr algn="r" fontAlgn="b">
                        <a:buNone/>
                      </a:pPr>
                      <a:r>
                        <a:rPr lang="fr-FR" sz="900">
                          <a:effectLst/>
                          <a:latin typeface="Arial" panose="020B0604020202020204" pitchFamily="34" charset="0"/>
                        </a:rPr>
                        <a:t>15045</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31,34</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60</a:t>
                      </a:r>
                    </a:p>
                  </a:txBody>
                  <a:tcPr marL="9525" marR="9525" marT="9525" marB="0" anchor="b">
                    <a:lnL>
                      <a:noFill/>
                    </a:lnL>
                    <a:lnR>
                      <a:noFill/>
                    </a:lnR>
                    <a:lnT>
                      <a:noFill/>
                    </a:lnT>
                    <a:lnB>
                      <a:noFill/>
                    </a:lnB>
                    <a:noFill/>
                  </a:tcPr>
                </a:tc>
                <a:tc>
                  <a:txBody>
                    <a:bodyPr/>
                    <a:lstStyle/>
                    <a:p>
                      <a:pPr algn="r" fontAlgn="b">
                        <a:buNone/>
                      </a:pPr>
                      <a:r>
                        <a:rPr lang="fr-FR" sz="900">
                          <a:effectLst/>
                          <a:latin typeface="Arial" panose="020B0604020202020204" pitchFamily="34" charset="0"/>
                        </a:rPr>
                        <a:t>0,52</a:t>
                      </a:r>
                    </a:p>
                  </a:txBody>
                  <a:tcPr marL="9525" marR="9525" marT="9525" marB="0" anchor="b">
                    <a:lnL>
                      <a:noFill/>
                    </a:lnL>
                    <a:lnR w="6350" cap="flat" cmpd="sng" algn="ctr">
                      <a:solidFill>
                        <a:srgbClr val="90734C"/>
                      </a:solidFill>
                      <a:prstDash val="solid"/>
                      <a:round/>
                      <a:headEnd type="none" w="med" len="med"/>
                      <a:tailEnd type="none" w="med" len="med"/>
                    </a:lnR>
                    <a:lnT>
                      <a:noFill/>
                    </a:lnT>
                    <a:lnB>
                      <a:noFill/>
                    </a:lnB>
                    <a:noFill/>
                  </a:tcPr>
                </a:tc>
                <a:extLst>
                  <a:ext uri="{0D108BD9-81ED-4DB2-BD59-A6C34878D82A}">
                    <a16:rowId xmlns:a16="http://schemas.microsoft.com/office/drawing/2014/main" val="2289050835"/>
                  </a:ext>
                </a:extLst>
              </a:tr>
              <a:tr h="185413">
                <a:tc>
                  <a:txBody>
                    <a:bodyPr/>
                    <a:lstStyle/>
                    <a:p>
                      <a:pPr algn="r" fontAlgn="b">
                        <a:buNone/>
                      </a:pPr>
                      <a:r>
                        <a:rPr lang="fr-FR" sz="900">
                          <a:effectLst/>
                          <a:latin typeface="Arial" panose="020B0604020202020204" pitchFamily="34" charset="0"/>
                        </a:rPr>
                        <a:t>13,054</a:t>
                      </a:r>
                    </a:p>
                  </a:txBody>
                  <a:tcPr marL="9525" marR="9525" marT="9525" marB="0" anchor="b">
                    <a:lnL w="12700" cap="flat" cmpd="sng" algn="ctr">
                      <a:solidFill>
                        <a:srgbClr val="90734C"/>
                      </a:solidFill>
                      <a:prstDash val="solid"/>
                      <a:round/>
                      <a:headEnd type="none" w="med" len="med"/>
                      <a:tailEnd type="none" w="med" len="med"/>
                    </a:lnL>
                    <a:lnR>
                      <a:noFill/>
                    </a:lnR>
                    <a:lnT>
                      <a:noFill/>
                    </a:lnT>
                    <a:lnB w="12700" cap="flat" cmpd="sng" algn="ctr">
                      <a:solidFill>
                        <a:srgbClr val="90734C"/>
                      </a:solidFill>
                      <a:prstDash val="solid"/>
                      <a:round/>
                      <a:headEnd type="none" w="med" len="med"/>
                      <a:tailEnd type="none" w="med" len="med"/>
                    </a:lnB>
                    <a:noFill/>
                  </a:tcPr>
                </a:tc>
                <a:tc>
                  <a:txBody>
                    <a:bodyPr/>
                    <a:lstStyle/>
                    <a:p>
                      <a:pPr algn="r" fontAlgn="b">
                        <a:buNone/>
                      </a:pPr>
                      <a:r>
                        <a:rPr lang="fr-FR" sz="900">
                          <a:effectLst/>
                          <a:latin typeface="Arial" panose="020B0604020202020204" pitchFamily="34" charset="0"/>
                        </a:rPr>
                        <a:t>2,500</a:t>
                      </a:r>
                    </a:p>
                  </a:txBody>
                  <a:tcPr marL="9525" marR="9525" marT="9525" marB="0" anchor="b">
                    <a:lnL>
                      <a:noFill/>
                    </a:lnL>
                    <a:lnR w="12700" cap="flat" cmpd="sng" algn="ctr">
                      <a:solidFill>
                        <a:srgbClr val="D0714C"/>
                      </a:solidFill>
                      <a:prstDash val="solid"/>
                      <a:round/>
                      <a:headEnd type="none" w="med" len="med"/>
                      <a:tailEnd type="none" w="med" len="med"/>
                    </a:lnR>
                    <a:lnT>
                      <a:noFill/>
                    </a:lnT>
                    <a:lnB w="12700" cap="flat" cmpd="sng" algn="ctr">
                      <a:solidFill>
                        <a:srgbClr val="D0714C"/>
                      </a:solidFill>
                      <a:prstDash val="solid"/>
                      <a:round/>
                      <a:headEnd type="none" w="med" len="med"/>
                      <a:tailEnd type="none" w="med" len="med"/>
                    </a:lnB>
                    <a:noFill/>
                  </a:tcPr>
                </a:tc>
                <a:tc>
                  <a:txBody>
                    <a:bodyPr/>
                    <a:lstStyle/>
                    <a:p>
                      <a:pPr algn="r" fontAlgn="b">
                        <a:buNone/>
                      </a:pPr>
                      <a:r>
                        <a:rPr lang="fr-FR" sz="900">
                          <a:effectLst/>
                          <a:latin typeface="Arial" panose="020B0604020202020204" pitchFamily="34" charset="0"/>
                        </a:rPr>
                        <a:t>0</a:t>
                      </a:r>
                    </a:p>
                  </a:txBody>
                  <a:tcPr marL="9525" marR="9525" marT="9525" marB="0" anchor="b">
                    <a:lnL w="12700" cap="flat" cmpd="sng" algn="ctr">
                      <a:solidFill>
                        <a:srgbClr val="D0714C"/>
                      </a:solidFill>
                      <a:prstDash val="solid"/>
                      <a:round/>
                      <a:headEnd type="none" w="med" len="med"/>
                      <a:tailEnd type="none" w="med" len="med"/>
                    </a:lnL>
                    <a:lnR>
                      <a:noFill/>
                    </a:lnR>
                    <a:lnT>
                      <a:noFill/>
                    </a:lnT>
                    <a:lnB w="12700" cap="flat" cmpd="sng" algn="ctr">
                      <a:solidFill>
                        <a:srgbClr val="20A02F"/>
                      </a:solidFill>
                      <a:prstDash val="solid"/>
                      <a:round/>
                      <a:headEnd type="none" w="med" len="med"/>
                      <a:tailEnd type="none" w="med" len="med"/>
                    </a:lnB>
                    <a:noFill/>
                  </a:tcPr>
                </a:tc>
                <a:tc>
                  <a:txBody>
                    <a:bodyPr/>
                    <a:lstStyle/>
                    <a:p>
                      <a:pPr algn="r" fontAlgn="b">
                        <a:buNone/>
                      </a:pPr>
                      <a:r>
                        <a:rPr lang="fr-FR" sz="900">
                          <a:effectLst/>
                          <a:latin typeface="Arial" panose="020B0604020202020204" pitchFamily="34" charset="0"/>
                        </a:rPr>
                        <a:t>0</a:t>
                      </a:r>
                    </a:p>
                  </a:txBody>
                  <a:tcPr marL="9525" marR="9525" marT="9525" marB="0" anchor="b">
                    <a:lnL>
                      <a:noFill/>
                    </a:lnL>
                    <a:lnR w="12700" cap="flat" cmpd="sng" algn="ctr">
                      <a:solidFill>
                        <a:srgbClr val="30614C"/>
                      </a:solidFill>
                      <a:prstDash val="solid"/>
                      <a:round/>
                      <a:headEnd type="none" w="med" len="med"/>
                      <a:tailEnd type="none" w="med" len="med"/>
                    </a:lnR>
                    <a:lnT>
                      <a:noFill/>
                    </a:lnT>
                    <a:lnB w="12700" cap="flat" cmpd="sng" algn="ctr">
                      <a:solidFill>
                        <a:srgbClr val="30614C"/>
                      </a:solidFill>
                      <a:prstDash val="solid"/>
                      <a:round/>
                      <a:headEnd type="none" w="med" len="med"/>
                      <a:tailEnd type="none" w="med" len="med"/>
                    </a:lnB>
                    <a:noFill/>
                  </a:tcPr>
                </a:tc>
                <a:tc>
                  <a:txBody>
                    <a:bodyPr/>
                    <a:lstStyle/>
                    <a:p>
                      <a:pPr algn="r" fontAlgn="b">
                        <a:buNone/>
                      </a:pPr>
                      <a:r>
                        <a:rPr lang="fr-FR" sz="900">
                          <a:effectLst/>
                          <a:latin typeface="Arial" panose="020B0604020202020204" pitchFamily="34" charset="0"/>
                        </a:rPr>
                        <a:t>0,30</a:t>
                      </a:r>
                    </a:p>
                  </a:txBody>
                  <a:tcPr marL="9525" marR="9525" marT="9525" marB="0" anchor="b">
                    <a:lnL w="12700" cap="flat" cmpd="sng" algn="ctr">
                      <a:solidFill>
                        <a:srgbClr val="30614C"/>
                      </a:solidFill>
                      <a:prstDash val="solid"/>
                      <a:round/>
                      <a:headEnd type="none" w="med" len="med"/>
                      <a:tailEnd type="none" w="med" len="med"/>
                    </a:lnL>
                    <a:lnR>
                      <a:noFill/>
                    </a:lnR>
                    <a:lnT>
                      <a:noFill/>
                    </a:lnT>
                    <a:lnB w="12700" cap="flat" cmpd="sng" algn="ctr">
                      <a:solidFill>
                        <a:srgbClr val="309A2F"/>
                      </a:solidFill>
                      <a:prstDash val="solid"/>
                      <a:round/>
                      <a:headEnd type="none" w="med" len="med"/>
                      <a:tailEnd type="none" w="med" len="med"/>
                    </a:lnB>
                    <a:noFill/>
                  </a:tcPr>
                </a:tc>
                <a:tc>
                  <a:txBody>
                    <a:bodyPr/>
                    <a:lstStyle/>
                    <a:p>
                      <a:pPr algn="r" fontAlgn="b">
                        <a:buNone/>
                      </a:pPr>
                      <a:r>
                        <a:rPr lang="fr-FR" sz="900">
                          <a:effectLst/>
                          <a:latin typeface="Arial" panose="020B0604020202020204" pitchFamily="34" charset="0"/>
                        </a:rPr>
                        <a:t>1</a:t>
                      </a:r>
                    </a:p>
                  </a:txBody>
                  <a:tcPr marL="9525" marR="9525" marT="9525" marB="0" anchor="b">
                    <a:lnL>
                      <a:noFill/>
                    </a:lnL>
                    <a:lnR>
                      <a:noFill/>
                    </a:lnR>
                    <a:lnT>
                      <a:noFill/>
                    </a:lnT>
                    <a:lnB w="12700" cap="flat" cmpd="sng" algn="ctr">
                      <a:solidFill>
                        <a:srgbClr val="F0982F"/>
                      </a:solidFill>
                      <a:prstDash val="solid"/>
                      <a:round/>
                      <a:headEnd type="none" w="med" len="med"/>
                      <a:tailEnd type="none" w="med" len="med"/>
                    </a:lnB>
                    <a:noFill/>
                  </a:tcPr>
                </a:tc>
                <a:tc>
                  <a:txBody>
                    <a:bodyPr/>
                    <a:lstStyle/>
                    <a:p>
                      <a:pPr algn="r" fontAlgn="b">
                        <a:buNone/>
                      </a:pPr>
                      <a:r>
                        <a:rPr lang="fr-FR" sz="900">
                          <a:effectLst/>
                          <a:latin typeface="Arial" panose="020B0604020202020204" pitchFamily="34" charset="0"/>
                        </a:rPr>
                        <a:t>0,00</a:t>
                      </a:r>
                    </a:p>
                  </a:txBody>
                  <a:tcPr marL="9525" marR="9525" marT="9525" marB="0" anchor="b">
                    <a:lnL>
                      <a:noFill/>
                    </a:lnL>
                    <a:lnR>
                      <a:noFill/>
                    </a:lnR>
                    <a:lnT>
                      <a:noFill/>
                    </a:lnT>
                    <a:lnB w="12700" cap="flat" cmpd="sng" algn="ctr">
                      <a:solidFill>
                        <a:srgbClr val="60A12F"/>
                      </a:solidFill>
                      <a:prstDash val="solid"/>
                      <a:round/>
                      <a:headEnd type="none" w="med" len="med"/>
                      <a:tailEnd type="none" w="med" len="med"/>
                    </a:lnB>
                    <a:noFill/>
                  </a:tcPr>
                </a:tc>
                <a:tc>
                  <a:txBody>
                    <a:bodyPr/>
                    <a:lstStyle/>
                    <a:p>
                      <a:pPr algn="r" fontAlgn="b">
                        <a:buNone/>
                      </a:pPr>
                      <a:r>
                        <a:rPr lang="fr-FR" sz="900">
                          <a:effectLst/>
                          <a:latin typeface="Arial" panose="020B0604020202020204" pitchFamily="34" charset="0"/>
                        </a:rPr>
                        <a:t>60</a:t>
                      </a:r>
                    </a:p>
                  </a:txBody>
                  <a:tcPr marL="9525" marR="9525" marT="9525" marB="0" anchor="b">
                    <a:lnL>
                      <a:noFill/>
                    </a:lnL>
                    <a:lnR>
                      <a:noFill/>
                    </a:lnR>
                    <a:lnT>
                      <a:noFill/>
                    </a:lnT>
                    <a:lnB w="12700" cap="flat" cmpd="sng" algn="ctr">
                      <a:solidFill>
                        <a:srgbClr val="409E2F"/>
                      </a:solidFill>
                      <a:prstDash val="solid"/>
                      <a:round/>
                      <a:headEnd type="none" w="med" len="med"/>
                      <a:tailEnd type="none" w="med" len="med"/>
                    </a:lnB>
                    <a:noFill/>
                  </a:tcPr>
                </a:tc>
                <a:tc>
                  <a:txBody>
                    <a:bodyPr/>
                    <a:lstStyle/>
                    <a:p>
                      <a:pPr algn="r" fontAlgn="b">
                        <a:buNone/>
                      </a:pPr>
                      <a:r>
                        <a:rPr lang="fr-FR" sz="900">
                          <a:effectLst/>
                          <a:latin typeface="Arial" panose="020B0604020202020204" pitchFamily="34" charset="0"/>
                        </a:rPr>
                        <a:t>0,00</a:t>
                      </a:r>
                    </a:p>
                  </a:txBody>
                  <a:tcPr marL="9525" marR="9525" marT="9525" marB="0" anchor="b">
                    <a:lnL>
                      <a:noFill/>
                    </a:lnL>
                    <a:lnR w="6350" cap="flat" cmpd="sng" algn="ctr">
                      <a:solidFill>
                        <a:srgbClr val="B05D4C"/>
                      </a:solidFill>
                      <a:prstDash val="solid"/>
                      <a:round/>
                      <a:headEnd type="none" w="med" len="med"/>
                      <a:tailEnd type="none" w="med" len="med"/>
                    </a:lnR>
                    <a:lnT>
                      <a:noFill/>
                    </a:lnT>
                    <a:lnB w="12700" cap="flat" cmpd="sng" algn="ctr">
                      <a:solidFill>
                        <a:srgbClr val="F0A72F"/>
                      </a:solidFill>
                      <a:prstDash val="solid"/>
                      <a:round/>
                      <a:headEnd type="none" w="med" len="med"/>
                      <a:tailEnd type="none" w="med" len="med"/>
                    </a:lnB>
                    <a:noFill/>
                  </a:tcPr>
                </a:tc>
                <a:extLst>
                  <a:ext uri="{0D108BD9-81ED-4DB2-BD59-A6C34878D82A}">
                    <a16:rowId xmlns:a16="http://schemas.microsoft.com/office/drawing/2014/main" val="1496753676"/>
                  </a:ext>
                </a:extLst>
              </a:tr>
            </a:tbl>
          </a:graphicData>
        </a:graphic>
      </p:graphicFrame>
      <p:sp>
        <p:nvSpPr>
          <p:cNvPr id="3" name="Espace réservé du numéro de diapositive 3">
            <a:extLst>
              <a:ext uri="{FF2B5EF4-FFF2-40B4-BE49-F238E27FC236}">
                <a16:creationId xmlns:a16="http://schemas.microsoft.com/office/drawing/2014/main" id="{6B513F39-E134-10FA-1EDC-707F39F9D993}"/>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65</a:t>
            </a:fld>
            <a:endParaRPr lang="fr-FR"/>
          </a:p>
        </p:txBody>
      </p:sp>
    </p:spTree>
    <p:extLst>
      <p:ext uri="{BB962C8B-B14F-4D97-AF65-F5344CB8AC3E}">
        <p14:creationId xmlns:p14="http://schemas.microsoft.com/office/powerpoint/2010/main" val="37889368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555A50-8417-0485-C6C9-21647D4B5001}"/>
              </a:ext>
            </a:extLst>
          </p:cNvPr>
          <p:cNvSpPr>
            <a:spLocks noGrp="1"/>
          </p:cNvSpPr>
          <p:nvPr>
            <p:ph type="title"/>
          </p:nvPr>
        </p:nvSpPr>
        <p:spPr>
          <a:xfrm>
            <a:off x="2408496" y="271576"/>
            <a:ext cx="7375008" cy="619011"/>
          </a:xfrm>
        </p:spPr>
        <p:txBody>
          <a:bodyPr anchor="ctr">
            <a:normAutofit/>
          </a:bodyPr>
          <a:lstStyle/>
          <a:p>
            <a:r>
              <a:rPr lang="fr-FR" sz="2800"/>
              <a:t>RDM : Dimensionnement des longerons</a:t>
            </a:r>
          </a:p>
        </p:txBody>
      </p:sp>
      <p:sp>
        <p:nvSpPr>
          <p:cNvPr id="3" name="ZoneTexte 2">
            <a:extLst>
              <a:ext uri="{FF2B5EF4-FFF2-40B4-BE49-F238E27FC236}">
                <a16:creationId xmlns:a16="http://schemas.microsoft.com/office/drawing/2014/main" id="{0DDA565B-4F50-9436-2167-62AB6810A532}"/>
              </a:ext>
            </a:extLst>
          </p:cNvPr>
          <p:cNvSpPr txBox="1"/>
          <p:nvPr/>
        </p:nvSpPr>
        <p:spPr>
          <a:xfrm>
            <a:off x="1890233" y="5525083"/>
            <a:ext cx="841153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a:t>Tracé obtenu automatiquement avec les données de l'avion permettant d'avoir une représentation de l'aile du dessus</a:t>
            </a:r>
          </a:p>
          <a:p>
            <a:pPr algn="just"/>
            <a:r>
              <a:rPr lang="fr-FR"/>
              <a:t>Indispensable pour calculer les dimensionnements des longerons</a:t>
            </a:r>
          </a:p>
        </p:txBody>
      </p:sp>
      <p:pic>
        <p:nvPicPr>
          <p:cNvPr id="10" name="Espace réservé du contenu 9" descr="Une image contenant texte, ligne, diagramme, Tracé&#10;&#10;Le contenu généré par l’IA peut être incorrect.">
            <a:extLst>
              <a:ext uri="{FF2B5EF4-FFF2-40B4-BE49-F238E27FC236}">
                <a16:creationId xmlns:a16="http://schemas.microsoft.com/office/drawing/2014/main" id="{E82D72CC-3997-7C2B-0491-CBE8840BA839}"/>
              </a:ext>
            </a:extLst>
          </p:cNvPr>
          <p:cNvPicPr>
            <a:picLocks noGrp="1" noChangeAspect="1"/>
          </p:cNvPicPr>
          <p:nvPr>
            <p:ph idx="1"/>
          </p:nvPr>
        </p:nvPicPr>
        <p:blipFill>
          <a:blip r:embed="rId3"/>
          <a:stretch>
            <a:fillRect/>
          </a:stretch>
        </p:blipFill>
        <p:spPr>
          <a:xfrm>
            <a:off x="3661163" y="1377377"/>
            <a:ext cx="8530837" cy="4103245"/>
          </a:xfrm>
          <a:prstGeom prst="rect">
            <a:avLst/>
          </a:prstGeom>
        </p:spPr>
      </p:pic>
      <p:cxnSp>
        <p:nvCxnSpPr>
          <p:cNvPr id="11" name="Connecteur droit avec flèche 10">
            <a:extLst>
              <a:ext uri="{FF2B5EF4-FFF2-40B4-BE49-F238E27FC236}">
                <a16:creationId xmlns:a16="http://schemas.microsoft.com/office/drawing/2014/main" id="{EDEAC310-E3A5-2BDD-C56E-3A37B88A133B}"/>
              </a:ext>
            </a:extLst>
          </p:cNvPr>
          <p:cNvCxnSpPr/>
          <p:nvPr/>
        </p:nvCxnSpPr>
        <p:spPr>
          <a:xfrm flipV="1">
            <a:off x="3473369" y="2422332"/>
            <a:ext cx="3685952" cy="8033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EE10C720-2D5F-AC99-D13B-AAA02A4C1317}"/>
              </a:ext>
            </a:extLst>
          </p:cNvPr>
          <p:cNvSpPr txBox="1"/>
          <p:nvPr/>
        </p:nvSpPr>
        <p:spPr>
          <a:xfrm>
            <a:off x="0" y="2764014"/>
            <a:ext cx="34733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a:t>Cassure de l’aile et emplacement de l'ensemble « Moteur + Train »</a:t>
            </a:r>
          </a:p>
        </p:txBody>
      </p:sp>
      <p:sp>
        <p:nvSpPr>
          <p:cNvPr id="4" name="Espace réservé du numéro de diapositive 3">
            <a:extLst>
              <a:ext uri="{FF2B5EF4-FFF2-40B4-BE49-F238E27FC236}">
                <a16:creationId xmlns:a16="http://schemas.microsoft.com/office/drawing/2014/main" id="{5140004C-8014-368C-7871-B5CADEB68C3A}"/>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66</a:t>
            </a:fld>
            <a:endParaRPr lang="fr-FR"/>
          </a:p>
        </p:txBody>
      </p:sp>
    </p:spTree>
    <p:extLst>
      <p:ext uri="{BB962C8B-B14F-4D97-AF65-F5344CB8AC3E}">
        <p14:creationId xmlns:p14="http://schemas.microsoft.com/office/powerpoint/2010/main" val="626899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07BCF3-722B-548E-7847-EA540C7E1847}"/>
              </a:ext>
            </a:extLst>
          </p:cNvPr>
          <p:cNvSpPr>
            <a:spLocks noGrp="1"/>
          </p:cNvSpPr>
          <p:nvPr>
            <p:ph type="title"/>
          </p:nvPr>
        </p:nvSpPr>
        <p:spPr>
          <a:xfrm>
            <a:off x="2408496" y="271576"/>
            <a:ext cx="7375008" cy="619011"/>
          </a:xfrm>
        </p:spPr>
        <p:txBody>
          <a:bodyPr anchor="ctr">
            <a:normAutofit/>
          </a:bodyPr>
          <a:lstStyle/>
          <a:p>
            <a:r>
              <a:rPr lang="fr-FR" sz="2800"/>
              <a:t>RDM : Dimensionnement des longerons</a:t>
            </a:r>
          </a:p>
        </p:txBody>
      </p:sp>
      <p:sp>
        <p:nvSpPr>
          <p:cNvPr id="4" name="ZoneTexte 3">
            <a:extLst>
              <a:ext uri="{FF2B5EF4-FFF2-40B4-BE49-F238E27FC236}">
                <a16:creationId xmlns:a16="http://schemas.microsoft.com/office/drawing/2014/main" id="{4062DFBB-3F15-B3BC-7296-C73DE427D40F}"/>
              </a:ext>
            </a:extLst>
          </p:cNvPr>
          <p:cNvSpPr txBox="1"/>
          <p:nvPr/>
        </p:nvSpPr>
        <p:spPr>
          <a:xfrm>
            <a:off x="2609128" y="5538096"/>
            <a:ext cx="70073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a:t>1</a:t>
            </a:r>
            <a:r>
              <a:rPr lang="fr-FR" baseline="30000"/>
              <a:t>ère</a:t>
            </a:r>
            <a:r>
              <a:rPr lang="fr-FR"/>
              <a:t> visualisation du longeron avec son épaisseur </a:t>
            </a:r>
            <a:r>
              <a:rPr lang="fr-FR">
                <a:sym typeface="Wingdings" panose="05000000000000000000" pitchFamily="2" charset="2"/>
              </a:rPr>
              <a:t> </a:t>
            </a:r>
            <a:r>
              <a:rPr lang="fr-FR" b="1">
                <a:sym typeface="Wingdings" panose="05000000000000000000" pitchFamily="2" charset="2"/>
              </a:rPr>
              <a:t>V</a:t>
            </a:r>
            <a:r>
              <a:rPr lang="fr-FR" b="1"/>
              <a:t>ariation plus importante en avançant sur la longueur de la demi-aile</a:t>
            </a:r>
            <a:r>
              <a:rPr lang="fr-FR"/>
              <a:t> </a:t>
            </a:r>
          </a:p>
        </p:txBody>
      </p:sp>
      <p:pic>
        <p:nvPicPr>
          <p:cNvPr id="10" name="Espace réservé du contenu 9" descr="Une image contenant texte, capture d’écran, ligne, diagramme&#10;&#10;Le contenu généré par l’IA peut être incorrect.">
            <a:extLst>
              <a:ext uri="{FF2B5EF4-FFF2-40B4-BE49-F238E27FC236}">
                <a16:creationId xmlns:a16="http://schemas.microsoft.com/office/drawing/2014/main" id="{ACC29DAF-415D-DCEC-5A99-53C968E2676E}"/>
              </a:ext>
            </a:extLst>
          </p:cNvPr>
          <p:cNvPicPr>
            <a:picLocks noGrp="1" noChangeAspect="1"/>
          </p:cNvPicPr>
          <p:nvPr>
            <p:ph idx="1"/>
          </p:nvPr>
        </p:nvPicPr>
        <p:blipFill>
          <a:blip r:embed="rId3"/>
          <a:stretch>
            <a:fillRect/>
          </a:stretch>
        </p:blipFill>
        <p:spPr>
          <a:xfrm>
            <a:off x="2553795" y="889517"/>
            <a:ext cx="6789062" cy="4351338"/>
          </a:xfrm>
          <a:prstGeom prst="rect">
            <a:avLst/>
          </a:prstGeom>
        </p:spPr>
      </p:pic>
      <p:sp>
        <p:nvSpPr>
          <p:cNvPr id="3" name="Espace réservé du numéro de diapositive 3">
            <a:extLst>
              <a:ext uri="{FF2B5EF4-FFF2-40B4-BE49-F238E27FC236}">
                <a16:creationId xmlns:a16="http://schemas.microsoft.com/office/drawing/2014/main" id="{81D47850-A3ED-AB89-C211-5EE31AABB89C}"/>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67</a:t>
            </a:fld>
            <a:endParaRPr lang="fr-FR"/>
          </a:p>
        </p:txBody>
      </p:sp>
    </p:spTree>
    <p:extLst>
      <p:ext uri="{BB962C8B-B14F-4D97-AF65-F5344CB8AC3E}">
        <p14:creationId xmlns:p14="http://schemas.microsoft.com/office/powerpoint/2010/main" val="4255364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83978-FE6A-D285-25B9-1032B270B3C0}"/>
              </a:ext>
            </a:extLst>
          </p:cNvPr>
          <p:cNvSpPr>
            <a:spLocks noGrp="1"/>
          </p:cNvSpPr>
          <p:nvPr>
            <p:ph type="title"/>
          </p:nvPr>
        </p:nvSpPr>
        <p:spPr/>
        <p:txBody>
          <a:bodyPr>
            <a:normAutofit fontScale="90000"/>
          </a:bodyPr>
          <a:lstStyle/>
          <a:p>
            <a:r>
              <a:rPr lang="fr-FR" sz="2800"/>
              <a:t>RDM : Dimensionnement des longerons c</a:t>
            </a:r>
            <a:r>
              <a:rPr lang="fr-FR" sz="2500"/>
              <a:t>onclusion</a:t>
            </a:r>
            <a:endParaRPr lang="fr-FR"/>
          </a:p>
        </p:txBody>
      </p:sp>
      <p:sp>
        <p:nvSpPr>
          <p:cNvPr id="3" name="Espace réservé du contenu 2">
            <a:extLst>
              <a:ext uri="{FF2B5EF4-FFF2-40B4-BE49-F238E27FC236}">
                <a16:creationId xmlns:a16="http://schemas.microsoft.com/office/drawing/2014/main" id="{AA20155E-28A1-402C-A327-0D245A8AD32B}"/>
              </a:ext>
            </a:extLst>
          </p:cNvPr>
          <p:cNvSpPr>
            <a:spLocks noGrp="1"/>
          </p:cNvSpPr>
          <p:nvPr>
            <p:ph idx="1"/>
          </p:nvPr>
        </p:nvSpPr>
        <p:spPr/>
        <p:txBody>
          <a:bodyPr vert="horz" lIns="91440" tIns="45720" rIns="91440" bIns="45720" rtlCol="0" anchor="t">
            <a:normAutofit/>
          </a:bodyPr>
          <a:lstStyle/>
          <a:p>
            <a:r>
              <a:rPr lang="fr-FR"/>
              <a:t> Longeron dimensionné pour notre avion répété 2 fois </a:t>
            </a:r>
          </a:p>
          <a:p>
            <a:pPr lvl="1"/>
            <a:r>
              <a:rPr lang="fr-FR"/>
              <a:t>Avant de l'aile (</a:t>
            </a:r>
            <a:r>
              <a:rPr lang="fr-FR" sz="1400"/>
              <a:t>15 % - 20 % de la corde moyenne)</a:t>
            </a:r>
          </a:p>
          <a:p>
            <a:pPr lvl="1"/>
            <a:r>
              <a:rPr lang="fr-FR" sz="1400"/>
              <a:t>A</a:t>
            </a:r>
            <a:r>
              <a:rPr lang="fr-FR"/>
              <a:t>rrière de l'aile </a:t>
            </a:r>
            <a:r>
              <a:rPr lang="fr-FR" sz="1400"/>
              <a:t>(55 % - 65 % de la corde moyenne)</a:t>
            </a:r>
            <a:endParaRPr lang="fr-FR"/>
          </a:p>
          <a:p>
            <a:endParaRPr lang="fr-FR" sz="1900"/>
          </a:p>
          <a:p>
            <a:pPr marL="0" indent="0">
              <a:buNone/>
            </a:pPr>
            <a:endParaRPr lang="fr-FR" sz="1900"/>
          </a:p>
          <a:p>
            <a:r>
              <a:rPr lang="fr-FR" sz="1900"/>
              <a:t> IMPORTANT : Placement des longerons effectué aussi en prenant en compte l'endroit du placement des réservoirs de carburant</a:t>
            </a:r>
          </a:p>
        </p:txBody>
      </p:sp>
      <p:sp>
        <p:nvSpPr>
          <p:cNvPr id="4" name="Espace réservé du numéro de diapositive 3">
            <a:extLst>
              <a:ext uri="{FF2B5EF4-FFF2-40B4-BE49-F238E27FC236}">
                <a16:creationId xmlns:a16="http://schemas.microsoft.com/office/drawing/2014/main" id="{DE8FBA87-4208-A303-0C60-E18F51EB5AB4}"/>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68</a:t>
            </a:fld>
            <a:endParaRPr lang="fr-FR"/>
          </a:p>
        </p:txBody>
      </p:sp>
    </p:spTree>
    <p:extLst>
      <p:ext uri="{BB962C8B-B14F-4D97-AF65-F5344CB8AC3E}">
        <p14:creationId xmlns:p14="http://schemas.microsoft.com/office/powerpoint/2010/main" val="26063270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4AD1FC3-5FBF-4F90-EC3A-D4E3C9B7B3C4}"/>
              </a:ext>
            </a:extLst>
          </p:cNvPr>
          <p:cNvSpPr txBox="1">
            <a:spLocks/>
          </p:cNvSpPr>
          <p:nvPr/>
        </p:nvSpPr>
        <p:spPr>
          <a:xfrm>
            <a:off x="839788" y="303619"/>
            <a:ext cx="10906010" cy="7616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spcAft>
                <a:spcPts val="600"/>
              </a:spcAft>
            </a:pPr>
            <a:r>
              <a:rPr lang="fr-FR" sz="2500" b="1" kern="1200">
                <a:latin typeface="+mj-lt"/>
                <a:ea typeface="+mj-ea"/>
                <a:cs typeface="+mj-cs"/>
              </a:rPr>
              <a:t>RDM : Dimensionnement des longerons conclusion</a:t>
            </a:r>
          </a:p>
        </p:txBody>
      </p:sp>
      <p:pic>
        <p:nvPicPr>
          <p:cNvPr id="8" name="Image 7" descr="Une image contenant texte, capture d’écran, diagramme, nombre&#10;&#10;Le contenu généré par l’IA peut être incorrect.">
            <a:extLst>
              <a:ext uri="{FF2B5EF4-FFF2-40B4-BE49-F238E27FC236}">
                <a16:creationId xmlns:a16="http://schemas.microsoft.com/office/drawing/2014/main" id="{D205BB1A-64E5-28B8-1DC1-777DECE9DBB4}"/>
              </a:ext>
            </a:extLst>
          </p:cNvPr>
          <p:cNvPicPr>
            <a:picLocks noChangeAspect="1"/>
          </p:cNvPicPr>
          <p:nvPr/>
        </p:nvPicPr>
        <p:blipFill>
          <a:blip r:embed="rId3"/>
          <a:stretch>
            <a:fillRect/>
          </a:stretch>
        </p:blipFill>
        <p:spPr>
          <a:xfrm>
            <a:off x="3953344" y="1557658"/>
            <a:ext cx="7792454" cy="3811587"/>
          </a:xfrm>
          <a:prstGeom prst="rect">
            <a:avLst/>
          </a:prstGeom>
          <a:noFill/>
        </p:spPr>
      </p:pic>
      <p:sp>
        <p:nvSpPr>
          <p:cNvPr id="3" name="Espace réservé du contenu 2">
            <a:extLst>
              <a:ext uri="{FF2B5EF4-FFF2-40B4-BE49-F238E27FC236}">
                <a16:creationId xmlns:a16="http://schemas.microsoft.com/office/drawing/2014/main" id="{D9B7867F-00D9-9C45-C1A4-C166610410E2}"/>
              </a:ext>
            </a:extLst>
          </p:cNvPr>
          <p:cNvSpPr>
            <a:spLocks noGrp="1"/>
          </p:cNvSpPr>
          <p:nvPr>
            <p:ph type="body" sz="half" idx="2"/>
          </p:nvPr>
        </p:nvSpPr>
        <p:spPr>
          <a:xfrm>
            <a:off x="134362" y="1795122"/>
            <a:ext cx="3932237" cy="3811588"/>
          </a:xfrm>
        </p:spPr>
        <p:txBody>
          <a:bodyPr vert="horz" lIns="91440" tIns="45720" rIns="91440" bIns="45720" rtlCol="0" anchor="t">
            <a:normAutofit/>
          </a:bodyPr>
          <a:lstStyle/>
          <a:p>
            <a:r>
              <a:rPr lang="fr-FR" kern="1200">
                <a:latin typeface="+mn-lt"/>
                <a:ea typeface="+mn-ea"/>
                <a:cs typeface="+mn-cs"/>
              </a:rPr>
              <a:t>Au final nous avons </a:t>
            </a:r>
            <a:r>
              <a:rPr lang="fr-FR"/>
              <a:t>créé</a:t>
            </a:r>
            <a:r>
              <a:rPr lang="fr-FR" kern="1200">
                <a:latin typeface="+mn-lt"/>
                <a:ea typeface="+mn-ea"/>
                <a:cs typeface="+mn-cs"/>
              </a:rPr>
              <a:t> une étude RDM complète ainsi qu'une détermination des dimensions et caractéristiques du squelette et des longerons.</a:t>
            </a:r>
          </a:p>
          <a:p>
            <a:r>
              <a:rPr lang="fr-FR" kern="1200">
                <a:latin typeface="+mn-lt"/>
                <a:ea typeface="+mn-ea"/>
                <a:cs typeface="+mn-cs"/>
              </a:rPr>
              <a:t>Avec un comme objectif restant de fixer les matériaux que l'on souhaite utiliser sachant que pour cela il faut simplement rentrer les caractéristiques de notre matériau pour avoir directement les résultats. </a:t>
            </a:r>
          </a:p>
        </p:txBody>
      </p:sp>
      <p:sp>
        <p:nvSpPr>
          <p:cNvPr id="2" name="Espace réservé du numéro de diapositive 3">
            <a:extLst>
              <a:ext uri="{FF2B5EF4-FFF2-40B4-BE49-F238E27FC236}">
                <a16:creationId xmlns:a16="http://schemas.microsoft.com/office/drawing/2014/main" id="{999EED2F-1238-DEF6-6AE1-CBC9E86A2F74}"/>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69</a:t>
            </a:fld>
            <a:endParaRPr lang="fr-FR"/>
          </a:p>
        </p:txBody>
      </p:sp>
    </p:spTree>
    <p:extLst>
      <p:ext uri="{BB962C8B-B14F-4D97-AF65-F5344CB8AC3E}">
        <p14:creationId xmlns:p14="http://schemas.microsoft.com/office/powerpoint/2010/main" val="3475189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261195-BAC8-CC72-8EDA-4D6B88BE14B4}"/>
              </a:ext>
            </a:extLst>
          </p:cNvPr>
          <p:cNvSpPr>
            <a:spLocks noGrp="1"/>
          </p:cNvSpPr>
          <p:nvPr>
            <p:ph type="title"/>
          </p:nvPr>
        </p:nvSpPr>
        <p:spPr/>
        <p:txBody>
          <a:bodyPr/>
          <a:lstStyle/>
          <a:p>
            <a:r>
              <a:rPr lang="fr-FR"/>
              <a:t>Projet collaboratif</a:t>
            </a:r>
          </a:p>
        </p:txBody>
      </p:sp>
      <p:sp>
        <p:nvSpPr>
          <p:cNvPr id="4" name="Espace réservé du numéro de diapositive 3">
            <a:extLst>
              <a:ext uri="{FF2B5EF4-FFF2-40B4-BE49-F238E27FC236}">
                <a16:creationId xmlns:a16="http://schemas.microsoft.com/office/drawing/2014/main" id="{BD29F0A7-E040-7DD4-A6B8-569C401566C5}"/>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7</a:t>
            </a:fld>
            <a:endParaRPr lang="fr-FR"/>
          </a:p>
        </p:txBody>
      </p:sp>
      <p:sp>
        <p:nvSpPr>
          <p:cNvPr id="7" name="Espace réservé du contenu 2">
            <a:extLst>
              <a:ext uri="{FF2B5EF4-FFF2-40B4-BE49-F238E27FC236}">
                <a16:creationId xmlns:a16="http://schemas.microsoft.com/office/drawing/2014/main" id="{6FC28052-1C0A-BCF5-C6CA-A94CBCF81A0F}"/>
              </a:ext>
            </a:extLst>
          </p:cNvPr>
          <p:cNvSpPr>
            <a:spLocks noGrp="1"/>
          </p:cNvSpPr>
          <p:nvPr>
            <p:ph idx="1"/>
          </p:nvPr>
        </p:nvSpPr>
        <p:spPr>
          <a:xfrm>
            <a:off x="838200" y="1702339"/>
            <a:ext cx="10515600" cy="3416810"/>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20B0604020202020204" pitchFamily="34" charset="0"/>
              <a:buChar char="Ø"/>
            </a:pPr>
            <a:r>
              <a:rPr lang="fr-FR" sz="2000" err="1"/>
              <a:t>Lesser</a:t>
            </a:r>
            <a:r>
              <a:rPr lang="fr-FR" sz="2000"/>
              <a:t> open </a:t>
            </a:r>
            <a:r>
              <a:rPr lang="fr-FR" sz="2000" err="1"/>
              <a:t>bee</a:t>
            </a:r>
            <a:r>
              <a:rPr lang="fr-FR" sz="2000"/>
              <a:t> License 1.3 </a:t>
            </a:r>
            <a:r>
              <a:rPr lang="fr-FR" sz="2000" err="1"/>
              <a:t>chap</a:t>
            </a:r>
            <a:r>
              <a:rPr lang="fr-FR" sz="2000"/>
              <a:t> 2 Open source</a:t>
            </a:r>
            <a:endParaRPr lang="en-US" sz="2000"/>
          </a:p>
          <a:p>
            <a:pPr>
              <a:buFont typeface="Wingdings" panose="020B0604020202020204" pitchFamily="34" charset="0"/>
              <a:buChar char="Ø"/>
            </a:pPr>
            <a:endParaRPr lang="fr-FR" sz="2000"/>
          </a:p>
          <a:p>
            <a:pPr>
              <a:buFont typeface="Wingdings" panose="020B0604020202020204" pitchFamily="34" charset="0"/>
              <a:buChar char="Ø"/>
            </a:pPr>
            <a:endParaRPr lang="fr-FR" sz="2000"/>
          </a:p>
          <a:p>
            <a:pPr>
              <a:buFont typeface="Wingdings" panose="020B0604020202020204" pitchFamily="34" charset="0"/>
              <a:buChar char="Ø"/>
            </a:pPr>
            <a:r>
              <a:rPr lang="fr-FR" sz="2000"/>
              <a:t>Projet en plusieurs groupes ESTACA (BDX, SQY) </a:t>
            </a:r>
          </a:p>
          <a:p>
            <a:pPr>
              <a:buFont typeface="Wingdings" panose="020B0604020202020204" pitchFamily="34" charset="0"/>
              <a:buChar char="Ø"/>
            </a:pPr>
            <a:endParaRPr lang="fr-FR" sz="2000"/>
          </a:p>
          <a:p>
            <a:pPr>
              <a:buFont typeface="Wingdings" panose="020B0604020202020204" pitchFamily="34" charset="0"/>
              <a:buChar char="Ø"/>
            </a:pPr>
            <a:endParaRPr lang="fr-FR" sz="2000"/>
          </a:p>
          <a:p>
            <a:pPr>
              <a:buFont typeface="Wingdings" panose="020B0604020202020204" pitchFamily="34" charset="0"/>
              <a:buChar char="Ø"/>
            </a:pPr>
            <a:r>
              <a:rPr lang="fr-FR" sz="2000"/>
              <a:t>Autre établissement (Lycée Technique Diderot, Conception détaillée portes </a:t>
            </a:r>
            <a:r>
              <a:rPr lang="fr-FR" sz="2000" err="1"/>
              <a:t>soute</a:t>
            </a:r>
            <a:r>
              <a:rPr lang="fr-FR" sz="2000"/>
              <a:t>)</a:t>
            </a:r>
          </a:p>
          <a:p>
            <a:pPr>
              <a:buFont typeface="Wingdings" panose="020B0604020202020204" pitchFamily="34" charset="0"/>
              <a:buChar char="Ø"/>
            </a:pPr>
            <a:endParaRPr lang="fr-FR" sz="2000"/>
          </a:p>
          <a:p>
            <a:pPr>
              <a:buFont typeface="Wingdings" panose="020B0604020202020204" pitchFamily="34" charset="0"/>
              <a:buChar char="Ø"/>
            </a:pPr>
            <a:endParaRPr lang="fr-FR" sz="2000"/>
          </a:p>
          <a:p>
            <a:pPr>
              <a:buFont typeface="Wingdings" panose="020B0604020202020204" pitchFamily="34" charset="0"/>
              <a:buChar char="Ø"/>
            </a:pPr>
            <a:r>
              <a:rPr lang="fr-FR" sz="2000"/>
              <a:t>Projet entre plusieurs promotion ESTACA (Depuis 2012)</a:t>
            </a:r>
          </a:p>
        </p:txBody>
      </p:sp>
    </p:spTree>
    <p:extLst>
      <p:ext uri="{BB962C8B-B14F-4D97-AF65-F5344CB8AC3E}">
        <p14:creationId xmlns:p14="http://schemas.microsoft.com/office/powerpoint/2010/main" val="1811696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capture d’écran&#10;&#10;Le contenu généré par l’IA peut être incorrect.">
            <a:extLst>
              <a:ext uri="{FF2B5EF4-FFF2-40B4-BE49-F238E27FC236}">
                <a16:creationId xmlns:a16="http://schemas.microsoft.com/office/drawing/2014/main" id="{A4BD387B-4399-9AB0-E05D-5E1B1FA6046F}"/>
              </a:ext>
            </a:extLst>
          </p:cNvPr>
          <p:cNvPicPr>
            <a:picLocks noGrp="1" noChangeAspect="1"/>
          </p:cNvPicPr>
          <p:nvPr>
            <p:ph idx="1"/>
          </p:nvPr>
        </p:nvPicPr>
        <p:blipFill>
          <a:blip r:embed="rId3"/>
          <a:stretch>
            <a:fillRect/>
          </a:stretch>
        </p:blipFill>
        <p:spPr>
          <a:xfrm>
            <a:off x="2520275" y="1824780"/>
            <a:ext cx="7151450" cy="4461726"/>
          </a:xfrm>
          <a:prstGeom prst="rect">
            <a:avLst/>
          </a:prstGeom>
        </p:spPr>
      </p:pic>
      <p:sp>
        <p:nvSpPr>
          <p:cNvPr id="4" name="Espace réservé du numéro de diapositive 3">
            <a:extLst>
              <a:ext uri="{FF2B5EF4-FFF2-40B4-BE49-F238E27FC236}">
                <a16:creationId xmlns:a16="http://schemas.microsoft.com/office/drawing/2014/main" id="{32BC0AA9-1364-76B3-042D-A9AE30518573}"/>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70</a:t>
            </a:fld>
            <a:endParaRPr lang="fr-FR"/>
          </a:p>
        </p:txBody>
      </p:sp>
      <p:sp>
        <p:nvSpPr>
          <p:cNvPr id="6" name="ZoneTexte 5">
            <a:extLst>
              <a:ext uri="{FF2B5EF4-FFF2-40B4-BE49-F238E27FC236}">
                <a16:creationId xmlns:a16="http://schemas.microsoft.com/office/drawing/2014/main" id="{BFB7A7FF-05E6-026F-7F30-10D05B8C4419}"/>
              </a:ext>
            </a:extLst>
          </p:cNvPr>
          <p:cNvSpPr txBox="1"/>
          <p:nvPr/>
        </p:nvSpPr>
        <p:spPr>
          <a:xfrm>
            <a:off x="4850895" y="1196101"/>
            <a:ext cx="249021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500"/>
              <a:t>Panel du Spartan C 27-J</a:t>
            </a:r>
          </a:p>
        </p:txBody>
      </p:sp>
      <p:sp>
        <p:nvSpPr>
          <p:cNvPr id="7" name="Titre 6">
            <a:extLst>
              <a:ext uri="{FF2B5EF4-FFF2-40B4-BE49-F238E27FC236}">
                <a16:creationId xmlns:a16="http://schemas.microsoft.com/office/drawing/2014/main" id="{5FF9385D-7BFF-CE1A-928D-5CBFB360D9EA}"/>
              </a:ext>
            </a:extLst>
          </p:cNvPr>
          <p:cNvSpPr>
            <a:spLocks noGrp="1"/>
          </p:cNvSpPr>
          <p:nvPr>
            <p:ph type="title"/>
          </p:nvPr>
        </p:nvSpPr>
        <p:spPr/>
        <p:txBody>
          <a:bodyPr/>
          <a:lstStyle/>
          <a:p>
            <a:r>
              <a:rPr lang="fr-FR"/>
              <a:t>Planche de bord</a:t>
            </a:r>
          </a:p>
        </p:txBody>
      </p:sp>
    </p:spTree>
    <p:extLst>
      <p:ext uri="{BB962C8B-B14F-4D97-AF65-F5344CB8AC3E}">
        <p14:creationId xmlns:p14="http://schemas.microsoft.com/office/powerpoint/2010/main" val="1086251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B123949-F029-DF95-C9D4-B59109179A94}"/>
              </a:ext>
            </a:extLst>
          </p:cNvPr>
          <p:cNvSpPr>
            <a:spLocks noGrp="1"/>
          </p:cNvSpPr>
          <p:nvPr>
            <p:ph idx="1"/>
          </p:nvPr>
        </p:nvSpPr>
        <p:spPr/>
        <p:txBody>
          <a:bodyPr vert="horz" lIns="91440" tIns="45720" rIns="91440" bIns="45720" rtlCol="0" anchor="t">
            <a:normAutofit/>
          </a:bodyPr>
          <a:lstStyle/>
          <a:p>
            <a:r>
              <a:rPr lang="fr-FR"/>
              <a:t>On fait le choix de prend la planche de bord du C27J dans un premier temps , puisqu'elle est adaptée pour tous types de mission militaire comme civil contrairement à celle du Q400</a:t>
            </a:r>
          </a:p>
          <a:p>
            <a:endParaRPr lang="fr-FR"/>
          </a:p>
        </p:txBody>
      </p:sp>
      <p:sp>
        <p:nvSpPr>
          <p:cNvPr id="5" name="Titre 6">
            <a:extLst>
              <a:ext uri="{FF2B5EF4-FFF2-40B4-BE49-F238E27FC236}">
                <a16:creationId xmlns:a16="http://schemas.microsoft.com/office/drawing/2014/main" id="{60B42CCE-AB50-DE24-7E46-F1BBDF93679D}"/>
              </a:ext>
            </a:extLst>
          </p:cNvPr>
          <p:cNvSpPr txBox="1">
            <a:spLocks/>
          </p:cNvSpPr>
          <p:nvPr/>
        </p:nvSpPr>
        <p:spPr>
          <a:xfrm>
            <a:off x="2560896" y="423976"/>
            <a:ext cx="7375008" cy="6190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a:t>Planche de bord</a:t>
            </a:r>
          </a:p>
        </p:txBody>
      </p:sp>
      <p:graphicFrame>
        <p:nvGraphicFramePr>
          <p:cNvPr id="6" name="Tableau 5">
            <a:extLst>
              <a:ext uri="{FF2B5EF4-FFF2-40B4-BE49-F238E27FC236}">
                <a16:creationId xmlns:a16="http://schemas.microsoft.com/office/drawing/2014/main" id="{F22070FA-5168-676E-B0D6-E834E6DF3CEC}"/>
              </a:ext>
            </a:extLst>
          </p:cNvPr>
          <p:cNvGraphicFramePr>
            <a:graphicFrameLocks noGrp="1"/>
          </p:cNvGraphicFramePr>
          <p:nvPr>
            <p:extLst>
              <p:ext uri="{D42A27DB-BD31-4B8C-83A1-F6EECF244321}">
                <p14:modId xmlns:p14="http://schemas.microsoft.com/office/powerpoint/2010/main" val="580563752"/>
              </p:ext>
            </p:extLst>
          </p:nvPr>
        </p:nvGraphicFramePr>
        <p:xfrm>
          <a:off x="2011680" y="3430491"/>
          <a:ext cx="8168637" cy="1112519"/>
        </p:xfrm>
        <a:graphic>
          <a:graphicData uri="http://schemas.openxmlformats.org/drawingml/2006/table">
            <a:tbl>
              <a:tblPr firstRow="1" bandRow="1">
                <a:tableStyleId>{5C22544A-7EE6-4342-B048-85BDC9FD1C3A}</a:tableStyleId>
              </a:tblPr>
              <a:tblGrid>
                <a:gridCol w="2722879">
                  <a:extLst>
                    <a:ext uri="{9D8B030D-6E8A-4147-A177-3AD203B41FA5}">
                      <a16:colId xmlns:a16="http://schemas.microsoft.com/office/drawing/2014/main" val="3583803790"/>
                    </a:ext>
                  </a:extLst>
                </a:gridCol>
                <a:gridCol w="2722879">
                  <a:extLst>
                    <a:ext uri="{9D8B030D-6E8A-4147-A177-3AD203B41FA5}">
                      <a16:colId xmlns:a16="http://schemas.microsoft.com/office/drawing/2014/main" val="1633690843"/>
                    </a:ext>
                  </a:extLst>
                </a:gridCol>
                <a:gridCol w="2722879">
                  <a:extLst>
                    <a:ext uri="{9D8B030D-6E8A-4147-A177-3AD203B41FA5}">
                      <a16:colId xmlns:a16="http://schemas.microsoft.com/office/drawing/2014/main" val="365344800"/>
                    </a:ext>
                  </a:extLst>
                </a:gridCol>
              </a:tblGrid>
              <a:tr h="370840">
                <a:tc>
                  <a:txBody>
                    <a:bodyPr/>
                    <a:lstStyle/>
                    <a:p>
                      <a:pPr lvl="0">
                        <a:buNone/>
                      </a:pPr>
                      <a:r>
                        <a:rPr lang="fr-FR"/>
                        <a:t>Planche de bord</a:t>
                      </a:r>
                    </a:p>
                  </a:txBody>
                  <a:tcPr/>
                </a:tc>
                <a:tc>
                  <a:txBody>
                    <a:bodyPr/>
                    <a:lstStyle/>
                    <a:p>
                      <a:pPr lvl="0">
                        <a:buNone/>
                      </a:pPr>
                      <a:r>
                        <a:rPr lang="fr-FR"/>
                        <a:t>C27</a:t>
                      </a:r>
                    </a:p>
                  </a:txBody>
                  <a:tcPr/>
                </a:tc>
                <a:tc>
                  <a:txBody>
                    <a:bodyPr/>
                    <a:lstStyle/>
                    <a:p>
                      <a:r>
                        <a:rPr lang="fr-FR"/>
                        <a:t>Q400 </a:t>
                      </a:r>
                    </a:p>
                  </a:txBody>
                  <a:tcPr/>
                </a:tc>
                <a:extLst>
                  <a:ext uri="{0D108BD9-81ED-4DB2-BD59-A6C34878D82A}">
                    <a16:rowId xmlns:a16="http://schemas.microsoft.com/office/drawing/2014/main" val="263235930"/>
                  </a:ext>
                </a:extLst>
              </a:tr>
              <a:tr h="370840">
                <a:tc>
                  <a:txBody>
                    <a:bodyPr/>
                    <a:lstStyle/>
                    <a:p>
                      <a:pPr lvl="0">
                        <a:buNone/>
                      </a:pPr>
                      <a:r>
                        <a:rPr lang="fr-FR"/>
                        <a:t>Mission Militaire </a:t>
                      </a:r>
                    </a:p>
                  </a:txBody>
                  <a:tcPr/>
                </a:tc>
                <a:tc>
                  <a:txBody>
                    <a:bodyPr/>
                    <a:lstStyle/>
                    <a:p>
                      <a:r>
                        <a:rPr lang="fr-FR">
                          <a:solidFill>
                            <a:srgbClr val="92D050"/>
                          </a:solidFill>
                        </a:rPr>
                        <a:t>OUI</a:t>
                      </a:r>
                    </a:p>
                  </a:txBody>
                  <a:tcPr/>
                </a:tc>
                <a:tc>
                  <a:txBody>
                    <a:bodyPr/>
                    <a:lstStyle/>
                    <a:p>
                      <a:r>
                        <a:rPr lang="fr-FR">
                          <a:solidFill>
                            <a:srgbClr val="FF0000"/>
                          </a:solidFill>
                        </a:rPr>
                        <a:t>NON</a:t>
                      </a:r>
                    </a:p>
                  </a:txBody>
                  <a:tcPr/>
                </a:tc>
                <a:extLst>
                  <a:ext uri="{0D108BD9-81ED-4DB2-BD59-A6C34878D82A}">
                    <a16:rowId xmlns:a16="http://schemas.microsoft.com/office/drawing/2014/main" val="3027437120"/>
                  </a:ext>
                </a:extLst>
              </a:tr>
              <a:tr h="370839">
                <a:tc>
                  <a:txBody>
                    <a:bodyPr/>
                    <a:lstStyle/>
                    <a:p>
                      <a:pPr lvl="0">
                        <a:buNone/>
                      </a:pPr>
                      <a:r>
                        <a:rPr lang="fr-FR"/>
                        <a:t>Mission Civil </a:t>
                      </a:r>
                    </a:p>
                  </a:txBody>
                  <a:tcPr/>
                </a:tc>
                <a:tc>
                  <a:txBody>
                    <a:bodyPr/>
                    <a:lstStyle/>
                    <a:p>
                      <a:pPr lvl="0">
                        <a:buNone/>
                      </a:pPr>
                      <a:r>
                        <a:rPr lang="fr-FR">
                          <a:solidFill>
                            <a:srgbClr val="92D050"/>
                          </a:solidFill>
                        </a:rPr>
                        <a:t>OUI</a:t>
                      </a:r>
                    </a:p>
                  </a:txBody>
                  <a:tcPr/>
                </a:tc>
                <a:tc>
                  <a:txBody>
                    <a:bodyPr/>
                    <a:lstStyle/>
                    <a:p>
                      <a:pPr lvl="0">
                        <a:buNone/>
                      </a:pPr>
                      <a:r>
                        <a:rPr lang="fr-FR">
                          <a:solidFill>
                            <a:srgbClr val="92D050"/>
                          </a:solidFill>
                        </a:rPr>
                        <a:t>OUI</a:t>
                      </a:r>
                    </a:p>
                  </a:txBody>
                  <a:tcPr/>
                </a:tc>
                <a:extLst>
                  <a:ext uri="{0D108BD9-81ED-4DB2-BD59-A6C34878D82A}">
                    <a16:rowId xmlns:a16="http://schemas.microsoft.com/office/drawing/2014/main" val="1234685070"/>
                  </a:ext>
                </a:extLst>
              </a:tr>
            </a:tbl>
          </a:graphicData>
        </a:graphic>
      </p:graphicFrame>
    </p:spTree>
    <p:extLst>
      <p:ext uri="{BB962C8B-B14F-4D97-AF65-F5344CB8AC3E}">
        <p14:creationId xmlns:p14="http://schemas.microsoft.com/office/powerpoint/2010/main" val="679480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504FC0C-58E7-48CD-2E0C-D7702D1F961F}"/>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72</a:t>
            </a:fld>
            <a:endParaRPr lang="fr-FR"/>
          </a:p>
        </p:txBody>
      </p:sp>
      <p:sp>
        <p:nvSpPr>
          <p:cNvPr id="8" name="ZoneTexte 7">
            <a:extLst>
              <a:ext uri="{FF2B5EF4-FFF2-40B4-BE49-F238E27FC236}">
                <a16:creationId xmlns:a16="http://schemas.microsoft.com/office/drawing/2014/main" id="{EB07953D-2773-15B0-39F1-722C330F2673}"/>
              </a:ext>
            </a:extLst>
          </p:cNvPr>
          <p:cNvSpPr txBox="1"/>
          <p:nvPr/>
        </p:nvSpPr>
        <p:spPr>
          <a:xfrm>
            <a:off x="962147" y="1089746"/>
            <a:ext cx="10267705" cy="3247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Ø"/>
            </a:pPr>
            <a:r>
              <a:rPr lang="fr-FR" sz="2000"/>
              <a:t>Équipements de communications</a:t>
            </a:r>
          </a:p>
          <a:p>
            <a:pPr marL="342900" indent="-342900">
              <a:buFont typeface="Wingdings" panose="05000000000000000000" pitchFamily="2" charset="2"/>
              <a:buChar char="Ø"/>
            </a:pPr>
            <a:endParaRPr lang="fr-FR" sz="2000"/>
          </a:p>
          <a:p>
            <a:pPr marL="800100" lvl="1" indent="-342900">
              <a:buFont typeface="Wingdings" panose="05000000000000000000" pitchFamily="2" charset="2"/>
              <a:buChar char="§"/>
            </a:pPr>
            <a:r>
              <a:rPr lang="fr-FR" sz="1500">
                <a:solidFill>
                  <a:srgbClr val="141413"/>
                </a:solidFill>
                <a:cs typeface="Helvetica"/>
              </a:rPr>
              <a:t>2 ou 4 ARC-210 VHF/UHF radios (Collins Aerospace)</a:t>
            </a:r>
            <a:endParaRPr lang="fr-FR" sz="1500"/>
          </a:p>
          <a:p>
            <a:pPr marL="800100" lvl="1" indent="-342900">
              <a:buFont typeface="Wingdings" panose="05000000000000000000" pitchFamily="2" charset="2"/>
              <a:buChar char="§"/>
            </a:pPr>
            <a:endParaRPr lang="fr-FR" sz="1500">
              <a:solidFill>
                <a:srgbClr val="141413"/>
              </a:solidFill>
              <a:cs typeface="Helvetica"/>
            </a:endParaRPr>
          </a:p>
          <a:p>
            <a:pPr marL="800100" lvl="1" indent="-342900">
              <a:buFont typeface="Wingdings" panose="05000000000000000000" pitchFamily="2" charset="2"/>
              <a:buChar char="§"/>
            </a:pPr>
            <a:r>
              <a:rPr lang="fr-FR" sz="1500">
                <a:solidFill>
                  <a:srgbClr val="141413"/>
                </a:solidFill>
                <a:cs typeface="Helvetica"/>
              </a:rPr>
              <a:t>1 HF radio </a:t>
            </a:r>
            <a:r>
              <a:rPr lang="fr-FR" sz="1500" err="1">
                <a:solidFill>
                  <a:srgbClr val="141413"/>
                </a:solidFill>
                <a:cs typeface="Helvetica"/>
              </a:rPr>
              <a:t>with</a:t>
            </a:r>
            <a:r>
              <a:rPr lang="fr-FR" sz="1500">
                <a:solidFill>
                  <a:srgbClr val="141413"/>
                </a:solidFill>
                <a:cs typeface="Helvetica"/>
              </a:rPr>
              <a:t> </a:t>
            </a:r>
            <a:r>
              <a:rPr lang="fr-FR" sz="1500" err="1">
                <a:solidFill>
                  <a:srgbClr val="141413"/>
                </a:solidFill>
                <a:cs typeface="Helvetica"/>
              </a:rPr>
              <a:t>voice</a:t>
            </a:r>
            <a:r>
              <a:rPr lang="fr-FR" sz="1500">
                <a:solidFill>
                  <a:srgbClr val="141413"/>
                </a:solidFill>
                <a:cs typeface="Helvetica"/>
              </a:rPr>
              <a:t> and data </a:t>
            </a:r>
            <a:r>
              <a:rPr lang="fr-FR" sz="1500" err="1">
                <a:solidFill>
                  <a:srgbClr val="141413"/>
                </a:solidFill>
                <a:cs typeface="Helvetica"/>
              </a:rPr>
              <a:t>link</a:t>
            </a:r>
            <a:r>
              <a:rPr lang="fr-FR" sz="1500">
                <a:solidFill>
                  <a:srgbClr val="141413"/>
                </a:solidFill>
                <a:cs typeface="Helvetica"/>
              </a:rPr>
              <a:t> </a:t>
            </a:r>
            <a:r>
              <a:rPr lang="fr-FR" sz="1500" err="1">
                <a:solidFill>
                  <a:srgbClr val="141413"/>
                </a:solidFill>
                <a:cs typeface="Helvetica"/>
              </a:rPr>
              <a:t>capability</a:t>
            </a:r>
            <a:r>
              <a:rPr lang="fr-FR" sz="1500">
                <a:solidFill>
                  <a:srgbClr val="141413"/>
                </a:solidFill>
                <a:cs typeface="Helvetica"/>
              </a:rPr>
              <a:t> (Collins </a:t>
            </a:r>
            <a:r>
              <a:rPr lang="fr-FR" sz="1500" err="1">
                <a:solidFill>
                  <a:srgbClr val="141413"/>
                </a:solidFill>
                <a:cs typeface="Helvetica"/>
              </a:rPr>
              <a:t>aerospace</a:t>
            </a:r>
            <a:r>
              <a:rPr lang="fr-FR" sz="1500">
                <a:solidFill>
                  <a:srgbClr val="141413"/>
                </a:solidFill>
                <a:cs typeface="Helvetica"/>
              </a:rPr>
              <a:t>, Honeywell, BAE </a:t>
            </a:r>
            <a:r>
              <a:rPr lang="fr-FR" sz="1500" err="1">
                <a:solidFill>
                  <a:srgbClr val="141413"/>
                </a:solidFill>
                <a:cs typeface="Helvetica"/>
              </a:rPr>
              <a:t>systems</a:t>
            </a:r>
            <a:r>
              <a:rPr lang="fr-FR" sz="1500">
                <a:solidFill>
                  <a:srgbClr val="141413"/>
                </a:solidFill>
                <a:cs typeface="Helvetica"/>
              </a:rPr>
              <a:t>) </a:t>
            </a:r>
          </a:p>
          <a:p>
            <a:pPr marL="800100" lvl="1" indent="-342900">
              <a:buFont typeface="Wingdings" panose="05000000000000000000" pitchFamily="2" charset="2"/>
              <a:buChar char="§"/>
            </a:pPr>
            <a:endParaRPr lang="fr-FR" sz="1500">
              <a:solidFill>
                <a:srgbClr val="141413"/>
              </a:solidFill>
              <a:cs typeface="Helvetica"/>
            </a:endParaRPr>
          </a:p>
          <a:p>
            <a:pPr marL="800100" lvl="1" indent="-342900">
              <a:buFont typeface="Wingdings" panose="05000000000000000000" pitchFamily="2" charset="2"/>
              <a:buChar char="§"/>
            </a:pPr>
            <a:r>
              <a:rPr lang="fr-FR" sz="1500">
                <a:solidFill>
                  <a:srgbClr val="141413"/>
                </a:solidFill>
                <a:cs typeface="Helvetica"/>
              </a:rPr>
              <a:t>1 INMARSAT SATCOM </a:t>
            </a:r>
            <a:r>
              <a:rPr lang="fr-FR" sz="1500" err="1">
                <a:solidFill>
                  <a:srgbClr val="141413"/>
                </a:solidFill>
                <a:cs typeface="Helvetica"/>
              </a:rPr>
              <a:t>with</a:t>
            </a:r>
            <a:r>
              <a:rPr lang="fr-FR" sz="1500">
                <a:solidFill>
                  <a:srgbClr val="141413"/>
                </a:solidFill>
                <a:cs typeface="Helvetica"/>
              </a:rPr>
              <a:t> </a:t>
            </a:r>
            <a:r>
              <a:rPr lang="fr-FR" sz="1500" err="1">
                <a:solidFill>
                  <a:srgbClr val="141413"/>
                </a:solidFill>
                <a:cs typeface="Helvetica"/>
              </a:rPr>
              <a:t>voice</a:t>
            </a:r>
            <a:r>
              <a:rPr lang="fr-FR" sz="1500">
                <a:solidFill>
                  <a:srgbClr val="141413"/>
                </a:solidFill>
                <a:cs typeface="Helvetica"/>
              </a:rPr>
              <a:t> and data </a:t>
            </a:r>
            <a:r>
              <a:rPr lang="fr-FR" sz="1500" err="1">
                <a:solidFill>
                  <a:srgbClr val="141413"/>
                </a:solidFill>
                <a:cs typeface="Helvetica"/>
              </a:rPr>
              <a:t>link</a:t>
            </a:r>
            <a:r>
              <a:rPr lang="fr-FR" sz="1500">
                <a:solidFill>
                  <a:srgbClr val="141413"/>
                </a:solidFill>
                <a:cs typeface="Helvetica"/>
              </a:rPr>
              <a:t> </a:t>
            </a:r>
            <a:r>
              <a:rPr lang="fr-FR" sz="1500" err="1">
                <a:solidFill>
                  <a:srgbClr val="141413"/>
                </a:solidFill>
                <a:cs typeface="Helvetica"/>
              </a:rPr>
              <a:t>capability</a:t>
            </a:r>
            <a:r>
              <a:rPr lang="fr-FR" sz="1500">
                <a:solidFill>
                  <a:srgbClr val="141413"/>
                </a:solidFill>
                <a:cs typeface="Helvetica"/>
              </a:rPr>
              <a:t> (Collins </a:t>
            </a:r>
            <a:r>
              <a:rPr lang="fr-FR" sz="1500" err="1">
                <a:solidFill>
                  <a:srgbClr val="141413"/>
                </a:solidFill>
                <a:cs typeface="Helvetica"/>
              </a:rPr>
              <a:t>aerospace</a:t>
            </a:r>
            <a:r>
              <a:rPr lang="fr-FR" sz="1500">
                <a:solidFill>
                  <a:srgbClr val="141413"/>
                </a:solidFill>
                <a:cs typeface="Helvetica"/>
              </a:rPr>
              <a:t>, Cobham, Gilat)</a:t>
            </a:r>
          </a:p>
          <a:p>
            <a:pPr marL="800100" lvl="1" indent="-342900">
              <a:buFont typeface="Wingdings" panose="05000000000000000000" pitchFamily="2" charset="2"/>
              <a:buChar char="§"/>
            </a:pPr>
            <a:endParaRPr lang="fr-FR" sz="1500">
              <a:solidFill>
                <a:srgbClr val="141413"/>
              </a:solidFill>
              <a:cs typeface="Helvetica"/>
            </a:endParaRPr>
          </a:p>
          <a:p>
            <a:pPr marL="800100" lvl="1" indent="-342900">
              <a:buFont typeface="Wingdings" panose="05000000000000000000" pitchFamily="2" charset="2"/>
              <a:buChar char="§"/>
            </a:pPr>
            <a:r>
              <a:rPr lang="fr-FR" sz="1500">
                <a:solidFill>
                  <a:srgbClr val="141413"/>
                </a:solidFill>
                <a:cs typeface="Helvetica"/>
              </a:rPr>
              <a:t>1 VHF / UHF Direction Finder (DF) (Collins Aerospace DF-500, </a:t>
            </a:r>
            <a:r>
              <a:rPr lang="fr-FR" sz="1500" err="1">
                <a:solidFill>
                  <a:srgbClr val="141413"/>
                </a:solidFill>
                <a:cs typeface="Helvetica"/>
              </a:rPr>
              <a:t>Alataris</a:t>
            </a:r>
            <a:r>
              <a:rPr lang="fr-FR" sz="1500">
                <a:solidFill>
                  <a:srgbClr val="141413"/>
                </a:solidFill>
                <a:cs typeface="Helvetica"/>
              </a:rPr>
              <a:t>, Cobham)</a:t>
            </a:r>
            <a:endParaRPr lang="fr-FR" sz="1500"/>
          </a:p>
          <a:p>
            <a:pPr marL="800100" lvl="1" indent="-342900">
              <a:buFont typeface="Wingdings" panose="05000000000000000000" pitchFamily="2" charset="2"/>
              <a:buChar char="§"/>
            </a:pPr>
            <a:endParaRPr lang="fr-FR" sz="1500">
              <a:solidFill>
                <a:srgbClr val="141413"/>
              </a:solidFill>
              <a:cs typeface="Helvetica"/>
            </a:endParaRPr>
          </a:p>
          <a:p>
            <a:pPr marL="800100" lvl="1" indent="-342900">
              <a:buFont typeface="Wingdings" panose="05000000000000000000" pitchFamily="2" charset="2"/>
              <a:buChar char="§"/>
            </a:pPr>
            <a:r>
              <a:rPr lang="fr-FR" sz="1500">
                <a:solidFill>
                  <a:srgbClr val="141413"/>
                </a:solidFill>
                <a:cs typeface="Helvetica"/>
              </a:rPr>
              <a:t>Digital Audio </a:t>
            </a:r>
            <a:r>
              <a:rPr lang="fr-FR" sz="1500" err="1">
                <a:solidFill>
                  <a:srgbClr val="141413"/>
                </a:solidFill>
                <a:cs typeface="Helvetica"/>
              </a:rPr>
              <a:t>Inter-Communication</a:t>
            </a:r>
            <a:r>
              <a:rPr lang="fr-FR" sz="1500">
                <a:solidFill>
                  <a:srgbClr val="141413"/>
                </a:solidFill>
                <a:cs typeface="Helvetica"/>
              </a:rPr>
              <a:t> System (ICS) (L3Harris, SCI </a:t>
            </a:r>
            <a:r>
              <a:rPr lang="fr-FR" sz="1500" err="1">
                <a:solidFill>
                  <a:srgbClr val="141413"/>
                </a:solidFill>
                <a:cs typeface="Helvetica"/>
              </a:rPr>
              <a:t>technology</a:t>
            </a:r>
            <a:r>
              <a:rPr lang="fr-FR" sz="1500">
                <a:solidFill>
                  <a:srgbClr val="141413"/>
                </a:solidFill>
                <a:cs typeface="Helvetica"/>
              </a:rPr>
              <a:t>)</a:t>
            </a:r>
            <a:endParaRPr lang="fr-FR" sz="1500"/>
          </a:p>
          <a:p>
            <a:pPr marL="800100" lvl="1" indent="-342900">
              <a:buFont typeface="Wingdings" panose="05000000000000000000" pitchFamily="2" charset="2"/>
              <a:buChar char="§"/>
            </a:pPr>
            <a:endParaRPr lang="fr-FR" sz="1500">
              <a:solidFill>
                <a:srgbClr val="141413"/>
              </a:solidFill>
              <a:cs typeface="Helvetica"/>
            </a:endParaRPr>
          </a:p>
          <a:p>
            <a:pPr marL="800100" lvl="1" indent="-342900">
              <a:buFont typeface="Wingdings" panose="05000000000000000000" pitchFamily="2" charset="2"/>
              <a:buChar char="§"/>
            </a:pPr>
            <a:r>
              <a:rPr lang="fr-FR" sz="1500">
                <a:solidFill>
                  <a:srgbClr val="141413"/>
                </a:solidFill>
                <a:cs typeface="Helvetica"/>
              </a:rPr>
              <a:t>Secure Voice (option).(Thales, L3Harris)</a:t>
            </a:r>
            <a:endParaRPr lang="fr-FR" sz="1500"/>
          </a:p>
        </p:txBody>
      </p:sp>
      <p:sp>
        <p:nvSpPr>
          <p:cNvPr id="3" name="Titre 2">
            <a:extLst>
              <a:ext uri="{FF2B5EF4-FFF2-40B4-BE49-F238E27FC236}">
                <a16:creationId xmlns:a16="http://schemas.microsoft.com/office/drawing/2014/main" id="{309AA40E-1B73-F6A6-99E7-84FE1A6A1359}"/>
              </a:ext>
            </a:extLst>
          </p:cNvPr>
          <p:cNvSpPr>
            <a:spLocks noGrp="1"/>
          </p:cNvSpPr>
          <p:nvPr>
            <p:ph type="title"/>
          </p:nvPr>
        </p:nvSpPr>
        <p:spPr/>
        <p:txBody>
          <a:bodyPr/>
          <a:lstStyle/>
          <a:p>
            <a:r>
              <a:rPr lang="fr-FR"/>
              <a:t>Planche de bord</a:t>
            </a:r>
          </a:p>
        </p:txBody>
      </p:sp>
    </p:spTree>
    <p:extLst>
      <p:ext uri="{BB962C8B-B14F-4D97-AF65-F5344CB8AC3E}">
        <p14:creationId xmlns:p14="http://schemas.microsoft.com/office/powerpoint/2010/main" val="10118285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187E410-9286-E7B1-76CB-563DAE9A6873}"/>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73</a:t>
            </a:fld>
            <a:endParaRPr lang="fr-FR"/>
          </a:p>
        </p:txBody>
      </p:sp>
      <p:sp>
        <p:nvSpPr>
          <p:cNvPr id="6" name="ZoneTexte 5">
            <a:extLst>
              <a:ext uri="{FF2B5EF4-FFF2-40B4-BE49-F238E27FC236}">
                <a16:creationId xmlns:a16="http://schemas.microsoft.com/office/drawing/2014/main" id="{F76D4711-CFEA-A195-B966-5C47CE0D06AE}"/>
              </a:ext>
            </a:extLst>
          </p:cNvPr>
          <p:cNvSpPr txBox="1"/>
          <p:nvPr/>
        </p:nvSpPr>
        <p:spPr>
          <a:xfrm>
            <a:off x="801756" y="1036037"/>
            <a:ext cx="10588487" cy="4785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Ø"/>
            </a:pPr>
            <a:r>
              <a:rPr lang="fr-FR" sz="2000"/>
              <a:t>Équipements de navigation</a:t>
            </a:r>
          </a:p>
          <a:p>
            <a:pPr marL="342900" indent="-342900">
              <a:buFont typeface="Wingdings" panose="05000000000000000000" pitchFamily="2" charset="2"/>
              <a:buChar char="Ø"/>
            </a:pPr>
            <a:endParaRPr lang="fr-FR" sz="1500" b="1"/>
          </a:p>
          <a:p>
            <a:pPr marL="742950" lvl="1" indent="-285750">
              <a:buFont typeface="Wingdings" panose="05000000000000000000" pitchFamily="2" charset="2"/>
              <a:buChar char="§"/>
            </a:pPr>
            <a:r>
              <a:rPr lang="fr-FR" sz="1500">
                <a:solidFill>
                  <a:srgbClr val="141413"/>
                </a:solidFill>
                <a:cs typeface="Helvetica"/>
              </a:rPr>
              <a:t>Dual </a:t>
            </a:r>
            <a:r>
              <a:rPr lang="fr-FR" sz="1500" err="1">
                <a:solidFill>
                  <a:srgbClr val="141413"/>
                </a:solidFill>
                <a:cs typeface="Helvetica"/>
              </a:rPr>
              <a:t>redundant</a:t>
            </a:r>
            <a:r>
              <a:rPr lang="fr-FR" sz="1500">
                <a:solidFill>
                  <a:srgbClr val="141413"/>
                </a:solidFill>
                <a:cs typeface="Helvetica"/>
              </a:rPr>
              <a:t> Flight Management System</a:t>
            </a:r>
          </a:p>
          <a:p>
            <a:pPr marL="742950" lvl="1" indent="-285750">
              <a:buFont typeface="Wingdings" panose="05000000000000000000" pitchFamily="2" charset="2"/>
              <a:buChar char="§"/>
            </a:pPr>
            <a:endParaRPr lang="fr-FR" sz="1500">
              <a:solidFill>
                <a:srgbClr val="141413"/>
              </a:solidFill>
              <a:cs typeface="Helvetica"/>
            </a:endParaRPr>
          </a:p>
          <a:p>
            <a:pPr marL="742950" lvl="1" indent="-285750">
              <a:buFont typeface="Wingdings" panose="05000000000000000000" pitchFamily="2" charset="2"/>
              <a:buChar char="§"/>
            </a:pPr>
            <a:r>
              <a:rPr lang="fr-FR" sz="1500">
                <a:solidFill>
                  <a:srgbClr val="141413"/>
                </a:solidFill>
                <a:cs typeface="Helvetica"/>
              </a:rPr>
              <a:t>2 Embedded GPS/INS </a:t>
            </a:r>
            <a:r>
              <a:rPr lang="fr-FR" sz="1500" err="1">
                <a:solidFill>
                  <a:srgbClr val="141413"/>
                </a:solidFill>
                <a:cs typeface="Helvetica"/>
              </a:rPr>
              <a:t>with</a:t>
            </a:r>
            <a:r>
              <a:rPr lang="fr-FR" sz="1500">
                <a:solidFill>
                  <a:srgbClr val="141413"/>
                </a:solidFill>
                <a:cs typeface="Helvetica"/>
              </a:rPr>
              <a:t> Precise </a:t>
            </a:r>
            <a:r>
              <a:rPr lang="fr-FR" sz="1500" err="1">
                <a:solidFill>
                  <a:srgbClr val="141413"/>
                </a:solidFill>
                <a:cs typeface="Helvetica"/>
              </a:rPr>
              <a:t>Positioning</a:t>
            </a:r>
            <a:r>
              <a:rPr lang="fr-FR" sz="1500">
                <a:solidFill>
                  <a:srgbClr val="141413"/>
                </a:solidFill>
                <a:cs typeface="Helvetica"/>
              </a:rPr>
              <a:t> Service (PPS)(*) and </a:t>
            </a:r>
            <a:r>
              <a:rPr lang="fr-FR" sz="1500" err="1">
                <a:solidFill>
                  <a:srgbClr val="141413"/>
                </a:solidFill>
                <a:cs typeface="Helvetica"/>
              </a:rPr>
              <a:t>Selective</a:t>
            </a:r>
            <a:r>
              <a:rPr lang="fr-FR" sz="1500">
                <a:solidFill>
                  <a:srgbClr val="141413"/>
                </a:solidFill>
                <a:cs typeface="Helvetica"/>
              </a:rPr>
              <a:t> </a:t>
            </a:r>
            <a:r>
              <a:rPr lang="fr-FR" sz="1500" err="1">
                <a:solidFill>
                  <a:srgbClr val="141413"/>
                </a:solidFill>
                <a:cs typeface="Helvetica"/>
              </a:rPr>
              <a:t>Availability</a:t>
            </a:r>
            <a:r>
              <a:rPr lang="fr-FR" sz="1500">
                <a:solidFill>
                  <a:srgbClr val="141413"/>
                </a:solidFill>
                <a:cs typeface="Helvetica"/>
              </a:rPr>
              <a:t> Anti-Spoofing Module (SAASM)(*)</a:t>
            </a:r>
          </a:p>
          <a:p>
            <a:pPr marL="742950" lvl="1" indent="-285750">
              <a:buFont typeface="Wingdings" panose="05000000000000000000" pitchFamily="2" charset="2"/>
              <a:buChar char="§"/>
            </a:pPr>
            <a:endParaRPr lang="fr-FR" sz="1500"/>
          </a:p>
          <a:p>
            <a:pPr marL="742950" lvl="1" indent="-285750">
              <a:buFont typeface="Wingdings" panose="05000000000000000000" pitchFamily="2" charset="2"/>
              <a:buChar char="§"/>
            </a:pPr>
            <a:r>
              <a:rPr lang="fr-FR" sz="1500">
                <a:solidFill>
                  <a:srgbClr val="141413"/>
                </a:solidFill>
                <a:cs typeface="Helvetica"/>
              </a:rPr>
              <a:t>2 TACAN (DME)</a:t>
            </a:r>
          </a:p>
          <a:p>
            <a:pPr marL="742950" lvl="1" indent="-285750">
              <a:buFont typeface="Wingdings" panose="05000000000000000000" pitchFamily="2" charset="2"/>
              <a:buChar char="§"/>
            </a:pPr>
            <a:endParaRPr lang="fr-FR" sz="1500"/>
          </a:p>
          <a:p>
            <a:pPr marL="742950" lvl="1" indent="-285750">
              <a:buFont typeface="Wingdings" panose="05000000000000000000" pitchFamily="2" charset="2"/>
              <a:buChar char="§"/>
            </a:pPr>
            <a:r>
              <a:rPr lang="fr-FR" sz="1500">
                <a:solidFill>
                  <a:srgbClr val="141413"/>
                </a:solidFill>
                <a:cs typeface="Helvetica"/>
              </a:rPr>
              <a:t>2 VOR / ILS / MB</a:t>
            </a:r>
          </a:p>
          <a:p>
            <a:pPr marL="742950" lvl="1" indent="-285750">
              <a:buFont typeface="Wingdings" panose="05000000000000000000" pitchFamily="2" charset="2"/>
              <a:buChar char="§"/>
            </a:pPr>
            <a:endParaRPr lang="fr-FR" sz="1500"/>
          </a:p>
          <a:p>
            <a:pPr marL="742950" lvl="1" indent="-285750">
              <a:buFont typeface="Wingdings" panose="05000000000000000000" pitchFamily="2" charset="2"/>
              <a:buChar char="§"/>
            </a:pPr>
            <a:r>
              <a:rPr lang="fr-FR" sz="1500">
                <a:solidFill>
                  <a:srgbClr val="141413"/>
                </a:solidFill>
                <a:cs typeface="Helvetica"/>
              </a:rPr>
              <a:t>Low Frequency ADF</a:t>
            </a:r>
          </a:p>
          <a:p>
            <a:pPr marL="742950" lvl="1" indent="-285750">
              <a:buFont typeface="Wingdings" panose="05000000000000000000" pitchFamily="2" charset="2"/>
              <a:buChar char="§"/>
            </a:pPr>
            <a:endParaRPr lang="fr-FR" sz="1500"/>
          </a:p>
          <a:p>
            <a:pPr marL="742950" lvl="1" indent="-285750">
              <a:buFont typeface="Wingdings" panose="05000000000000000000" pitchFamily="2" charset="2"/>
              <a:buChar char="§"/>
            </a:pPr>
            <a:r>
              <a:rPr lang="fr-FR" sz="1500">
                <a:solidFill>
                  <a:srgbClr val="141413"/>
                </a:solidFill>
                <a:cs typeface="Helvetica"/>
              </a:rPr>
              <a:t>2 Distributed Air Data </a:t>
            </a:r>
            <a:r>
              <a:rPr lang="fr-FR" sz="1500" err="1">
                <a:solidFill>
                  <a:srgbClr val="141413"/>
                </a:solidFill>
                <a:cs typeface="Helvetica"/>
              </a:rPr>
              <a:t>Systems</a:t>
            </a:r>
            <a:r>
              <a:rPr lang="fr-FR" sz="1500">
                <a:solidFill>
                  <a:srgbClr val="141413"/>
                </a:solidFill>
                <a:cs typeface="Helvetica"/>
              </a:rPr>
              <a:t> (DADS)</a:t>
            </a:r>
          </a:p>
          <a:p>
            <a:pPr marL="742950" lvl="1" indent="-285750">
              <a:buFont typeface="Wingdings" panose="05000000000000000000" pitchFamily="2" charset="2"/>
              <a:buChar char="§"/>
            </a:pPr>
            <a:endParaRPr lang="fr-FR" sz="1500"/>
          </a:p>
          <a:p>
            <a:pPr marL="742950" lvl="1" indent="-285750">
              <a:buFont typeface="Wingdings" panose="05000000000000000000" pitchFamily="2" charset="2"/>
              <a:buChar char="§"/>
            </a:pPr>
            <a:r>
              <a:rPr lang="fr-FR" sz="1500">
                <a:solidFill>
                  <a:srgbClr val="141413"/>
                </a:solidFill>
                <a:cs typeface="Helvetica"/>
              </a:rPr>
              <a:t>Dual Radar </a:t>
            </a:r>
            <a:r>
              <a:rPr lang="fr-FR" sz="1500" err="1">
                <a:solidFill>
                  <a:srgbClr val="141413"/>
                </a:solidFill>
                <a:cs typeface="Helvetica"/>
              </a:rPr>
              <a:t>Altimeter</a:t>
            </a:r>
            <a:endParaRPr lang="fr-FR" sz="1500">
              <a:solidFill>
                <a:srgbClr val="141413"/>
              </a:solidFill>
              <a:cs typeface="Helvetica"/>
            </a:endParaRPr>
          </a:p>
          <a:p>
            <a:pPr marL="742950" lvl="1" indent="-285750">
              <a:buFont typeface="Wingdings" panose="05000000000000000000" pitchFamily="2" charset="2"/>
              <a:buChar char="§"/>
            </a:pPr>
            <a:endParaRPr lang="fr-FR" sz="1500">
              <a:solidFill>
                <a:srgbClr val="141413"/>
              </a:solidFill>
              <a:cs typeface="Helvetica"/>
            </a:endParaRPr>
          </a:p>
          <a:p>
            <a:pPr marL="742950" lvl="1" indent="-285750">
              <a:buFont typeface="Wingdings" panose="05000000000000000000" pitchFamily="2" charset="2"/>
              <a:buChar char="§"/>
            </a:pPr>
            <a:r>
              <a:rPr lang="fr-FR" sz="1500">
                <a:solidFill>
                  <a:srgbClr val="141413"/>
                </a:solidFill>
                <a:cs typeface="Helvetica"/>
              </a:rPr>
              <a:t>Terrain </a:t>
            </a:r>
            <a:r>
              <a:rPr lang="fr-FR" sz="1500" err="1">
                <a:solidFill>
                  <a:srgbClr val="141413"/>
                </a:solidFill>
                <a:cs typeface="Helvetica"/>
              </a:rPr>
              <a:t>Awareness</a:t>
            </a:r>
            <a:r>
              <a:rPr lang="fr-FR" sz="1500">
                <a:solidFill>
                  <a:srgbClr val="141413"/>
                </a:solidFill>
                <a:cs typeface="Helvetica"/>
              </a:rPr>
              <a:t> Warning System (TAWS)</a:t>
            </a:r>
          </a:p>
          <a:p>
            <a:pPr marL="742950" lvl="1" indent="-285750">
              <a:buFont typeface="Wingdings" panose="05000000000000000000" pitchFamily="2" charset="2"/>
              <a:buChar char="§"/>
            </a:pPr>
            <a:endParaRPr lang="fr-FR" sz="1500"/>
          </a:p>
          <a:p>
            <a:pPr marL="742950" lvl="1" indent="-285750">
              <a:buFont typeface="Wingdings" panose="05000000000000000000" pitchFamily="2" charset="2"/>
              <a:buChar char="§"/>
            </a:pPr>
            <a:r>
              <a:rPr lang="fr-FR" sz="1500">
                <a:solidFill>
                  <a:srgbClr val="141413"/>
                </a:solidFill>
                <a:cs typeface="Helvetica"/>
              </a:rPr>
              <a:t>Digital </a:t>
            </a:r>
            <a:r>
              <a:rPr lang="fr-FR" sz="1500" err="1">
                <a:solidFill>
                  <a:srgbClr val="141413"/>
                </a:solidFill>
                <a:cs typeface="Helvetica"/>
              </a:rPr>
              <a:t>Map</a:t>
            </a:r>
            <a:r>
              <a:rPr lang="fr-FR" sz="1500">
                <a:solidFill>
                  <a:srgbClr val="141413"/>
                </a:solidFill>
                <a:cs typeface="Helvetica"/>
              </a:rPr>
              <a:t> (Option)</a:t>
            </a:r>
            <a:endParaRPr lang="fr-FR" sz="1500"/>
          </a:p>
        </p:txBody>
      </p:sp>
      <p:sp>
        <p:nvSpPr>
          <p:cNvPr id="7" name="Titre 6">
            <a:extLst>
              <a:ext uri="{FF2B5EF4-FFF2-40B4-BE49-F238E27FC236}">
                <a16:creationId xmlns:a16="http://schemas.microsoft.com/office/drawing/2014/main" id="{FB4E7227-15E9-96FF-68E0-757D5D48343E}"/>
              </a:ext>
            </a:extLst>
          </p:cNvPr>
          <p:cNvSpPr>
            <a:spLocks noGrp="1"/>
          </p:cNvSpPr>
          <p:nvPr>
            <p:ph type="title"/>
          </p:nvPr>
        </p:nvSpPr>
        <p:spPr/>
        <p:txBody>
          <a:bodyPr/>
          <a:lstStyle/>
          <a:p>
            <a:r>
              <a:rPr lang="fr-FR"/>
              <a:t>Planche de bord</a:t>
            </a:r>
          </a:p>
        </p:txBody>
      </p:sp>
    </p:spTree>
    <p:extLst>
      <p:ext uri="{BB962C8B-B14F-4D97-AF65-F5344CB8AC3E}">
        <p14:creationId xmlns:p14="http://schemas.microsoft.com/office/powerpoint/2010/main" val="388496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B8511C-9BE3-7C03-0CBD-045FDB81F724}"/>
              </a:ext>
            </a:extLst>
          </p:cNvPr>
          <p:cNvSpPr>
            <a:spLocks noGrp="1"/>
          </p:cNvSpPr>
          <p:nvPr>
            <p:ph type="title"/>
          </p:nvPr>
        </p:nvSpPr>
        <p:spPr>
          <a:xfrm>
            <a:off x="2800350" y="271576"/>
            <a:ext cx="6591300" cy="619011"/>
          </a:xfrm>
        </p:spPr>
        <p:txBody>
          <a:bodyPr>
            <a:normAutofit/>
          </a:bodyPr>
          <a:lstStyle/>
          <a:p>
            <a:r>
              <a:rPr lang="fr-FR"/>
              <a:t>Planche de bord</a:t>
            </a:r>
          </a:p>
        </p:txBody>
      </p:sp>
      <p:sp>
        <p:nvSpPr>
          <p:cNvPr id="4" name="Espace réservé du numéro de diapositive 3">
            <a:extLst>
              <a:ext uri="{FF2B5EF4-FFF2-40B4-BE49-F238E27FC236}">
                <a16:creationId xmlns:a16="http://schemas.microsoft.com/office/drawing/2014/main" id="{E0071FFF-473E-BB1A-6474-2A357009AAD8}"/>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74</a:t>
            </a:fld>
            <a:endParaRPr lang="fr-FR"/>
          </a:p>
        </p:txBody>
      </p:sp>
      <p:sp>
        <p:nvSpPr>
          <p:cNvPr id="5" name="ZoneTexte 4">
            <a:extLst>
              <a:ext uri="{FF2B5EF4-FFF2-40B4-BE49-F238E27FC236}">
                <a16:creationId xmlns:a16="http://schemas.microsoft.com/office/drawing/2014/main" id="{CEBBC43F-18FF-7542-E396-79815BEC6C28}"/>
              </a:ext>
            </a:extLst>
          </p:cNvPr>
          <p:cNvSpPr txBox="1"/>
          <p:nvPr/>
        </p:nvSpPr>
        <p:spPr>
          <a:xfrm>
            <a:off x="838200" y="1038633"/>
            <a:ext cx="10140461"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Ø"/>
            </a:pPr>
            <a:r>
              <a:rPr lang="fr-FR" sz="2000"/>
              <a:t>Autres Équipements</a:t>
            </a:r>
          </a:p>
          <a:p>
            <a:pPr marL="342900" indent="-342900">
              <a:buFont typeface="Wingdings" panose="05000000000000000000" pitchFamily="2" charset="2"/>
              <a:buChar char="Ø"/>
            </a:pPr>
            <a:endParaRPr lang="fr-FR" sz="2000"/>
          </a:p>
          <a:p>
            <a:pPr marL="800100" lvl="1" indent="-342900">
              <a:buFont typeface="Wingdings" panose="05000000000000000000" pitchFamily="2" charset="2"/>
              <a:buChar char="§"/>
            </a:pPr>
            <a:r>
              <a:rPr lang="fr-FR" sz="1500">
                <a:solidFill>
                  <a:srgbClr val="141413"/>
                </a:solidFill>
                <a:cs typeface="Helvetica"/>
              </a:rPr>
              <a:t>2 Digital </a:t>
            </a:r>
            <a:r>
              <a:rPr lang="fr-FR" sz="1500" err="1">
                <a:solidFill>
                  <a:srgbClr val="141413"/>
                </a:solidFill>
                <a:cs typeface="Helvetica"/>
              </a:rPr>
              <a:t>Autopilot</a:t>
            </a:r>
            <a:r>
              <a:rPr lang="fr-FR" sz="1500">
                <a:solidFill>
                  <a:srgbClr val="141413"/>
                </a:solidFill>
                <a:cs typeface="Helvetica"/>
              </a:rPr>
              <a:t> – Flight Director </a:t>
            </a:r>
            <a:r>
              <a:rPr lang="fr-FR" sz="1500" err="1">
                <a:solidFill>
                  <a:srgbClr val="141413"/>
                </a:solidFill>
                <a:cs typeface="Helvetica"/>
              </a:rPr>
              <a:t>Systems</a:t>
            </a:r>
            <a:r>
              <a:rPr lang="fr-FR" sz="1500">
                <a:solidFill>
                  <a:srgbClr val="141413"/>
                </a:solidFill>
                <a:cs typeface="Helvetica"/>
              </a:rPr>
              <a:t> </a:t>
            </a:r>
            <a:r>
              <a:rPr lang="fr-FR" sz="1500" err="1">
                <a:solidFill>
                  <a:srgbClr val="141413"/>
                </a:solidFill>
                <a:cs typeface="Helvetica"/>
              </a:rPr>
              <a:t>with</a:t>
            </a:r>
            <a:r>
              <a:rPr lang="fr-FR" sz="1500">
                <a:solidFill>
                  <a:srgbClr val="141413"/>
                </a:solidFill>
                <a:cs typeface="Helvetica"/>
              </a:rPr>
              <a:t> </a:t>
            </a:r>
            <a:r>
              <a:rPr lang="fr-FR" sz="1500" err="1">
                <a:solidFill>
                  <a:srgbClr val="141413"/>
                </a:solidFill>
                <a:cs typeface="Helvetica"/>
              </a:rPr>
              <a:t>autothrottle</a:t>
            </a:r>
            <a:endParaRPr lang="fr-FR" sz="1500">
              <a:solidFill>
                <a:srgbClr val="141413"/>
              </a:solidFill>
              <a:cs typeface="Helvetica"/>
            </a:endParaRPr>
          </a:p>
          <a:p>
            <a:pPr marL="800100" lvl="1" indent="-342900">
              <a:buFont typeface="Wingdings" panose="05000000000000000000" pitchFamily="2" charset="2"/>
              <a:buChar char="§"/>
            </a:pPr>
            <a:endParaRPr lang="fr-FR" sz="1500"/>
          </a:p>
          <a:p>
            <a:pPr marL="800100" lvl="1" indent="-342900">
              <a:buFont typeface="Wingdings" panose="05000000000000000000" pitchFamily="2" charset="2"/>
              <a:buChar char="§"/>
            </a:pPr>
            <a:r>
              <a:rPr lang="fr-FR" sz="1500">
                <a:solidFill>
                  <a:srgbClr val="141413"/>
                </a:solidFill>
                <a:cs typeface="Helvetica"/>
              </a:rPr>
              <a:t>Identification Friend or Foe (IFF) </a:t>
            </a:r>
            <a:r>
              <a:rPr lang="fr-FR" sz="1500" err="1">
                <a:solidFill>
                  <a:srgbClr val="141413"/>
                </a:solidFill>
                <a:cs typeface="Helvetica"/>
              </a:rPr>
              <a:t>Transponder</a:t>
            </a:r>
            <a:r>
              <a:rPr lang="fr-FR" sz="1500">
                <a:solidFill>
                  <a:srgbClr val="141413"/>
                </a:solidFill>
                <a:cs typeface="Helvetica"/>
              </a:rPr>
              <a:t> </a:t>
            </a:r>
            <a:r>
              <a:rPr lang="fr-FR" sz="1500" err="1">
                <a:solidFill>
                  <a:srgbClr val="141413"/>
                </a:solidFill>
                <a:cs typeface="Helvetica"/>
              </a:rPr>
              <a:t>with</a:t>
            </a:r>
            <a:r>
              <a:rPr lang="fr-FR" sz="1500">
                <a:solidFill>
                  <a:srgbClr val="141413"/>
                </a:solidFill>
                <a:cs typeface="Helvetica"/>
              </a:rPr>
              <a:t> Modes</a:t>
            </a:r>
          </a:p>
          <a:p>
            <a:pPr marL="800100" lvl="1" indent="-342900">
              <a:buFont typeface="Wingdings" panose="05000000000000000000" pitchFamily="2" charset="2"/>
              <a:buChar char="§"/>
            </a:pPr>
            <a:endParaRPr lang="fr-FR" sz="1500"/>
          </a:p>
          <a:p>
            <a:pPr marL="800100" lvl="1" indent="-342900">
              <a:buFont typeface="Wingdings" panose="05000000000000000000" pitchFamily="2" charset="2"/>
              <a:buChar char="§"/>
            </a:pPr>
            <a:r>
              <a:rPr lang="fr-FR" sz="1500">
                <a:solidFill>
                  <a:srgbClr val="141413"/>
                </a:solidFill>
                <a:cs typeface="Helvetica"/>
              </a:rPr>
              <a:t>I and II and </a:t>
            </a:r>
            <a:r>
              <a:rPr lang="fr-FR" sz="1500" err="1">
                <a:solidFill>
                  <a:srgbClr val="141413"/>
                </a:solidFill>
                <a:cs typeface="Helvetica"/>
              </a:rPr>
              <a:t>Enhanced</a:t>
            </a:r>
            <a:r>
              <a:rPr lang="fr-FR" sz="1500">
                <a:solidFill>
                  <a:srgbClr val="141413"/>
                </a:solidFill>
                <a:cs typeface="Helvetica"/>
              </a:rPr>
              <a:t> Mode S (Option : Mode 4)(*)</a:t>
            </a:r>
          </a:p>
          <a:p>
            <a:pPr marL="800100" lvl="1" indent="-342900">
              <a:buFont typeface="Wingdings" panose="05000000000000000000" pitchFamily="2" charset="2"/>
              <a:buChar char="§"/>
            </a:pPr>
            <a:endParaRPr lang="fr-FR" sz="1500"/>
          </a:p>
          <a:p>
            <a:pPr marL="800100" lvl="1" indent="-342900">
              <a:buFont typeface="Wingdings" panose="05000000000000000000" pitchFamily="2" charset="2"/>
              <a:buChar char="§"/>
            </a:pPr>
            <a:r>
              <a:rPr lang="fr-FR" sz="1500">
                <a:solidFill>
                  <a:srgbClr val="141413"/>
                </a:solidFill>
                <a:cs typeface="Helvetica"/>
              </a:rPr>
              <a:t>Traffic Alert and Collision </a:t>
            </a:r>
            <a:r>
              <a:rPr lang="fr-FR" sz="1500" err="1">
                <a:solidFill>
                  <a:srgbClr val="141413"/>
                </a:solidFill>
                <a:cs typeface="Helvetica"/>
              </a:rPr>
              <a:t>Avoidance</a:t>
            </a:r>
            <a:r>
              <a:rPr lang="fr-FR" sz="1500">
                <a:solidFill>
                  <a:srgbClr val="141413"/>
                </a:solidFill>
                <a:cs typeface="Helvetica"/>
              </a:rPr>
              <a:t> System (TCAS)</a:t>
            </a:r>
          </a:p>
          <a:p>
            <a:pPr marL="800100" lvl="1" indent="-342900">
              <a:buFont typeface="Wingdings" panose="05000000000000000000" pitchFamily="2" charset="2"/>
              <a:buChar char="§"/>
            </a:pPr>
            <a:endParaRPr lang="fr-FR" sz="1500"/>
          </a:p>
          <a:p>
            <a:pPr marL="800100" lvl="1" indent="-342900">
              <a:buFont typeface="Wingdings" panose="05000000000000000000" pitchFamily="2" charset="2"/>
              <a:buChar char="§"/>
            </a:pPr>
            <a:r>
              <a:rPr lang="fr-FR" sz="1500">
                <a:solidFill>
                  <a:srgbClr val="141413"/>
                </a:solidFill>
                <a:cs typeface="Helvetica"/>
              </a:rPr>
              <a:t>II (</a:t>
            </a:r>
            <a:r>
              <a:rPr lang="fr-FR" sz="1500" err="1">
                <a:solidFill>
                  <a:srgbClr val="141413"/>
                </a:solidFill>
                <a:cs typeface="Helvetica"/>
              </a:rPr>
              <a:t>Aural</a:t>
            </a:r>
            <a:r>
              <a:rPr lang="fr-FR" sz="1500">
                <a:solidFill>
                  <a:srgbClr val="141413"/>
                </a:solidFill>
                <a:cs typeface="Helvetica"/>
              </a:rPr>
              <a:t> and Visual Identification)</a:t>
            </a:r>
          </a:p>
          <a:p>
            <a:pPr marL="800100" lvl="1" indent="-342900">
              <a:buFont typeface="Wingdings" panose="05000000000000000000" pitchFamily="2" charset="2"/>
              <a:buChar char="§"/>
            </a:pPr>
            <a:endParaRPr lang="fr-FR" sz="1500"/>
          </a:p>
          <a:p>
            <a:pPr marL="800100" lvl="1" indent="-342900">
              <a:buFont typeface="Wingdings" panose="05000000000000000000" pitchFamily="2" charset="2"/>
              <a:buChar char="§"/>
            </a:pPr>
            <a:r>
              <a:rPr lang="fr-FR" sz="1500" err="1">
                <a:solidFill>
                  <a:srgbClr val="141413"/>
                </a:solidFill>
                <a:cs typeface="Helvetica"/>
              </a:rPr>
              <a:t>Recording</a:t>
            </a:r>
            <a:r>
              <a:rPr lang="fr-FR" sz="1500">
                <a:solidFill>
                  <a:srgbClr val="141413"/>
                </a:solidFill>
                <a:cs typeface="Helvetica"/>
              </a:rPr>
              <a:t> </a:t>
            </a:r>
            <a:r>
              <a:rPr lang="fr-FR" sz="1500" err="1">
                <a:solidFill>
                  <a:srgbClr val="141413"/>
                </a:solidFill>
                <a:cs typeface="Helvetica"/>
              </a:rPr>
              <a:t>Systems</a:t>
            </a:r>
            <a:r>
              <a:rPr lang="fr-FR" sz="1500">
                <a:solidFill>
                  <a:srgbClr val="141413"/>
                </a:solidFill>
                <a:cs typeface="Helvetica"/>
              </a:rPr>
              <a:t> (FDR, CVR, DS-DTU)</a:t>
            </a:r>
          </a:p>
          <a:p>
            <a:pPr marL="800100" lvl="1" indent="-342900">
              <a:buFont typeface="Wingdings" panose="05000000000000000000" pitchFamily="2" charset="2"/>
              <a:buChar char="§"/>
            </a:pPr>
            <a:endParaRPr lang="fr-FR" sz="1500"/>
          </a:p>
          <a:p>
            <a:pPr marL="800100" lvl="1" indent="-342900">
              <a:buFont typeface="Wingdings" panose="05000000000000000000" pitchFamily="2" charset="2"/>
              <a:buChar char="§"/>
            </a:pPr>
            <a:r>
              <a:rPr lang="fr-FR" sz="1500">
                <a:solidFill>
                  <a:srgbClr val="141413"/>
                </a:solidFill>
                <a:cs typeface="Helvetica"/>
              </a:rPr>
              <a:t>5 </a:t>
            </a:r>
            <a:r>
              <a:rPr lang="fr-FR" sz="1500" err="1">
                <a:solidFill>
                  <a:srgbClr val="141413"/>
                </a:solidFill>
                <a:cs typeface="Helvetica"/>
              </a:rPr>
              <a:t>Colour</a:t>
            </a:r>
            <a:r>
              <a:rPr lang="fr-FR" sz="1500">
                <a:solidFill>
                  <a:srgbClr val="141413"/>
                </a:solidFill>
                <a:cs typeface="Helvetica"/>
              </a:rPr>
              <a:t> Multipurpose Display </a:t>
            </a:r>
            <a:r>
              <a:rPr lang="fr-FR" sz="1500" err="1">
                <a:solidFill>
                  <a:srgbClr val="141413"/>
                </a:solidFill>
                <a:cs typeface="Helvetica"/>
              </a:rPr>
              <a:t>Units</a:t>
            </a:r>
            <a:r>
              <a:rPr lang="fr-FR" sz="1500">
                <a:solidFill>
                  <a:srgbClr val="141413"/>
                </a:solidFill>
                <a:cs typeface="Helvetica"/>
              </a:rPr>
              <a:t> (CMDU)</a:t>
            </a:r>
          </a:p>
          <a:p>
            <a:pPr marL="800100" lvl="1" indent="-342900">
              <a:buFont typeface="Wingdings" panose="05000000000000000000" pitchFamily="2" charset="2"/>
              <a:buChar char="§"/>
            </a:pPr>
            <a:endParaRPr lang="fr-FR" sz="1500"/>
          </a:p>
          <a:p>
            <a:pPr marL="800100" lvl="1" indent="-342900">
              <a:buFont typeface="Wingdings" panose="05000000000000000000" pitchFamily="2" charset="2"/>
              <a:buChar char="§"/>
            </a:pPr>
            <a:r>
              <a:rPr lang="fr-FR" sz="1500">
                <a:solidFill>
                  <a:srgbClr val="141413"/>
                </a:solidFill>
                <a:cs typeface="Helvetica"/>
              </a:rPr>
              <a:t>2 </a:t>
            </a:r>
            <a:r>
              <a:rPr lang="fr-FR" sz="1500" err="1">
                <a:solidFill>
                  <a:srgbClr val="141413"/>
                </a:solidFill>
                <a:cs typeface="Helvetica"/>
              </a:rPr>
              <a:t>Multifunction</a:t>
            </a:r>
            <a:r>
              <a:rPr lang="fr-FR" sz="1500">
                <a:solidFill>
                  <a:srgbClr val="141413"/>
                </a:solidFill>
                <a:cs typeface="Helvetica"/>
              </a:rPr>
              <a:t> Control &amp; Display </a:t>
            </a:r>
            <a:r>
              <a:rPr lang="fr-FR" sz="1500" err="1">
                <a:solidFill>
                  <a:srgbClr val="141413"/>
                </a:solidFill>
                <a:cs typeface="Helvetica"/>
              </a:rPr>
              <a:t>Units</a:t>
            </a:r>
            <a:r>
              <a:rPr lang="fr-FR" sz="1500">
                <a:solidFill>
                  <a:srgbClr val="141413"/>
                </a:solidFill>
                <a:cs typeface="Helvetica"/>
              </a:rPr>
              <a:t> (MCDU) </a:t>
            </a:r>
            <a:r>
              <a:rPr lang="fr-FR" sz="1500" err="1">
                <a:solidFill>
                  <a:srgbClr val="141413"/>
                </a:solidFill>
                <a:cs typeface="Helvetica"/>
              </a:rPr>
              <a:t>with</a:t>
            </a:r>
            <a:r>
              <a:rPr lang="fr-FR" sz="1500">
                <a:solidFill>
                  <a:srgbClr val="141413"/>
                </a:solidFill>
                <a:cs typeface="Helvetica"/>
              </a:rPr>
              <a:t> </a:t>
            </a:r>
            <a:r>
              <a:rPr lang="fr-FR" sz="1500" err="1">
                <a:solidFill>
                  <a:srgbClr val="141413"/>
                </a:solidFill>
                <a:cs typeface="Helvetica"/>
              </a:rPr>
              <a:t>Automatic</a:t>
            </a:r>
            <a:r>
              <a:rPr lang="fr-FR" sz="1500">
                <a:solidFill>
                  <a:srgbClr val="141413"/>
                </a:solidFill>
                <a:cs typeface="Helvetica"/>
              </a:rPr>
              <a:t> </a:t>
            </a:r>
            <a:r>
              <a:rPr lang="fr-FR" sz="1500" err="1">
                <a:solidFill>
                  <a:srgbClr val="141413"/>
                </a:solidFill>
                <a:cs typeface="Helvetica"/>
              </a:rPr>
              <a:t>dependent</a:t>
            </a:r>
            <a:r>
              <a:rPr lang="fr-FR" sz="1500">
                <a:solidFill>
                  <a:srgbClr val="141413"/>
                </a:solidFill>
                <a:cs typeface="Helvetica"/>
              </a:rPr>
              <a:t> surveillance</a:t>
            </a:r>
          </a:p>
          <a:p>
            <a:pPr marL="800100" lvl="1" indent="-342900">
              <a:buFont typeface="Wingdings" panose="05000000000000000000" pitchFamily="2" charset="2"/>
              <a:buChar char="§"/>
            </a:pPr>
            <a:endParaRPr lang="fr-FR" sz="1500">
              <a:solidFill>
                <a:srgbClr val="141413"/>
              </a:solidFill>
              <a:cs typeface="Helvetica"/>
            </a:endParaRPr>
          </a:p>
          <a:p>
            <a:pPr marL="800100" lvl="1" indent="-342900">
              <a:buFont typeface="Wingdings" panose="05000000000000000000" pitchFamily="2" charset="2"/>
              <a:buChar char="§"/>
            </a:pPr>
            <a:r>
              <a:rPr lang="fr-FR" sz="1500" err="1">
                <a:solidFill>
                  <a:srgbClr val="141413"/>
                </a:solidFill>
                <a:cs typeface="Helvetica"/>
              </a:rPr>
              <a:t>Addressed</a:t>
            </a:r>
            <a:r>
              <a:rPr lang="fr-FR" sz="1500">
                <a:solidFill>
                  <a:srgbClr val="141413"/>
                </a:solidFill>
                <a:cs typeface="Helvetica"/>
              </a:rPr>
              <a:t> (ADS-A) </a:t>
            </a:r>
            <a:r>
              <a:rPr lang="fr-FR" sz="1500" err="1">
                <a:solidFill>
                  <a:srgbClr val="141413"/>
                </a:solidFill>
                <a:cs typeface="Helvetica"/>
              </a:rPr>
              <a:t>functionality</a:t>
            </a:r>
            <a:endParaRPr lang="fr-FR" sz="1500">
              <a:solidFill>
                <a:srgbClr val="141413"/>
              </a:solidFill>
              <a:cs typeface="Helvetica"/>
            </a:endParaRPr>
          </a:p>
          <a:p>
            <a:pPr marL="800100" lvl="1" indent="-342900">
              <a:buFont typeface="Wingdings" panose="05000000000000000000" pitchFamily="2" charset="2"/>
              <a:buChar char="§"/>
            </a:pPr>
            <a:endParaRPr lang="fr-FR" sz="1500"/>
          </a:p>
          <a:p>
            <a:pPr marL="800100" lvl="1" indent="-342900">
              <a:buFont typeface="Wingdings" panose="05000000000000000000" pitchFamily="2" charset="2"/>
              <a:buChar char="§"/>
            </a:pPr>
            <a:r>
              <a:rPr lang="fr-FR" sz="1500">
                <a:solidFill>
                  <a:srgbClr val="141413"/>
                </a:solidFill>
                <a:cs typeface="Helvetica"/>
              </a:rPr>
              <a:t>2 Head Up Displays (HUD) (Option)</a:t>
            </a:r>
            <a:endParaRPr lang="fr-FR" sz="1500"/>
          </a:p>
        </p:txBody>
      </p:sp>
    </p:spTree>
    <p:extLst>
      <p:ext uri="{BB962C8B-B14F-4D97-AF65-F5344CB8AC3E}">
        <p14:creationId xmlns:p14="http://schemas.microsoft.com/office/powerpoint/2010/main" val="3236692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F209B5E-5A9B-F9E9-5319-018F786F5D74}"/>
              </a:ext>
            </a:extLst>
          </p:cNvPr>
          <p:cNvSpPr>
            <a:spLocks noGrp="1"/>
          </p:cNvSpPr>
          <p:nvPr>
            <p:ph type="sldNum" sz="quarter" idx="4294967295"/>
          </p:nvPr>
        </p:nvSpPr>
        <p:spPr>
          <a:xfrm>
            <a:off x="4724400" y="6492875"/>
            <a:ext cx="2743200" cy="365125"/>
          </a:xfrm>
          <a:prstGeom prst="rect">
            <a:avLst/>
          </a:prstGeom>
        </p:spPr>
        <p:txBody>
          <a:bodyPr/>
          <a:lstStyle/>
          <a:p>
            <a:fld id="{702791F4-4CBE-44C5-BBCA-39086848FED6}" type="slidenum">
              <a:rPr lang="fr-FR" smtClean="0"/>
              <a:t>75</a:t>
            </a:fld>
            <a:endParaRPr lang="fr-FR"/>
          </a:p>
        </p:txBody>
      </p:sp>
      <p:sp>
        <p:nvSpPr>
          <p:cNvPr id="6" name="Titre 5">
            <a:extLst>
              <a:ext uri="{FF2B5EF4-FFF2-40B4-BE49-F238E27FC236}">
                <a16:creationId xmlns:a16="http://schemas.microsoft.com/office/drawing/2014/main" id="{B3FB5B8D-B338-BA24-D203-7CE72B86B3C5}"/>
              </a:ext>
            </a:extLst>
          </p:cNvPr>
          <p:cNvSpPr>
            <a:spLocks noGrp="1"/>
          </p:cNvSpPr>
          <p:nvPr>
            <p:ph type="title"/>
          </p:nvPr>
        </p:nvSpPr>
        <p:spPr/>
        <p:txBody>
          <a:bodyPr/>
          <a:lstStyle/>
          <a:p>
            <a:r>
              <a:rPr lang="fr-FR"/>
              <a:t>Nos objectifs AERO</a:t>
            </a:r>
          </a:p>
        </p:txBody>
      </p:sp>
      <p:sp>
        <p:nvSpPr>
          <p:cNvPr id="9" name="Espace réservé du contenu 2">
            <a:extLst>
              <a:ext uri="{FF2B5EF4-FFF2-40B4-BE49-F238E27FC236}">
                <a16:creationId xmlns:a16="http://schemas.microsoft.com/office/drawing/2014/main" id="{2EB5BFE5-6540-C42F-5952-EF41049625CB}"/>
              </a:ext>
            </a:extLst>
          </p:cNvPr>
          <p:cNvSpPr>
            <a:spLocks noGrp="1"/>
          </p:cNvSpPr>
          <p:nvPr>
            <p:ph idx="1"/>
          </p:nvPr>
        </p:nvSpPr>
        <p:spPr>
          <a:xfrm>
            <a:off x="838200" y="1707913"/>
            <a:ext cx="10515600" cy="4351338"/>
          </a:xfrm>
        </p:spPr>
        <p:txBody>
          <a:bodyPr vert="horz" lIns="91440" tIns="45720" rIns="91440" bIns="45720" rtlCol="0" anchor="t">
            <a:noAutofit/>
          </a:bodyPr>
          <a:lstStyle/>
          <a:p>
            <a:r>
              <a:rPr lang="fr-FR"/>
              <a:t>Vérifier la forme générale de l’avion</a:t>
            </a:r>
          </a:p>
          <a:p>
            <a:r>
              <a:rPr lang="fr-FR"/>
              <a:t>Étude du profil de l’aile (Vérification)</a:t>
            </a:r>
          </a:p>
          <a:p>
            <a:r>
              <a:rPr lang="fr-FR"/>
              <a:t>Revoir la forme du nez</a:t>
            </a:r>
          </a:p>
          <a:p>
            <a:r>
              <a:rPr lang="fr-FR"/>
              <a:t>Réflexion sur l’ajout de </a:t>
            </a:r>
            <a:r>
              <a:rPr lang="fr-FR" err="1"/>
              <a:t>flaps</a:t>
            </a:r>
            <a:r>
              <a:rPr lang="fr-FR"/>
              <a:t> (Commande de direction) et </a:t>
            </a:r>
            <a:r>
              <a:rPr lang="fr-FR" err="1"/>
              <a:t>winglets</a:t>
            </a:r>
            <a:endParaRPr lang="fr-FR"/>
          </a:p>
          <a:p>
            <a:r>
              <a:rPr lang="fr-FR"/>
              <a:t>Vérification du volume de l’aile pour le carburant</a:t>
            </a:r>
          </a:p>
          <a:p>
            <a:r>
              <a:rPr lang="fr-FR"/>
              <a:t>Vérification de la hauteur des ailes</a:t>
            </a:r>
          </a:p>
          <a:p>
            <a:r>
              <a:rPr lang="fr-FR"/>
              <a:t>Vérification de la taille de la dérive</a:t>
            </a:r>
          </a:p>
          <a:p>
            <a:r>
              <a:rPr lang="fr-FR"/>
              <a:t>Performances de vol : Vitesse, range, MTOW, Charge utile, Cz, Cx</a:t>
            </a:r>
          </a:p>
        </p:txBody>
      </p:sp>
    </p:spTree>
    <p:extLst>
      <p:ext uri="{BB962C8B-B14F-4D97-AF65-F5344CB8AC3E}">
        <p14:creationId xmlns:p14="http://schemas.microsoft.com/office/powerpoint/2010/main" val="25774343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28AAE1-3637-5D88-7683-27F7A3B55F08}"/>
              </a:ext>
            </a:extLst>
          </p:cNvPr>
          <p:cNvSpPr>
            <a:spLocks noGrp="1"/>
          </p:cNvSpPr>
          <p:nvPr>
            <p:ph type="title"/>
          </p:nvPr>
        </p:nvSpPr>
        <p:spPr>
          <a:xfrm>
            <a:off x="2408496" y="271576"/>
            <a:ext cx="7375008" cy="619011"/>
          </a:xfrm>
        </p:spPr>
        <p:txBody>
          <a:bodyPr anchor="ctr">
            <a:normAutofit/>
          </a:bodyPr>
          <a:lstStyle/>
          <a:p>
            <a:r>
              <a:rPr lang="fr-FR"/>
              <a:t>Comparaison technique</a:t>
            </a:r>
          </a:p>
        </p:txBody>
      </p:sp>
      <p:sp>
        <p:nvSpPr>
          <p:cNvPr id="5" name="ZoneTexte 4">
            <a:extLst>
              <a:ext uri="{FF2B5EF4-FFF2-40B4-BE49-F238E27FC236}">
                <a16:creationId xmlns:a16="http://schemas.microsoft.com/office/drawing/2014/main" id="{CAB2D1B5-1255-DA41-4CB3-C6DA7B363D3A}"/>
              </a:ext>
            </a:extLst>
          </p:cNvPr>
          <p:cNvSpPr txBox="1"/>
          <p:nvPr/>
        </p:nvSpPr>
        <p:spPr>
          <a:xfrm>
            <a:off x="6096000" y="4422647"/>
            <a:ext cx="4811542" cy="369332"/>
          </a:xfrm>
          <a:prstGeom prst="rect">
            <a:avLst/>
          </a:prstGeom>
          <a:noFill/>
        </p:spPr>
        <p:txBody>
          <a:bodyPr wrap="square" rtlCol="0">
            <a:spAutoFit/>
          </a:bodyPr>
          <a:lstStyle/>
          <a:p>
            <a:r>
              <a:rPr lang="fr-FR"/>
              <a:t>Range cohérente en rapport à sa MTOW</a:t>
            </a:r>
          </a:p>
        </p:txBody>
      </p:sp>
      <p:cxnSp>
        <p:nvCxnSpPr>
          <p:cNvPr id="8" name="Connecteur droit 7">
            <a:extLst>
              <a:ext uri="{FF2B5EF4-FFF2-40B4-BE49-F238E27FC236}">
                <a16:creationId xmlns:a16="http://schemas.microsoft.com/office/drawing/2014/main" id="{A5452282-7E6E-F374-BB44-56080A29AEA6}"/>
              </a:ext>
            </a:extLst>
          </p:cNvPr>
          <p:cNvCxnSpPr/>
          <p:nvPr/>
        </p:nvCxnSpPr>
        <p:spPr>
          <a:xfrm>
            <a:off x="5812221" y="1122166"/>
            <a:ext cx="0" cy="5278634"/>
          </a:xfrm>
          <a:prstGeom prst="line">
            <a:avLst/>
          </a:prstGeom>
        </p:spPr>
        <p:style>
          <a:lnRef idx="2">
            <a:schemeClr val="dk1"/>
          </a:lnRef>
          <a:fillRef idx="0">
            <a:schemeClr val="dk1"/>
          </a:fillRef>
          <a:effectRef idx="1">
            <a:schemeClr val="dk1"/>
          </a:effectRef>
          <a:fontRef idx="minor">
            <a:schemeClr val="tx1"/>
          </a:fontRef>
        </p:style>
      </p:cxnSp>
      <p:cxnSp>
        <p:nvCxnSpPr>
          <p:cNvPr id="9" name="Connecteur droit 8">
            <a:extLst>
              <a:ext uri="{FF2B5EF4-FFF2-40B4-BE49-F238E27FC236}">
                <a16:creationId xmlns:a16="http://schemas.microsoft.com/office/drawing/2014/main" id="{FF4510FE-5E2B-56EA-1FB4-FFF639EAC731}"/>
              </a:ext>
            </a:extLst>
          </p:cNvPr>
          <p:cNvCxnSpPr>
            <a:cxnSpLocks/>
          </p:cNvCxnSpPr>
          <p:nvPr/>
        </p:nvCxnSpPr>
        <p:spPr>
          <a:xfrm>
            <a:off x="422607" y="3636580"/>
            <a:ext cx="10888717" cy="0"/>
          </a:xfrm>
          <a:prstGeom prst="line">
            <a:avLst/>
          </a:prstGeom>
        </p:spPr>
        <p:style>
          <a:lnRef idx="2">
            <a:schemeClr val="dk1"/>
          </a:lnRef>
          <a:fillRef idx="0">
            <a:schemeClr val="dk1"/>
          </a:fillRef>
          <a:effectRef idx="1">
            <a:schemeClr val="dk1"/>
          </a:effectRef>
          <a:fontRef idx="minor">
            <a:schemeClr val="tx1"/>
          </a:fontRef>
        </p:style>
      </p:cxnSp>
      <p:sp>
        <p:nvSpPr>
          <p:cNvPr id="13" name="ZoneTexte 12">
            <a:extLst>
              <a:ext uri="{FF2B5EF4-FFF2-40B4-BE49-F238E27FC236}">
                <a16:creationId xmlns:a16="http://schemas.microsoft.com/office/drawing/2014/main" id="{2DA2A8D4-917D-8E4D-6611-B7F6BB3D8B03}"/>
              </a:ext>
            </a:extLst>
          </p:cNvPr>
          <p:cNvSpPr txBox="1"/>
          <p:nvPr/>
        </p:nvSpPr>
        <p:spPr>
          <a:xfrm>
            <a:off x="6096000" y="3844948"/>
            <a:ext cx="1556836" cy="369332"/>
          </a:xfrm>
          <a:prstGeom prst="rect">
            <a:avLst/>
          </a:prstGeom>
          <a:noFill/>
        </p:spPr>
        <p:txBody>
          <a:bodyPr wrap="none" rtlCol="0">
            <a:spAutoFit/>
          </a:bodyPr>
          <a:lstStyle/>
          <a:p>
            <a:r>
              <a:rPr lang="fr-FR" b="1"/>
              <a:t>Conclusion :</a:t>
            </a:r>
          </a:p>
        </p:txBody>
      </p:sp>
      <p:sp>
        <p:nvSpPr>
          <p:cNvPr id="14" name="ZoneTexte 13">
            <a:extLst>
              <a:ext uri="{FF2B5EF4-FFF2-40B4-BE49-F238E27FC236}">
                <a16:creationId xmlns:a16="http://schemas.microsoft.com/office/drawing/2014/main" id="{80549CE5-8F1A-156C-9442-0214413CCF1C}"/>
              </a:ext>
            </a:extLst>
          </p:cNvPr>
          <p:cNvSpPr txBox="1"/>
          <p:nvPr/>
        </p:nvSpPr>
        <p:spPr>
          <a:xfrm>
            <a:off x="690253" y="3844948"/>
            <a:ext cx="1576072" cy="369332"/>
          </a:xfrm>
          <a:prstGeom prst="rect">
            <a:avLst/>
          </a:prstGeom>
          <a:noFill/>
        </p:spPr>
        <p:txBody>
          <a:bodyPr wrap="none" rtlCol="0">
            <a:spAutoFit/>
          </a:bodyPr>
          <a:lstStyle/>
          <a:p>
            <a:r>
              <a:rPr lang="fr-FR" b="1"/>
              <a:t>Paramètres :</a:t>
            </a:r>
          </a:p>
        </p:txBody>
      </p:sp>
      <p:sp>
        <p:nvSpPr>
          <p:cNvPr id="15" name="ZoneTexte 14">
            <a:extLst>
              <a:ext uri="{FF2B5EF4-FFF2-40B4-BE49-F238E27FC236}">
                <a16:creationId xmlns:a16="http://schemas.microsoft.com/office/drawing/2014/main" id="{48D15EE3-EE22-5849-C03C-D33EB0B1AA8A}"/>
              </a:ext>
            </a:extLst>
          </p:cNvPr>
          <p:cNvSpPr txBox="1"/>
          <p:nvPr/>
        </p:nvSpPr>
        <p:spPr>
          <a:xfrm>
            <a:off x="1189458" y="1970331"/>
            <a:ext cx="3534942" cy="400110"/>
          </a:xfrm>
          <a:prstGeom prst="rect">
            <a:avLst/>
          </a:prstGeom>
          <a:noFill/>
        </p:spPr>
        <p:txBody>
          <a:bodyPr wrap="none" rtlCol="0">
            <a:spAutoFit/>
          </a:bodyPr>
          <a:lstStyle/>
          <a:p>
            <a:r>
              <a:rPr lang="fr-FR" sz="2000" b="1"/>
              <a:t>Comparaison de la range  </a:t>
            </a:r>
          </a:p>
        </p:txBody>
      </p:sp>
      <p:sp>
        <p:nvSpPr>
          <p:cNvPr id="16" name="ZoneTexte 15">
            <a:extLst>
              <a:ext uri="{FF2B5EF4-FFF2-40B4-BE49-F238E27FC236}">
                <a16:creationId xmlns:a16="http://schemas.microsoft.com/office/drawing/2014/main" id="{B0197045-AEA5-E68A-76A1-05A3106F0D69}"/>
              </a:ext>
            </a:extLst>
          </p:cNvPr>
          <p:cNvSpPr txBox="1"/>
          <p:nvPr/>
        </p:nvSpPr>
        <p:spPr>
          <a:xfrm>
            <a:off x="690253" y="4422647"/>
            <a:ext cx="5165197" cy="1200329"/>
          </a:xfrm>
          <a:prstGeom prst="rect">
            <a:avLst/>
          </a:prstGeom>
          <a:noFill/>
        </p:spPr>
        <p:txBody>
          <a:bodyPr wrap="none" rtlCol="0">
            <a:spAutoFit/>
          </a:bodyPr>
          <a:lstStyle/>
          <a:p>
            <a:r>
              <a:rPr lang="fr-FR"/>
              <a:t>Ici on veut vérifier la range de l’</a:t>
            </a:r>
            <a:r>
              <a:rPr lang="fr-FR" err="1"/>
              <a:t>iso-plane</a:t>
            </a:r>
            <a:r>
              <a:rPr lang="fr-FR"/>
              <a:t> en </a:t>
            </a:r>
          </a:p>
          <a:p>
            <a:r>
              <a:rPr lang="fr-FR"/>
              <a:t>en fonction de la MTOW. La range de </a:t>
            </a:r>
          </a:p>
          <a:p>
            <a:r>
              <a:rPr lang="fr-FR"/>
              <a:t>l’</a:t>
            </a:r>
            <a:r>
              <a:rPr lang="fr-FR" err="1"/>
              <a:t>iso-plane</a:t>
            </a:r>
            <a:r>
              <a:rPr lang="fr-FR"/>
              <a:t> est liée à la charge utile de notre </a:t>
            </a:r>
          </a:p>
          <a:p>
            <a:r>
              <a:rPr lang="fr-FR"/>
              <a:t>avion. </a:t>
            </a:r>
          </a:p>
        </p:txBody>
      </p:sp>
      <p:sp>
        <p:nvSpPr>
          <p:cNvPr id="4" name="Espace réservé du numéro de diapositive 3">
            <a:extLst>
              <a:ext uri="{FF2B5EF4-FFF2-40B4-BE49-F238E27FC236}">
                <a16:creationId xmlns:a16="http://schemas.microsoft.com/office/drawing/2014/main" id="{A5046405-A843-AE62-BE85-D0D513214294}"/>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76</a:t>
            </a:fld>
            <a:endParaRPr lang="fr-FR"/>
          </a:p>
        </p:txBody>
      </p:sp>
      <p:graphicFrame>
        <p:nvGraphicFramePr>
          <p:cNvPr id="12" name="Graphique 11">
            <a:extLst>
              <a:ext uri="{FF2B5EF4-FFF2-40B4-BE49-F238E27FC236}">
                <a16:creationId xmlns:a16="http://schemas.microsoft.com/office/drawing/2014/main" id="{4A7E8109-DE21-2D85-7563-88392C8F4240}"/>
              </a:ext>
            </a:extLst>
          </p:cNvPr>
          <p:cNvGraphicFramePr>
            <a:graphicFrameLocks/>
          </p:cNvGraphicFramePr>
          <p:nvPr>
            <p:extLst>
              <p:ext uri="{D42A27DB-BD31-4B8C-83A1-F6EECF244321}">
                <p14:modId xmlns:p14="http://schemas.microsoft.com/office/powerpoint/2010/main" val="1849538338"/>
              </p:ext>
            </p:extLst>
          </p:nvPr>
        </p:nvGraphicFramePr>
        <p:xfrm>
          <a:off x="5812221" y="1057546"/>
          <a:ext cx="6032925" cy="2579034"/>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Connecteur droit 17">
            <a:extLst>
              <a:ext uri="{FF2B5EF4-FFF2-40B4-BE49-F238E27FC236}">
                <a16:creationId xmlns:a16="http://schemas.microsoft.com/office/drawing/2014/main" id="{DA1053B1-D018-BCC9-9D4B-4AF5907B9B0F}"/>
              </a:ext>
            </a:extLst>
          </p:cNvPr>
          <p:cNvCxnSpPr>
            <a:cxnSpLocks/>
          </p:cNvCxnSpPr>
          <p:nvPr/>
        </p:nvCxnSpPr>
        <p:spPr>
          <a:xfrm>
            <a:off x="6947338" y="1692166"/>
            <a:ext cx="4656083" cy="956441"/>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625226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A18FC8-BC7D-8FEF-4CE2-36BD5AFE2A97}"/>
              </a:ext>
            </a:extLst>
          </p:cNvPr>
          <p:cNvSpPr>
            <a:spLocks noGrp="1"/>
          </p:cNvSpPr>
          <p:nvPr>
            <p:ph type="title"/>
          </p:nvPr>
        </p:nvSpPr>
        <p:spPr>
          <a:xfrm>
            <a:off x="2408496" y="271576"/>
            <a:ext cx="7375008" cy="619011"/>
          </a:xfrm>
        </p:spPr>
        <p:txBody>
          <a:bodyPr anchor="ctr">
            <a:normAutofit/>
          </a:bodyPr>
          <a:lstStyle/>
          <a:p>
            <a:r>
              <a:rPr lang="fr-FR"/>
              <a:t>Comparaison technique</a:t>
            </a:r>
          </a:p>
        </p:txBody>
      </p:sp>
      <p:cxnSp>
        <p:nvCxnSpPr>
          <p:cNvPr id="7" name="Connecteur droit 6">
            <a:extLst>
              <a:ext uri="{FF2B5EF4-FFF2-40B4-BE49-F238E27FC236}">
                <a16:creationId xmlns:a16="http://schemas.microsoft.com/office/drawing/2014/main" id="{87A4B256-7A85-2621-3BBB-63608A0B654E}"/>
              </a:ext>
            </a:extLst>
          </p:cNvPr>
          <p:cNvCxnSpPr/>
          <p:nvPr/>
        </p:nvCxnSpPr>
        <p:spPr>
          <a:xfrm>
            <a:off x="5934635" y="1264383"/>
            <a:ext cx="0" cy="4671448"/>
          </a:xfrm>
          <a:prstGeom prst="line">
            <a:avLst/>
          </a:prstGeom>
        </p:spPr>
        <p:style>
          <a:lnRef idx="2">
            <a:schemeClr val="dk1"/>
          </a:lnRef>
          <a:fillRef idx="0">
            <a:schemeClr val="dk1"/>
          </a:fillRef>
          <a:effectRef idx="1">
            <a:schemeClr val="dk1"/>
          </a:effectRef>
          <a:fontRef idx="minor">
            <a:schemeClr val="tx1"/>
          </a:fontRef>
        </p:style>
      </p:cxnSp>
      <p:cxnSp>
        <p:nvCxnSpPr>
          <p:cNvPr id="8" name="Connecteur droit 7">
            <a:extLst>
              <a:ext uri="{FF2B5EF4-FFF2-40B4-BE49-F238E27FC236}">
                <a16:creationId xmlns:a16="http://schemas.microsoft.com/office/drawing/2014/main" id="{5682D582-894B-5C4D-A167-D182F3C9D22C}"/>
              </a:ext>
            </a:extLst>
          </p:cNvPr>
          <p:cNvCxnSpPr>
            <a:cxnSpLocks/>
          </p:cNvCxnSpPr>
          <p:nvPr/>
        </p:nvCxnSpPr>
        <p:spPr>
          <a:xfrm flipH="1">
            <a:off x="1340222" y="3829125"/>
            <a:ext cx="9511553" cy="0"/>
          </a:xfrm>
          <a:prstGeom prst="line">
            <a:avLst/>
          </a:prstGeom>
        </p:spPr>
        <p:style>
          <a:lnRef idx="2">
            <a:schemeClr val="dk1"/>
          </a:lnRef>
          <a:fillRef idx="0">
            <a:schemeClr val="dk1"/>
          </a:fillRef>
          <a:effectRef idx="1">
            <a:schemeClr val="dk1"/>
          </a:effectRef>
          <a:fontRef idx="minor">
            <a:schemeClr val="tx1"/>
          </a:fontRef>
        </p:style>
      </p:cxnSp>
      <p:sp>
        <p:nvSpPr>
          <p:cNvPr id="10" name="ZoneTexte 9">
            <a:extLst>
              <a:ext uri="{FF2B5EF4-FFF2-40B4-BE49-F238E27FC236}">
                <a16:creationId xmlns:a16="http://schemas.microsoft.com/office/drawing/2014/main" id="{D07052C9-A198-2816-D647-1E2A2594D009}"/>
              </a:ext>
            </a:extLst>
          </p:cNvPr>
          <p:cNvSpPr txBox="1"/>
          <p:nvPr/>
        </p:nvSpPr>
        <p:spPr>
          <a:xfrm>
            <a:off x="1503614" y="4498007"/>
            <a:ext cx="4142481" cy="923330"/>
          </a:xfrm>
          <a:prstGeom prst="rect">
            <a:avLst/>
          </a:prstGeom>
          <a:noFill/>
        </p:spPr>
        <p:txBody>
          <a:bodyPr wrap="none" rtlCol="0">
            <a:spAutoFit/>
          </a:bodyPr>
          <a:lstStyle/>
          <a:p>
            <a:r>
              <a:rPr lang="fr-FR"/>
              <a:t>Notre Cz est plus faible que celui </a:t>
            </a:r>
          </a:p>
          <a:p>
            <a:r>
              <a:rPr lang="fr-FR"/>
              <a:t>estimé par la courbe de tendance</a:t>
            </a:r>
          </a:p>
          <a:p>
            <a:r>
              <a:rPr lang="fr-FR"/>
              <a:t>.</a:t>
            </a:r>
          </a:p>
        </p:txBody>
      </p:sp>
      <p:sp>
        <p:nvSpPr>
          <p:cNvPr id="11" name="ZoneTexte 10">
            <a:extLst>
              <a:ext uri="{FF2B5EF4-FFF2-40B4-BE49-F238E27FC236}">
                <a16:creationId xmlns:a16="http://schemas.microsoft.com/office/drawing/2014/main" id="{3C8A90AD-4289-FA9A-9CE7-9D5DC337A277}"/>
              </a:ext>
            </a:extLst>
          </p:cNvPr>
          <p:cNvSpPr txBox="1"/>
          <p:nvPr/>
        </p:nvSpPr>
        <p:spPr>
          <a:xfrm>
            <a:off x="6095998" y="4498007"/>
            <a:ext cx="5694188" cy="646331"/>
          </a:xfrm>
          <a:prstGeom prst="rect">
            <a:avLst/>
          </a:prstGeom>
          <a:noFill/>
        </p:spPr>
        <p:txBody>
          <a:bodyPr wrap="none" rtlCol="0">
            <a:spAutoFit/>
          </a:bodyPr>
          <a:lstStyle/>
          <a:p>
            <a:r>
              <a:rPr lang="fr-FR"/>
              <a:t>Ainsi il est plus cohérant de prendre un Cz  = 0,65 </a:t>
            </a:r>
          </a:p>
          <a:p>
            <a:r>
              <a:rPr lang="fr-FR"/>
              <a:t>plutôt que celui calculé</a:t>
            </a:r>
          </a:p>
        </p:txBody>
      </p:sp>
      <p:sp>
        <p:nvSpPr>
          <p:cNvPr id="12" name="ZoneTexte 11">
            <a:extLst>
              <a:ext uri="{FF2B5EF4-FFF2-40B4-BE49-F238E27FC236}">
                <a16:creationId xmlns:a16="http://schemas.microsoft.com/office/drawing/2014/main" id="{89E9248B-200F-2C89-765C-FE559969CC76}"/>
              </a:ext>
            </a:extLst>
          </p:cNvPr>
          <p:cNvSpPr txBox="1"/>
          <p:nvPr/>
        </p:nvSpPr>
        <p:spPr>
          <a:xfrm>
            <a:off x="6106510" y="3993931"/>
            <a:ext cx="1556836" cy="369332"/>
          </a:xfrm>
          <a:prstGeom prst="rect">
            <a:avLst/>
          </a:prstGeom>
          <a:noFill/>
        </p:spPr>
        <p:txBody>
          <a:bodyPr wrap="none" rtlCol="0">
            <a:spAutoFit/>
          </a:bodyPr>
          <a:lstStyle/>
          <a:p>
            <a:r>
              <a:rPr lang="fr-FR" b="1"/>
              <a:t>Conclusion :</a:t>
            </a:r>
          </a:p>
        </p:txBody>
      </p:sp>
      <p:sp>
        <p:nvSpPr>
          <p:cNvPr id="13" name="ZoneTexte 12">
            <a:extLst>
              <a:ext uri="{FF2B5EF4-FFF2-40B4-BE49-F238E27FC236}">
                <a16:creationId xmlns:a16="http://schemas.microsoft.com/office/drawing/2014/main" id="{1151ACA0-98C8-26DD-E1DF-C8EC503CD55A}"/>
              </a:ext>
            </a:extLst>
          </p:cNvPr>
          <p:cNvSpPr txBox="1"/>
          <p:nvPr/>
        </p:nvSpPr>
        <p:spPr>
          <a:xfrm>
            <a:off x="1503614" y="3993931"/>
            <a:ext cx="1576072" cy="369332"/>
          </a:xfrm>
          <a:prstGeom prst="rect">
            <a:avLst/>
          </a:prstGeom>
          <a:noFill/>
        </p:spPr>
        <p:txBody>
          <a:bodyPr wrap="none" rtlCol="0">
            <a:spAutoFit/>
          </a:bodyPr>
          <a:lstStyle/>
          <a:p>
            <a:r>
              <a:rPr lang="fr-FR" b="1"/>
              <a:t>Paramètres :</a:t>
            </a:r>
          </a:p>
        </p:txBody>
      </p:sp>
      <p:sp>
        <p:nvSpPr>
          <p:cNvPr id="14" name="ZoneTexte 13">
            <a:extLst>
              <a:ext uri="{FF2B5EF4-FFF2-40B4-BE49-F238E27FC236}">
                <a16:creationId xmlns:a16="http://schemas.microsoft.com/office/drawing/2014/main" id="{74D6EFCA-1C9C-97CA-9D92-C76142331D27}"/>
              </a:ext>
            </a:extLst>
          </p:cNvPr>
          <p:cNvSpPr txBox="1"/>
          <p:nvPr/>
        </p:nvSpPr>
        <p:spPr>
          <a:xfrm>
            <a:off x="1839281" y="1970124"/>
            <a:ext cx="2730235" cy="400110"/>
          </a:xfrm>
          <a:prstGeom prst="rect">
            <a:avLst/>
          </a:prstGeom>
          <a:noFill/>
        </p:spPr>
        <p:txBody>
          <a:bodyPr wrap="none" rtlCol="0">
            <a:spAutoFit/>
          </a:bodyPr>
          <a:lstStyle/>
          <a:p>
            <a:r>
              <a:rPr lang="fr-FR" sz="2000" b="1"/>
              <a:t>Comparaison du Cz </a:t>
            </a:r>
          </a:p>
        </p:txBody>
      </p:sp>
      <p:sp>
        <p:nvSpPr>
          <p:cNvPr id="3" name="Espace réservé du numéro de diapositive 3">
            <a:extLst>
              <a:ext uri="{FF2B5EF4-FFF2-40B4-BE49-F238E27FC236}">
                <a16:creationId xmlns:a16="http://schemas.microsoft.com/office/drawing/2014/main" id="{705596A1-F5A9-96A8-8731-A2DA3E97003A}"/>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77</a:t>
            </a:fld>
            <a:endParaRPr lang="fr-FR"/>
          </a:p>
        </p:txBody>
      </p:sp>
      <p:graphicFrame>
        <p:nvGraphicFramePr>
          <p:cNvPr id="6" name="Graphique 5">
            <a:extLst>
              <a:ext uri="{FF2B5EF4-FFF2-40B4-BE49-F238E27FC236}">
                <a16:creationId xmlns:a16="http://schemas.microsoft.com/office/drawing/2014/main" id="{8AECCFF8-0E4D-17CA-EB58-2CF102188DB7}"/>
              </a:ext>
            </a:extLst>
          </p:cNvPr>
          <p:cNvGraphicFramePr>
            <a:graphicFrameLocks/>
          </p:cNvGraphicFramePr>
          <p:nvPr>
            <p:extLst>
              <p:ext uri="{D42A27DB-BD31-4B8C-83A1-F6EECF244321}">
                <p14:modId xmlns:p14="http://schemas.microsoft.com/office/powerpoint/2010/main" val="194398082"/>
              </p:ext>
            </p:extLst>
          </p:nvPr>
        </p:nvGraphicFramePr>
        <p:xfrm>
          <a:off x="5934634" y="911361"/>
          <a:ext cx="5479595" cy="2917747"/>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Connecteur droit 8">
            <a:extLst>
              <a:ext uri="{FF2B5EF4-FFF2-40B4-BE49-F238E27FC236}">
                <a16:creationId xmlns:a16="http://schemas.microsoft.com/office/drawing/2014/main" id="{E99FFBC7-C5FA-BE97-F981-A6E46B61D283}"/>
              </a:ext>
            </a:extLst>
          </p:cNvPr>
          <p:cNvCxnSpPr>
            <a:cxnSpLocks/>
          </p:cNvCxnSpPr>
          <p:nvPr/>
        </p:nvCxnSpPr>
        <p:spPr>
          <a:xfrm flipV="1">
            <a:off x="6947339" y="1656394"/>
            <a:ext cx="4214648" cy="132051"/>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102653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397C3C-E92B-D61B-F2C6-5037380ECFF7}"/>
              </a:ext>
            </a:extLst>
          </p:cNvPr>
          <p:cNvSpPr>
            <a:spLocks noGrp="1"/>
          </p:cNvSpPr>
          <p:nvPr>
            <p:ph type="title"/>
          </p:nvPr>
        </p:nvSpPr>
        <p:spPr>
          <a:xfrm>
            <a:off x="2408496" y="271576"/>
            <a:ext cx="7375008" cy="619011"/>
          </a:xfrm>
        </p:spPr>
        <p:txBody>
          <a:bodyPr anchor="ctr">
            <a:normAutofit/>
          </a:bodyPr>
          <a:lstStyle/>
          <a:p>
            <a:r>
              <a:rPr lang="fr-FR"/>
              <a:t>Comparaison technique</a:t>
            </a:r>
          </a:p>
        </p:txBody>
      </p:sp>
      <p:cxnSp>
        <p:nvCxnSpPr>
          <p:cNvPr id="7" name="Connecteur droit 6">
            <a:extLst>
              <a:ext uri="{FF2B5EF4-FFF2-40B4-BE49-F238E27FC236}">
                <a16:creationId xmlns:a16="http://schemas.microsoft.com/office/drawing/2014/main" id="{24064A19-2B05-0F0C-E92F-CC1FF18E7DD6}"/>
              </a:ext>
            </a:extLst>
          </p:cNvPr>
          <p:cNvCxnSpPr/>
          <p:nvPr/>
        </p:nvCxnSpPr>
        <p:spPr>
          <a:xfrm>
            <a:off x="5433848" y="1250731"/>
            <a:ext cx="0" cy="4876800"/>
          </a:xfrm>
          <a:prstGeom prst="line">
            <a:avLst/>
          </a:prstGeom>
        </p:spPr>
        <p:style>
          <a:lnRef idx="2">
            <a:schemeClr val="dk1"/>
          </a:lnRef>
          <a:fillRef idx="0">
            <a:schemeClr val="dk1"/>
          </a:fillRef>
          <a:effectRef idx="1">
            <a:schemeClr val="dk1"/>
          </a:effectRef>
          <a:fontRef idx="minor">
            <a:schemeClr val="tx1"/>
          </a:fontRef>
        </p:style>
      </p:cxnSp>
      <p:cxnSp>
        <p:nvCxnSpPr>
          <p:cNvPr id="8" name="Connecteur droit 7">
            <a:extLst>
              <a:ext uri="{FF2B5EF4-FFF2-40B4-BE49-F238E27FC236}">
                <a16:creationId xmlns:a16="http://schemas.microsoft.com/office/drawing/2014/main" id="{8D5A7C31-C103-22BE-B29D-C0DF75F4491A}"/>
              </a:ext>
            </a:extLst>
          </p:cNvPr>
          <p:cNvCxnSpPr>
            <a:cxnSpLocks/>
          </p:cNvCxnSpPr>
          <p:nvPr/>
        </p:nvCxnSpPr>
        <p:spPr>
          <a:xfrm flipH="1">
            <a:off x="1187668" y="3773213"/>
            <a:ext cx="9892708" cy="0"/>
          </a:xfrm>
          <a:prstGeom prst="line">
            <a:avLst/>
          </a:prstGeom>
        </p:spPr>
        <p:style>
          <a:lnRef idx="2">
            <a:schemeClr val="dk1"/>
          </a:lnRef>
          <a:fillRef idx="0">
            <a:schemeClr val="dk1"/>
          </a:fillRef>
          <a:effectRef idx="1">
            <a:schemeClr val="dk1"/>
          </a:effectRef>
          <a:fontRef idx="minor">
            <a:schemeClr val="tx1"/>
          </a:fontRef>
        </p:style>
      </p:cxnSp>
      <p:sp>
        <p:nvSpPr>
          <p:cNvPr id="14" name="ZoneTexte 13">
            <a:extLst>
              <a:ext uri="{FF2B5EF4-FFF2-40B4-BE49-F238E27FC236}">
                <a16:creationId xmlns:a16="http://schemas.microsoft.com/office/drawing/2014/main" id="{65822BC6-D199-1626-58B0-629DB1B43504}"/>
              </a:ext>
            </a:extLst>
          </p:cNvPr>
          <p:cNvSpPr txBox="1"/>
          <p:nvPr/>
        </p:nvSpPr>
        <p:spPr>
          <a:xfrm>
            <a:off x="5584101" y="4327944"/>
            <a:ext cx="6736139" cy="923330"/>
          </a:xfrm>
          <a:prstGeom prst="rect">
            <a:avLst/>
          </a:prstGeom>
          <a:noFill/>
        </p:spPr>
        <p:txBody>
          <a:bodyPr wrap="none" rtlCol="0">
            <a:spAutoFit/>
          </a:bodyPr>
          <a:lstStyle/>
          <a:p>
            <a:r>
              <a:rPr lang="fr-FR"/>
              <a:t>On trouve par calcul un </a:t>
            </a:r>
            <a:r>
              <a:rPr lang="fr-FR" b="1"/>
              <a:t>Cx = 0,022</a:t>
            </a:r>
            <a:r>
              <a:rPr lang="fr-FR"/>
              <a:t> à l’aide de la polaire </a:t>
            </a:r>
          </a:p>
          <a:p>
            <a:r>
              <a:rPr lang="fr-FR"/>
              <a:t>contre un Cx = 0,048 par estimation avec les autres avions.</a:t>
            </a:r>
          </a:p>
          <a:p>
            <a:r>
              <a:rPr lang="fr-FR"/>
              <a:t>On gardera le Cx estimé, qui est plus cohérent.  </a:t>
            </a:r>
          </a:p>
        </p:txBody>
      </p:sp>
      <p:sp>
        <p:nvSpPr>
          <p:cNvPr id="15" name="ZoneTexte 14">
            <a:extLst>
              <a:ext uri="{FF2B5EF4-FFF2-40B4-BE49-F238E27FC236}">
                <a16:creationId xmlns:a16="http://schemas.microsoft.com/office/drawing/2014/main" id="{B4B6E1EF-4CAA-C267-BC36-3512F6212E6B}"/>
              </a:ext>
            </a:extLst>
          </p:cNvPr>
          <p:cNvSpPr txBox="1"/>
          <p:nvPr/>
        </p:nvSpPr>
        <p:spPr>
          <a:xfrm>
            <a:off x="905255" y="4316738"/>
            <a:ext cx="4626588" cy="923330"/>
          </a:xfrm>
          <a:prstGeom prst="rect">
            <a:avLst/>
          </a:prstGeom>
          <a:noFill/>
        </p:spPr>
        <p:txBody>
          <a:bodyPr wrap="none" rtlCol="0">
            <a:spAutoFit/>
          </a:bodyPr>
          <a:lstStyle/>
          <a:p>
            <a:r>
              <a:rPr lang="fr-FR"/>
              <a:t>Cx trouvé par calcul à été déterminé</a:t>
            </a:r>
          </a:p>
          <a:p>
            <a:r>
              <a:rPr lang="fr-FR"/>
              <a:t>à partir de la polaire et le Cx estimé est </a:t>
            </a:r>
          </a:p>
          <a:p>
            <a:r>
              <a:rPr lang="fr-FR"/>
              <a:t>une fonction directe de la MTOW    </a:t>
            </a:r>
          </a:p>
        </p:txBody>
      </p:sp>
      <p:sp>
        <p:nvSpPr>
          <p:cNvPr id="16" name="ZoneTexte 15">
            <a:extLst>
              <a:ext uri="{FF2B5EF4-FFF2-40B4-BE49-F238E27FC236}">
                <a16:creationId xmlns:a16="http://schemas.microsoft.com/office/drawing/2014/main" id="{C76845C3-C8BE-8CEF-28ED-40CED3D7387D}"/>
              </a:ext>
            </a:extLst>
          </p:cNvPr>
          <p:cNvSpPr txBox="1"/>
          <p:nvPr/>
        </p:nvSpPr>
        <p:spPr>
          <a:xfrm>
            <a:off x="910970" y="3860310"/>
            <a:ext cx="1576072" cy="369332"/>
          </a:xfrm>
          <a:prstGeom prst="rect">
            <a:avLst/>
          </a:prstGeom>
          <a:noFill/>
        </p:spPr>
        <p:txBody>
          <a:bodyPr wrap="none" rtlCol="0">
            <a:spAutoFit/>
          </a:bodyPr>
          <a:lstStyle/>
          <a:p>
            <a:r>
              <a:rPr lang="fr-FR" b="1"/>
              <a:t>Paramètres :</a:t>
            </a:r>
          </a:p>
        </p:txBody>
      </p:sp>
      <p:sp>
        <p:nvSpPr>
          <p:cNvPr id="17" name="ZoneTexte 16">
            <a:extLst>
              <a:ext uri="{FF2B5EF4-FFF2-40B4-BE49-F238E27FC236}">
                <a16:creationId xmlns:a16="http://schemas.microsoft.com/office/drawing/2014/main" id="{BA79A939-C837-7E15-A294-A0C27D4ADD02}"/>
              </a:ext>
            </a:extLst>
          </p:cNvPr>
          <p:cNvSpPr txBox="1"/>
          <p:nvPr/>
        </p:nvSpPr>
        <p:spPr>
          <a:xfrm>
            <a:off x="5584101" y="3860310"/>
            <a:ext cx="1556836" cy="369332"/>
          </a:xfrm>
          <a:prstGeom prst="rect">
            <a:avLst/>
          </a:prstGeom>
          <a:noFill/>
        </p:spPr>
        <p:txBody>
          <a:bodyPr wrap="none" rtlCol="0">
            <a:spAutoFit/>
          </a:bodyPr>
          <a:lstStyle/>
          <a:p>
            <a:r>
              <a:rPr lang="fr-FR" b="1"/>
              <a:t>Conclusion :</a:t>
            </a:r>
          </a:p>
        </p:txBody>
      </p:sp>
      <p:sp>
        <p:nvSpPr>
          <p:cNvPr id="18" name="ZoneTexte 17">
            <a:extLst>
              <a:ext uri="{FF2B5EF4-FFF2-40B4-BE49-F238E27FC236}">
                <a16:creationId xmlns:a16="http://schemas.microsoft.com/office/drawing/2014/main" id="{81459D62-5C5E-B195-57A3-8A845A8E6941}"/>
              </a:ext>
            </a:extLst>
          </p:cNvPr>
          <p:cNvSpPr txBox="1"/>
          <p:nvPr/>
        </p:nvSpPr>
        <p:spPr>
          <a:xfrm>
            <a:off x="1659733" y="1938790"/>
            <a:ext cx="2755883" cy="400110"/>
          </a:xfrm>
          <a:prstGeom prst="rect">
            <a:avLst/>
          </a:prstGeom>
          <a:noFill/>
        </p:spPr>
        <p:txBody>
          <a:bodyPr wrap="none" rtlCol="0">
            <a:spAutoFit/>
          </a:bodyPr>
          <a:lstStyle/>
          <a:p>
            <a:r>
              <a:rPr lang="fr-FR" sz="2000" b="1"/>
              <a:t>Comparaison du Cx </a:t>
            </a:r>
          </a:p>
        </p:txBody>
      </p:sp>
      <p:sp>
        <p:nvSpPr>
          <p:cNvPr id="5" name="Espace réservé du numéro de diapositive 3">
            <a:extLst>
              <a:ext uri="{FF2B5EF4-FFF2-40B4-BE49-F238E27FC236}">
                <a16:creationId xmlns:a16="http://schemas.microsoft.com/office/drawing/2014/main" id="{BC326B42-3B54-C050-D9C5-9CACEC9C2326}"/>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78</a:t>
            </a:fld>
            <a:endParaRPr lang="fr-FR"/>
          </a:p>
        </p:txBody>
      </p:sp>
      <p:graphicFrame>
        <p:nvGraphicFramePr>
          <p:cNvPr id="9" name="Graphique 8">
            <a:extLst>
              <a:ext uri="{FF2B5EF4-FFF2-40B4-BE49-F238E27FC236}">
                <a16:creationId xmlns:a16="http://schemas.microsoft.com/office/drawing/2014/main" id="{23DEF6A0-08B9-FCD8-FC0B-BED4C5B2E169}"/>
              </a:ext>
            </a:extLst>
          </p:cNvPr>
          <p:cNvGraphicFramePr>
            <a:graphicFrameLocks/>
          </p:cNvGraphicFramePr>
          <p:nvPr>
            <p:extLst>
              <p:ext uri="{D42A27DB-BD31-4B8C-83A1-F6EECF244321}">
                <p14:modId xmlns:p14="http://schemas.microsoft.com/office/powerpoint/2010/main" val="3556681464"/>
              </p:ext>
            </p:extLst>
          </p:nvPr>
        </p:nvGraphicFramePr>
        <p:xfrm>
          <a:off x="5433848" y="976219"/>
          <a:ext cx="6073899" cy="2725363"/>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Connecteur droit 9">
            <a:extLst>
              <a:ext uri="{FF2B5EF4-FFF2-40B4-BE49-F238E27FC236}">
                <a16:creationId xmlns:a16="http://schemas.microsoft.com/office/drawing/2014/main" id="{FFF1E9BD-5DAC-DAF1-ADD6-5A9CFD1D21FD}"/>
              </a:ext>
            </a:extLst>
          </p:cNvPr>
          <p:cNvCxnSpPr>
            <a:cxnSpLocks/>
          </p:cNvCxnSpPr>
          <p:nvPr/>
        </p:nvCxnSpPr>
        <p:spPr>
          <a:xfrm flipV="1">
            <a:off x="6632028" y="1744717"/>
            <a:ext cx="4529959" cy="94593"/>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99904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81BF6-6116-8C2B-227D-317065EDE030}"/>
              </a:ext>
            </a:extLst>
          </p:cNvPr>
          <p:cNvSpPr>
            <a:spLocks noGrp="1"/>
          </p:cNvSpPr>
          <p:nvPr>
            <p:ph type="title"/>
          </p:nvPr>
        </p:nvSpPr>
        <p:spPr>
          <a:xfrm>
            <a:off x="2408496" y="271576"/>
            <a:ext cx="7375008" cy="619011"/>
          </a:xfrm>
        </p:spPr>
        <p:txBody>
          <a:bodyPr anchor="ctr">
            <a:normAutofit/>
          </a:bodyPr>
          <a:lstStyle/>
          <a:p>
            <a:r>
              <a:rPr lang="fr-FR"/>
              <a:t>Comparaison technique</a:t>
            </a:r>
          </a:p>
        </p:txBody>
      </p:sp>
      <p:sp>
        <p:nvSpPr>
          <p:cNvPr id="3" name="ZoneTexte 2">
            <a:extLst>
              <a:ext uri="{FF2B5EF4-FFF2-40B4-BE49-F238E27FC236}">
                <a16:creationId xmlns:a16="http://schemas.microsoft.com/office/drawing/2014/main" id="{C4C3E97D-2726-AB95-D06D-CF58CBA11EB5}"/>
              </a:ext>
            </a:extLst>
          </p:cNvPr>
          <p:cNvSpPr txBox="1"/>
          <p:nvPr/>
        </p:nvSpPr>
        <p:spPr>
          <a:xfrm>
            <a:off x="6095999" y="4341108"/>
            <a:ext cx="4811542" cy="369332"/>
          </a:xfrm>
          <a:prstGeom prst="rect">
            <a:avLst/>
          </a:prstGeom>
          <a:noFill/>
        </p:spPr>
        <p:txBody>
          <a:bodyPr wrap="square" rtlCol="0">
            <a:spAutoFit/>
          </a:bodyPr>
          <a:lstStyle/>
          <a:p>
            <a:r>
              <a:rPr lang="fr-FR"/>
              <a:t>La charge utile est assez cohérente </a:t>
            </a:r>
          </a:p>
        </p:txBody>
      </p:sp>
      <p:cxnSp>
        <p:nvCxnSpPr>
          <p:cNvPr id="5" name="Connecteur droit 4">
            <a:extLst>
              <a:ext uri="{FF2B5EF4-FFF2-40B4-BE49-F238E27FC236}">
                <a16:creationId xmlns:a16="http://schemas.microsoft.com/office/drawing/2014/main" id="{C2E32AE9-8D29-F735-49F4-7C891D898112}"/>
              </a:ext>
            </a:extLst>
          </p:cNvPr>
          <p:cNvCxnSpPr/>
          <p:nvPr/>
        </p:nvCxnSpPr>
        <p:spPr>
          <a:xfrm>
            <a:off x="5749159" y="1198178"/>
            <a:ext cx="0" cy="5034455"/>
          </a:xfrm>
          <a:prstGeom prst="line">
            <a:avLst/>
          </a:prstGeom>
        </p:spPr>
        <p:style>
          <a:lnRef idx="2">
            <a:schemeClr val="dk1"/>
          </a:lnRef>
          <a:fillRef idx="0">
            <a:schemeClr val="dk1"/>
          </a:fillRef>
          <a:effectRef idx="1">
            <a:schemeClr val="dk1"/>
          </a:effectRef>
          <a:fontRef idx="minor">
            <a:schemeClr val="tx1"/>
          </a:fontRef>
        </p:style>
      </p:cxnSp>
      <p:cxnSp>
        <p:nvCxnSpPr>
          <p:cNvPr id="7" name="Connecteur droit 6">
            <a:extLst>
              <a:ext uri="{FF2B5EF4-FFF2-40B4-BE49-F238E27FC236}">
                <a16:creationId xmlns:a16="http://schemas.microsoft.com/office/drawing/2014/main" id="{A2A439C8-16ED-60B4-128F-86C0244D25EB}"/>
              </a:ext>
            </a:extLst>
          </p:cNvPr>
          <p:cNvCxnSpPr>
            <a:cxnSpLocks/>
          </p:cNvCxnSpPr>
          <p:nvPr/>
        </p:nvCxnSpPr>
        <p:spPr>
          <a:xfrm flipH="1">
            <a:off x="725214" y="3687854"/>
            <a:ext cx="10394731" cy="27552"/>
          </a:xfrm>
          <a:prstGeom prst="line">
            <a:avLst/>
          </a:prstGeom>
        </p:spPr>
        <p:style>
          <a:lnRef idx="2">
            <a:schemeClr val="dk1"/>
          </a:lnRef>
          <a:fillRef idx="0">
            <a:schemeClr val="dk1"/>
          </a:fillRef>
          <a:effectRef idx="1">
            <a:schemeClr val="dk1"/>
          </a:effectRef>
          <a:fontRef idx="minor">
            <a:schemeClr val="tx1"/>
          </a:fontRef>
        </p:style>
      </p:cxnSp>
      <p:sp>
        <p:nvSpPr>
          <p:cNvPr id="10" name="ZoneTexte 9">
            <a:extLst>
              <a:ext uri="{FF2B5EF4-FFF2-40B4-BE49-F238E27FC236}">
                <a16:creationId xmlns:a16="http://schemas.microsoft.com/office/drawing/2014/main" id="{BD8FF15D-48BF-95BF-779D-C5BCBD9712F1}"/>
              </a:ext>
            </a:extLst>
          </p:cNvPr>
          <p:cNvSpPr txBox="1"/>
          <p:nvPr/>
        </p:nvSpPr>
        <p:spPr>
          <a:xfrm>
            <a:off x="6095999" y="3843591"/>
            <a:ext cx="1556836" cy="369332"/>
          </a:xfrm>
          <a:prstGeom prst="rect">
            <a:avLst/>
          </a:prstGeom>
          <a:noFill/>
        </p:spPr>
        <p:txBody>
          <a:bodyPr wrap="none" rtlCol="0">
            <a:spAutoFit/>
          </a:bodyPr>
          <a:lstStyle/>
          <a:p>
            <a:r>
              <a:rPr lang="fr-FR" b="1"/>
              <a:t>Conclusion :</a:t>
            </a:r>
          </a:p>
        </p:txBody>
      </p:sp>
      <p:sp>
        <p:nvSpPr>
          <p:cNvPr id="13" name="ZoneTexte 12">
            <a:extLst>
              <a:ext uri="{FF2B5EF4-FFF2-40B4-BE49-F238E27FC236}">
                <a16:creationId xmlns:a16="http://schemas.microsoft.com/office/drawing/2014/main" id="{8DC5F9BA-6735-579B-160D-13EB4C7BFB34}"/>
              </a:ext>
            </a:extLst>
          </p:cNvPr>
          <p:cNvSpPr txBox="1"/>
          <p:nvPr/>
        </p:nvSpPr>
        <p:spPr>
          <a:xfrm>
            <a:off x="1027389" y="3843591"/>
            <a:ext cx="1576072" cy="369332"/>
          </a:xfrm>
          <a:prstGeom prst="rect">
            <a:avLst/>
          </a:prstGeom>
          <a:noFill/>
        </p:spPr>
        <p:txBody>
          <a:bodyPr wrap="none" rtlCol="0">
            <a:spAutoFit/>
          </a:bodyPr>
          <a:lstStyle/>
          <a:p>
            <a:r>
              <a:rPr lang="fr-FR" b="1"/>
              <a:t>Paramètres :</a:t>
            </a:r>
          </a:p>
        </p:txBody>
      </p:sp>
      <p:sp>
        <p:nvSpPr>
          <p:cNvPr id="16" name="ZoneTexte 15">
            <a:extLst>
              <a:ext uri="{FF2B5EF4-FFF2-40B4-BE49-F238E27FC236}">
                <a16:creationId xmlns:a16="http://schemas.microsoft.com/office/drawing/2014/main" id="{538CFCD2-CA5A-A377-5433-4FA77095421E}"/>
              </a:ext>
            </a:extLst>
          </p:cNvPr>
          <p:cNvSpPr txBox="1"/>
          <p:nvPr/>
        </p:nvSpPr>
        <p:spPr>
          <a:xfrm>
            <a:off x="1027389" y="4341108"/>
            <a:ext cx="4238661" cy="923330"/>
          </a:xfrm>
          <a:prstGeom prst="rect">
            <a:avLst/>
          </a:prstGeom>
          <a:noFill/>
        </p:spPr>
        <p:txBody>
          <a:bodyPr wrap="none" rtlCol="0">
            <a:spAutoFit/>
          </a:bodyPr>
          <a:lstStyle/>
          <a:p>
            <a:r>
              <a:rPr lang="fr-FR"/>
              <a:t>Le cahier des charges nous impose </a:t>
            </a:r>
          </a:p>
          <a:p>
            <a:r>
              <a:rPr lang="fr-FR"/>
              <a:t>une charge utile de 8 tonnes due à</a:t>
            </a:r>
          </a:p>
          <a:p>
            <a:r>
              <a:rPr lang="fr-FR"/>
              <a:t>la présence du conteneur.</a:t>
            </a:r>
          </a:p>
        </p:txBody>
      </p:sp>
      <p:sp>
        <p:nvSpPr>
          <p:cNvPr id="18" name="ZoneTexte 17">
            <a:extLst>
              <a:ext uri="{FF2B5EF4-FFF2-40B4-BE49-F238E27FC236}">
                <a16:creationId xmlns:a16="http://schemas.microsoft.com/office/drawing/2014/main" id="{AF050AAE-A30F-5600-0E28-6E4AF2AFF329}"/>
              </a:ext>
            </a:extLst>
          </p:cNvPr>
          <p:cNvSpPr txBox="1"/>
          <p:nvPr/>
        </p:nvSpPr>
        <p:spPr>
          <a:xfrm>
            <a:off x="985693" y="1974832"/>
            <a:ext cx="4227439" cy="400110"/>
          </a:xfrm>
          <a:prstGeom prst="rect">
            <a:avLst/>
          </a:prstGeom>
          <a:noFill/>
        </p:spPr>
        <p:txBody>
          <a:bodyPr wrap="none" rtlCol="0">
            <a:spAutoFit/>
          </a:bodyPr>
          <a:lstStyle/>
          <a:p>
            <a:r>
              <a:rPr lang="fr-FR" sz="2000" b="1"/>
              <a:t>Comparaison de la charge utile </a:t>
            </a:r>
          </a:p>
        </p:txBody>
      </p:sp>
      <p:sp>
        <p:nvSpPr>
          <p:cNvPr id="4" name="Espace réservé du numéro de diapositive 3">
            <a:extLst>
              <a:ext uri="{FF2B5EF4-FFF2-40B4-BE49-F238E27FC236}">
                <a16:creationId xmlns:a16="http://schemas.microsoft.com/office/drawing/2014/main" id="{45B4DEDA-1CF6-B361-C5B2-2085FD91C202}"/>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79</a:t>
            </a:fld>
            <a:endParaRPr lang="fr-FR"/>
          </a:p>
        </p:txBody>
      </p:sp>
      <p:graphicFrame>
        <p:nvGraphicFramePr>
          <p:cNvPr id="9" name="Graphique 8">
            <a:extLst>
              <a:ext uri="{FF2B5EF4-FFF2-40B4-BE49-F238E27FC236}">
                <a16:creationId xmlns:a16="http://schemas.microsoft.com/office/drawing/2014/main" id="{6BFF8334-302E-4D00-8EBF-6B974F5C5984}"/>
              </a:ext>
            </a:extLst>
          </p:cNvPr>
          <p:cNvGraphicFramePr>
            <a:graphicFrameLocks/>
          </p:cNvGraphicFramePr>
          <p:nvPr>
            <p:extLst>
              <p:ext uri="{D42A27DB-BD31-4B8C-83A1-F6EECF244321}">
                <p14:modId xmlns:p14="http://schemas.microsoft.com/office/powerpoint/2010/main" val="496302099"/>
              </p:ext>
            </p:extLst>
          </p:nvPr>
        </p:nvGraphicFramePr>
        <p:xfrm>
          <a:off x="5596238" y="890587"/>
          <a:ext cx="6101776" cy="2797267"/>
        </p:xfrm>
        <a:graphic>
          <a:graphicData uri="http://schemas.openxmlformats.org/drawingml/2006/chart">
            <c:chart xmlns:c="http://schemas.openxmlformats.org/drawingml/2006/chart" xmlns:r="http://schemas.openxmlformats.org/officeDocument/2006/relationships" r:id="rId3"/>
          </a:graphicData>
        </a:graphic>
      </p:graphicFrame>
      <p:sp>
        <p:nvSpPr>
          <p:cNvPr id="12" name="ZoneTexte 11">
            <a:extLst>
              <a:ext uri="{FF2B5EF4-FFF2-40B4-BE49-F238E27FC236}">
                <a16:creationId xmlns:a16="http://schemas.microsoft.com/office/drawing/2014/main" id="{132CC265-BED7-50EA-BC8C-CBD4AB05BF76}"/>
              </a:ext>
            </a:extLst>
          </p:cNvPr>
          <p:cNvSpPr txBox="1"/>
          <p:nvPr/>
        </p:nvSpPr>
        <p:spPr>
          <a:xfrm>
            <a:off x="8008883" y="2144110"/>
            <a:ext cx="1114096" cy="230832"/>
          </a:xfrm>
          <a:prstGeom prst="rect">
            <a:avLst/>
          </a:prstGeom>
          <a:noFill/>
        </p:spPr>
        <p:txBody>
          <a:bodyPr wrap="square" rtlCol="0">
            <a:spAutoFit/>
          </a:bodyPr>
          <a:lstStyle/>
          <a:p>
            <a:r>
              <a:rPr lang="fr-FR" sz="900"/>
              <a:t>ISO-PLANE</a:t>
            </a:r>
          </a:p>
        </p:txBody>
      </p:sp>
      <p:cxnSp>
        <p:nvCxnSpPr>
          <p:cNvPr id="14" name="Connecteur droit 13">
            <a:extLst>
              <a:ext uri="{FF2B5EF4-FFF2-40B4-BE49-F238E27FC236}">
                <a16:creationId xmlns:a16="http://schemas.microsoft.com/office/drawing/2014/main" id="{F6C0691F-D549-ACE3-0D18-8C32F583CE75}"/>
              </a:ext>
            </a:extLst>
          </p:cNvPr>
          <p:cNvCxnSpPr>
            <a:cxnSpLocks/>
          </p:cNvCxnSpPr>
          <p:nvPr/>
        </p:nvCxnSpPr>
        <p:spPr>
          <a:xfrm flipV="1">
            <a:off x="6781997" y="1905419"/>
            <a:ext cx="4379990" cy="393700"/>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058795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68F47D7-3464-7D34-72ED-91B27D59F0C6}"/>
              </a:ext>
            </a:extLst>
          </p:cNvPr>
          <p:cNvSpPr>
            <a:spLocks noGrp="1"/>
          </p:cNvSpPr>
          <p:nvPr>
            <p:ph idx="1"/>
          </p:nvPr>
        </p:nvSpPr>
        <p:spPr>
          <a:xfrm>
            <a:off x="589722" y="1123122"/>
            <a:ext cx="5514563" cy="1080592"/>
          </a:xfrm>
        </p:spPr>
        <p:txBody>
          <a:bodyPr/>
          <a:lstStyle/>
          <a:p>
            <a:pPr algn="just"/>
            <a:r>
              <a:rPr lang="fr-FR"/>
              <a:t> Objectif</a:t>
            </a:r>
          </a:p>
          <a:p>
            <a:pPr lvl="1" algn="just"/>
            <a:r>
              <a:rPr lang="fr-FR"/>
              <a:t>Être capable </a:t>
            </a:r>
            <a:r>
              <a:rPr lang="fr-FR">
                <a:solidFill>
                  <a:srgbClr val="00B050"/>
                </a:solidFill>
              </a:rPr>
              <a:t>charger / déposer un conteneur de 20 pieds</a:t>
            </a:r>
            <a:r>
              <a:rPr lang="fr-FR">
                <a:solidFill>
                  <a:schemeClr val="accent3">
                    <a:lumMod val="60000"/>
                    <a:lumOff val="40000"/>
                  </a:schemeClr>
                </a:solidFill>
              </a:rPr>
              <a:t> </a:t>
            </a:r>
            <a:r>
              <a:rPr lang="fr-FR"/>
              <a:t>au sol de manière </a:t>
            </a:r>
            <a:r>
              <a:rPr lang="fr-FR">
                <a:solidFill>
                  <a:srgbClr val="00B050"/>
                </a:solidFill>
              </a:rPr>
              <a:t>autonome</a:t>
            </a:r>
            <a:r>
              <a:rPr lang="fr-FR"/>
              <a:t> depuis le cockpit</a:t>
            </a:r>
          </a:p>
        </p:txBody>
      </p:sp>
      <p:sp>
        <p:nvSpPr>
          <p:cNvPr id="4" name="Espace réservé du numéro de diapositive 3">
            <a:extLst>
              <a:ext uri="{FF2B5EF4-FFF2-40B4-BE49-F238E27FC236}">
                <a16:creationId xmlns:a16="http://schemas.microsoft.com/office/drawing/2014/main" id="{7BF1AAD7-14B7-A19A-FAE6-2482F2458F94}"/>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8</a:t>
            </a:fld>
            <a:endParaRPr lang="fr-FR"/>
          </a:p>
        </p:txBody>
      </p:sp>
      <p:sp>
        <p:nvSpPr>
          <p:cNvPr id="5" name="Espace réservé du contenu 2">
            <a:extLst>
              <a:ext uri="{FF2B5EF4-FFF2-40B4-BE49-F238E27FC236}">
                <a16:creationId xmlns:a16="http://schemas.microsoft.com/office/drawing/2014/main" id="{F285881D-92AD-E61E-D164-DAB671726784}"/>
              </a:ext>
            </a:extLst>
          </p:cNvPr>
          <p:cNvSpPr txBox="1">
            <a:spLocks/>
          </p:cNvSpPr>
          <p:nvPr/>
        </p:nvSpPr>
        <p:spPr>
          <a:xfrm>
            <a:off x="589721" y="2569613"/>
            <a:ext cx="5514564" cy="1792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a:t> Cockpit</a:t>
            </a:r>
          </a:p>
          <a:p>
            <a:pPr lvl="1" algn="just"/>
            <a:r>
              <a:rPr lang="fr-FR"/>
              <a:t>2 pilotes</a:t>
            </a:r>
          </a:p>
          <a:p>
            <a:pPr lvl="1" algn="just"/>
            <a:r>
              <a:rPr lang="fr-FR"/>
              <a:t>Accès par escalier </a:t>
            </a:r>
          </a:p>
          <a:p>
            <a:pPr lvl="1" algn="just"/>
            <a:r>
              <a:rPr lang="fr-FR"/>
              <a:t>Toilettes accessibles depuis le cockpit </a:t>
            </a:r>
          </a:p>
          <a:p>
            <a:pPr lvl="1" algn="just"/>
            <a:r>
              <a:rPr lang="fr-FR"/>
              <a:t>Porte pressurisée reliant cockpit et </a:t>
            </a:r>
            <a:r>
              <a:rPr lang="fr-FR" err="1"/>
              <a:t>soute</a:t>
            </a:r>
            <a:r>
              <a:rPr lang="fr-FR"/>
              <a:t> </a:t>
            </a:r>
          </a:p>
        </p:txBody>
      </p:sp>
      <p:sp>
        <p:nvSpPr>
          <p:cNvPr id="6" name="Espace réservé du contenu 2">
            <a:extLst>
              <a:ext uri="{FF2B5EF4-FFF2-40B4-BE49-F238E27FC236}">
                <a16:creationId xmlns:a16="http://schemas.microsoft.com/office/drawing/2014/main" id="{C6588562-D1D9-4C88-5237-F933398FB781}"/>
              </a:ext>
            </a:extLst>
          </p:cNvPr>
          <p:cNvSpPr txBox="1">
            <a:spLocks/>
          </p:cNvSpPr>
          <p:nvPr/>
        </p:nvSpPr>
        <p:spPr>
          <a:xfrm>
            <a:off x="589721" y="4654286"/>
            <a:ext cx="5514563" cy="1932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a:t> Structure</a:t>
            </a:r>
          </a:p>
          <a:p>
            <a:pPr lvl="1" algn="just"/>
            <a:r>
              <a:rPr lang="fr-FR"/>
              <a:t>APU sous le cockpit </a:t>
            </a:r>
          </a:p>
          <a:p>
            <a:pPr lvl="1" algn="just"/>
            <a:r>
              <a:rPr lang="fr-FR"/>
              <a:t>Radar dans le nez </a:t>
            </a:r>
          </a:p>
          <a:p>
            <a:pPr lvl="1" algn="just"/>
            <a:r>
              <a:rPr lang="fr-FR"/>
              <a:t>Dérive à l’arrière </a:t>
            </a:r>
          </a:p>
          <a:p>
            <a:pPr lvl="1" algn="just"/>
            <a:r>
              <a:rPr lang="fr-FR"/>
              <a:t>Train avant motorisés (Electriques marche avant/arrière)</a:t>
            </a:r>
          </a:p>
          <a:p>
            <a:pPr lvl="1" algn="just"/>
            <a:r>
              <a:rPr lang="fr-FR"/>
              <a:t>2 couchettes </a:t>
            </a:r>
          </a:p>
        </p:txBody>
      </p:sp>
      <p:sp>
        <p:nvSpPr>
          <p:cNvPr id="7" name="Espace réservé du contenu 2">
            <a:extLst>
              <a:ext uri="{FF2B5EF4-FFF2-40B4-BE49-F238E27FC236}">
                <a16:creationId xmlns:a16="http://schemas.microsoft.com/office/drawing/2014/main" id="{3ACCED70-8B7F-5311-471B-490DCAC71372}"/>
              </a:ext>
            </a:extLst>
          </p:cNvPr>
          <p:cNvSpPr txBox="1">
            <a:spLocks/>
          </p:cNvSpPr>
          <p:nvPr/>
        </p:nvSpPr>
        <p:spPr>
          <a:xfrm>
            <a:off x="6486937" y="1123123"/>
            <a:ext cx="5514563" cy="1792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a:t> Ailes</a:t>
            </a:r>
          </a:p>
          <a:p>
            <a:pPr lvl="1" algn="just"/>
            <a:r>
              <a:rPr lang="fr-FR"/>
              <a:t>Ailes mi-hautes </a:t>
            </a:r>
            <a:endParaRPr lang="fr-FR">
              <a:solidFill>
                <a:srgbClr val="FF0000"/>
              </a:solidFill>
            </a:endParaRPr>
          </a:p>
          <a:p>
            <a:pPr lvl="1" algn="just"/>
            <a:r>
              <a:rPr lang="fr-FR"/>
              <a:t>Caisson central</a:t>
            </a:r>
          </a:p>
          <a:p>
            <a:pPr lvl="1" algn="just"/>
            <a:r>
              <a:rPr lang="fr-FR"/>
              <a:t>2 moteurs Pratt &amp; Wittney PW150A</a:t>
            </a:r>
          </a:p>
          <a:p>
            <a:pPr lvl="1" algn="just"/>
            <a:r>
              <a:rPr lang="fr-FR"/>
              <a:t>Trains principaux de Q400 (Sous les moteurs)</a:t>
            </a:r>
          </a:p>
          <a:p>
            <a:pPr lvl="1" algn="just"/>
            <a:r>
              <a:rPr lang="fr-FR"/>
              <a:t>Atterrissage sur piste</a:t>
            </a:r>
          </a:p>
        </p:txBody>
      </p:sp>
      <p:sp>
        <p:nvSpPr>
          <p:cNvPr id="8" name="Espace réservé du contenu 2">
            <a:extLst>
              <a:ext uri="{FF2B5EF4-FFF2-40B4-BE49-F238E27FC236}">
                <a16:creationId xmlns:a16="http://schemas.microsoft.com/office/drawing/2014/main" id="{7A95FCE5-89CE-1BD0-B87B-1EBF77DD6929}"/>
              </a:ext>
            </a:extLst>
          </p:cNvPr>
          <p:cNvSpPr txBox="1">
            <a:spLocks/>
          </p:cNvSpPr>
          <p:nvPr/>
        </p:nvSpPr>
        <p:spPr>
          <a:xfrm>
            <a:off x="6027175" y="3207797"/>
            <a:ext cx="5974325" cy="31784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Ø"/>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fr-FR" sz="2600"/>
              <a:t> </a:t>
            </a:r>
            <a:r>
              <a:rPr lang="fr-FR" sz="2600" err="1"/>
              <a:t>Soute</a:t>
            </a:r>
            <a:endParaRPr lang="fr-FR" sz="2600"/>
          </a:p>
          <a:p>
            <a:pPr lvl="1" algn="just">
              <a:lnSpc>
                <a:spcPct val="150000"/>
              </a:lnSpc>
              <a:spcBef>
                <a:spcPts val="0"/>
              </a:spcBef>
            </a:pPr>
            <a:r>
              <a:rPr lang="fr-FR" err="1"/>
              <a:t>Soute</a:t>
            </a:r>
            <a:r>
              <a:rPr lang="fr-FR"/>
              <a:t> pressurisée</a:t>
            </a:r>
          </a:p>
          <a:p>
            <a:pPr lvl="1" algn="just">
              <a:lnSpc>
                <a:spcPct val="150000"/>
              </a:lnSpc>
              <a:spcBef>
                <a:spcPts val="0"/>
              </a:spcBef>
            </a:pPr>
            <a:r>
              <a:rPr lang="fr-FR"/>
              <a:t>Passage possible sur le côté du conteneur</a:t>
            </a:r>
          </a:p>
          <a:p>
            <a:pPr lvl="1" algn="just">
              <a:lnSpc>
                <a:spcPct val="150000"/>
              </a:lnSpc>
              <a:spcBef>
                <a:spcPts val="0"/>
              </a:spcBef>
            </a:pPr>
            <a:r>
              <a:rPr lang="fr-FR"/>
              <a:t>Ouverture permettant la dépose au sol et sur un camion</a:t>
            </a:r>
          </a:p>
          <a:p>
            <a:pPr lvl="1" algn="just">
              <a:lnSpc>
                <a:spcPct val="150000"/>
              </a:lnSpc>
              <a:spcBef>
                <a:spcPts val="0"/>
              </a:spcBef>
            </a:pPr>
            <a:r>
              <a:rPr lang="fr-FR"/>
              <a:t>Chargement possible de 1 conteneur de 20 pieds, 2x10pieds, palette ISO, autres avec plancher</a:t>
            </a:r>
          </a:p>
          <a:p>
            <a:pPr lvl="1" algn="just">
              <a:lnSpc>
                <a:spcPct val="150000"/>
              </a:lnSpc>
              <a:spcBef>
                <a:spcPts val="0"/>
              </a:spcBef>
            </a:pPr>
            <a:r>
              <a:rPr lang="fr-FR"/>
              <a:t>Hauteur du conteneur variable (&gt;=1/2 hauteur)</a:t>
            </a:r>
          </a:p>
          <a:p>
            <a:pPr lvl="1" algn="just">
              <a:lnSpc>
                <a:spcPct val="150000"/>
              </a:lnSpc>
              <a:spcBef>
                <a:spcPts val="0"/>
              </a:spcBef>
            </a:pPr>
            <a:r>
              <a:rPr lang="fr-FR"/>
              <a:t>Levage par bras mécaniques rétractables mécanisés automatiques</a:t>
            </a:r>
          </a:p>
          <a:p>
            <a:pPr lvl="1" algn="just">
              <a:lnSpc>
                <a:spcPct val="150000"/>
              </a:lnSpc>
              <a:spcBef>
                <a:spcPts val="0"/>
              </a:spcBef>
            </a:pPr>
            <a:r>
              <a:rPr lang="fr-FR"/>
              <a:t>Fonction de largage d’eau possible</a:t>
            </a:r>
          </a:p>
          <a:p>
            <a:pPr lvl="1" algn="just">
              <a:lnSpc>
                <a:spcPct val="150000"/>
              </a:lnSpc>
              <a:spcBef>
                <a:spcPts val="0"/>
              </a:spcBef>
            </a:pPr>
            <a:r>
              <a:rPr lang="fr-FR"/>
              <a:t>2 jump </a:t>
            </a:r>
            <a:r>
              <a:rPr lang="fr-FR" err="1"/>
              <a:t>seat</a:t>
            </a:r>
            <a:r>
              <a:rPr lang="fr-FR"/>
              <a:t> minimum possibles dans la </a:t>
            </a:r>
            <a:r>
              <a:rPr lang="fr-FR" err="1"/>
              <a:t>soute</a:t>
            </a:r>
            <a:endParaRPr lang="fr-FR"/>
          </a:p>
          <a:p>
            <a:pPr lvl="1" algn="just">
              <a:lnSpc>
                <a:spcPct val="150000"/>
              </a:lnSpc>
              <a:spcBef>
                <a:spcPts val="0"/>
              </a:spcBef>
            </a:pPr>
            <a:r>
              <a:rPr lang="fr-FR"/>
              <a:t>Porte de </a:t>
            </a:r>
            <a:r>
              <a:rPr lang="fr-FR" err="1"/>
              <a:t>soute</a:t>
            </a:r>
            <a:r>
              <a:rPr lang="fr-FR"/>
              <a:t> ouverte « Version Bombardier d’eau »</a:t>
            </a:r>
          </a:p>
          <a:p>
            <a:pPr lvl="1" algn="just">
              <a:lnSpc>
                <a:spcPct val="150000"/>
              </a:lnSpc>
              <a:spcBef>
                <a:spcPts val="0"/>
              </a:spcBef>
            </a:pPr>
            <a:endParaRPr lang="fr-FR"/>
          </a:p>
        </p:txBody>
      </p:sp>
      <p:sp>
        <p:nvSpPr>
          <p:cNvPr id="10" name="Titre 9">
            <a:extLst>
              <a:ext uri="{FF2B5EF4-FFF2-40B4-BE49-F238E27FC236}">
                <a16:creationId xmlns:a16="http://schemas.microsoft.com/office/drawing/2014/main" id="{746A2D6A-1791-F629-2173-10DCDAAE106D}"/>
              </a:ext>
            </a:extLst>
          </p:cNvPr>
          <p:cNvSpPr>
            <a:spLocks noGrp="1"/>
          </p:cNvSpPr>
          <p:nvPr>
            <p:ph type="title"/>
          </p:nvPr>
        </p:nvSpPr>
        <p:spPr/>
        <p:txBody>
          <a:bodyPr/>
          <a:lstStyle/>
          <a:p>
            <a:r>
              <a:rPr lang="fr-FR"/>
              <a:t>Cahier des charges général </a:t>
            </a:r>
          </a:p>
        </p:txBody>
      </p:sp>
    </p:spTree>
    <p:extLst>
      <p:ext uri="{BB962C8B-B14F-4D97-AF65-F5344CB8AC3E}">
        <p14:creationId xmlns:p14="http://schemas.microsoft.com/office/powerpoint/2010/main" val="1250131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A9418A-71CD-7481-584A-E5128CC1BEF4}"/>
              </a:ext>
            </a:extLst>
          </p:cNvPr>
          <p:cNvSpPr>
            <a:spLocks noGrp="1"/>
          </p:cNvSpPr>
          <p:nvPr>
            <p:ph type="title"/>
          </p:nvPr>
        </p:nvSpPr>
        <p:spPr>
          <a:xfrm>
            <a:off x="2408496" y="271576"/>
            <a:ext cx="7375008" cy="619011"/>
          </a:xfrm>
        </p:spPr>
        <p:txBody>
          <a:bodyPr anchor="ctr">
            <a:normAutofit/>
          </a:bodyPr>
          <a:lstStyle/>
          <a:p>
            <a:r>
              <a:rPr lang="fr-FR"/>
              <a:t>Comparaison technique</a:t>
            </a:r>
          </a:p>
        </p:txBody>
      </p:sp>
      <p:sp>
        <p:nvSpPr>
          <p:cNvPr id="4" name="ZoneTexte 3">
            <a:extLst>
              <a:ext uri="{FF2B5EF4-FFF2-40B4-BE49-F238E27FC236}">
                <a16:creationId xmlns:a16="http://schemas.microsoft.com/office/drawing/2014/main" id="{69ED0052-F9C3-ED9B-93F3-97E57C7F0F84}"/>
              </a:ext>
            </a:extLst>
          </p:cNvPr>
          <p:cNvSpPr txBox="1"/>
          <p:nvPr/>
        </p:nvSpPr>
        <p:spPr>
          <a:xfrm>
            <a:off x="6167475" y="4472021"/>
            <a:ext cx="4811542" cy="923330"/>
          </a:xfrm>
          <a:prstGeom prst="rect">
            <a:avLst/>
          </a:prstGeom>
          <a:noFill/>
        </p:spPr>
        <p:txBody>
          <a:bodyPr wrap="square" rtlCol="0">
            <a:spAutoFit/>
          </a:bodyPr>
          <a:lstStyle/>
          <a:p>
            <a:r>
              <a:rPr lang="fr-FR"/>
              <a:t>Surface estimée à partir de référence comme le Q400 ou d’autres pour leurs formes d’ailes</a:t>
            </a:r>
          </a:p>
        </p:txBody>
      </p:sp>
      <p:cxnSp>
        <p:nvCxnSpPr>
          <p:cNvPr id="6" name="Connecteur droit 5">
            <a:extLst>
              <a:ext uri="{FF2B5EF4-FFF2-40B4-BE49-F238E27FC236}">
                <a16:creationId xmlns:a16="http://schemas.microsoft.com/office/drawing/2014/main" id="{6C307B0C-9E95-9754-C1A0-68BCE99462A3}"/>
              </a:ext>
            </a:extLst>
          </p:cNvPr>
          <p:cNvCxnSpPr/>
          <p:nvPr/>
        </p:nvCxnSpPr>
        <p:spPr>
          <a:xfrm>
            <a:off x="5917324" y="1082566"/>
            <a:ext cx="0" cy="5454868"/>
          </a:xfrm>
          <a:prstGeom prst="line">
            <a:avLst/>
          </a:prstGeom>
        </p:spPr>
        <p:style>
          <a:lnRef idx="2">
            <a:schemeClr val="dk1"/>
          </a:lnRef>
          <a:fillRef idx="0">
            <a:schemeClr val="dk1"/>
          </a:fillRef>
          <a:effectRef idx="1">
            <a:schemeClr val="dk1"/>
          </a:effectRef>
          <a:fontRef idx="minor">
            <a:schemeClr val="tx1"/>
          </a:fontRef>
        </p:style>
      </p:cxnSp>
      <p:cxnSp>
        <p:nvCxnSpPr>
          <p:cNvPr id="7" name="Connecteur droit 6">
            <a:extLst>
              <a:ext uri="{FF2B5EF4-FFF2-40B4-BE49-F238E27FC236}">
                <a16:creationId xmlns:a16="http://schemas.microsoft.com/office/drawing/2014/main" id="{52058D45-14AB-A63B-D555-5FE74318DC1F}"/>
              </a:ext>
            </a:extLst>
          </p:cNvPr>
          <p:cNvCxnSpPr>
            <a:cxnSpLocks/>
          </p:cNvCxnSpPr>
          <p:nvPr/>
        </p:nvCxnSpPr>
        <p:spPr>
          <a:xfrm>
            <a:off x="998483" y="3846786"/>
            <a:ext cx="10437734" cy="0"/>
          </a:xfrm>
          <a:prstGeom prst="line">
            <a:avLst/>
          </a:prstGeom>
        </p:spPr>
        <p:style>
          <a:lnRef idx="2">
            <a:schemeClr val="dk1"/>
          </a:lnRef>
          <a:fillRef idx="0">
            <a:schemeClr val="dk1"/>
          </a:fillRef>
          <a:effectRef idx="1">
            <a:schemeClr val="dk1"/>
          </a:effectRef>
          <a:fontRef idx="minor">
            <a:schemeClr val="tx1"/>
          </a:fontRef>
        </p:style>
      </p:cxnSp>
      <p:sp>
        <p:nvSpPr>
          <p:cNvPr id="13" name="ZoneTexte 12">
            <a:extLst>
              <a:ext uri="{FF2B5EF4-FFF2-40B4-BE49-F238E27FC236}">
                <a16:creationId xmlns:a16="http://schemas.microsoft.com/office/drawing/2014/main" id="{C7216F60-FDE1-8B94-AAED-54B31469A6E7}"/>
              </a:ext>
            </a:extLst>
          </p:cNvPr>
          <p:cNvSpPr txBox="1"/>
          <p:nvPr/>
        </p:nvSpPr>
        <p:spPr>
          <a:xfrm>
            <a:off x="6096000" y="4102689"/>
            <a:ext cx="1556836" cy="369332"/>
          </a:xfrm>
          <a:prstGeom prst="rect">
            <a:avLst/>
          </a:prstGeom>
          <a:noFill/>
        </p:spPr>
        <p:txBody>
          <a:bodyPr wrap="none" rtlCol="0">
            <a:spAutoFit/>
          </a:bodyPr>
          <a:lstStyle/>
          <a:p>
            <a:r>
              <a:rPr lang="fr-FR" b="1"/>
              <a:t>Conclusion :</a:t>
            </a:r>
          </a:p>
        </p:txBody>
      </p:sp>
      <p:sp>
        <p:nvSpPr>
          <p:cNvPr id="19" name="ZoneTexte 18">
            <a:extLst>
              <a:ext uri="{FF2B5EF4-FFF2-40B4-BE49-F238E27FC236}">
                <a16:creationId xmlns:a16="http://schemas.microsoft.com/office/drawing/2014/main" id="{28D50FF0-57AF-53A2-FB0A-1EEAB7BCFA0F}"/>
              </a:ext>
            </a:extLst>
          </p:cNvPr>
          <p:cNvSpPr txBox="1"/>
          <p:nvPr/>
        </p:nvSpPr>
        <p:spPr>
          <a:xfrm>
            <a:off x="1103586" y="2013576"/>
            <a:ext cx="4487126" cy="400110"/>
          </a:xfrm>
          <a:prstGeom prst="rect">
            <a:avLst/>
          </a:prstGeom>
          <a:noFill/>
        </p:spPr>
        <p:txBody>
          <a:bodyPr wrap="none" rtlCol="0">
            <a:spAutoFit/>
          </a:bodyPr>
          <a:lstStyle/>
          <a:p>
            <a:r>
              <a:rPr lang="fr-FR" sz="2000" b="1"/>
              <a:t>Comparaison de la surface alaire  </a:t>
            </a:r>
          </a:p>
        </p:txBody>
      </p:sp>
      <p:sp>
        <p:nvSpPr>
          <p:cNvPr id="3" name="Espace réservé du numéro de diapositive 3">
            <a:extLst>
              <a:ext uri="{FF2B5EF4-FFF2-40B4-BE49-F238E27FC236}">
                <a16:creationId xmlns:a16="http://schemas.microsoft.com/office/drawing/2014/main" id="{549770CF-00CC-B0F6-5E28-9FA4BAEAA40A}"/>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80</a:t>
            </a:fld>
            <a:endParaRPr lang="fr-FR"/>
          </a:p>
        </p:txBody>
      </p:sp>
      <p:graphicFrame>
        <p:nvGraphicFramePr>
          <p:cNvPr id="9" name="Graphique 8">
            <a:extLst>
              <a:ext uri="{FF2B5EF4-FFF2-40B4-BE49-F238E27FC236}">
                <a16:creationId xmlns:a16="http://schemas.microsoft.com/office/drawing/2014/main" id="{11310FBC-C6AB-0497-1CFF-44F7BED4716F}"/>
              </a:ext>
            </a:extLst>
          </p:cNvPr>
          <p:cNvGraphicFramePr>
            <a:graphicFrameLocks/>
          </p:cNvGraphicFramePr>
          <p:nvPr>
            <p:extLst>
              <p:ext uri="{D42A27DB-BD31-4B8C-83A1-F6EECF244321}">
                <p14:modId xmlns:p14="http://schemas.microsoft.com/office/powerpoint/2010/main" val="3733875279"/>
              </p:ext>
            </p:extLst>
          </p:nvPr>
        </p:nvGraphicFramePr>
        <p:xfrm>
          <a:off x="5953576" y="965409"/>
          <a:ext cx="5565679" cy="2881373"/>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Connecteur droit 9">
            <a:extLst>
              <a:ext uri="{FF2B5EF4-FFF2-40B4-BE49-F238E27FC236}">
                <a16:creationId xmlns:a16="http://schemas.microsoft.com/office/drawing/2014/main" id="{0F6290BB-6122-79B8-6BD2-209E280ACBEB}"/>
              </a:ext>
            </a:extLst>
          </p:cNvPr>
          <p:cNvCxnSpPr>
            <a:cxnSpLocks/>
          </p:cNvCxnSpPr>
          <p:nvPr/>
        </p:nvCxnSpPr>
        <p:spPr>
          <a:xfrm flipV="1">
            <a:off x="7126014" y="1581611"/>
            <a:ext cx="4088524" cy="457396"/>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ZoneTexte 14">
            <a:extLst>
              <a:ext uri="{FF2B5EF4-FFF2-40B4-BE49-F238E27FC236}">
                <a16:creationId xmlns:a16="http://schemas.microsoft.com/office/drawing/2014/main" id="{D2FEDE64-C2B8-67AA-051F-10533247CA82}"/>
              </a:ext>
            </a:extLst>
          </p:cNvPr>
          <p:cNvSpPr txBox="1"/>
          <p:nvPr/>
        </p:nvSpPr>
        <p:spPr>
          <a:xfrm>
            <a:off x="998483" y="4102689"/>
            <a:ext cx="1576072" cy="369332"/>
          </a:xfrm>
          <a:prstGeom prst="rect">
            <a:avLst/>
          </a:prstGeom>
          <a:noFill/>
        </p:spPr>
        <p:txBody>
          <a:bodyPr wrap="none" rtlCol="0">
            <a:spAutoFit/>
          </a:bodyPr>
          <a:lstStyle/>
          <a:p>
            <a:r>
              <a:rPr lang="fr-FR" b="1"/>
              <a:t>Paramètres :</a:t>
            </a:r>
          </a:p>
        </p:txBody>
      </p:sp>
      <p:sp>
        <p:nvSpPr>
          <p:cNvPr id="17" name="ZoneTexte 16">
            <a:extLst>
              <a:ext uri="{FF2B5EF4-FFF2-40B4-BE49-F238E27FC236}">
                <a16:creationId xmlns:a16="http://schemas.microsoft.com/office/drawing/2014/main" id="{867CC100-792E-5180-8BB8-8B29F6426F57}"/>
              </a:ext>
            </a:extLst>
          </p:cNvPr>
          <p:cNvSpPr txBox="1"/>
          <p:nvPr/>
        </p:nvSpPr>
        <p:spPr>
          <a:xfrm>
            <a:off x="998483" y="4482646"/>
            <a:ext cx="4811542" cy="646331"/>
          </a:xfrm>
          <a:prstGeom prst="rect">
            <a:avLst/>
          </a:prstGeom>
          <a:noFill/>
        </p:spPr>
        <p:txBody>
          <a:bodyPr wrap="square" rtlCol="0">
            <a:spAutoFit/>
          </a:bodyPr>
          <a:lstStyle/>
          <a:p>
            <a:r>
              <a:rPr lang="fr-FR"/>
              <a:t>Estimation de la range en fonction de la MTOW </a:t>
            </a:r>
          </a:p>
        </p:txBody>
      </p:sp>
    </p:spTree>
    <p:extLst>
      <p:ext uri="{BB962C8B-B14F-4D97-AF65-F5344CB8AC3E}">
        <p14:creationId xmlns:p14="http://schemas.microsoft.com/office/powerpoint/2010/main" val="13848539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8D03D-C2C5-D94D-437D-B87FF3BFED63}"/>
              </a:ext>
            </a:extLst>
          </p:cNvPr>
          <p:cNvSpPr>
            <a:spLocks noGrp="1"/>
          </p:cNvSpPr>
          <p:nvPr>
            <p:ph type="title"/>
          </p:nvPr>
        </p:nvSpPr>
        <p:spPr/>
        <p:txBody>
          <a:bodyPr/>
          <a:lstStyle/>
          <a:p>
            <a:r>
              <a:rPr lang="fr-FR"/>
              <a:t>Choix du profil</a:t>
            </a:r>
          </a:p>
        </p:txBody>
      </p:sp>
      <p:sp>
        <p:nvSpPr>
          <p:cNvPr id="3" name="Espace réservé du contenu 2">
            <a:extLst>
              <a:ext uri="{FF2B5EF4-FFF2-40B4-BE49-F238E27FC236}">
                <a16:creationId xmlns:a16="http://schemas.microsoft.com/office/drawing/2014/main" id="{364DA202-5D9C-E37C-AD5D-B0E3FB8BB971}"/>
              </a:ext>
            </a:extLst>
          </p:cNvPr>
          <p:cNvSpPr>
            <a:spLocks noGrp="1"/>
          </p:cNvSpPr>
          <p:nvPr>
            <p:ph idx="1"/>
          </p:nvPr>
        </p:nvSpPr>
        <p:spPr>
          <a:xfrm>
            <a:off x="838200" y="1616075"/>
            <a:ext cx="10515600" cy="1256018"/>
          </a:xfrm>
        </p:spPr>
        <p:txBody>
          <a:bodyPr/>
          <a:lstStyle/>
          <a:p>
            <a:r>
              <a:rPr lang="fr-FR"/>
              <a:t>Donnés servant a déterminer le profil:</a:t>
            </a:r>
          </a:p>
          <a:p>
            <a:pPr lvl="1"/>
            <a:r>
              <a:rPr lang="fr-FR" err="1"/>
              <a:t>M</a:t>
            </a:r>
            <a:r>
              <a:rPr lang="fr-FR" baseline="-25000" err="1"/>
              <a:t>croisière</a:t>
            </a:r>
            <a:r>
              <a:rPr lang="fr-FR"/>
              <a:t> = 0,518 </a:t>
            </a:r>
          </a:p>
          <a:p>
            <a:pPr lvl="1"/>
            <a:r>
              <a:rPr lang="fr-FR"/>
              <a:t>Non prise en compte des effets supersoniques locaux sur les ailes </a:t>
            </a:r>
          </a:p>
          <a:p>
            <a:pPr lvl="1"/>
            <a:r>
              <a:rPr lang="fr-FR"/>
              <a:t>Surface alaire = 62,9 m2</a:t>
            </a:r>
          </a:p>
        </p:txBody>
      </p:sp>
      <p:sp>
        <p:nvSpPr>
          <p:cNvPr id="5" name="ZoneTexte 4">
            <a:extLst>
              <a:ext uri="{FF2B5EF4-FFF2-40B4-BE49-F238E27FC236}">
                <a16:creationId xmlns:a16="http://schemas.microsoft.com/office/drawing/2014/main" id="{974BC2C5-EC62-6B56-86BD-480F08E49163}"/>
              </a:ext>
            </a:extLst>
          </p:cNvPr>
          <p:cNvSpPr txBox="1"/>
          <p:nvPr/>
        </p:nvSpPr>
        <p:spPr>
          <a:xfrm>
            <a:off x="5109396" y="2949838"/>
            <a:ext cx="1714705" cy="369332"/>
          </a:xfrm>
          <a:prstGeom prst="rect">
            <a:avLst/>
          </a:prstGeom>
          <a:noFill/>
        </p:spPr>
        <p:txBody>
          <a:bodyPr wrap="square" rtlCol="0">
            <a:spAutoFit/>
          </a:bodyPr>
          <a:lstStyle/>
          <a:p>
            <a:r>
              <a:rPr lang="fr-FR"/>
              <a:t>Cz = 0,48</a:t>
            </a:r>
          </a:p>
        </p:txBody>
      </p:sp>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90FE4E64-AB32-5E08-B034-2133A42EABB2}"/>
                  </a:ext>
                </a:extLst>
              </p:cNvPr>
              <p:cNvSpPr txBox="1"/>
              <p:nvPr/>
            </p:nvSpPr>
            <p:spPr>
              <a:xfrm>
                <a:off x="838200" y="5028369"/>
                <a:ext cx="9988952" cy="707886"/>
              </a:xfrm>
              <a:prstGeom prst="rect">
                <a:avLst/>
              </a:prstGeom>
              <a:noFill/>
            </p:spPr>
            <p:txBody>
              <a:bodyPr wrap="square" rtlCol="0">
                <a:spAutoFit/>
              </a:bodyPr>
              <a:lstStyle/>
              <a:p>
                <a:pPr marL="285750" indent="-285750" algn="just">
                  <a:buFont typeface="Wingdings" pitchFamily="2" charset="2"/>
                  <a:buChar char="Ø"/>
                </a:pPr>
                <a:r>
                  <a:rPr lang="fr-FR" sz="2000"/>
                  <a:t>Cela impose un profil d’aile qui a comme caractéristiques de 0 lift angle de </a:t>
                </a:r>
              </a:p>
              <a:p>
                <a:pPr algn="just"/>
                <a14:m>
                  <m:oMath xmlns:m="http://schemas.openxmlformats.org/officeDocument/2006/math">
                    <m:r>
                      <a:rPr lang="fr-FR" sz="2000" b="0" i="1" smtClean="0">
                        <a:latin typeface="Cambria Math" panose="02040503050406030204" pitchFamily="18" charset="0"/>
                      </a:rPr>
                      <m:t>⍺</m:t>
                    </m:r>
                  </m:oMath>
                </a14:m>
                <a:r>
                  <a:rPr lang="fr-FR" sz="2000" baseline="-25000"/>
                  <a:t>0</a:t>
                </a:r>
                <a:r>
                  <a:rPr lang="fr-FR" sz="2000"/>
                  <a:t> = - 5,06 pour voler avec un angle d’attaque nul</a:t>
                </a:r>
              </a:p>
            </p:txBody>
          </p:sp>
        </mc:Choice>
        <mc:Fallback>
          <p:sp>
            <p:nvSpPr>
              <p:cNvPr id="6" name="ZoneTexte 5">
                <a:extLst>
                  <a:ext uri="{FF2B5EF4-FFF2-40B4-BE49-F238E27FC236}">
                    <a16:creationId xmlns:a16="http://schemas.microsoft.com/office/drawing/2014/main" id="{90FE4E64-AB32-5E08-B034-2133A42EABB2}"/>
                  </a:ext>
                </a:extLst>
              </p:cNvPr>
              <p:cNvSpPr txBox="1">
                <a:spLocks noRot="1" noChangeAspect="1" noMove="1" noResize="1" noEditPoints="1" noAdjustHandles="1" noChangeArrowheads="1" noChangeShapeType="1" noTextEdit="1"/>
              </p:cNvSpPr>
              <p:nvPr/>
            </p:nvSpPr>
            <p:spPr>
              <a:xfrm>
                <a:off x="838200" y="5028369"/>
                <a:ext cx="9988952" cy="707886"/>
              </a:xfrm>
              <a:prstGeom prst="rect">
                <a:avLst/>
              </a:prstGeom>
              <a:blipFill>
                <a:blip r:embed="rId3"/>
                <a:stretch>
                  <a:fillRect l="-549" t="-5172" b="-14655"/>
                </a:stretch>
              </a:blipFill>
            </p:spPr>
            <p:txBody>
              <a:bodyPr/>
              <a:lstStyle/>
              <a:p>
                <a:r>
                  <a:rPr lang="fr-FR">
                    <a:noFill/>
                  </a:rPr>
                  <a:t> </a:t>
                </a:r>
              </a:p>
            </p:txBody>
          </p:sp>
        </mc:Fallback>
      </mc:AlternateContent>
      <p:graphicFrame>
        <p:nvGraphicFramePr>
          <p:cNvPr id="7" name="Tableau 6">
            <a:extLst>
              <a:ext uri="{FF2B5EF4-FFF2-40B4-BE49-F238E27FC236}">
                <a16:creationId xmlns:a16="http://schemas.microsoft.com/office/drawing/2014/main" id="{143F4C0A-6025-2C92-3C6A-826F4379F94A}"/>
              </a:ext>
            </a:extLst>
          </p:cNvPr>
          <p:cNvGraphicFramePr>
            <a:graphicFrameLocks noGrp="1"/>
          </p:cNvGraphicFramePr>
          <p:nvPr/>
        </p:nvGraphicFramePr>
        <p:xfrm>
          <a:off x="0" y="0"/>
          <a:ext cx="977900" cy="215900"/>
        </p:xfrm>
        <a:graphic>
          <a:graphicData uri="http://schemas.openxmlformats.org/drawingml/2006/table">
            <a:tbl>
              <a:tblPr>
                <a:tableStyleId>{5C22544A-7EE6-4342-B048-85BDC9FD1C3A}</a:tableStyleId>
              </a:tblPr>
              <a:tblGrid>
                <a:gridCol w="977900">
                  <a:extLst>
                    <a:ext uri="{9D8B030D-6E8A-4147-A177-3AD203B41FA5}">
                      <a16:colId xmlns:a16="http://schemas.microsoft.com/office/drawing/2014/main" val="1899569171"/>
                    </a:ext>
                  </a:extLst>
                </a:gridCol>
              </a:tblGrid>
              <a:tr h="215900">
                <a:tc>
                  <a:txBody>
                    <a:bodyPr/>
                    <a:lstStyle/>
                    <a:p>
                      <a:pPr algn="ctr" fontAlgn="ctr">
                        <a:buNone/>
                      </a:pPr>
                      <a:r>
                        <a:rPr lang="fr-FR" sz="1100" u="none" strike="noStrike">
                          <a:effectLst/>
                        </a:rPr>
                        <a:t>-0,201643839</a:t>
                      </a:r>
                      <a:endParaRPr lang="fr-FR"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94009541"/>
                  </a:ext>
                </a:extLst>
              </a:tr>
            </a:tbl>
          </a:graphicData>
        </a:graphic>
      </p:graphicFrame>
      <p:graphicFrame>
        <p:nvGraphicFramePr>
          <p:cNvPr id="8" name="Tableau 7">
            <a:extLst>
              <a:ext uri="{FF2B5EF4-FFF2-40B4-BE49-F238E27FC236}">
                <a16:creationId xmlns:a16="http://schemas.microsoft.com/office/drawing/2014/main" id="{8905DB47-AE6D-05DD-BB39-3ACF054E8879}"/>
              </a:ext>
            </a:extLst>
          </p:cNvPr>
          <p:cNvGraphicFramePr>
            <a:graphicFrameLocks noGrp="1"/>
          </p:cNvGraphicFramePr>
          <p:nvPr/>
        </p:nvGraphicFramePr>
        <p:xfrm>
          <a:off x="0" y="0"/>
          <a:ext cx="977900" cy="215900"/>
        </p:xfrm>
        <a:graphic>
          <a:graphicData uri="http://schemas.openxmlformats.org/drawingml/2006/table">
            <a:tbl>
              <a:tblPr>
                <a:tableStyleId>{5C22544A-7EE6-4342-B048-85BDC9FD1C3A}</a:tableStyleId>
              </a:tblPr>
              <a:tblGrid>
                <a:gridCol w="977900">
                  <a:extLst>
                    <a:ext uri="{9D8B030D-6E8A-4147-A177-3AD203B41FA5}">
                      <a16:colId xmlns:a16="http://schemas.microsoft.com/office/drawing/2014/main" val="551432085"/>
                    </a:ext>
                  </a:extLst>
                </a:gridCol>
              </a:tblGrid>
              <a:tr h="215900">
                <a:tc>
                  <a:txBody>
                    <a:bodyPr/>
                    <a:lstStyle/>
                    <a:p>
                      <a:pPr algn="ctr" fontAlgn="ctr">
                        <a:buNone/>
                      </a:pPr>
                      <a:r>
                        <a:rPr lang="fr-FR" sz="1100" u="none" strike="noStrike">
                          <a:effectLst/>
                        </a:rPr>
                        <a:t>-0,201643839</a:t>
                      </a:r>
                      <a:endParaRPr lang="fr-FR"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4148123624"/>
                  </a:ext>
                </a:extLst>
              </a:tr>
            </a:tbl>
          </a:graphicData>
        </a:graphic>
      </p:graphicFrame>
      <p:sp>
        <p:nvSpPr>
          <p:cNvPr id="13" name="ZoneTexte 12">
            <a:extLst>
              <a:ext uri="{FF2B5EF4-FFF2-40B4-BE49-F238E27FC236}">
                <a16:creationId xmlns:a16="http://schemas.microsoft.com/office/drawing/2014/main" id="{FA2EBBFB-FD1E-B295-AF44-0A20A893A375}"/>
              </a:ext>
            </a:extLst>
          </p:cNvPr>
          <p:cNvSpPr txBox="1"/>
          <p:nvPr/>
        </p:nvSpPr>
        <p:spPr>
          <a:xfrm>
            <a:off x="838200" y="3538831"/>
            <a:ext cx="9988952" cy="400110"/>
          </a:xfrm>
          <a:prstGeom prst="rect">
            <a:avLst/>
          </a:prstGeom>
          <a:noFill/>
        </p:spPr>
        <p:txBody>
          <a:bodyPr wrap="square" rtlCol="0">
            <a:spAutoFit/>
          </a:bodyPr>
          <a:lstStyle/>
          <a:p>
            <a:pPr marL="285750" indent="-285750" algn="just">
              <a:buFont typeface="Wingdings" pitchFamily="2" charset="2"/>
              <a:buChar char="Ø"/>
            </a:pPr>
            <a:r>
              <a:rPr lang="fr-FR" sz="2000"/>
              <a:t>En comparant avec des avions similaires on trouve le Cz suivant </a:t>
            </a:r>
            <a:r>
              <a:rPr lang="fr-FR"/>
              <a:t>:</a:t>
            </a:r>
          </a:p>
        </p:txBody>
      </p:sp>
      <p:sp>
        <p:nvSpPr>
          <p:cNvPr id="14" name="ZoneTexte 13">
            <a:extLst>
              <a:ext uri="{FF2B5EF4-FFF2-40B4-BE49-F238E27FC236}">
                <a16:creationId xmlns:a16="http://schemas.microsoft.com/office/drawing/2014/main" id="{6F2D5475-5459-34EA-60E9-95ED8ADDEDEC}"/>
              </a:ext>
            </a:extLst>
          </p:cNvPr>
          <p:cNvSpPr txBox="1"/>
          <p:nvPr/>
        </p:nvSpPr>
        <p:spPr>
          <a:xfrm>
            <a:off x="5109395" y="4283600"/>
            <a:ext cx="1714705" cy="369332"/>
          </a:xfrm>
          <a:prstGeom prst="rect">
            <a:avLst/>
          </a:prstGeom>
          <a:noFill/>
        </p:spPr>
        <p:txBody>
          <a:bodyPr wrap="square" rtlCol="0">
            <a:spAutoFit/>
          </a:bodyPr>
          <a:lstStyle/>
          <a:p>
            <a:r>
              <a:rPr lang="fr-FR"/>
              <a:t>Cz = 0,65</a:t>
            </a:r>
          </a:p>
        </p:txBody>
      </p:sp>
      <p:sp>
        <p:nvSpPr>
          <p:cNvPr id="15" name="ZoneTexte 14">
            <a:extLst>
              <a:ext uri="{FF2B5EF4-FFF2-40B4-BE49-F238E27FC236}">
                <a16:creationId xmlns:a16="http://schemas.microsoft.com/office/drawing/2014/main" id="{1559077D-E564-08FB-E72B-93358B8FB2C5}"/>
              </a:ext>
            </a:extLst>
          </p:cNvPr>
          <p:cNvSpPr txBox="1"/>
          <p:nvPr/>
        </p:nvSpPr>
        <p:spPr>
          <a:xfrm>
            <a:off x="619432" y="5987845"/>
            <a:ext cx="6371303" cy="369332"/>
          </a:xfrm>
          <a:prstGeom prst="rect">
            <a:avLst/>
          </a:prstGeom>
          <a:noFill/>
        </p:spPr>
        <p:txBody>
          <a:bodyPr wrap="square" rtlCol="0">
            <a:spAutoFit/>
          </a:bodyPr>
          <a:lstStyle/>
          <a:p>
            <a:r>
              <a:rPr lang="fr-FR"/>
              <a:t>Détail des calculs : conf Excel</a:t>
            </a:r>
          </a:p>
        </p:txBody>
      </p:sp>
      <p:sp>
        <p:nvSpPr>
          <p:cNvPr id="4" name="Espace réservé du numéro de diapositive 3">
            <a:extLst>
              <a:ext uri="{FF2B5EF4-FFF2-40B4-BE49-F238E27FC236}">
                <a16:creationId xmlns:a16="http://schemas.microsoft.com/office/drawing/2014/main" id="{56139C74-A801-E6F0-50EA-5FFFF7CFEA74}"/>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81</a:t>
            </a:fld>
            <a:endParaRPr lang="fr-FR"/>
          </a:p>
        </p:txBody>
      </p:sp>
    </p:spTree>
    <p:extLst>
      <p:ext uri="{BB962C8B-B14F-4D97-AF65-F5344CB8AC3E}">
        <p14:creationId xmlns:p14="http://schemas.microsoft.com/office/powerpoint/2010/main" val="13955690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CB2E62-ACA1-88C6-EBCE-5D521BB696C1}"/>
              </a:ext>
            </a:extLst>
          </p:cNvPr>
          <p:cNvSpPr>
            <a:spLocks noGrp="1"/>
          </p:cNvSpPr>
          <p:nvPr>
            <p:ph type="title"/>
          </p:nvPr>
        </p:nvSpPr>
        <p:spPr/>
        <p:txBody>
          <a:bodyPr/>
          <a:lstStyle/>
          <a:p>
            <a:r>
              <a:rPr lang="fr-FR"/>
              <a:t>Choix du profil  </a:t>
            </a:r>
          </a:p>
        </p:txBody>
      </p:sp>
      <mc:AlternateContent xmlns:mc="http://schemas.openxmlformats.org/markup-compatibility/2006">
        <mc:Choice xmlns:a14="http://schemas.microsoft.com/office/drawing/2010/main" Requires="a14">
          <p:sp>
            <p:nvSpPr>
              <p:cNvPr id="4" name="Espace réservé du contenu 3">
                <a:extLst>
                  <a:ext uri="{FF2B5EF4-FFF2-40B4-BE49-F238E27FC236}">
                    <a16:creationId xmlns:a16="http://schemas.microsoft.com/office/drawing/2014/main" id="{0AF6482E-08CE-31C4-4DCA-3101464107E4}"/>
                  </a:ext>
                </a:extLst>
              </p:cNvPr>
              <p:cNvSpPr>
                <a:spLocks noGrp="1"/>
              </p:cNvSpPr>
              <p:nvPr>
                <p:ph idx="1"/>
              </p:nvPr>
            </p:nvSpPr>
            <p:spPr/>
            <p:txBody>
              <a:bodyPr>
                <a:normAutofit/>
              </a:bodyPr>
              <a:lstStyle/>
              <a:p>
                <a:pPr algn="just"/>
                <a:r>
                  <a:rPr lang="fr-FR"/>
                  <a:t>Profil NACA </a:t>
                </a:r>
                <a:r>
                  <a:rPr lang="fr-FR">
                    <a:highlight>
                      <a:srgbClr val="008000"/>
                    </a:highlight>
                  </a:rPr>
                  <a:t>44</a:t>
                </a:r>
                <a:r>
                  <a:rPr lang="fr-FR"/>
                  <a:t>XX , </a:t>
                </a:r>
                <a14:m>
                  <m:oMath xmlns:m="http://schemas.openxmlformats.org/officeDocument/2006/math">
                    <m:r>
                      <a:rPr lang="fr-FR" i="1">
                        <a:latin typeface="Cambria Math" panose="02040503050406030204" pitchFamily="18" charset="0"/>
                      </a:rPr>
                      <m:t>⍺</m:t>
                    </m:r>
                  </m:oMath>
                </a14:m>
                <a:r>
                  <a:rPr lang="fr-FR" baseline="-25000"/>
                  <a:t>0exp</a:t>
                </a:r>
                <a:r>
                  <a:rPr lang="fr-FR"/>
                  <a:t> environ entre -4 ° et -5 ° selon le nombre de Reynolds  </a:t>
                </a:r>
              </a:p>
              <a:p>
                <a:pPr algn="just"/>
                <a:endParaRPr lang="fr-FR"/>
              </a:p>
              <a:p>
                <a:pPr marL="0" indent="0" algn="just">
                  <a:buNone/>
                </a:pPr>
                <a:endParaRPr lang="fr-FR"/>
              </a:p>
              <a:p>
                <a:pPr marL="0" indent="0" algn="just">
                  <a:buNone/>
                </a:pPr>
                <a:r>
                  <a:rPr lang="fr-FR"/>
                  <a:t>Détermination de l’épaisseur relative :</a:t>
                </a:r>
              </a:p>
              <a:p>
                <a:pPr algn="just"/>
                <a:endParaRPr lang="fr-FR"/>
              </a:p>
              <a:p>
                <a:pPr marL="0" indent="0" algn="just">
                  <a:buNone/>
                </a:pPr>
                <a:endParaRPr lang="fr-FR"/>
              </a:p>
              <a:p>
                <a:pPr marL="0" indent="0" algn="just">
                  <a:buNone/>
                </a:pPr>
                <a:endParaRPr lang="fr-FR"/>
              </a:p>
              <a:p>
                <a:pPr marL="0" indent="0" algn="just">
                  <a:buNone/>
                </a:pPr>
                <a:endParaRPr lang="fr-FR"/>
              </a:p>
              <a:p>
                <a:pPr algn="just"/>
                <a:endParaRPr lang="fr-FR"/>
              </a:p>
              <a:p>
                <a:pPr marL="0" indent="0" algn="just">
                  <a:buNone/>
                </a:pPr>
                <a:endParaRPr lang="fr-FR"/>
              </a:p>
              <a:p>
                <a:pPr algn="just"/>
                <a:endParaRPr lang="fr-FR"/>
              </a:p>
            </p:txBody>
          </p:sp>
        </mc:Choice>
        <mc:Fallback>
          <p:sp>
            <p:nvSpPr>
              <p:cNvPr id="4" name="Espace réservé du contenu 3">
                <a:extLst>
                  <a:ext uri="{FF2B5EF4-FFF2-40B4-BE49-F238E27FC236}">
                    <a16:creationId xmlns:a16="http://schemas.microsoft.com/office/drawing/2014/main" id="{0AF6482E-08CE-31C4-4DCA-3101464107E4}"/>
                  </a:ext>
                </a:extLst>
              </p:cNvPr>
              <p:cNvSpPr>
                <a:spLocks noGrp="1" noRot="1" noChangeAspect="1" noMove="1" noResize="1" noEditPoints="1" noAdjustHandles="1" noChangeArrowheads="1" noChangeShapeType="1" noTextEdit="1"/>
              </p:cNvSpPr>
              <p:nvPr>
                <p:ph idx="1"/>
              </p:nvPr>
            </p:nvSpPr>
            <p:spPr>
              <a:blipFill>
                <a:blip r:embed="rId3"/>
                <a:stretch>
                  <a:fillRect l="-638" t="-1401"/>
                </a:stretch>
              </a:blipFill>
            </p:spPr>
            <p:txBody>
              <a:bodyPr/>
              <a:lstStyle/>
              <a:p>
                <a:r>
                  <a:rPr lang="fr-FR">
                    <a:noFill/>
                  </a:rPr>
                  <a:t> </a:t>
                </a:r>
              </a:p>
            </p:txBody>
          </p:sp>
        </mc:Fallback>
      </mc:AlternateContent>
      <p:pic>
        <p:nvPicPr>
          <p:cNvPr id="6" name="Image 5">
            <a:extLst>
              <a:ext uri="{FF2B5EF4-FFF2-40B4-BE49-F238E27FC236}">
                <a16:creationId xmlns:a16="http://schemas.microsoft.com/office/drawing/2014/main" id="{D6AC4AB2-CCCC-627D-D828-F7C470BCA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268" y="3934248"/>
            <a:ext cx="7772400" cy="812210"/>
          </a:xfrm>
          <a:prstGeom prst="rect">
            <a:avLst/>
          </a:prstGeom>
        </p:spPr>
      </p:pic>
      <p:sp>
        <p:nvSpPr>
          <p:cNvPr id="3" name="ZoneTexte 2">
            <a:extLst>
              <a:ext uri="{FF2B5EF4-FFF2-40B4-BE49-F238E27FC236}">
                <a16:creationId xmlns:a16="http://schemas.microsoft.com/office/drawing/2014/main" id="{1C2B2FB6-3356-2624-0396-D52B0F4F9AFC}"/>
              </a:ext>
            </a:extLst>
          </p:cNvPr>
          <p:cNvSpPr txBox="1"/>
          <p:nvPr/>
        </p:nvSpPr>
        <p:spPr>
          <a:xfrm>
            <a:off x="4261104" y="5230368"/>
            <a:ext cx="7196328" cy="369332"/>
          </a:xfrm>
          <a:prstGeom prst="rect">
            <a:avLst/>
          </a:prstGeom>
          <a:noFill/>
        </p:spPr>
        <p:txBody>
          <a:bodyPr wrap="square" rtlCol="0">
            <a:spAutoFit/>
          </a:bodyPr>
          <a:lstStyle/>
          <a:p>
            <a:r>
              <a:rPr lang="fr-FR"/>
              <a:t>Epaisseur relative final : </a:t>
            </a:r>
          </a:p>
        </p:txBody>
      </p:sp>
      <p:sp>
        <p:nvSpPr>
          <p:cNvPr id="5" name="Espace réservé du numéro de diapositive 3">
            <a:extLst>
              <a:ext uri="{FF2B5EF4-FFF2-40B4-BE49-F238E27FC236}">
                <a16:creationId xmlns:a16="http://schemas.microsoft.com/office/drawing/2014/main" id="{D82A00FF-A5E6-26DE-D2FB-F3DBCF703FBB}"/>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82</a:t>
            </a:fld>
            <a:endParaRPr lang="fr-FR"/>
          </a:p>
        </p:txBody>
      </p:sp>
    </p:spTree>
    <p:extLst>
      <p:ext uri="{BB962C8B-B14F-4D97-AF65-F5344CB8AC3E}">
        <p14:creationId xmlns:p14="http://schemas.microsoft.com/office/powerpoint/2010/main" val="1456586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EDFA2-0A2F-9606-94B7-576E5D1F2A80}"/>
              </a:ext>
            </a:extLst>
          </p:cNvPr>
          <p:cNvSpPr>
            <a:spLocks noGrp="1"/>
          </p:cNvSpPr>
          <p:nvPr>
            <p:ph type="title"/>
          </p:nvPr>
        </p:nvSpPr>
        <p:spPr/>
        <p:txBody>
          <a:bodyPr/>
          <a:lstStyle/>
          <a:p>
            <a:r>
              <a:rPr lang="fr-FR"/>
              <a:t>Choix du profil </a:t>
            </a:r>
          </a:p>
        </p:txBody>
      </p:sp>
      <p:sp>
        <p:nvSpPr>
          <p:cNvPr id="13" name="Espace réservé du contenu 12">
            <a:extLst>
              <a:ext uri="{FF2B5EF4-FFF2-40B4-BE49-F238E27FC236}">
                <a16:creationId xmlns:a16="http://schemas.microsoft.com/office/drawing/2014/main" id="{413C869F-380D-8574-8853-01581189EA6B}"/>
              </a:ext>
            </a:extLst>
          </p:cNvPr>
          <p:cNvSpPr>
            <a:spLocks noGrp="1"/>
          </p:cNvSpPr>
          <p:nvPr>
            <p:ph idx="1"/>
          </p:nvPr>
        </p:nvSpPr>
        <p:spPr/>
        <p:txBody>
          <a:bodyPr/>
          <a:lstStyle/>
          <a:p>
            <a:pPr algn="just"/>
            <a:r>
              <a:rPr lang="fr-FR"/>
              <a:t>Être en accord avec les plans 3D de SQY </a:t>
            </a:r>
            <a:r>
              <a:rPr lang="fr-FR">
                <a:sym typeface="Wingdings" panose="05000000000000000000" pitchFamily="2" charset="2"/>
              </a:rPr>
              <a:t></a:t>
            </a:r>
            <a:r>
              <a:rPr lang="fr-FR"/>
              <a:t> Epaisseur relative des ailes ne variant pas le long de celles-ci :</a:t>
            </a:r>
          </a:p>
          <a:p>
            <a:pPr lvl="1" algn="just"/>
            <a:endParaRPr lang="fr-FR"/>
          </a:p>
          <a:p>
            <a:pPr lvl="1" algn="just"/>
            <a:r>
              <a:rPr lang="fr-FR"/>
              <a:t>Choix de prendre la moyenne de l’épaisseur relative au niveau de l’emplanture et du saumon</a:t>
            </a:r>
          </a:p>
          <a:p>
            <a:pPr lvl="1" algn="just"/>
            <a:r>
              <a:rPr lang="fr-FR"/>
              <a:t>Choix d’une épaisseur relative de 15 % est parfaitement en accord avec les avions similaires</a:t>
            </a:r>
          </a:p>
          <a:p>
            <a:pPr lvl="1" algn="just"/>
            <a:endParaRPr lang="fr-FR"/>
          </a:p>
          <a:p>
            <a:pPr algn="just"/>
            <a:r>
              <a:rPr lang="fr-FR"/>
              <a:t>Forme du profil :</a:t>
            </a:r>
          </a:p>
        </p:txBody>
      </p:sp>
      <p:pic>
        <p:nvPicPr>
          <p:cNvPr id="15" name="Image 14" descr="Une image contenant texte, ligne, capture d’écran, Tracé&#10;&#10;Le contenu généré par l’IA peut être incorrect.">
            <a:extLst>
              <a:ext uri="{FF2B5EF4-FFF2-40B4-BE49-F238E27FC236}">
                <a16:creationId xmlns:a16="http://schemas.microsoft.com/office/drawing/2014/main" id="{BC7C7B2E-6428-A940-997E-10C075966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359" y="3894124"/>
            <a:ext cx="3513282" cy="2073289"/>
          </a:xfrm>
          <a:prstGeom prst="rect">
            <a:avLst/>
          </a:prstGeom>
        </p:spPr>
      </p:pic>
      <p:sp>
        <p:nvSpPr>
          <p:cNvPr id="3" name="Espace réservé du numéro de diapositive 3">
            <a:extLst>
              <a:ext uri="{FF2B5EF4-FFF2-40B4-BE49-F238E27FC236}">
                <a16:creationId xmlns:a16="http://schemas.microsoft.com/office/drawing/2014/main" id="{BA9B9317-E417-31BE-74AF-3513753B5267}"/>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83</a:t>
            </a:fld>
            <a:endParaRPr lang="fr-FR"/>
          </a:p>
        </p:txBody>
      </p:sp>
    </p:spTree>
    <p:extLst>
      <p:ext uri="{BB962C8B-B14F-4D97-AF65-F5344CB8AC3E}">
        <p14:creationId xmlns:p14="http://schemas.microsoft.com/office/powerpoint/2010/main" val="6242055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9E08FB-A84A-A428-CC89-4B8BC5F56610}"/>
              </a:ext>
            </a:extLst>
          </p:cNvPr>
          <p:cNvSpPr>
            <a:spLocks noGrp="1"/>
          </p:cNvSpPr>
          <p:nvPr>
            <p:ph type="title"/>
          </p:nvPr>
        </p:nvSpPr>
        <p:spPr/>
        <p:txBody>
          <a:bodyPr/>
          <a:lstStyle/>
          <a:p>
            <a:r>
              <a:rPr lang="fr-FR"/>
              <a:t>Choix du profil</a:t>
            </a:r>
          </a:p>
        </p:txBody>
      </p:sp>
      <p:sp>
        <p:nvSpPr>
          <p:cNvPr id="3" name="Espace réservé du contenu 2">
            <a:extLst>
              <a:ext uri="{FF2B5EF4-FFF2-40B4-BE49-F238E27FC236}">
                <a16:creationId xmlns:a16="http://schemas.microsoft.com/office/drawing/2014/main" id="{4E84118E-4B2E-CBAF-DD3F-EF4BB5EC82BD}"/>
              </a:ext>
            </a:extLst>
          </p:cNvPr>
          <p:cNvSpPr>
            <a:spLocks noGrp="1"/>
          </p:cNvSpPr>
          <p:nvPr>
            <p:ph idx="1"/>
          </p:nvPr>
        </p:nvSpPr>
        <p:spPr/>
        <p:txBody>
          <a:bodyPr/>
          <a:lstStyle/>
          <a:p>
            <a:r>
              <a:rPr lang="fr-FR"/>
              <a:t>En quoi ce profil est adapté à ISO-PLANE ?</a:t>
            </a:r>
          </a:p>
          <a:p>
            <a:pPr lvl="1"/>
            <a:r>
              <a:rPr lang="fr-FR"/>
              <a:t>Epaisseur permettant d’avoir un avion sécurisé avec décrochage lent</a:t>
            </a:r>
          </a:p>
          <a:p>
            <a:pPr lvl="1"/>
            <a:endParaRPr lang="fr-FR"/>
          </a:p>
          <a:p>
            <a:pPr lvl="1"/>
            <a:r>
              <a:rPr lang="fr-FR"/>
              <a:t>Grâce à l’épaisseur importante du profil (15 %) </a:t>
            </a:r>
            <a:r>
              <a:rPr lang="fr-FR">
                <a:sym typeface="Wingdings" panose="05000000000000000000" pitchFamily="2" charset="2"/>
              </a:rPr>
              <a:t> A</a:t>
            </a:r>
            <a:r>
              <a:rPr lang="fr-FR"/>
              <a:t>ngle de décrochage élevé</a:t>
            </a:r>
          </a:p>
          <a:p>
            <a:pPr marL="457200" lvl="1" indent="0">
              <a:buNone/>
            </a:pPr>
            <a:r>
              <a:rPr lang="fr-FR"/>
              <a:t>Permettant à ISO-PLANE de voler à basse vitesse </a:t>
            </a:r>
            <a:r>
              <a:rPr lang="fr-FR">
                <a:sym typeface="Wingdings" panose="05000000000000000000" pitchFamily="2" charset="2"/>
              </a:rPr>
              <a:t></a:t>
            </a:r>
            <a:r>
              <a:rPr lang="fr-FR"/>
              <a:t> Nécessaire pour se poser sur des petites pistes ou pour sa fonction de canadair</a:t>
            </a:r>
          </a:p>
          <a:p>
            <a:pPr lvl="1"/>
            <a:endParaRPr lang="fr-FR"/>
          </a:p>
          <a:p>
            <a:pPr lvl="1"/>
            <a:r>
              <a:rPr lang="fr-FR"/>
              <a:t>Caractéristiques rendant l’avion très maniable et répondent au cahier des charges</a:t>
            </a:r>
          </a:p>
        </p:txBody>
      </p:sp>
      <p:sp>
        <p:nvSpPr>
          <p:cNvPr id="4" name="Espace réservé du numéro de diapositive 3">
            <a:extLst>
              <a:ext uri="{FF2B5EF4-FFF2-40B4-BE49-F238E27FC236}">
                <a16:creationId xmlns:a16="http://schemas.microsoft.com/office/drawing/2014/main" id="{6864E072-763E-9B8B-DD71-81B094809B93}"/>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84</a:t>
            </a:fld>
            <a:endParaRPr lang="fr-FR"/>
          </a:p>
        </p:txBody>
      </p:sp>
    </p:spTree>
    <p:extLst>
      <p:ext uri="{BB962C8B-B14F-4D97-AF65-F5344CB8AC3E}">
        <p14:creationId xmlns:p14="http://schemas.microsoft.com/office/powerpoint/2010/main" val="15875217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648CFF-7173-F7F1-9AAC-597CA1AB74DE}"/>
              </a:ext>
            </a:extLst>
          </p:cNvPr>
          <p:cNvSpPr>
            <a:spLocks noGrp="1"/>
          </p:cNvSpPr>
          <p:nvPr>
            <p:ph type="title"/>
          </p:nvPr>
        </p:nvSpPr>
        <p:spPr>
          <a:xfrm>
            <a:off x="2275817" y="138191"/>
            <a:ext cx="7832943" cy="761150"/>
          </a:xfrm>
        </p:spPr>
        <p:txBody>
          <a:bodyPr>
            <a:normAutofit fontScale="90000"/>
          </a:bodyPr>
          <a:lstStyle/>
          <a:p>
            <a:r>
              <a:rPr lang="fr-FR"/>
              <a:t>Choix cinématique portes de </a:t>
            </a:r>
            <a:r>
              <a:rPr lang="fr-FR" err="1"/>
              <a:t>soute</a:t>
            </a:r>
            <a:endParaRPr lang="fr-FR"/>
          </a:p>
        </p:txBody>
      </p:sp>
      <p:pic>
        <p:nvPicPr>
          <p:cNvPr id="5" name="Image 4">
            <a:extLst>
              <a:ext uri="{FF2B5EF4-FFF2-40B4-BE49-F238E27FC236}">
                <a16:creationId xmlns:a16="http://schemas.microsoft.com/office/drawing/2014/main" id="{A402E568-3DDD-CE54-F4D0-B429FB602682}"/>
              </a:ext>
            </a:extLst>
          </p:cNvPr>
          <p:cNvPicPr>
            <a:picLocks noChangeAspect="1"/>
          </p:cNvPicPr>
          <p:nvPr/>
        </p:nvPicPr>
        <p:blipFill>
          <a:blip r:embed="rId3"/>
          <a:stretch>
            <a:fillRect/>
          </a:stretch>
        </p:blipFill>
        <p:spPr>
          <a:xfrm>
            <a:off x="986174" y="949951"/>
            <a:ext cx="4458074" cy="4390234"/>
          </a:xfrm>
          <a:prstGeom prst="rect">
            <a:avLst/>
          </a:prstGeom>
        </p:spPr>
      </p:pic>
      <p:pic>
        <p:nvPicPr>
          <p:cNvPr id="6" name="Image 5" descr="Une image contenant diagramme, ligne, Plan, Rectangle&#10;&#10;Le contenu généré par l’IA peut être incorrect.">
            <a:extLst>
              <a:ext uri="{FF2B5EF4-FFF2-40B4-BE49-F238E27FC236}">
                <a16:creationId xmlns:a16="http://schemas.microsoft.com/office/drawing/2014/main" id="{8136167C-8E90-E832-5F90-ACD5C554B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534" y="1032726"/>
            <a:ext cx="3635349" cy="4379348"/>
          </a:xfrm>
          <a:prstGeom prst="rect">
            <a:avLst/>
          </a:prstGeom>
        </p:spPr>
      </p:pic>
      <p:sp>
        <p:nvSpPr>
          <p:cNvPr id="3" name="ZoneTexte 2">
            <a:extLst>
              <a:ext uri="{FF2B5EF4-FFF2-40B4-BE49-F238E27FC236}">
                <a16:creationId xmlns:a16="http://schemas.microsoft.com/office/drawing/2014/main" id="{4078E7D5-C1B0-898A-F676-C285FDFCE7FA}"/>
              </a:ext>
            </a:extLst>
          </p:cNvPr>
          <p:cNvSpPr txBox="1"/>
          <p:nvPr/>
        </p:nvSpPr>
        <p:spPr>
          <a:xfrm>
            <a:off x="2143136" y="5678845"/>
            <a:ext cx="8098307" cy="369332"/>
          </a:xfrm>
          <a:prstGeom prst="rect">
            <a:avLst/>
          </a:prstGeom>
          <a:noFill/>
        </p:spPr>
        <p:txBody>
          <a:bodyPr wrap="square" rtlCol="0">
            <a:spAutoFit/>
          </a:bodyPr>
          <a:lstStyle/>
          <a:p>
            <a:pPr algn="ctr"/>
            <a:r>
              <a:rPr lang="fr-FR">
                <a:sym typeface="Wingdings" panose="05000000000000000000" pitchFamily="2" charset="2"/>
              </a:rPr>
              <a:t>Plans 2D des années précédentes  2 cinématiques possibles </a:t>
            </a:r>
          </a:p>
        </p:txBody>
      </p:sp>
      <p:sp>
        <p:nvSpPr>
          <p:cNvPr id="7" name="ZoneTexte 6">
            <a:extLst>
              <a:ext uri="{FF2B5EF4-FFF2-40B4-BE49-F238E27FC236}">
                <a16:creationId xmlns:a16="http://schemas.microsoft.com/office/drawing/2014/main" id="{F64C305F-3FE4-897D-868A-1299754409A0}"/>
              </a:ext>
            </a:extLst>
          </p:cNvPr>
          <p:cNvSpPr txBox="1"/>
          <p:nvPr/>
        </p:nvSpPr>
        <p:spPr>
          <a:xfrm>
            <a:off x="2418804" y="4748814"/>
            <a:ext cx="1592813" cy="369332"/>
          </a:xfrm>
          <a:prstGeom prst="rect">
            <a:avLst/>
          </a:prstGeom>
          <a:noFill/>
          <a:ln w="28575">
            <a:solidFill>
              <a:srgbClr val="FF0000"/>
            </a:solidFill>
          </a:ln>
        </p:spPr>
        <p:txBody>
          <a:bodyPr wrap="square" rtlCol="0">
            <a:spAutoFit/>
          </a:bodyPr>
          <a:lstStyle/>
          <a:p>
            <a:r>
              <a:rPr lang="fr-FR" b="1">
                <a:solidFill>
                  <a:srgbClr val="FF0000"/>
                </a:solidFill>
              </a:rPr>
              <a:t>Non retenue</a:t>
            </a:r>
          </a:p>
        </p:txBody>
      </p:sp>
      <p:sp>
        <p:nvSpPr>
          <p:cNvPr id="8" name="ZoneTexte 7">
            <a:extLst>
              <a:ext uri="{FF2B5EF4-FFF2-40B4-BE49-F238E27FC236}">
                <a16:creationId xmlns:a16="http://schemas.microsoft.com/office/drawing/2014/main" id="{97C13961-EB50-15E3-E94B-34A28FBE58AA}"/>
              </a:ext>
            </a:extLst>
          </p:cNvPr>
          <p:cNvSpPr txBox="1"/>
          <p:nvPr/>
        </p:nvSpPr>
        <p:spPr>
          <a:xfrm>
            <a:off x="8414668" y="4748814"/>
            <a:ext cx="1139079" cy="369332"/>
          </a:xfrm>
          <a:prstGeom prst="rect">
            <a:avLst/>
          </a:prstGeom>
          <a:noFill/>
          <a:ln w="28575">
            <a:solidFill>
              <a:srgbClr val="00B050"/>
            </a:solidFill>
          </a:ln>
        </p:spPr>
        <p:txBody>
          <a:bodyPr wrap="square" rtlCol="0">
            <a:spAutoFit/>
          </a:bodyPr>
          <a:lstStyle/>
          <a:p>
            <a:r>
              <a:rPr lang="fr-FR" b="1">
                <a:solidFill>
                  <a:srgbClr val="00B050"/>
                </a:solidFill>
              </a:rPr>
              <a:t>Retenue</a:t>
            </a:r>
          </a:p>
        </p:txBody>
      </p:sp>
      <p:sp>
        <p:nvSpPr>
          <p:cNvPr id="9" name="Espace réservé du numéro de diapositive 3">
            <a:extLst>
              <a:ext uri="{FF2B5EF4-FFF2-40B4-BE49-F238E27FC236}">
                <a16:creationId xmlns:a16="http://schemas.microsoft.com/office/drawing/2014/main" id="{DB0EF230-A152-4FDE-623E-725AEE9670FD}"/>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85</a:t>
            </a:fld>
            <a:endParaRPr lang="fr-FR"/>
          </a:p>
        </p:txBody>
      </p:sp>
    </p:spTree>
    <p:extLst>
      <p:ext uri="{BB962C8B-B14F-4D97-AF65-F5344CB8AC3E}">
        <p14:creationId xmlns:p14="http://schemas.microsoft.com/office/powerpoint/2010/main" val="31610900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76168-208E-E68C-D50F-873135B6AE4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85B1F5E-DD62-B4B3-A72B-70CA29F0FCEA}"/>
              </a:ext>
            </a:extLst>
          </p:cNvPr>
          <p:cNvSpPr>
            <a:spLocks noGrp="1"/>
          </p:cNvSpPr>
          <p:nvPr>
            <p:ph type="title"/>
          </p:nvPr>
        </p:nvSpPr>
        <p:spPr>
          <a:xfrm>
            <a:off x="2275817" y="138191"/>
            <a:ext cx="7832943" cy="761150"/>
          </a:xfrm>
        </p:spPr>
        <p:txBody>
          <a:bodyPr>
            <a:normAutofit/>
          </a:bodyPr>
          <a:lstStyle/>
          <a:p>
            <a:r>
              <a:rPr lang="fr-FR"/>
              <a:t>Choix mécanisme portes de </a:t>
            </a:r>
            <a:r>
              <a:rPr lang="fr-FR" err="1"/>
              <a:t>soute</a:t>
            </a:r>
            <a:endParaRPr lang="fr-FR"/>
          </a:p>
        </p:txBody>
      </p:sp>
      <p:sp>
        <p:nvSpPr>
          <p:cNvPr id="10" name="Espace réservé du contenu 2">
            <a:extLst>
              <a:ext uri="{FF2B5EF4-FFF2-40B4-BE49-F238E27FC236}">
                <a16:creationId xmlns:a16="http://schemas.microsoft.com/office/drawing/2014/main" id="{B8BB6926-8579-4883-5714-0130A5AFAEE6}"/>
              </a:ext>
            </a:extLst>
          </p:cNvPr>
          <p:cNvSpPr>
            <a:spLocks noGrp="1"/>
          </p:cNvSpPr>
          <p:nvPr>
            <p:ph idx="1"/>
          </p:nvPr>
        </p:nvSpPr>
        <p:spPr>
          <a:xfrm>
            <a:off x="607037" y="1412011"/>
            <a:ext cx="6973850" cy="4330028"/>
          </a:xfrm>
        </p:spPr>
        <p:txBody>
          <a:bodyPr>
            <a:normAutofit/>
          </a:bodyPr>
          <a:lstStyle/>
          <a:p>
            <a:r>
              <a:rPr lang="fr-FR"/>
              <a:t>Elaboration des plans 2D pour le système le plus simple :</a:t>
            </a:r>
          </a:p>
          <a:p>
            <a:pPr lvl="1"/>
            <a:endParaRPr lang="fr-FR"/>
          </a:p>
          <a:p>
            <a:pPr lvl="1"/>
            <a:r>
              <a:rPr lang="fr-FR"/>
              <a:t>Détermination des côtes imposées :</a:t>
            </a:r>
          </a:p>
          <a:p>
            <a:pPr lvl="2"/>
            <a:r>
              <a:rPr lang="fr-FR"/>
              <a:t>40 cm de garde au sol lorsque les portes sont ouvertes</a:t>
            </a:r>
          </a:p>
          <a:p>
            <a:pPr lvl="2"/>
            <a:r>
              <a:rPr lang="fr-FR"/>
              <a:t>Diamètre fuselage : 4,2 m </a:t>
            </a:r>
          </a:p>
          <a:p>
            <a:pPr lvl="2"/>
            <a:r>
              <a:rPr lang="fr-FR"/>
              <a:t>Dimensions conteneur </a:t>
            </a:r>
          </a:p>
          <a:p>
            <a:pPr lvl="2"/>
            <a:r>
              <a:rPr lang="fr-FR" b="1"/>
              <a:t>Hauteur de l’ensemble moteur/train d’atterrissage du Q400 : 4 m </a:t>
            </a:r>
          </a:p>
          <a:p>
            <a:pPr marL="457200" lvl="1" indent="0">
              <a:buNone/>
            </a:pPr>
            <a:endParaRPr lang="fr-FR" b="1">
              <a:solidFill>
                <a:srgbClr val="FF0000"/>
              </a:solidFill>
              <a:sym typeface="Wingdings" panose="05000000000000000000" pitchFamily="2" charset="2"/>
            </a:endParaRPr>
          </a:p>
          <a:p>
            <a:pPr lvl="1"/>
            <a:r>
              <a:rPr lang="fr-FR">
                <a:sym typeface="Wingdings" panose="05000000000000000000" pitchFamily="2" charset="2"/>
              </a:rPr>
              <a:t>Vérification des dièdres par le tracer des plans :</a:t>
            </a:r>
          </a:p>
          <a:p>
            <a:pPr lvl="2"/>
            <a:r>
              <a:rPr lang="fr-FR">
                <a:sym typeface="Wingdings" panose="05000000000000000000" pitchFamily="2" charset="2"/>
              </a:rPr>
              <a:t>Dièdres pas trop importants </a:t>
            </a:r>
          </a:p>
          <a:p>
            <a:endParaRPr lang="fr-FR"/>
          </a:p>
          <a:p>
            <a:endParaRPr lang="fr-FR"/>
          </a:p>
        </p:txBody>
      </p:sp>
      <p:pic>
        <p:nvPicPr>
          <p:cNvPr id="11" name="Image 10" descr="Une image contenant diagramme, ligne, Plan, Rectangle&#10;&#10;Le contenu généré par l’IA peut être incorrect.">
            <a:extLst>
              <a:ext uri="{FF2B5EF4-FFF2-40B4-BE49-F238E27FC236}">
                <a16:creationId xmlns:a16="http://schemas.microsoft.com/office/drawing/2014/main" id="{0AF9CF95-B76C-BF5B-02D3-7227A643C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931" y="1256356"/>
            <a:ext cx="2968869" cy="3576469"/>
          </a:xfrm>
          <a:prstGeom prst="rect">
            <a:avLst/>
          </a:prstGeom>
        </p:spPr>
      </p:pic>
      <p:sp>
        <p:nvSpPr>
          <p:cNvPr id="13" name="Rectangle 12">
            <a:extLst>
              <a:ext uri="{FF2B5EF4-FFF2-40B4-BE49-F238E27FC236}">
                <a16:creationId xmlns:a16="http://schemas.microsoft.com/office/drawing/2014/main" id="{91743EF3-F250-325B-0036-A415D4E396F9}"/>
              </a:ext>
            </a:extLst>
          </p:cNvPr>
          <p:cNvSpPr/>
          <p:nvPr/>
        </p:nvSpPr>
        <p:spPr>
          <a:xfrm>
            <a:off x="7992438" y="4993951"/>
            <a:ext cx="3753853" cy="54769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DB8B1DA-3B89-9DA2-83C9-88BAA62CA0FA}"/>
              </a:ext>
            </a:extLst>
          </p:cNvPr>
          <p:cNvSpPr/>
          <p:nvPr/>
        </p:nvSpPr>
        <p:spPr>
          <a:xfrm>
            <a:off x="8702116" y="4604471"/>
            <a:ext cx="605439" cy="61783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B41E0ADE-96B5-D0D6-77BC-821B709FD2E6}"/>
              </a:ext>
            </a:extLst>
          </p:cNvPr>
          <p:cNvSpPr/>
          <p:nvPr/>
        </p:nvSpPr>
        <p:spPr>
          <a:xfrm>
            <a:off x="10408996" y="4604470"/>
            <a:ext cx="605439" cy="61783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507DFDF5-5DD8-99C3-8213-D2B984D0FCE0}"/>
              </a:ext>
            </a:extLst>
          </p:cNvPr>
          <p:cNvSpPr txBox="1"/>
          <p:nvPr/>
        </p:nvSpPr>
        <p:spPr>
          <a:xfrm>
            <a:off x="9131844" y="5083133"/>
            <a:ext cx="1452863" cy="369332"/>
          </a:xfrm>
          <a:prstGeom prst="rect">
            <a:avLst/>
          </a:prstGeom>
          <a:noFill/>
        </p:spPr>
        <p:txBody>
          <a:bodyPr wrap="square" rtlCol="0">
            <a:spAutoFit/>
          </a:bodyPr>
          <a:lstStyle/>
          <a:p>
            <a:pPr algn="ctr"/>
            <a:r>
              <a:rPr lang="fr-FR" b="1">
                <a:sym typeface="Wingdings" panose="05000000000000000000" pitchFamily="2" charset="2"/>
              </a:rPr>
              <a:t>Sol</a:t>
            </a:r>
          </a:p>
        </p:txBody>
      </p:sp>
      <p:cxnSp>
        <p:nvCxnSpPr>
          <p:cNvPr id="47" name="Connecteur : en arc 46">
            <a:extLst>
              <a:ext uri="{FF2B5EF4-FFF2-40B4-BE49-F238E27FC236}">
                <a16:creationId xmlns:a16="http://schemas.microsoft.com/office/drawing/2014/main" id="{B4F87545-0F81-4FE5-E502-79B985F4E577}"/>
              </a:ext>
            </a:extLst>
          </p:cNvPr>
          <p:cNvCxnSpPr>
            <a:cxnSpLocks/>
            <a:endCxn id="18" idx="2"/>
          </p:cNvCxnSpPr>
          <p:nvPr/>
        </p:nvCxnSpPr>
        <p:spPr>
          <a:xfrm>
            <a:off x="6951406" y="2684206"/>
            <a:ext cx="3457590" cy="2229182"/>
          </a:xfrm>
          <a:prstGeom prst="curvedConnector3">
            <a:avLst>
              <a:gd name="adj1" fmla="val 50000"/>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Connecteur : en arc 50">
            <a:extLst>
              <a:ext uri="{FF2B5EF4-FFF2-40B4-BE49-F238E27FC236}">
                <a16:creationId xmlns:a16="http://schemas.microsoft.com/office/drawing/2014/main" id="{8D238877-6FD2-B9AA-F83E-42F029884F4A}"/>
              </a:ext>
            </a:extLst>
          </p:cNvPr>
          <p:cNvCxnSpPr>
            <a:cxnSpLocks/>
            <a:endCxn id="17" idx="2"/>
          </p:cNvCxnSpPr>
          <p:nvPr/>
        </p:nvCxnSpPr>
        <p:spPr>
          <a:xfrm rot="16200000" flipH="1">
            <a:off x="7547912" y="3759185"/>
            <a:ext cx="1826060" cy="482348"/>
          </a:xfrm>
          <a:prstGeom prst="curvedConnector2">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Espace réservé du numéro de diapositive 3">
            <a:extLst>
              <a:ext uri="{FF2B5EF4-FFF2-40B4-BE49-F238E27FC236}">
                <a16:creationId xmlns:a16="http://schemas.microsoft.com/office/drawing/2014/main" id="{42026359-A8D1-920C-B5A9-50D231B8D3A4}"/>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86</a:t>
            </a:fld>
            <a:endParaRPr lang="fr-FR"/>
          </a:p>
        </p:txBody>
      </p:sp>
    </p:spTree>
    <p:extLst>
      <p:ext uri="{BB962C8B-B14F-4D97-AF65-F5344CB8AC3E}">
        <p14:creationId xmlns:p14="http://schemas.microsoft.com/office/powerpoint/2010/main" val="42485887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4161C-9567-5631-150F-ECD3B60C278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A2D858-F2B9-2B3D-2363-2F5AED442EA2}"/>
              </a:ext>
            </a:extLst>
          </p:cNvPr>
          <p:cNvSpPr>
            <a:spLocks noGrp="1"/>
          </p:cNvSpPr>
          <p:nvPr>
            <p:ph type="title"/>
          </p:nvPr>
        </p:nvSpPr>
        <p:spPr>
          <a:xfrm>
            <a:off x="2275817" y="138191"/>
            <a:ext cx="7832943" cy="761150"/>
          </a:xfrm>
        </p:spPr>
        <p:txBody>
          <a:bodyPr>
            <a:normAutofit/>
          </a:bodyPr>
          <a:lstStyle/>
          <a:p>
            <a:r>
              <a:rPr lang="fr-FR"/>
              <a:t>Premiers plans : Décembre 2025</a:t>
            </a:r>
          </a:p>
        </p:txBody>
      </p:sp>
      <p:pic>
        <p:nvPicPr>
          <p:cNvPr id="9" name="Image 8">
            <a:extLst>
              <a:ext uri="{FF2B5EF4-FFF2-40B4-BE49-F238E27FC236}">
                <a16:creationId xmlns:a16="http://schemas.microsoft.com/office/drawing/2014/main" id="{0391CE1B-CD7E-F922-109C-18705A52E800}"/>
              </a:ext>
            </a:extLst>
          </p:cNvPr>
          <p:cNvPicPr>
            <a:picLocks noChangeAspect="1"/>
          </p:cNvPicPr>
          <p:nvPr/>
        </p:nvPicPr>
        <p:blipFill>
          <a:blip r:embed="rId3"/>
          <a:stretch>
            <a:fillRect/>
          </a:stretch>
        </p:blipFill>
        <p:spPr>
          <a:xfrm>
            <a:off x="390525" y="1152525"/>
            <a:ext cx="11410950" cy="4552950"/>
          </a:xfrm>
          <a:prstGeom prst="rect">
            <a:avLst/>
          </a:prstGeom>
        </p:spPr>
      </p:pic>
      <p:sp>
        <p:nvSpPr>
          <p:cNvPr id="10" name="Ellipse 9">
            <a:extLst>
              <a:ext uri="{FF2B5EF4-FFF2-40B4-BE49-F238E27FC236}">
                <a16:creationId xmlns:a16="http://schemas.microsoft.com/office/drawing/2014/main" id="{0C004338-974F-2CBE-4730-96F4FECD58EB}"/>
              </a:ext>
            </a:extLst>
          </p:cNvPr>
          <p:cNvSpPr/>
          <p:nvPr/>
        </p:nvSpPr>
        <p:spPr>
          <a:xfrm>
            <a:off x="390525" y="4978096"/>
            <a:ext cx="605439" cy="61783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EA1B750-D99D-B842-3CA7-0775113A0ABF}"/>
              </a:ext>
            </a:extLst>
          </p:cNvPr>
          <p:cNvSpPr txBox="1"/>
          <p:nvPr/>
        </p:nvSpPr>
        <p:spPr>
          <a:xfrm>
            <a:off x="285136" y="5595931"/>
            <a:ext cx="2880852" cy="369332"/>
          </a:xfrm>
          <a:prstGeom prst="rect">
            <a:avLst/>
          </a:prstGeom>
          <a:noFill/>
        </p:spPr>
        <p:txBody>
          <a:bodyPr wrap="square" rtlCol="0">
            <a:spAutoFit/>
          </a:bodyPr>
          <a:lstStyle/>
          <a:p>
            <a:r>
              <a:rPr lang="fr-FR" b="1">
                <a:solidFill>
                  <a:srgbClr val="FF0000"/>
                </a:solidFill>
              </a:rPr>
              <a:t>Seulement 20 cm !</a:t>
            </a:r>
          </a:p>
        </p:txBody>
      </p:sp>
      <p:sp>
        <p:nvSpPr>
          <p:cNvPr id="3" name="Espace réservé du numéro de diapositive 3">
            <a:extLst>
              <a:ext uri="{FF2B5EF4-FFF2-40B4-BE49-F238E27FC236}">
                <a16:creationId xmlns:a16="http://schemas.microsoft.com/office/drawing/2014/main" id="{D45DB25A-35A0-6B9D-FFF5-65D773187C3E}"/>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87</a:t>
            </a:fld>
            <a:endParaRPr lang="fr-FR"/>
          </a:p>
        </p:txBody>
      </p:sp>
    </p:spTree>
    <p:extLst>
      <p:ext uri="{BB962C8B-B14F-4D97-AF65-F5344CB8AC3E}">
        <p14:creationId xmlns:p14="http://schemas.microsoft.com/office/powerpoint/2010/main" val="3504280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BD74-0194-5DBE-34F2-12246FBB02D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7B43C37-6CF7-E6EB-164C-65D58572D77D}"/>
              </a:ext>
            </a:extLst>
          </p:cNvPr>
          <p:cNvSpPr>
            <a:spLocks noGrp="1"/>
          </p:cNvSpPr>
          <p:nvPr>
            <p:ph type="title"/>
          </p:nvPr>
        </p:nvSpPr>
        <p:spPr>
          <a:xfrm>
            <a:off x="2275817" y="138191"/>
            <a:ext cx="7832943" cy="761150"/>
          </a:xfrm>
        </p:spPr>
        <p:txBody>
          <a:bodyPr>
            <a:normAutofit/>
          </a:bodyPr>
          <a:lstStyle/>
          <a:p>
            <a:r>
              <a:rPr lang="fr-FR"/>
              <a:t>Premiers plans : Décembre 2025</a:t>
            </a:r>
          </a:p>
        </p:txBody>
      </p:sp>
      <p:pic>
        <p:nvPicPr>
          <p:cNvPr id="14" name="Image 13">
            <a:extLst>
              <a:ext uri="{FF2B5EF4-FFF2-40B4-BE49-F238E27FC236}">
                <a16:creationId xmlns:a16="http://schemas.microsoft.com/office/drawing/2014/main" id="{89F9C2E9-38E9-D049-5997-DF60172A10ED}"/>
              </a:ext>
            </a:extLst>
          </p:cNvPr>
          <p:cNvPicPr>
            <a:picLocks noChangeAspect="1"/>
          </p:cNvPicPr>
          <p:nvPr/>
        </p:nvPicPr>
        <p:blipFill>
          <a:blip r:embed="rId3"/>
          <a:srcRect t="2779"/>
          <a:stretch>
            <a:fillRect/>
          </a:stretch>
        </p:blipFill>
        <p:spPr>
          <a:xfrm>
            <a:off x="1038225" y="899341"/>
            <a:ext cx="10115550" cy="5343214"/>
          </a:xfrm>
          <a:prstGeom prst="rect">
            <a:avLst/>
          </a:prstGeom>
        </p:spPr>
      </p:pic>
      <p:sp>
        <p:nvSpPr>
          <p:cNvPr id="3" name="Espace réservé du numéro de diapositive 3">
            <a:extLst>
              <a:ext uri="{FF2B5EF4-FFF2-40B4-BE49-F238E27FC236}">
                <a16:creationId xmlns:a16="http://schemas.microsoft.com/office/drawing/2014/main" id="{61FA4A5F-91EE-1944-B83D-EAE1561BA3AA}"/>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88</a:t>
            </a:fld>
            <a:endParaRPr lang="fr-FR"/>
          </a:p>
        </p:txBody>
      </p:sp>
    </p:spTree>
    <p:extLst>
      <p:ext uri="{BB962C8B-B14F-4D97-AF65-F5344CB8AC3E}">
        <p14:creationId xmlns:p14="http://schemas.microsoft.com/office/powerpoint/2010/main" val="4171830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64105-017C-C87C-EDD6-4F886BD950D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CE3782-187D-8E80-EE84-78451E9A115A}"/>
              </a:ext>
            </a:extLst>
          </p:cNvPr>
          <p:cNvSpPr>
            <a:spLocks noGrp="1"/>
          </p:cNvSpPr>
          <p:nvPr>
            <p:ph type="title"/>
          </p:nvPr>
        </p:nvSpPr>
        <p:spPr>
          <a:xfrm>
            <a:off x="2275817" y="138191"/>
            <a:ext cx="7832943" cy="761150"/>
          </a:xfrm>
        </p:spPr>
        <p:txBody>
          <a:bodyPr>
            <a:normAutofit/>
          </a:bodyPr>
          <a:lstStyle/>
          <a:p>
            <a:r>
              <a:rPr lang="fr-FR"/>
              <a:t>Améliorations : Janvier 2026</a:t>
            </a:r>
          </a:p>
        </p:txBody>
      </p:sp>
      <p:pic>
        <p:nvPicPr>
          <p:cNvPr id="5" name="Image 4">
            <a:extLst>
              <a:ext uri="{FF2B5EF4-FFF2-40B4-BE49-F238E27FC236}">
                <a16:creationId xmlns:a16="http://schemas.microsoft.com/office/drawing/2014/main" id="{16380410-946F-2BFB-5D0E-772A6334A55A}"/>
              </a:ext>
            </a:extLst>
          </p:cNvPr>
          <p:cNvPicPr>
            <a:picLocks noChangeAspect="1"/>
          </p:cNvPicPr>
          <p:nvPr/>
        </p:nvPicPr>
        <p:blipFill>
          <a:blip r:embed="rId3"/>
          <a:srcRect b="6486"/>
          <a:stretch>
            <a:fillRect/>
          </a:stretch>
        </p:blipFill>
        <p:spPr>
          <a:xfrm>
            <a:off x="699803" y="1452145"/>
            <a:ext cx="10984970" cy="5040730"/>
          </a:xfrm>
          <a:prstGeom prst="rect">
            <a:avLst/>
          </a:prstGeom>
        </p:spPr>
      </p:pic>
      <p:sp>
        <p:nvSpPr>
          <p:cNvPr id="6" name="ZoneTexte 5">
            <a:extLst>
              <a:ext uri="{FF2B5EF4-FFF2-40B4-BE49-F238E27FC236}">
                <a16:creationId xmlns:a16="http://schemas.microsoft.com/office/drawing/2014/main" id="{2F01DD8F-1B6C-648A-F919-6729A5972C71}"/>
              </a:ext>
            </a:extLst>
          </p:cNvPr>
          <p:cNvSpPr txBox="1"/>
          <p:nvPr/>
        </p:nvSpPr>
        <p:spPr>
          <a:xfrm>
            <a:off x="1877961" y="1087020"/>
            <a:ext cx="8436077" cy="369332"/>
          </a:xfrm>
          <a:prstGeom prst="rect">
            <a:avLst/>
          </a:prstGeom>
          <a:noFill/>
          <a:ln w="38100">
            <a:solidFill>
              <a:srgbClr val="00B050"/>
            </a:solidFill>
          </a:ln>
        </p:spPr>
        <p:txBody>
          <a:bodyPr wrap="square" rtlCol="0">
            <a:spAutoFit/>
          </a:bodyPr>
          <a:lstStyle/>
          <a:p>
            <a:pPr algn="ctr"/>
            <a:r>
              <a:rPr lang="fr-FR" b="1">
                <a:solidFill>
                  <a:srgbClr val="FF0000"/>
                </a:solidFill>
              </a:rPr>
              <a:t>NACA 0010 </a:t>
            </a:r>
            <a:r>
              <a:rPr lang="fr-FR" b="1">
                <a:sym typeface="Wingdings" panose="05000000000000000000" pitchFamily="2" charset="2"/>
              </a:rPr>
              <a:t></a:t>
            </a:r>
            <a:r>
              <a:rPr lang="fr-FR" b="1">
                <a:solidFill>
                  <a:srgbClr val="00B050"/>
                </a:solidFill>
                <a:sym typeface="Wingdings" panose="05000000000000000000" pitchFamily="2" charset="2"/>
              </a:rPr>
              <a:t> NACA 4415 et prise en compte de la résultante du dièdre  </a:t>
            </a:r>
            <a:endParaRPr lang="fr-FR" b="1">
              <a:solidFill>
                <a:srgbClr val="00B050"/>
              </a:solidFill>
            </a:endParaRPr>
          </a:p>
        </p:txBody>
      </p:sp>
      <p:sp>
        <p:nvSpPr>
          <p:cNvPr id="3" name="Espace réservé du numéro de diapositive 3">
            <a:extLst>
              <a:ext uri="{FF2B5EF4-FFF2-40B4-BE49-F238E27FC236}">
                <a16:creationId xmlns:a16="http://schemas.microsoft.com/office/drawing/2014/main" id="{95B2534D-2D81-574F-C8F3-825FB0399A06}"/>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89</a:t>
            </a:fld>
            <a:endParaRPr lang="fr-FR"/>
          </a:p>
        </p:txBody>
      </p:sp>
      <mc:AlternateContent xmlns:mc="http://schemas.openxmlformats.org/markup-compatibility/2006">
        <mc:Choice xmlns:p14="http://schemas.microsoft.com/office/powerpoint/2010/main" Requires="p14">
          <p:contentPart p14:bwMode="auto" r:id="rId4">
            <p14:nvContentPartPr>
              <p14:cNvPr id="7" name="Encre 6">
                <a:extLst>
                  <a:ext uri="{FF2B5EF4-FFF2-40B4-BE49-F238E27FC236}">
                    <a16:creationId xmlns:a16="http://schemas.microsoft.com/office/drawing/2014/main" id="{7EE6C69F-8539-6FD9-1412-82AECA740592}"/>
                  </a:ext>
                </a:extLst>
              </p14:cNvPr>
              <p14:cNvContentPartPr/>
              <p14:nvPr/>
            </p14:nvContentPartPr>
            <p14:xfrm>
              <a:off x="9152570" y="4983979"/>
              <a:ext cx="2209680" cy="512640"/>
            </p14:xfrm>
          </p:contentPart>
        </mc:Choice>
        <mc:Fallback>
          <p:pic>
            <p:nvPicPr>
              <p:cNvPr id="7" name="Encre 6">
                <a:extLst>
                  <a:ext uri="{FF2B5EF4-FFF2-40B4-BE49-F238E27FC236}">
                    <a16:creationId xmlns:a16="http://schemas.microsoft.com/office/drawing/2014/main" id="{7EE6C69F-8539-6FD9-1412-82AECA740592}"/>
                  </a:ext>
                </a:extLst>
              </p:cNvPr>
              <p:cNvPicPr/>
              <p:nvPr/>
            </p:nvPicPr>
            <p:blipFill>
              <a:blip r:embed="rId5"/>
              <a:stretch>
                <a:fillRect/>
              </a:stretch>
            </p:blipFill>
            <p:spPr>
              <a:xfrm>
                <a:off x="9089560" y="4920979"/>
                <a:ext cx="2335340" cy="638280"/>
              </a:xfrm>
              <a:prstGeom prst="rect">
                <a:avLst/>
              </a:prstGeom>
            </p:spPr>
          </p:pic>
        </mc:Fallback>
      </mc:AlternateContent>
    </p:spTree>
    <p:extLst>
      <p:ext uri="{BB962C8B-B14F-4D97-AF65-F5344CB8AC3E}">
        <p14:creationId xmlns:p14="http://schemas.microsoft.com/office/powerpoint/2010/main" val="3339934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70C2218-77B4-65CB-537B-63E27665E256}"/>
              </a:ext>
            </a:extLst>
          </p:cNvPr>
          <p:cNvSpPr>
            <a:spLocks noGrp="1"/>
          </p:cNvSpPr>
          <p:nvPr>
            <p:ph type="sldNum" sz="quarter" idx="4294967295"/>
          </p:nvPr>
        </p:nvSpPr>
        <p:spPr>
          <a:xfrm>
            <a:off x="4724399" y="6492875"/>
            <a:ext cx="2743200" cy="365125"/>
          </a:xfrm>
          <a:prstGeom prst="rect">
            <a:avLst/>
          </a:prstGeom>
        </p:spPr>
        <p:txBody>
          <a:bodyPr/>
          <a:lstStyle/>
          <a:p>
            <a:fld id="{702791F4-4CBE-44C5-BBCA-39086848FED6}" type="slidenum">
              <a:rPr lang="fr-FR" smtClean="0"/>
              <a:pPr/>
              <a:t>9</a:t>
            </a:fld>
            <a:endParaRPr lang="fr-FR"/>
          </a:p>
        </p:txBody>
      </p:sp>
      <p:sp>
        <p:nvSpPr>
          <p:cNvPr id="6" name="Espace réservé du contenu 5">
            <a:extLst>
              <a:ext uri="{FF2B5EF4-FFF2-40B4-BE49-F238E27FC236}">
                <a16:creationId xmlns:a16="http://schemas.microsoft.com/office/drawing/2014/main" id="{52C7991B-5B3D-C806-0F7B-8BDA5FC79CD5}"/>
              </a:ext>
            </a:extLst>
          </p:cNvPr>
          <p:cNvSpPr>
            <a:spLocks noGrp="1"/>
          </p:cNvSpPr>
          <p:nvPr>
            <p:ph idx="1"/>
          </p:nvPr>
        </p:nvSpPr>
        <p:spPr>
          <a:xfrm>
            <a:off x="514349" y="1500825"/>
            <a:ext cx="11163300" cy="5038087"/>
          </a:xfrm>
        </p:spPr>
        <p:txBody>
          <a:bodyPr>
            <a:normAutofit/>
          </a:bodyPr>
          <a:lstStyle/>
          <a:p>
            <a:pPr algn="just"/>
            <a:r>
              <a:rPr lang="fr-FR"/>
              <a:t> Revue de projet générale de l’avion</a:t>
            </a:r>
          </a:p>
          <a:p>
            <a:pPr lvl="1" algn="just"/>
            <a:r>
              <a:rPr lang="fr-FR"/>
              <a:t>Etude de marché</a:t>
            </a:r>
          </a:p>
          <a:p>
            <a:pPr lvl="1" algn="just"/>
            <a:r>
              <a:rPr lang="fr-FR"/>
              <a:t>Types d’usage</a:t>
            </a:r>
          </a:p>
          <a:p>
            <a:pPr lvl="1" algn="just"/>
            <a:r>
              <a:rPr lang="fr-FR"/>
              <a:t>Mission / Etapes</a:t>
            </a:r>
          </a:p>
          <a:p>
            <a:pPr lvl="1" algn="just"/>
            <a:r>
              <a:rPr lang="fr-FR"/>
              <a:t>Revoir présentation générale du projet</a:t>
            </a:r>
          </a:p>
          <a:p>
            <a:pPr lvl="1" algn="just"/>
            <a:r>
              <a:rPr lang="fr-FR"/>
              <a:t>Communiquer / Feedback</a:t>
            </a:r>
          </a:p>
          <a:p>
            <a:pPr algn="just"/>
            <a:r>
              <a:rPr lang="fr-FR"/>
              <a:t> Crédibiliser les données techniques et les mécanismes</a:t>
            </a:r>
          </a:p>
          <a:p>
            <a:pPr lvl="1" algn="just"/>
            <a:r>
              <a:rPr lang="fr-FR"/>
              <a:t>Masse MTOW / Puissance</a:t>
            </a:r>
          </a:p>
          <a:p>
            <a:pPr lvl="1" algn="just"/>
            <a:r>
              <a:rPr lang="fr-FR"/>
              <a:t>Plans 2D / Centrage / Vol à vide / Plein</a:t>
            </a:r>
          </a:p>
          <a:p>
            <a:pPr lvl="1" algn="just"/>
            <a:r>
              <a:rPr lang="fr-FR"/>
              <a:t>Processus de chargement</a:t>
            </a:r>
          </a:p>
          <a:p>
            <a:pPr lvl="1" algn="just"/>
            <a:r>
              <a:rPr lang="fr-FR"/>
              <a:t>Porte de </a:t>
            </a:r>
            <a:r>
              <a:rPr lang="fr-FR" err="1"/>
              <a:t>soute</a:t>
            </a:r>
            <a:r>
              <a:rPr lang="fr-FR"/>
              <a:t> (Lycée Diderot)</a:t>
            </a:r>
          </a:p>
          <a:p>
            <a:pPr algn="just"/>
            <a:r>
              <a:rPr lang="fr-FR"/>
              <a:t> Etudes détaillées</a:t>
            </a:r>
          </a:p>
          <a:p>
            <a:pPr lvl="1" algn="just"/>
            <a:r>
              <a:rPr lang="fr-FR"/>
              <a:t>Maquettes 3D en lien avec le groupe de ESTACA SQY (Ext. </a:t>
            </a:r>
            <a:r>
              <a:rPr lang="fr-FR" err="1"/>
              <a:t>aéro</a:t>
            </a:r>
            <a:r>
              <a:rPr lang="fr-FR"/>
              <a:t>, interne RDM, maquette communication, maquette impression 3D)</a:t>
            </a:r>
          </a:p>
          <a:p>
            <a:pPr lvl="1" algn="just"/>
            <a:r>
              <a:rPr lang="fr-FR"/>
              <a:t>RDM</a:t>
            </a:r>
          </a:p>
          <a:p>
            <a:pPr lvl="1" algn="just"/>
            <a:r>
              <a:rPr lang="fr-FR" err="1"/>
              <a:t>Aéro</a:t>
            </a:r>
            <a:endParaRPr lang="fr-FR"/>
          </a:p>
          <a:p>
            <a:pPr lvl="1" algn="just"/>
            <a:endParaRPr lang="fr-FR"/>
          </a:p>
        </p:txBody>
      </p:sp>
      <p:sp>
        <p:nvSpPr>
          <p:cNvPr id="5" name="Titre 4">
            <a:extLst>
              <a:ext uri="{FF2B5EF4-FFF2-40B4-BE49-F238E27FC236}">
                <a16:creationId xmlns:a16="http://schemas.microsoft.com/office/drawing/2014/main" id="{8B960CE3-B0FF-07AB-31EC-2E1DCDA04F65}"/>
              </a:ext>
            </a:extLst>
          </p:cNvPr>
          <p:cNvSpPr>
            <a:spLocks noGrp="1"/>
          </p:cNvSpPr>
          <p:nvPr>
            <p:ph type="title"/>
          </p:nvPr>
        </p:nvSpPr>
        <p:spPr/>
        <p:txBody>
          <a:bodyPr/>
          <a:lstStyle/>
          <a:p>
            <a:r>
              <a:rPr lang="fr-FR"/>
              <a:t>Nos objectifs – ISO Plane BDX</a:t>
            </a:r>
          </a:p>
        </p:txBody>
      </p:sp>
    </p:spTree>
    <p:extLst>
      <p:ext uri="{BB962C8B-B14F-4D97-AF65-F5344CB8AC3E}">
        <p14:creationId xmlns:p14="http://schemas.microsoft.com/office/powerpoint/2010/main" val="6381040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F224-13CD-00FD-8E23-25A2243574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E6FFA70-1C69-0131-AEDD-8C4B695C66DD}"/>
              </a:ext>
            </a:extLst>
          </p:cNvPr>
          <p:cNvSpPr>
            <a:spLocks noGrp="1"/>
          </p:cNvSpPr>
          <p:nvPr>
            <p:ph type="title"/>
          </p:nvPr>
        </p:nvSpPr>
        <p:spPr>
          <a:xfrm>
            <a:off x="2275817" y="138191"/>
            <a:ext cx="7832943" cy="761150"/>
          </a:xfrm>
        </p:spPr>
        <p:txBody>
          <a:bodyPr>
            <a:normAutofit/>
          </a:bodyPr>
          <a:lstStyle/>
          <a:p>
            <a:r>
              <a:rPr lang="fr-FR"/>
              <a:t>Améliorations : Janvier 2026</a:t>
            </a:r>
          </a:p>
        </p:txBody>
      </p:sp>
      <p:sp>
        <p:nvSpPr>
          <p:cNvPr id="6" name="ZoneTexte 5">
            <a:extLst>
              <a:ext uri="{FF2B5EF4-FFF2-40B4-BE49-F238E27FC236}">
                <a16:creationId xmlns:a16="http://schemas.microsoft.com/office/drawing/2014/main" id="{94DA4B8C-8BDE-9F7A-1333-73E43F8BD35F}"/>
              </a:ext>
            </a:extLst>
          </p:cNvPr>
          <p:cNvSpPr txBox="1"/>
          <p:nvPr/>
        </p:nvSpPr>
        <p:spPr>
          <a:xfrm>
            <a:off x="3814915" y="1024626"/>
            <a:ext cx="4562168" cy="369332"/>
          </a:xfrm>
          <a:prstGeom prst="rect">
            <a:avLst/>
          </a:prstGeom>
          <a:noFill/>
          <a:ln w="38100">
            <a:solidFill>
              <a:srgbClr val="00B050"/>
            </a:solidFill>
          </a:ln>
        </p:spPr>
        <p:txBody>
          <a:bodyPr wrap="square" rtlCol="0">
            <a:spAutoFit/>
          </a:bodyPr>
          <a:lstStyle/>
          <a:p>
            <a:pPr algn="ctr"/>
            <a:r>
              <a:rPr lang="fr-FR" b="1">
                <a:solidFill>
                  <a:srgbClr val="00B050"/>
                </a:solidFill>
              </a:rPr>
              <a:t>Elaboration des plans des autres vues</a:t>
            </a:r>
          </a:p>
        </p:txBody>
      </p:sp>
      <p:pic>
        <p:nvPicPr>
          <p:cNvPr id="11" name="Image 10">
            <a:extLst>
              <a:ext uri="{FF2B5EF4-FFF2-40B4-BE49-F238E27FC236}">
                <a16:creationId xmlns:a16="http://schemas.microsoft.com/office/drawing/2014/main" id="{2358076E-8A5B-ACB9-A4B8-FC6D85BBBA45}"/>
              </a:ext>
            </a:extLst>
          </p:cNvPr>
          <p:cNvPicPr>
            <a:picLocks noChangeAspect="1"/>
          </p:cNvPicPr>
          <p:nvPr/>
        </p:nvPicPr>
        <p:blipFill>
          <a:blip r:embed="rId3"/>
          <a:stretch>
            <a:fillRect/>
          </a:stretch>
        </p:blipFill>
        <p:spPr>
          <a:xfrm>
            <a:off x="1174370" y="1733022"/>
            <a:ext cx="10035836" cy="4759853"/>
          </a:xfrm>
          <a:prstGeom prst="rect">
            <a:avLst/>
          </a:prstGeom>
        </p:spPr>
      </p:pic>
      <p:sp>
        <p:nvSpPr>
          <p:cNvPr id="12" name="Ellipse 11">
            <a:extLst>
              <a:ext uri="{FF2B5EF4-FFF2-40B4-BE49-F238E27FC236}">
                <a16:creationId xmlns:a16="http://schemas.microsoft.com/office/drawing/2014/main" id="{E5E9BC6D-625E-AF81-99FE-D1E49C8E451B}"/>
              </a:ext>
            </a:extLst>
          </p:cNvPr>
          <p:cNvSpPr/>
          <p:nvPr/>
        </p:nvSpPr>
        <p:spPr>
          <a:xfrm>
            <a:off x="5840361" y="5250427"/>
            <a:ext cx="481782" cy="69946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3">
            <a:extLst>
              <a:ext uri="{FF2B5EF4-FFF2-40B4-BE49-F238E27FC236}">
                <a16:creationId xmlns:a16="http://schemas.microsoft.com/office/drawing/2014/main" id="{37BB3634-C49C-93EF-BAA6-B65774994165}"/>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90</a:t>
            </a:fld>
            <a:endParaRPr lang="fr-FR"/>
          </a:p>
        </p:txBody>
      </p:sp>
    </p:spTree>
    <p:extLst>
      <p:ext uri="{BB962C8B-B14F-4D97-AF65-F5344CB8AC3E}">
        <p14:creationId xmlns:p14="http://schemas.microsoft.com/office/powerpoint/2010/main" val="40741148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C8AE2-380C-88E0-5CB2-B137AD00E63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A6F2804-B4F6-D3A0-E24A-8F2BBE2C9F0C}"/>
              </a:ext>
            </a:extLst>
          </p:cNvPr>
          <p:cNvSpPr>
            <a:spLocks noGrp="1"/>
          </p:cNvSpPr>
          <p:nvPr>
            <p:ph type="title"/>
          </p:nvPr>
        </p:nvSpPr>
        <p:spPr>
          <a:xfrm>
            <a:off x="2275817" y="138191"/>
            <a:ext cx="7832943" cy="761150"/>
          </a:xfrm>
        </p:spPr>
        <p:txBody>
          <a:bodyPr>
            <a:normAutofit/>
          </a:bodyPr>
          <a:lstStyle/>
          <a:p>
            <a:r>
              <a:rPr lang="fr-FR"/>
              <a:t>Améliorations : Janvier 2026</a:t>
            </a:r>
          </a:p>
        </p:txBody>
      </p:sp>
      <p:sp>
        <p:nvSpPr>
          <p:cNvPr id="6" name="ZoneTexte 5">
            <a:extLst>
              <a:ext uri="{FF2B5EF4-FFF2-40B4-BE49-F238E27FC236}">
                <a16:creationId xmlns:a16="http://schemas.microsoft.com/office/drawing/2014/main" id="{0885F61B-9EEC-5E95-4A7B-660AF0445CB0}"/>
              </a:ext>
            </a:extLst>
          </p:cNvPr>
          <p:cNvSpPr txBox="1"/>
          <p:nvPr/>
        </p:nvSpPr>
        <p:spPr>
          <a:xfrm>
            <a:off x="3814915" y="1024626"/>
            <a:ext cx="4562168" cy="369332"/>
          </a:xfrm>
          <a:prstGeom prst="rect">
            <a:avLst/>
          </a:prstGeom>
          <a:noFill/>
          <a:ln w="38100">
            <a:solidFill>
              <a:srgbClr val="00B050"/>
            </a:solidFill>
          </a:ln>
        </p:spPr>
        <p:txBody>
          <a:bodyPr wrap="square" rtlCol="0">
            <a:spAutoFit/>
          </a:bodyPr>
          <a:lstStyle/>
          <a:p>
            <a:pPr algn="ctr"/>
            <a:r>
              <a:rPr lang="fr-FR" b="1">
                <a:solidFill>
                  <a:srgbClr val="00B050"/>
                </a:solidFill>
              </a:rPr>
              <a:t>Elaboration des plans des autres vues</a:t>
            </a:r>
          </a:p>
        </p:txBody>
      </p:sp>
      <p:pic>
        <p:nvPicPr>
          <p:cNvPr id="5" name="Image 4">
            <a:extLst>
              <a:ext uri="{FF2B5EF4-FFF2-40B4-BE49-F238E27FC236}">
                <a16:creationId xmlns:a16="http://schemas.microsoft.com/office/drawing/2014/main" id="{70183396-ED0E-D4CF-647C-ABCF7F0166E9}"/>
              </a:ext>
            </a:extLst>
          </p:cNvPr>
          <p:cNvPicPr>
            <a:picLocks noChangeAspect="1"/>
          </p:cNvPicPr>
          <p:nvPr/>
        </p:nvPicPr>
        <p:blipFill>
          <a:blip r:embed="rId3"/>
          <a:stretch>
            <a:fillRect/>
          </a:stretch>
        </p:blipFill>
        <p:spPr>
          <a:xfrm>
            <a:off x="1019214" y="1519243"/>
            <a:ext cx="10346148" cy="5009183"/>
          </a:xfrm>
          <a:prstGeom prst="rect">
            <a:avLst/>
          </a:prstGeom>
        </p:spPr>
      </p:pic>
      <p:sp>
        <p:nvSpPr>
          <p:cNvPr id="3" name="Espace réservé du numéro de diapositive 3">
            <a:extLst>
              <a:ext uri="{FF2B5EF4-FFF2-40B4-BE49-F238E27FC236}">
                <a16:creationId xmlns:a16="http://schemas.microsoft.com/office/drawing/2014/main" id="{801896AE-6CC4-9AB5-4930-FF17EE6A1FC2}"/>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91</a:t>
            </a:fld>
            <a:endParaRPr lang="fr-FR"/>
          </a:p>
        </p:txBody>
      </p:sp>
    </p:spTree>
    <p:extLst>
      <p:ext uri="{BB962C8B-B14F-4D97-AF65-F5344CB8AC3E}">
        <p14:creationId xmlns:p14="http://schemas.microsoft.com/office/powerpoint/2010/main" val="41843589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FCB55-F666-AA5F-4F97-F425AB56BE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6F41A9-33EC-1AEF-8C46-59C7744FD66F}"/>
              </a:ext>
            </a:extLst>
          </p:cNvPr>
          <p:cNvSpPr>
            <a:spLocks noGrp="1"/>
          </p:cNvSpPr>
          <p:nvPr>
            <p:ph type="title"/>
          </p:nvPr>
        </p:nvSpPr>
        <p:spPr>
          <a:xfrm>
            <a:off x="2275817" y="138191"/>
            <a:ext cx="7832943" cy="761150"/>
          </a:xfrm>
        </p:spPr>
        <p:txBody>
          <a:bodyPr>
            <a:normAutofit/>
          </a:bodyPr>
          <a:lstStyle/>
          <a:p>
            <a:r>
              <a:rPr lang="fr-FR"/>
              <a:t>Améliorations : Février 2026</a:t>
            </a:r>
          </a:p>
        </p:txBody>
      </p:sp>
      <p:sp>
        <p:nvSpPr>
          <p:cNvPr id="6" name="ZoneTexte 5">
            <a:extLst>
              <a:ext uri="{FF2B5EF4-FFF2-40B4-BE49-F238E27FC236}">
                <a16:creationId xmlns:a16="http://schemas.microsoft.com/office/drawing/2014/main" id="{F8508E5D-D20E-9D73-1A88-492BAE9E5C74}"/>
              </a:ext>
            </a:extLst>
          </p:cNvPr>
          <p:cNvSpPr txBox="1"/>
          <p:nvPr/>
        </p:nvSpPr>
        <p:spPr>
          <a:xfrm>
            <a:off x="223191" y="897238"/>
            <a:ext cx="9006350" cy="369332"/>
          </a:xfrm>
          <a:prstGeom prst="rect">
            <a:avLst/>
          </a:prstGeom>
          <a:noFill/>
          <a:ln w="38100">
            <a:solidFill>
              <a:srgbClr val="00B050"/>
            </a:solidFill>
          </a:ln>
        </p:spPr>
        <p:txBody>
          <a:bodyPr wrap="square" rtlCol="0">
            <a:spAutoFit/>
          </a:bodyPr>
          <a:lstStyle/>
          <a:p>
            <a:pPr algn="ctr"/>
            <a:r>
              <a:rPr lang="fr-FR" b="1">
                <a:solidFill>
                  <a:srgbClr val="00B050"/>
                </a:solidFill>
              </a:rPr>
              <a:t>Emplanture plus réaliste : ajout des caissons latéraux et d’un caisson central  </a:t>
            </a:r>
          </a:p>
        </p:txBody>
      </p:sp>
      <p:pic>
        <p:nvPicPr>
          <p:cNvPr id="9" name="Image 8">
            <a:extLst>
              <a:ext uri="{FF2B5EF4-FFF2-40B4-BE49-F238E27FC236}">
                <a16:creationId xmlns:a16="http://schemas.microsoft.com/office/drawing/2014/main" id="{FE1D2B0D-0FA1-C450-DE0F-4EB671EB65FD}"/>
              </a:ext>
            </a:extLst>
          </p:cNvPr>
          <p:cNvPicPr>
            <a:picLocks noChangeAspect="1"/>
          </p:cNvPicPr>
          <p:nvPr/>
        </p:nvPicPr>
        <p:blipFill>
          <a:blip r:embed="rId3"/>
          <a:stretch>
            <a:fillRect/>
          </a:stretch>
        </p:blipFill>
        <p:spPr>
          <a:xfrm>
            <a:off x="223191" y="1468287"/>
            <a:ext cx="11745617" cy="4492475"/>
          </a:xfrm>
          <a:prstGeom prst="rect">
            <a:avLst/>
          </a:prstGeom>
        </p:spPr>
      </p:pic>
      <p:sp>
        <p:nvSpPr>
          <p:cNvPr id="10" name="Ellipse 9">
            <a:extLst>
              <a:ext uri="{FF2B5EF4-FFF2-40B4-BE49-F238E27FC236}">
                <a16:creationId xmlns:a16="http://schemas.microsoft.com/office/drawing/2014/main" id="{B75BC5BF-AE6D-2F1B-DD6F-54D8BC097D9C}"/>
              </a:ext>
            </a:extLst>
          </p:cNvPr>
          <p:cNvSpPr/>
          <p:nvPr/>
        </p:nvSpPr>
        <p:spPr>
          <a:xfrm>
            <a:off x="791146" y="1848465"/>
            <a:ext cx="3165987" cy="1004268"/>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D60BA51A-28E0-F95B-9712-B31F563EAF88}"/>
              </a:ext>
            </a:extLst>
          </p:cNvPr>
          <p:cNvCxnSpPr>
            <a:cxnSpLocks/>
            <a:stCxn id="10" idx="7"/>
            <a:endCxn id="6" idx="2"/>
          </p:cNvCxnSpPr>
          <p:nvPr/>
        </p:nvCxnSpPr>
        <p:spPr>
          <a:xfrm flipV="1">
            <a:off x="3493485" y="1266570"/>
            <a:ext cx="1232881" cy="728967"/>
          </a:xfrm>
          <a:prstGeom prst="line">
            <a:avLst/>
          </a:prstGeom>
          <a:ln w="57150">
            <a:solidFill>
              <a:srgbClr val="00B050"/>
            </a:solidFill>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3389A4E8-06DC-0379-7B9D-BF46FEF9B05E}"/>
              </a:ext>
            </a:extLst>
          </p:cNvPr>
          <p:cNvSpPr txBox="1"/>
          <p:nvPr/>
        </p:nvSpPr>
        <p:spPr>
          <a:xfrm>
            <a:off x="3842740" y="6156274"/>
            <a:ext cx="3155794" cy="369332"/>
          </a:xfrm>
          <a:prstGeom prst="rect">
            <a:avLst/>
          </a:prstGeom>
          <a:noFill/>
          <a:ln w="38100">
            <a:solidFill>
              <a:srgbClr val="00B050"/>
            </a:solidFill>
          </a:ln>
        </p:spPr>
        <p:txBody>
          <a:bodyPr wrap="square" rtlCol="0">
            <a:spAutoFit/>
          </a:bodyPr>
          <a:lstStyle/>
          <a:p>
            <a:pPr algn="ctr"/>
            <a:r>
              <a:rPr lang="fr-FR" b="1">
                <a:solidFill>
                  <a:srgbClr val="00B050"/>
                </a:solidFill>
              </a:rPr>
              <a:t>Optimisation de la marge</a:t>
            </a:r>
          </a:p>
        </p:txBody>
      </p:sp>
      <p:sp>
        <p:nvSpPr>
          <p:cNvPr id="20" name="Ellipse 19">
            <a:extLst>
              <a:ext uri="{FF2B5EF4-FFF2-40B4-BE49-F238E27FC236}">
                <a16:creationId xmlns:a16="http://schemas.microsoft.com/office/drawing/2014/main" id="{46B085E0-FCB2-25A2-7592-8E1C0931F6A6}"/>
              </a:ext>
            </a:extLst>
          </p:cNvPr>
          <p:cNvSpPr/>
          <p:nvPr/>
        </p:nvSpPr>
        <p:spPr>
          <a:xfrm>
            <a:off x="1730477" y="5181600"/>
            <a:ext cx="545340" cy="876918"/>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FD00E0D1-F2F2-1CB6-5046-EAA0760A6BE8}"/>
              </a:ext>
            </a:extLst>
          </p:cNvPr>
          <p:cNvCxnSpPr>
            <a:cxnSpLocks/>
            <a:stCxn id="20" idx="5"/>
            <a:endCxn id="19" idx="1"/>
          </p:cNvCxnSpPr>
          <p:nvPr/>
        </p:nvCxnSpPr>
        <p:spPr>
          <a:xfrm>
            <a:off x="2195954" y="5930096"/>
            <a:ext cx="1646786" cy="410844"/>
          </a:xfrm>
          <a:prstGeom prst="line">
            <a:avLst/>
          </a:prstGeom>
          <a:ln w="57150">
            <a:solidFill>
              <a:srgbClr val="00B050"/>
            </a:solidFill>
          </a:ln>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E0293E4E-810C-1CD3-F5EB-626F5DB3476D}"/>
              </a:ext>
            </a:extLst>
          </p:cNvPr>
          <p:cNvSpPr txBox="1"/>
          <p:nvPr/>
        </p:nvSpPr>
        <p:spPr>
          <a:xfrm>
            <a:off x="9229541" y="4529035"/>
            <a:ext cx="2421684" cy="369332"/>
          </a:xfrm>
          <a:prstGeom prst="rect">
            <a:avLst/>
          </a:prstGeom>
          <a:noFill/>
          <a:ln w="38100">
            <a:solidFill>
              <a:srgbClr val="00B050"/>
            </a:solidFill>
          </a:ln>
        </p:spPr>
        <p:txBody>
          <a:bodyPr wrap="square" rtlCol="0">
            <a:spAutoFit/>
          </a:bodyPr>
          <a:lstStyle/>
          <a:p>
            <a:pPr algn="ctr"/>
            <a:r>
              <a:rPr lang="fr-FR" b="1">
                <a:solidFill>
                  <a:srgbClr val="00B050"/>
                </a:solidFill>
              </a:rPr>
              <a:t>Dièdres plus faibles</a:t>
            </a:r>
          </a:p>
        </p:txBody>
      </p:sp>
      <p:sp>
        <p:nvSpPr>
          <p:cNvPr id="25" name="Ellipse 24">
            <a:extLst>
              <a:ext uri="{FF2B5EF4-FFF2-40B4-BE49-F238E27FC236}">
                <a16:creationId xmlns:a16="http://schemas.microsoft.com/office/drawing/2014/main" id="{3C46EF69-72C9-96CD-4A84-653172A0DBB8}"/>
              </a:ext>
            </a:extLst>
          </p:cNvPr>
          <p:cNvSpPr/>
          <p:nvPr/>
        </p:nvSpPr>
        <p:spPr>
          <a:xfrm>
            <a:off x="4950542" y="1574991"/>
            <a:ext cx="545340" cy="775608"/>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EC5E8ED-F498-FD01-E53D-ED3B54CF3436}"/>
              </a:ext>
            </a:extLst>
          </p:cNvPr>
          <p:cNvSpPr/>
          <p:nvPr/>
        </p:nvSpPr>
        <p:spPr>
          <a:xfrm>
            <a:off x="11105885" y="3283973"/>
            <a:ext cx="545340" cy="533455"/>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7D0EBED9-A59F-84EF-AEA1-C676A9CC40EE}"/>
              </a:ext>
            </a:extLst>
          </p:cNvPr>
          <p:cNvCxnSpPr>
            <a:cxnSpLocks/>
            <a:stCxn id="25" idx="5"/>
            <a:endCxn id="24" idx="1"/>
          </p:cNvCxnSpPr>
          <p:nvPr/>
        </p:nvCxnSpPr>
        <p:spPr>
          <a:xfrm>
            <a:off x="5416019" y="2237014"/>
            <a:ext cx="3813522" cy="2476687"/>
          </a:xfrm>
          <a:prstGeom prst="line">
            <a:avLst/>
          </a:prstGeom>
          <a:ln w="571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CF7BEE19-F593-20DC-ECFC-BA5B4AF5B8BB}"/>
              </a:ext>
            </a:extLst>
          </p:cNvPr>
          <p:cNvCxnSpPr>
            <a:cxnSpLocks/>
            <a:stCxn id="26" idx="3"/>
            <a:endCxn id="24" idx="0"/>
          </p:cNvCxnSpPr>
          <p:nvPr/>
        </p:nvCxnSpPr>
        <p:spPr>
          <a:xfrm flipH="1">
            <a:off x="10440383" y="3739305"/>
            <a:ext cx="745365" cy="789730"/>
          </a:xfrm>
          <a:prstGeom prst="line">
            <a:avLst/>
          </a:prstGeom>
          <a:ln w="57150">
            <a:solidFill>
              <a:srgbClr val="00B050"/>
            </a:solidFill>
          </a:ln>
        </p:spPr>
        <p:style>
          <a:lnRef idx="2">
            <a:schemeClr val="accent1"/>
          </a:lnRef>
          <a:fillRef idx="0">
            <a:schemeClr val="accent1"/>
          </a:fillRef>
          <a:effectRef idx="1">
            <a:schemeClr val="accent1"/>
          </a:effectRef>
          <a:fontRef idx="minor">
            <a:schemeClr val="tx1"/>
          </a:fontRef>
        </p:style>
      </p:cxnSp>
      <p:sp>
        <p:nvSpPr>
          <p:cNvPr id="3" name="Espace réservé du numéro de diapositive 3">
            <a:extLst>
              <a:ext uri="{FF2B5EF4-FFF2-40B4-BE49-F238E27FC236}">
                <a16:creationId xmlns:a16="http://schemas.microsoft.com/office/drawing/2014/main" id="{C3B92979-A5C3-BB20-0B91-7C3A84082923}"/>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92</a:t>
            </a:fld>
            <a:endParaRPr lang="fr-FR"/>
          </a:p>
        </p:txBody>
      </p:sp>
    </p:spTree>
    <p:extLst>
      <p:ext uri="{BB962C8B-B14F-4D97-AF65-F5344CB8AC3E}">
        <p14:creationId xmlns:p14="http://schemas.microsoft.com/office/powerpoint/2010/main" val="13422545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FCB4-3109-1DCF-33C9-EDC4DEDFF53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DFE4176-DCF2-F236-4FD4-E6A9CA406E86}"/>
              </a:ext>
            </a:extLst>
          </p:cNvPr>
          <p:cNvSpPr>
            <a:spLocks noGrp="1"/>
          </p:cNvSpPr>
          <p:nvPr>
            <p:ph type="title"/>
          </p:nvPr>
        </p:nvSpPr>
        <p:spPr>
          <a:xfrm>
            <a:off x="2275817" y="138191"/>
            <a:ext cx="7832943" cy="761150"/>
          </a:xfrm>
        </p:spPr>
        <p:txBody>
          <a:bodyPr>
            <a:normAutofit/>
          </a:bodyPr>
          <a:lstStyle/>
          <a:p>
            <a:r>
              <a:rPr lang="fr-FR"/>
              <a:t>Améliorations : Mars 2026</a:t>
            </a:r>
          </a:p>
        </p:txBody>
      </p:sp>
      <p:pic>
        <p:nvPicPr>
          <p:cNvPr id="5" name="Image 4">
            <a:extLst>
              <a:ext uri="{FF2B5EF4-FFF2-40B4-BE49-F238E27FC236}">
                <a16:creationId xmlns:a16="http://schemas.microsoft.com/office/drawing/2014/main" id="{5ECD39F7-67E2-60BD-6CF2-BCEE8504B5D9}"/>
              </a:ext>
            </a:extLst>
          </p:cNvPr>
          <p:cNvPicPr>
            <a:picLocks noChangeAspect="1"/>
          </p:cNvPicPr>
          <p:nvPr/>
        </p:nvPicPr>
        <p:blipFill>
          <a:blip r:embed="rId3"/>
          <a:stretch>
            <a:fillRect/>
          </a:stretch>
        </p:blipFill>
        <p:spPr>
          <a:xfrm>
            <a:off x="632549" y="1540095"/>
            <a:ext cx="11119477" cy="4952780"/>
          </a:xfrm>
          <a:prstGeom prst="rect">
            <a:avLst/>
          </a:prstGeom>
        </p:spPr>
      </p:pic>
      <p:sp>
        <p:nvSpPr>
          <p:cNvPr id="7" name="ZoneTexte 6">
            <a:extLst>
              <a:ext uri="{FF2B5EF4-FFF2-40B4-BE49-F238E27FC236}">
                <a16:creationId xmlns:a16="http://schemas.microsoft.com/office/drawing/2014/main" id="{B9F0C0EE-B61F-2EA5-5C99-E1EC9D717F16}"/>
              </a:ext>
            </a:extLst>
          </p:cNvPr>
          <p:cNvSpPr txBox="1"/>
          <p:nvPr/>
        </p:nvSpPr>
        <p:spPr>
          <a:xfrm>
            <a:off x="3693875" y="990304"/>
            <a:ext cx="4996823" cy="369332"/>
          </a:xfrm>
          <a:prstGeom prst="rect">
            <a:avLst/>
          </a:prstGeom>
          <a:noFill/>
          <a:ln w="38100">
            <a:solidFill>
              <a:srgbClr val="00B050"/>
            </a:solidFill>
          </a:ln>
        </p:spPr>
        <p:txBody>
          <a:bodyPr wrap="square" rtlCol="0">
            <a:spAutoFit/>
          </a:bodyPr>
          <a:lstStyle/>
          <a:p>
            <a:pPr algn="ctr"/>
            <a:r>
              <a:rPr lang="fr-FR" b="1">
                <a:solidFill>
                  <a:srgbClr val="00B050"/>
                </a:solidFill>
              </a:rPr>
              <a:t>Simplification du premier tronçon de l’aile</a:t>
            </a:r>
          </a:p>
        </p:txBody>
      </p:sp>
      <p:sp>
        <p:nvSpPr>
          <p:cNvPr id="3" name="Espace réservé du numéro de diapositive 3">
            <a:extLst>
              <a:ext uri="{FF2B5EF4-FFF2-40B4-BE49-F238E27FC236}">
                <a16:creationId xmlns:a16="http://schemas.microsoft.com/office/drawing/2014/main" id="{1F16039C-812C-EA31-DD81-436FBCFFD164}"/>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93</a:t>
            </a:fld>
            <a:endParaRPr lang="fr-FR"/>
          </a:p>
        </p:txBody>
      </p:sp>
    </p:spTree>
    <p:extLst>
      <p:ext uri="{BB962C8B-B14F-4D97-AF65-F5344CB8AC3E}">
        <p14:creationId xmlns:p14="http://schemas.microsoft.com/office/powerpoint/2010/main" val="17509429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6833-A08C-81D7-1161-89C9488909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5F20B04-AC30-59E3-97D0-5C9849B18771}"/>
              </a:ext>
            </a:extLst>
          </p:cNvPr>
          <p:cNvSpPr>
            <a:spLocks noGrp="1"/>
          </p:cNvSpPr>
          <p:nvPr>
            <p:ph type="title"/>
          </p:nvPr>
        </p:nvSpPr>
        <p:spPr>
          <a:xfrm>
            <a:off x="2275817" y="138191"/>
            <a:ext cx="7832943" cy="761150"/>
          </a:xfrm>
        </p:spPr>
        <p:txBody>
          <a:bodyPr>
            <a:normAutofit/>
          </a:bodyPr>
          <a:lstStyle/>
          <a:p>
            <a:r>
              <a:rPr lang="fr-FR"/>
              <a:t>Améliorations : Mars 2026</a:t>
            </a:r>
          </a:p>
        </p:txBody>
      </p:sp>
      <p:sp>
        <p:nvSpPr>
          <p:cNvPr id="7" name="ZoneTexte 6">
            <a:extLst>
              <a:ext uri="{FF2B5EF4-FFF2-40B4-BE49-F238E27FC236}">
                <a16:creationId xmlns:a16="http://schemas.microsoft.com/office/drawing/2014/main" id="{2F267BDA-F0E6-B8FA-8F39-DB9FB2423376}"/>
              </a:ext>
            </a:extLst>
          </p:cNvPr>
          <p:cNvSpPr txBox="1"/>
          <p:nvPr/>
        </p:nvSpPr>
        <p:spPr>
          <a:xfrm>
            <a:off x="3248034" y="1009969"/>
            <a:ext cx="5695931" cy="369332"/>
          </a:xfrm>
          <a:prstGeom prst="rect">
            <a:avLst/>
          </a:prstGeom>
          <a:noFill/>
          <a:ln w="38100">
            <a:solidFill>
              <a:srgbClr val="00B050"/>
            </a:solidFill>
          </a:ln>
        </p:spPr>
        <p:txBody>
          <a:bodyPr wrap="square" rtlCol="0">
            <a:spAutoFit/>
          </a:bodyPr>
          <a:lstStyle/>
          <a:p>
            <a:pPr algn="ctr"/>
            <a:r>
              <a:rPr lang="fr-FR" b="1">
                <a:solidFill>
                  <a:srgbClr val="00B050"/>
                </a:solidFill>
              </a:rPr>
              <a:t>Modification de l’emplacement des caissons</a:t>
            </a:r>
          </a:p>
        </p:txBody>
      </p:sp>
      <p:pic>
        <p:nvPicPr>
          <p:cNvPr id="6" name="Image 5">
            <a:extLst>
              <a:ext uri="{FF2B5EF4-FFF2-40B4-BE49-F238E27FC236}">
                <a16:creationId xmlns:a16="http://schemas.microsoft.com/office/drawing/2014/main" id="{840E8159-0C19-8799-40E0-817D8D176564}"/>
              </a:ext>
            </a:extLst>
          </p:cNvPr>
          <p:cNvPicPr>
            <a:picLocks noChangeAspect="1"/>
          </p:cNvPicPr>
          <p:nvPr/>
        </p:nvPicPr>
        <p:blipFill>
          <a:blip r:embed="rId3"/>
          <a:stretch>
            <a:fillRect/>
          </a:stretch>
        </p:blipFill>
        <p:spPr>
          <a:xfrm>
            <a:off x="2069882" y="1707028"/>
            <a:ext cx="8244812" cy="4785847"/>
          </a:xfrm>
          <a:prstGeom prst="rect">
            <a:avLst/>
          </a:prstGeom>
        </p:spPr>
      </p:pic>
      <p:sp>
        <p:nvSpPr>
          <p:cNvPr id="3" name="Espace réservé du numéro de diapositive 3">
            <a:extLst>
              <a:ext uri="{FF2B5EF4-FFF2-40B4-BE49-F238E27FC236}">
                <a16:creationId xmlns:a16="http://schemas.microsoft.com/office/drawing/2014/main" id="{7E83EE18-3134-0141-FE61-5868BCA31DE5}"/>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94</a:t>
            </a:fld>
            <a:endParaRPr lang="fr-FR"/>
          </a:p>
        </p:txBody>
      </p:sp>
    </p:spTree>
    <p:extLst>
      <p:ext uri="{BB962C8B-B14F-4D97-AF65-F5344CB8AC3E}">
        <p14:creationId xmlns:p14="http://schemas.microsoft.com/office/powerpoint/2010/main" val="23176013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2F44A-CA11-053A-E1F5-679BF7D2A0A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9F7272-6B03-10AB-E59D-E920E28CB2BE}"/>
              </a:ext>
            </a:extLst>
          </p:cNvPr>
          <p:cNvSpPr>
            <a:spLocks noGrp="1"/>
          </p:cNvSpPr>
          <p:nvPr>
            <p:ph type="title"/>
          </p:nvPr>
        </p:nvSpPr>
        <p:spPr>
          <a:xfrm>
            <a:off x="2275817" y="138191"/>
            <a:ext cx="7832943" cy="761150"/>
          </a:xfrm>
        </p:spPr>
        <p:txBody>
          <a:bodyPr>
            <a:normAutofit/>
          </a:bodyPr>
          <a:lstStyle/>
          <a:p>
            <a:r>
              <a:rPr lang="fr-FR"/>
              <a:t>Améliorations : Mars 2026</a:t>
            </a:r>
          </a:p>
        </p:txBody>
      </p:sp>
      <p:sp>
        <p:nvSpPr>
          <p:cNvPr id="4" name="Espace réservé du numéro de diapositive 3">
            <a:extLst>
              <a:ext uri="{FF2B5EF4-FFF2-40B4-BE49-F238E27FC236}">
                <a16:creationId xmlns:a16="http://schemas.microsoft.com/office/drawing/2014/main" id="{598D403C-676C-4345-7A78-73EB9E575E6F}"/>
              </a:ext>
            </a:extLst>
          </p:cNvPr>
          <p:cNvSpPr>
            <a:spLocks noGrp="1"/>
          </p:cNvSpPr>
          <p:nvPr>
            <p:ph type="sldNum" sz="quarter" idx="12"/>
          </p:nvPr>
        </p:nvSpPr>
        <p:spPr>
          <a:xfrm>
            <a:off x="10880912" y="6492875"/>
            <a:ext cx="672354" cy="365125"/>
          </a:xfrm>
          <a:prstGeom prst="rect">
            <a:avLst/>
          </a:prstGeom>
        </p:spPr>
        <p:txBody>
          <a:bodyPr vert="horz" lIns="91440" tIns="45720" rIns="91440" bIns="45720" rtlCol="0" anchor="ctr"/>
          <a:lstStyle>
            <a:defPPr>
              <a:defRPr lang="en-FR"/>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E7843D-FF13-4365-9478-9625B70A2705}" type="slidenum">
              <a:rPr lang="en-US" smtClean="0"/>
              <a:pPr/>
              <a:t>95</a:t>
            </a:fld>
            <a:endParaRPr lang="en-US"/>
          </a:p>
        </p:txBody>
      </p:sp>
      <p:sp>
        <p:nvSpPr>
          <p:cNvPr id="7" name="ZoneTexte 6">
            <a:extLst>
              <a:ext uri="{FF2B5EF4-FFF2-40B4-BE49-F238E27FC236}">
                <a16:creationId xmlns:a16="http://schemas.microsoft.com/office/drawing/2014/main" id="{907045F1-6FFC-FA29-BD5C-43117371C231}"/>
              </a:ext>
            </a:extLst>
          </p:cNvPr>
          <p:cNvSpPr txBox="1"/>
          <p:nvPr/>
        </p:nvSpPr>
        <p:spPr>
          <a:xfrm>
            <a:off x="1977553" y="964074"/>
            <a:ext cx="8429469" cy="369332"/>
          </a:xfrm>
          <a:prstGeom prst="rect">
            <a:avLst/>
          </a:prstGeom>
          <a:noFill/>
          <a:ln w="38100">
            <a:solidFill>
              <a:srgbClr val="00B050"/>
            </a:solidFill>
          </a:ln>
        </p:spPr>
        <p:txBody>
          <a:bodyPr wrap="square" rtlCol="0">
            <a:spAutoFit/>
          </a:bodyPr>
          <a:lstStyle/>
          <a:p>
            <a:pPr algn="ctr"/>
            <a:r>
              <a:rPr lang="fr-FR" b="1">
                <a:solidFill>
                  <a:srgbClr val="00B050"/>
                </a:solidFill>
              </a:rPr>
              <a:t>Mise au point fonctionnement porte de </a:t>
            </a:r>
            <a:r>
              <a:rPr lang="fr-FR" b="1" err="1">
                <a:solidFill>
                  <a:srgbClr val="00B050"/>
                </a:solidFill>
              </a:rPr>
              <a:t>soute</a:t>
            </a:r>
            <a:r>
              <a:rPr lang="fr-FR" b="1">
                <a:solidFill>
                  <a:srgbClr val="00B050"/>
                </a:solidFill>
              </a:rPr>
              <a:t> arrière style C5 Galaxy</a:t>
            </a:r>
          </a:p>
        </p:txBody>
      </p:sp>
      <p:pic>
        <p:nvPicPr>
          <p:cNvPr id="5" name="Image 4">
            <a:extLst>
              <a:ext uri="{FF2B5EF4-FFF2-40B4-BE49-F238E27FC236}">
                <a16:creationId xmlns:a16="http://schemas.microsoft.com/office/drawing/2014/main" id="{71573516-EE36-3421-7B9F-6AA0A8F689C0}"/>
              </a:ext>
            </a:extLst>
          </p:cNvPr>
          <p:cNvPicPr>
            <a:picLocks noChangeAspect="1"/>
          </p:cNvPicPr>
          <p:nvPr/>
        </p:nvPicPr>
        <p:blipFill>
          <a:blip r:embed="rId3"/>
          <a:stretch>
            <a:fillRect/>
          </a:stretch>
        </p:blipFill>
        <p:spPr>
          <a:xfrm>
            <a:off x="398388" y="1606631"/>
            <a:ext cx="11395224" cy="4755150"/>
          </a:xfrm>
          <a:prstGeom prst="rect">
            <a:avLst/>
          </a:prstGeom>
        </p:spPr>
      </p:pic>
      <p:pic>
        <p:nvPicPr>
          <p:cNvPr id="8" name="Image 7" descr="Lockheed C-5 Galaxy — Wikipédia">
            <a:extLst>
              <a:ext uri="{FF2B5EF4-FFF2-40B4-BE49-F238E27FC236}">
                <a16:creationId xmlns:a16="http://schemas.microsoft.com/office/drawing/2014/main" id="{79E1A95C-6F77-9A51-5B03-91EC43031E22}"/>
              </a:ext>
            </a:extLst>
          </p:cNvPr>
          <p:cNvPicPr>
            <a:picLocks noChangeAspect="1"/>
          </p:cNvPicPr>
          <p:nvPr/>
        </p:nvPicPr>
        <p:blipFill>
          <a:blip r:embed="rId4"/>
          <a:stretch>
            <a:fillRect/>
          </a:stretch>
        </p:blipFill>
        <p:spPr>
          <a:xfrm>
            <a:off x="8469568" y="4073015"/>
            <a:ext cx="3524421" cy="2354313"/>
          </a:xfrm>
          <a:prstGeom prst="rect">
            <a:avLst/>
          </a:prstGeom>
        </p:spPr>
      </p:pic>
      <p:sp>
        <p:nvSpPr>
          <p:cNvPr id="3" name="Espace réservé du numéro de diapositive 3">
            <a:extLst>
              <a:ext uri="{FF2B5EF4-FFF2-40B4-BE49-F238E27FC236}">
                <a16:creationId xmlns:a16="http://schemas.microsoft.com/office/drawing/2014/main" id="{368C2697-A182-2762-281E-94E82ABDDF06}"/>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95</a:t>
            </a:fld>
            <a:endParaRPr lang="fr-FR"/>
          </a:p>
        </p:txBody>
      </p:sp>
    </p:spTree>
    <p:extLst>
      <p:ext uri="{BB962C8B-B14F-4D97-AF65-F5344CB8AC3E}">
        <p14:creationId xmlns:p14="http://schemas.microsoft.com/office/powerpoint/2010/main" val="27847847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AAFD5-B11F-1E92-A7D5-3D6F365DFF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DD5CC4D-8A7F-2BAB-0FBE-7268B2421B86}"/>
              </a:ext>
            </a:extLst>
          </p:cNvPr>
          <p:cNvSpPr>
            <a:spLocks noGrp="1"/>
          </p:cNvSpPr>
          <p:nvPr>
            <p:ph type="title"/>
          </p:nvPr>
        </p:nvSpPr>
        <p:spPr>
          <a:xfrm>
            <a:off x="2275817" y="138191"/>
            <a:ext cx="7832943" cy="761150"/>
          </a:xfrm>
        </p:spPr>
        <p:txBody>
          <a:bodyPr>
            <a:normAutofit/>
          </a:bodyPr>
          <a:lstStyle/>
          <a:p>
            <a:r>
              <a:rPr lang="fr-FR"/>
              <a:t>Améliorations : Mars 2026</a:t>
            </a:r>
          </a:p>
        </p:txBody>
      </p:sp>
      <p:sp>
        <p:nvSpPr>
          <p:cNvPr id="7" name="ZoneTexte 6">
            <a:extLst>
              <a:ext uri="{FF2B5EF4-FFF2-40B4-BE49-F238E27FC236}">
                <a16:creationId xmlns:a16="http://schemas.microsoft.com/office/drawing/2014/main" id="{3BEA0B0F-DE0F-A3F4-DAF9-1A066E52A7D2}"/>
              </a:ext>
            </a:extLst>
          </p:cNvPr>
          <p:cNvSpPr txBox="1"/>
          <p:nvPr/>
        </p:nvSpPr>
        <p:spPr>
          <a:xfrm>
            <a:off x="4049490" y="899341"/>
            <a:ext cx="4285595" cy="369332"/>
          </a:xfrm>
          <a:prstGeom prst="rect">
            <a:avLst/>
          </a:prstGeom>
          <a:noFill/>
          <a:ln w="38100">
            <a:solidFill>
              <a:srgbClr val="00B050"/>
            </a:solidFill>
          </a:ln>
        </p:spPr>
        <p:txBody>
          <a:bodyPr wrap="square" rtlCol="0">
            <a:spAutoFit/>
          </a:bodyPr>
          <a:lstStyle/>
          <a:p>
            <a:pPr algn="ctr"/>
            <a:r>
              <a:rPr lang="fr-FR" b="1">
                <a:solidFill>
                  <a:srgbClr val="00B050"/>
                </a:solidFill>
              </a:rPr>
              <a:t>Détail fonctionnement plancher</a:t>
            </a:r>
          </a:p>
        </p:txBody>
      </p:sp>
      <p:pic>
        <p:nvPicPr>
          <p:cNvPr id="5" name="Image 4">
            <a:extLst>
              <a:ext uri="{FF2B5EF4-FFF2-40B4-BE49-F238E27FC236}">
                <a16:creationId xmlns:a16="http://schemas.microsoft.com/office/drawing/2014/main" id="{C5F60D97-5167-2905-DBA1-3540AC14C335}"/>
              </a:ext>
            </a:extLst>
          </p:cNvPr>
          <p:cNvPicPr>
            <a:picLocks noChangeAspect="1"/>
          </p:cNvPicPr>
          <p:nvPr/>
        </p:nvPicPr>
        <p:blipFill>
          <a:blip r:embed="rId3"/>
          <a:srcRect l="731" t="2534" r="42235" b="13723"/>
          <a:stretch>
            <a:fillRect/>
          </a:stretch>
        </p:blipFill>
        <p:spPr>
          <a:xfrm>
            <a:off x="4049490" y="1515715"/>
            <a:ext cx="7924800" cy="4855588"/>
          </a:xfrm>
          <a:prstGeom prst="rect">
            <a:avLst/>
          </a:prstGeom>
        </p:spPr>
      </p:pic>
      <p:cxnSp>
        <p:nvCxnSpPr>
          <p:cNvPr id="8" name="Connecteur droit avec flèche 7">
            <a:extLst>
              <a:ext uri="{FF2B5EF4-FFF2-40B4-BE49-F238E27FC236}">
                <a16:creationId xmlns:a16="http://schemas.microsoft.com/office/drawing/2014/main" id="{4FC5F72A-67E7-9B60-C221-0076F0020742}"/>
              </a:ext>
            </a:extLst>
          </p:cNvPr>
          <p:cNvCxnSpPr>
            <a:cxnSpLocks/>
            <a:stCxn id="12" idx="3"/>
          </p:cNvCxnSpPr>
          <p:nvPr/>
        </p:nvCxnSpPr>
        <p:spPr>
          <a:xfrm>
            <a:off x="2275817" y="2058405"/>
            <a:ext cx="3682531" cy="2106887"/>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E99D3E6B-E487-5DDA-66D9-2950C3588DB9}"/>
              </a:ext>
            </a:extLst>
          </p:cNvPr>
          <p:cNvCxnSpPr>
            <a:cxnSpLocks/>
            <a:stCxn id="15" idx="3"/>
          </p:cNvCxnSpPr>
          <p:nvPr/>
        </p:nvCxnSpPr>
        <p:spPr>
          <a:xfrm>
            <a:off x="2175213" y="3971689"/>
            <a:ext cx="3920787" cy="93953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10F2C30F-0C14-BDD4-EE61-DB9E525DD0F8}"/>
              </a:ext>
            </a:extLst>
          </p:cNvPr>
          <p:cNvSpPr txBox="1"/>
          <p:nvPr/>
        </p:nvSpPr>
        <p:spPr>
          <a:xfrm>
            <a:off x="181547" y="1735239"/>
            <a:ext cx="2094270" cy="646331"/>
          </a:xfrm>
          <a:prstGeom prst="rect">
            <a:avLst/>
          </a:prstGeom>
          <a:noFill/>
        </p:spPr>
        <p:txBody>
          <a:bodyPr wrap="square" rtlCol="0">
            <a:spAutoFit/>
          </a:bodyPr>
          <a:lstStyle/>
          <a:p>
            <a:pPr algn="ctr"/>
            <a:r>
              <a:rPr lang="fr-FR" b="1">
                <a:solidFill>
                  <a:srgbClr val="00B050"/>
                </a:solidFill>
              </a:rPr>
              <a:t>Stockage des planches</a:t>
            </a:r>
          </a:p>
        </p:txBody>
      </p:sp>
      <p:sp>
        <p:nvSpPr>
          <p:cNvPr id="15" name="ZoneTexte 14">
            <a:extLst>
              <a:ext uri="{FF2B5EF4-FFF2-40B4-BE49-F238E27FC236}">
                <a16:creationId xmlns:a16="http://schemas.microsoft.com/office/drawing/2014/main" id="{373B29A8-906E-5954-4558-7F687E28CEEF}"/>
              </a:ext>
            </a:extLst>
          </p:cNvPr>
          <p:cNvSpPr txBox="1"/>
          <p:nvPr/>
        </p:nvSpPr>
        <p:spPr>
          <a:xfrm>
            <a:off x="335880" y="3648523"/>
            <a:ext cx="1839333" cy="646331"/>
          </a:xfrm>
          <a:prstGeom prst="rect">
            <a:avLst/>
          </a:prstGeom>
          <a:noFill/>
        </p:spPr>
        <p:txBody>
          <a:bodyPr wrap="square" rtlCol="0">
            <a:spAutoFit/>
          </a:bodyPr>
          <a:lstStyle/>
          <a:p>
            <a:pPr algn="ctr"/>
            <a:r>
              <a:rPr lang="fr-FR" b="1">
                <a:solidFill>
                  <a:srgbClr val="00B050"/>
                </a:solidFill>
              </a:rPr>
              <a:t>Stockage des poutres</a:t>
            </a:r>
          </a:p>
        </p:txBody>
      </p:sp>
      <p:cxnSp>
        <p:nvCxnSpPr>
          <p:cNvPr id="17" name="Connecteur droit avec flèche 16">
            <a:extLst>
              <a:ext uri="{FF2B5EF4-FFF2-40B4-BE49-F238E27FC236}">
                <a16:creationId xmlns:a16="http://schemas.microsoft.com/office/drawing/2014/main" id="{C2E61CDA-4570-D2EA-B26C-56AE2DC6EFC3}"/>
              </a:ext>
            </a:extLst>
          </p:cNvPr>
          <p:cNvCxnSpPr>
            <a:cxnSpLocks/>
            <a:stCxn id="25" idx="3"/>
          </p:cNvCxnSpPr>
          <p:nvPr/>
        </p:nvCxnSpPr>
        <p:spPr>
          <a:xfrm flipV="1">
            <a:off x="3162654" y="4781666"/>
            <a:ext cx="4093552" cy="1158411"/>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41C1BDAB-5191-2832-D1AF-ED71CFADB2E3}"/>
              </a:ext>
            </a:extLst>
          </p:cNvPr>
          <p:cNvSpPr txBox="1"/>
          <p:nvPr/>
        </p:nvSpPr>
        <p:spPr>
          <a:xfrm>
            <a:off x="359762" y="5755411"/>
            <a:ext cx="2802892" cy="369332"/>
          </a:xfrm>
          <a:prstGeom prst="rect">
            <a:avLst/>
          </a:prstGeom>
          <a:noFill/>
        </p:spPr>
        <p:txBody>
          <a:bodyPr wrap="square" rtlCol="0">
            <a:spAutoFit/>
          </a:bodyPr>
          <a:lstStyle/>
          <a:p>
            <a:pPr algn="ctr"/>
            <a:r>
              <a:rPr lang="fr-FR" b="1">
                <a:solidFill>
                  <a:srgbClr val="00B050"/>
                </a:solidFill>
              </a:rPr>
              <a:t>Rail pour les poutres</a:t>
            </a:r>
          </a:p>
        </p:txBody>
      </p:sp>
      <p:sp>
        <p:nvSpPr>
          <p:cNvPr id="3" name="Espace réservé du numéro de diapositive 3">
            <a:extLst>
              <a:ext uri="{FF2B5EF4-FFF2-40B4-BE49-F238E27FC236}">
                <a16:creationId xmlns:a16="http://schemas.microsoft.com/office/drawing/2014/main" id="{7E1B2A7D-92D6-4081-EC33-F04BF6C9B88B}"/>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96</a:t>
            </a:fld>
            <a:endParaRPr lang="fr-FR"/>
          </a:p>
        </p:txBody>
      </p:sp>
    </p:spTree>
    <p:extLst>
      <p:ext uri="{BB962C8B-B14F-4D97-AF65-F5344CB8AC3E}">
        <p14:creationId xmlns:p14="http://schemas.microsoft.com/office/powerpoint/2010/main" val="34737840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FA16ED77-249F-0063-0069-B945A8C1B5CF}"/>
              </a:ext>
            </a:extLst>
          </p:cNvPr>
          <p:cNvPicPr>
            <a:picLocks noChangeAspect="1"/>
          </p:cNvPicPr>
          <p:nvPr/>
        </p:nvPicPr>
        <p:blipFill>
          <a:blip r:embed="rId3"/>
          <a:stretch>
            <a:fillRect/>
          </a:stretch>
        </p:blipFill>
        <p:spPr>
          <a:xfrm>
            <a:off x="1551983" y="1620029"/>
            <a:ext cx="9088034" cy="4143967"/>
          </a:xfrm>
          <a:prstGeom prst="rect">
            <a:avLst/>
          </a:prstGeom>
        </p:spPr>
      </p:pic>
      <p:sp>
        <p:nvSpPr>
          <p:cNvPr id="2" name="Titre 1">
            <a:extLst>
              <a:ext uri="{FF2B5EF4-FFF2-40B4-BE49-F238E27FC236}">
                <a16:creationId xmlns:a16="http://schemas.microsoft.com/office/drawing/2014/main" id="{A6889773-B672-4596-D3A9-81355BCF64B6}"/>
              </a:ext>
            </a:extLst>
          </p:cNvPr>
          <p:cNvSpPr>
            <a:spLocks noGrp="1"/>
          </p:cNvSpPr>
          <p:nvPr>
            <p:ph type="title"/>
          </p:nvPr>
        </p:nvSpPr>
        <p:spPr>
          <a:xfrm>
            <a:off x="2408496" y="271576"/>
            <a:ext cx="7375008" cy="619011"/>
          </a:xfrm>
        </p:spPr>
        <p:txBody>
          <a:bodyPr anchor="ctr">
            <a:normAutofit/>
          </a:bodyPr>
          <a:lstStyle/>
          <a:p>
            <a:r>
              <a:rPr lang="fr-FR"/>
              <a:t>Plans finaux : Mai 2026</a:t>
            </a:r>
          </a:p>
        </p:txBody>
      </p:sp>
      <p:cxnSp>
        <p:nvCxnSpPr>
          <p:cNvPr id="14" name="Connecteur droit avec flèche 13">
            <a:extLst>
              <a:ext uri="{FF2B5EF4-FFF2-40B4-BE49-F238E27FC236}">
                <a16:creationId xmlns:a16="http://schemas.microsoft.com/office/drawing/2014/main" id="{2BAAB4F8-8E9A-A566-91D2-17831C741552}"/>
              </a:ext>
            </a:extLst>
          </p:cNvPr>
          <p:cNvCxnSpPr>
            <a:cxnSpLocks/>
            <a:stCxn id="20" idx="2"/>
          </p:cNvCxnSpPr>
          <p:nvPr/>
        </p:nvCxnSpPr>
        <p:spPr>
          <a:xfrm>
            <a:off x="1778424" y="1416626"/>
            <a:ext cx="2016828" cy="1633302"/>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sp>
        <p:nvSpPr>
          <p:cNvPr id="20" name="ZoneTexte 19">
            <a:extLst>
              <a:ext uri="{FF2B5EF4-FFF2-40B4-BE49-F238E27FC236}">
                <a16:creationId xmlns:a16="http://schemas.microsoft.com/office/drawing/2014/main" id="{F302C0B8-A781-F73B-8B63-000A7974A4D4}"/>
              </a:ext>
            </a:extLst>
          </p:cNvPr>
          <p:cNvSpPr txBox="1"/>
          <p:nvPr/>
        </p:nvSpPr>
        <p:spPr>
          <a:xfrm>
            <a:off x="618693" y="770295"/>
            <a:ext cx="2319461" cy="646331"/>
          </a:xfrm>
          <a:prstGeom prst="rect">
            <a:avLst/>
          </a:prstGeom>
          <a:noFill/>
        </p:spPr>
        <p:txBody>
          <a:bodyPr wrap="square" rtlCol="0">
            <a:spAutoFit/>
          </a:bodyPr>
          <a:lstStyle/>
          <a:p>
            <a:pPr algn="ctr"/>
            <a:r>
              <a:rPr lang="fr-FR" b="1">
                <a:solidFill>
                  <a:srgbClr val="00B050"/>
                </a:solidFill>
              </a:rPr>
              <a:t>Décalage des vérins vers la droite</a:t>
            </a:r>
          </a:p>
        </p:txBody>
      </p:sp>
      <p:cxnSp>
        <p:nvCxnSpPr>
          <p:cNvPr id="10" name="Connecteur droit avec flèche 9">
            <a:extLst>
              <a:ext uri="{FF2B5EF4-FFF2-40B4-BE49-F238E27FC236}">
                <a16:creationId xmlns:a16="http://schemas.microsoft.com/office/drawing/2014/main" id="{9C40CF6D-7741-06A4-D1C3-E14EDC62483E}"/>
              </a:ext>
            </a:extLst>
          </p:cNvPr>
          <p:cNvCxnSpPr>
            <a:cxnSpLocks/>
            <a:stCxn id="21" idx="1"/>
          </p:cNvCxnSpPr>
          <p:nvPr/>
        </p:nvCxnSpPr>
        <p:spPr>
          <a:xfrm flipH="1" flipV="1">
            <a:off x="4119716" y="3429000"/>
            <a:ext cx="6312310" cy="2251885"/>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sp>
        <p:nvSpPr>
          <p:cNvPr id="21" name="ZoneTexte 20">
            <a:extLst>
              <a:ext uri="{FF2B5EF4-FFF2-40B4-BE49-F238E27FC236}">
                <a16:creationId xmlns:a16="http://schemas.microsoft.com/office/drawing/2014/main" id="{2D411E3E-3B56-239E-4E99-4B97AFE6C76E}"/>
              </a:ext>
            </a:extLst>
          </p:cNvPr>
          <p:cNvSpPr txBox="1"/>
          <p:nvPr/>
        </p:nvSpPr>
        <p:spPr>
          <a:xfrm>
            <a:off x="10432026" y="5219220"/>
            <a:ext cx="1746748" cy="923330"/>
          </a:xfrm>
          <a:prstGeom prst="rect">
            <a:avLst/>
          </a:prstGeom>
          <a:noFill/>
        </p:spPr>
        <p:txBody>
          <a:bodyPr wrap="square" rtlCol="0">
            <a:spAutoFit/>
          </a:bodyPr>
          <a:lstStyle/>
          <a:p>
            <a:pPr algn="ctr"/>
            <a:r>
              <a:rPr lang="fr-FR" b="1">
                <a:solidFill>
                  <a:srgbClr val="00B050"/>
                </a:solidFill>
              </a:rPr>
              <a:t>Décalage des renforts vers la droite</a:t>
            </a:r>
          </a:p>
        </p:txBody>
      </p:sp>
      <p:sp>
        <p:nvSpPr>
          <p:cNvPr id="27" name="ZoneTexte 26">
            <a:extLst>
              <a:ext uri="{FF2B5EF4-FFF2-40B4-BE49-F238E27FC236}">
                <a16:creationId xmlns:a16="http://schemas.microsoft.com/office/drawing/2014/main" id="{DD7C77F9-0129-49D9-359F-F109561929D4}"/>
              </a:ext>
            </a:extLst>
          </p:cNvPr>
          <p:cNvSpPr txBox="1"/>
          <p:nvPr/>
        </p:nvSpPr>
        <p:spPr>
          <a:xfrm>
            <a:off x="246351" y="5764539"/>
            <a:ext cx="2319461" cy="646331"/>
          </a:xfrm>
          <a:prstGeom prst="rect">
            <a:avLst/>
          </a:prstGeom>
          <a:noFill/>
        </p:spPr>
        <p:txBody>
          <a:bodyPr wrap="square" rtlCol="0">
            <a:spAutoFit/>
          </a:bodyPr>
          <a:lstStyle/>
          <a:p>
            <a:pPr algn="ctr"/>
            <a:r>
              <a:rPr lang="fr-FR" b="1">
                <a:solidFill>
                  <a:srgbClr val="00B050"/>
                </a:solidFill>
              </a:rPr>
              <a:t>Plateforme de passage amovible</a:t>
            </a:r>
          </a:p>
        </p:txBody>
      </p:sp>
      <p:cxnSp>
        <p:nvCxnSpPr>
          <p:cNvPr id="28" name="Connecteur droit avec flèche 27">
            <a:extLst>
              <a:ext uri="{FF2B5EF4-FFF2-40B4-BE49-F238E27FC236}">
                <a16:creationId xmlns:a16="http://schemas.microsoft.com/office/drawing/2014/main" id="{90F78304-5A25-92FB-D00D-8AE27DB30858}"/>
              </a:ext>
            </a:extLst>
          </p:cNvPr>
          <p:cNvCxnSpPr>
            <a:cxnSpLocks/>
            <a:stCxn id="27" idx="3"/>
          </p:cNvCxnSpPr>
          <p:nvPr/>
        </p:nvCxnSpPr>
        <p:spPr>
          <a:xfrm flipV="1">
            <a:off x="2565812" y="3808073"/>
            <a:ext cx="1396588" cy="2279632"/>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sp>
        <p:nvSpPr>
          <p:cNvPr id="31" name="Ellipse 30">
            <a:extLst>
              <a:ext uri="{FF2B5EF4-FFF2-40B4-BE49-F238E27FC236}">
                <a16:creationId xmlns:a16="http://schemas.microsoft.com/office/drawing/2014/main" id="{4ACF47BA-772C-8058-019D-4393D31C1570}"/>
              </a:ext>
            </a:extLst>
          </p:cNvPr>
          <p:cNvSpPr/>
          <p:nvPr/>
        </p:nvSpPr>
        <p:spPr>
          <a:xfrm>
            <a:off x="8737072" y="2405878"/>
            <a:ext cx="1478694" cy="876918"/>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0DD06051-611E-A19C-2CFF-764B733FC053}"/>
              </a:ext>
            </a:extLst>
          </p:cNvPr>
          <p:cNvSpPr txBox="1"/>
          <p:nvPr/>
        </p:nvSpPr>
        <p:spPr>
          <a:xfrm>
            <a:off x="10113289" y="2520654"/>
            <a:ext cx="2089354" cy="1200329"/>
          </a:xfrm>
          <a:prstGeom prst="rect">
            <a:avLst/>
          </a:prstGeom>
          <a:noFill/>
        </p:spPr>
        <p:txBody>
          <a:bodyPr wrap="square" rtlCol="0">
            <a:spAutoFit/>
          </a:bodyPr>
          <a:lstStyle/>
          <a:p>
            <a:pPr algn="ctr"/>
            <a:r>
              <a:rPr lang="fr-FR" b="1">
                <a:solidFill>
                  <a:srgbClr val="00B050"/>
                </a:solidFill>
              </a:rPr>
              <a:t>Faible dièdre positif </a:t>
            </a:r>
            <a:r>
              <a:rPr lang="fr-FR" b="1">
                <a:solidFill>
                  <a:srgbClr val="00B050"/>
                </a:solidFill>
                <a:sym typeface="Wingdings" panose="05000000000000000000" pitchFamily="2" charset="2"/>
              </a:rPr>
              <a:t> meilleure stabilité</a:t>
            </a:r>
            <a:endParaRPr lang="fr-FR" b="1">
              <a:solidFill>
                <a:srgbClr val="00B050"/>
              </a:solidFill>
            </a:endParaRPr>
          </a:p>
        </p:txBody>
      </p:sp>
      <p:sp>
        <p:nvSpPr>
          <p:cNvPr id="38" name="ZoneTexte 37">
            <a:extLst>
              <a:ext uri="{FF2B5EF4-FFF2-40B4-BE49-F238E27FC236}">
                <a16:creationId xmlns:a16="http://schemas.microsoft.com/office/drawing/2014/main" id="{F3738EE2-D550-D778-081E-BC60EED2CC49}"/>
              </a:ext>
            </a:extLst>
          </p:cNvPr>
          <p:cNvSpPr txBox="1"/>
          <p:nvPr/>
        </p:nvSpPr>
        <p:spPr>
          <a:xfrm>
            <a:off x="3264106" y="992929"/>
            <a:ext cx="7550540" cy="369332"/>
          </a:xfrm>
          <a:prstGeom prst="rect">
            <a:avLst/>
          </a:prstGeom>
          <a:noFill/>
          <a:ln w="38100">
            <a:solidFill>
              <a:srgbClr val="00B050"/>
            </a:solidFill>
          </a:ln>
        </p:spPr>
        <p:txBody>
          <a:bodyPr wrap="square" rtlCol="0">
            <a:spAutoFit/>
          </a:bodyPr>
          <a:lstStyle/>
          <a:p>
            <a:pPr algn="ctr"/>
            <a:r>
              <a:rPr lang="fr-FR" b="1">
                <a:solidFill>
                  <a:srgbClr val="00B050"/>
                </a:solidFill>
              </a:rPr>
              <a:t>Optimisation de la marge de passage du conteneur dans la </a:t>
            </a:r>
            <a:r>
              <a:rPr lang="fr-FR" b="1" err="1">
                <a:solidFill>
                  <a:srgbClr val="00B050"/>
                </a:solidFill>
              </a:rPr>
              <a:t>soute</a:t>
            </a:r>
            <a:endParaRPr lang="fr-FR" b="1">
              <a:solidFill>
                <a:srgbClr val="00B050"/>
              </a:solidFill>
            </a:endParaRPr>
          </a:p>
        </p:txBody>
      </p:sp>
      <p:sp>
        <p:nvSpPr>
          <p:cNvPr id="3" name="Espace réservé du numéro de diapositive 3">
            <a:extLst>
              <a:ext uri="{FF2B5EF4-FFF2-40B4-BE49-F238E27FC236}">
                <a16:creationId xmlns:a16="http://schemas.microsoft.com/office/drawing/2014/main" id="{64972186-E8A4-0EEC-3DDC-506ACAD5775A}"/>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97</a:t>
            </a:fld>
            <a:endParaRPr lang="fr-FR"/>
          </a:p>
        </p:txBody>
      </p:sp>
    </p:spTree>
    <p:extLst>
      <p:ext uri="{BB962C8B-B14F-4D97-AF65-F5344CB8AC3E}">
        <p14:creationId xmlns:p14="http://schemas.microsoft.com/office/powerpoint/2010/main" val="139468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515FF-37D3-6455-4D5A-69ECFC576C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F3E5F19-22C9-3353-D784-1C482FF868DC}"/>
              </a:ext>
            </a:extLst>
          </p:cNvPr>
          <p:cNvSpPr>
            <a:spLocks noGrp="1"/>
          </p:cNvSpPr>
          <p:nvPr>
            <p:ph type="title"/>
          </p:nvPr>
        </p:nvSpPr>
        <p:spPr>
          <a:xfrm>
            <a:off x="2408496" y="271576"/>
            <a:ext cx="7375008" cy="619011"/>
          </a:xfrm>
        </p:spPr>
        <p:txBody>
          <a:bodyPr anchor="ctr">
            <a:normAutofit/>
          </a:bodyPr>
          <a:lstStyle/>
          <a:p>
            <a:r>
              <a:rPr lang="fr-FR"/>
              <a:t>Plans finaux : Mai 2026</a:t>
            </a:r>
          </a:p>
        </p:txBody>
      </p:sp>
      <p:pic>
        <p:nvPicPr>
          <p:cNvPr id="4" name="Image 3">
            <a:extLst>
              <a:ext uri="{FF2B5EF4-FFF2-40B4-BE49-F238E27FC236}">
                <a16:creationId xmlns:a16="http://schemas.microsoft.com/office/drawing/2014/main" id="{3209E7A9-8FBE-A1D1-7CD3-F429141DA869}"/>
              </a:ext>
            </a:extLst>
          </p:cNvPr>
          <p:cNvPicPr>
            <a:picLocks noChangeAspect="1"/>
          </p:cNvPicPr>
          <p:nvPr/>
        </p:nvPicPr>
        <p:blipFill>
          <a:blip r:embed="rId3"/>
          <a:stretch>
            <a:fillRect/>
          </a:stretch>
        </p:blipFill>
        <p:spPr>
          <a:xfrm>
            <a:off x="899539" y="1021060"/>
            <a:ext cx="10392922" cy="3501780"/>
          </a:xfrm>
          <a:prstGeom prst="rect">
            <a:avLst/>
          </a:prstGeom>
        </p:spPr>
      </p:pic>
      <p:pic>
        <p:nvPicPr>
          <p:cNvPr id="6" name="Image 5">
            <a:extLst>
              <a:ext uri="{FF2B5EF4-FFF2-40B4-BE49-F238E27FC236}">
                <a16:creationId xmlns:a16="http://schemas.microsoft.com/office/drawing/2014/main" id="{4336EED0-9790-7490-280D-8660FE3F0905}"/>
              </a:ext>
            </a:extLst>
          </p:cNvPr>
          <p:cNvPicPr>
            <a:picLocks noChangeAspect="1"/>
          </p:cNvPicPr>
          <p:nvPr/>
        </p:nvPicPr>
        <p:blipFill>
          <a:blip r:embed="rId4"/>
          <a:stretch>
            <a:fillRect/>
          </a:stretch>
        </p:blipFill>
        <p:spPr>
          <a:xfrm>
            <a:off x="8519816" y="2917417"/>
            <a:ext cx="3436210" cy="3471792"/>
          </a:xfrm>
          <a:prstGeom prst="rect">
            <a:avLst/>
          </a:prstGeom>
          <a:ln w="57150">
            <a:solidFill>
              <a:srgbClr val="00B050"/>
            </a:solidFill>
          </a:ln>
        </p:spPr>
      </p:pic>
      <p:sp>
        <p:nvSpPr>
          <p:cNvPr id="7" name="Rectangle 6">
            <a:extLst>
              <a:ext uri="{FF2B5EF4-FFF2-40B4-BE49-F238E27FC236}">
                <a16:creationId xmlns:a16="http://schemas.microsoft.com/office/drawing/2014/main" id="{D120E9D3-4084-6B42-4C92-D26AEDC4F7BE}"/>
              </a:ext>
            </a:extLst>
          </p:cNvPr>
          <p:cNvSpPr/>
          <p:nvPr/>
        </p:nvSpPr>
        <p:spPr>
          <a:xfrm>
            <a:off x="1710813" y="2467897"/>
            <a:ext cx="1150374" cy="1317522"/>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E61E64B6-CEA3-0CBC-9F4D-F64CBE63B590}"/>
              </a:ext>
            </a:extLst>
          </p:cNvPr>
          <p:cNvCxnSpPr>
            <a:cxnSpLocks/>
            <a:stCxn id="7" idx="3"/>
            <a:endCxn id="6" idx="1"/>
          </p:cNvCxnSpPr>
          <p:nvPr/>
        </p:nvCxnSpPr>
        <p:spPr>
          <a:xfrm>
            <a:off x="2861187" y="3126658"/>
            <a:ext cx="5658629" cy="1526655"/>
          </a:xfrm>
          <a:prstGeom prst="line">
            <a:avLst/>
          </a:prstGeom>
          <a:ln w="571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E3D2FA58-6DD9-A353-BE98-0E84D2334A49}"/>
              </a:ext>
            </a:extLst>
          </p:cNvPr>
          <p:cNvCxnSpPr>
            <a:cxnSpLocks/>
            <a:stCxn id="30" idx="3"/>
          </p:cNvCxnSpPr>
          <p:nvPr/>
        </p:nvCxnSpPr>
        <p:spPr>
          <a:xfrm flipV="1">
            <a:off x="5407742" y="4237703"/>
            <a:ext cx="3706761" cy="657463"/>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E6C5E181-5263-3C44-D1D1-62D6C1E17D79}"/>
              </a:ext>
            </a:extLst>
          </p:cNvPr>
          <p:cNvCxnSpPr>
            <a:cxnSpLocks/>
            <a:stCxn id="35" idx="3"/>
          </p:cNvCxnSpPr>
          <p:nvPr/>
        </p:nvCxnSpPr>
        <p:spPr>
          <a:xfrm flipV="1">
            <a:off x="5191432" y="5142496"/>
            <a:ext cx="4198374" cy="567715"/>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18">
            <a:extLst>
              <a:ext uri="{FF2B5EF4-FFF2-40B4-BE49-F238E27FC236}">
                <a16:creationId xmlns:a16="http://schemas.microsoft.com/office/drawing/2014/main" id="{F281597D-8951-6303-E597-830BCAA6C9C5}"/>
              </a:ext>
            </a:extLst>
          </p:cNvPr>
          <p:cNvCxnSpPr>
            <a:cxnSpLocks/>
            <a:stCxn id="37" idx="3"/>
          </p:cNvCxnSpPr>
          <p:nvPr/>
        </p:nvCxnSpPr>
        <p:spPr>
          <a:xfrm flipV="1">
            <a:off x="5562333" y="4984955"/>
            <a:ext cx="5730128" cy="1381171"/>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756F1333-6517-443F-D55D-60D86101A29B}"/>
              </a:ext>
            </a:extLst>
          </p:cNvPr>
          <p:cNvSpPr txBox="1"/>
          <p:nvPr/>
        </p:nvSpPr>
        <p:spPr>
          <a:xfrm>
            <a:off x="3313472" y="4572000"/>
            <a:ext cx="2094270" cy="646331"/>
          </a:xfrm>
          <a:prstGeom prst="rect">
            <a:avLst/>
          </a:prstGeom>
          <a:noFill/>
        </p:spPr>
        <p:txBody>
          <a:bodyPr wrap="square" rtlCol="0">
            <a:spAutoFit/>
          </a:bodyPr>
          <a:lstStyle/>
          <a:p>
            <a:pPr algn="ctr"/>
            <a:r>
              <a:rPr lang="fr-FR" b="1">
                <a:solidFill>
                  <a:srgbClr val="00B050"/>
                </a:solidFill>
              </a:rPr>
              <a:t>Stockage des planches</a:t>
            </a:r>
          </a:p>
        </p:txBody>
      </p:sp>
      <p:sp>
        <p:nvSpPr>
          <p:cNvPr id="35" name="ZoneTexte 34">
            <a:extLst>
              <a:ext uri="{FF2B5EF4-FFF2-40B4-BE49-F238E27FC236}">
                <a16:creationId xmlns:a16="http://schemas.microsoft.com/office/drawing/2014/main" id="{FBAFADB4-4310-64ED-DFCA-7E4F5801535B}"/>
              </a:ext>
            </a:extLst>
          </p:cNvPr>
          <p:cNvSpPr txBox="1"/>
          <p:nvPr/>
        </p:nvSpPr>
        <p:spPr>
          <a:xfrm>
            <a:off x="3460254" y="5327268"/>
            <a:ext cx="1839333" cy="646331"/>
          </a:xfrm>
          <a:prstGeom prst="rect">
            <a:avLst/>
          </a:prstGeom>
          <a:noFill/>
        </p:spPr>
        <p:txBody>
          <a:bodyPr wrap="square" rtlCol="0">
            <a:spAutoFit/>
          </a:bodyPr>
          <a:lstStyle/>
          <a:p>
            <a:pPr algn="ctr"/>
            <a:r>
              <a:rPr lang="fr-FR" b="1">
                <a:solidFill>
                  <a:srgbClr val="00B050"/>
                </a:solidFill>
              </a:rPr>
              <a:t>Stockage des poutres</a:t>
            </a:r>
          </a:p>
        </p:txBody>
      </p:sp>
      <p:sp>
        <p:nvSpPr>
          <p:cNvPr id="37" name="ZoneTexte 36">
            <a:extLst>
              <a:ext uri="{FF2B5EF4-FFF2-40B4-BE49-F238E27FC236}">
                <a16:creationId xmlns:a16="http://schemas.microsoft.com/office/drawing/2014/main" id="{9595A97A-3454-363D-7F47-490FF831BB4B}"/>
              </a:ext>
            </a:extLst>
          </p:cNvPr>
          <p:cNvSpPr txBox="1"/>
          <p:nvPr/>
        </p:nvSpPr>
        <p:spPr>
          <a:xfrm>
            <a:off x="2759441" y="6181460"/>
            <a:ext cx="2802892" cy="369332"/>
          </a:xfrm>
          <a:prstGeom prst="rect">
            <a:avLst/>
          </a:prstGeom>
          <a:noFill/>
        </p:spPr>
        <p:txBody>
          <a:bodyPr wrap="square" rtlCol="0">
            <a:spAutoFit/>
          </a:bodyPr>
          <a:lstStyle/>
          <a:p>
            <a:pPr algn="ctr"/>
            <a:r>
              <a:rPr lang="fr-FR" b="1">
                <a:solidFill>
                  <a:srgbClr val="00B050"/>
                </a:solidFill>
              </a:rPr>
              <a:t>Rail pour les poutres</a:t>
            </a:r>
          </a:p>
        </p:txBody>
      </p:sp>
      <p:sp>
        <p:nvSpPr>
          <p:cNvPr id="3" name="Espace réservé du numéro de diapositive 3">
            <a:extLst>
              <a:ext uri="{FF2B5EF4-FFF2-40B4-BE49-F238E27FC236}">
                <a16:creationId xmlns:a16="http://schemas.microsoft.com/office/drawing/2014/main" id="{64DCFC10-28DD-8D59-E153-3CF569F58C6D}"/>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98</a:t>
            </a:fld>
            <a:endParaRPr lang="fr-FR"/>
          </a:p>
        </p:txBody>
      </p:sp>
    </p:spTree>
    <p:extLst>
      <p:ext uri="{BB962C8B-B14F-4D97-AF65-F5344CB8AC3E}">
        <p14:creationId xmlns:p14="http://schemas.microsoft.com/office/powerpoint/2010/main" val="18277484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29401-6A0B-7A6D-AC04-D073BEB737F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311C256-A9D6-A769-6F8D-DFAE3B65032C}"/>
              </a:ext>
            </a:extLst>
          </p:cNvPr>
          <p:cNvSpPr>
            <a:spLocks noGrp="1"/>
          </p:cNvSpPr>
          <p:nvPr>
            <p:ph type="title"/>
          </p:nvPr>
        </p:nvSpPr>
        <p:spPr>
          <a:xfrm>
            <a:off x="2408496" y="271576"/>
            <a:ext cx="7375008" cy="619011"/>
          </a:xfrm>
        </p:spPr>
        <p:txBody>
          <a:bodyPr anchor="ctr">
            <a:normAutofit/>
          </a:bodyPr>
          <a:lstStyle/>
          <a:p>
            <a:r>
              <a:rPr lang="fr-FR"/>
              <a:t>Plans finaux : Mai 2026</a:t>
            </a:r>
          </a:p>
        </p:txBody>
      </p:sp>
      <p:pic>
        <p:nvPicPr>
          <p:cNvPr id="42" name="Image 41">
            <a:extLst>
              <a:ext uri="{FF2B5EF4-FFF2-40B4-BE49-F238E27FC236}">
                <a16:creationId xmlns:a16="http://schemas.microsoft.com/office/drawing/2014/main" id="{FB334B7B-C7E6-1DD0-4892-722EFE7EDE2C}"/>
              </a:ext>
            </a:extLst>
          </p:cNvPr>
          <p:cNvPicPr>
            <a:picLocks noGrp="1" noRot="1" noChangeAspect="1" noMove="1" noResize="1" noEditPoints="1" noAdjustHandles="1" noChangeArrowheads="1" noChangeShapeType="1" noCrop="1"/>
          </p:cNvPicPr>
          <p:nvPr/>
        </p:nvPicPr>
        <p:blipFill>
          <a:blip r:embed="rId3"/>
          <a:stretch>
            <a:fillRect/>
          </a:stretch>
        </p:blipFill>
        <p:spPr>
          <a:xfrm>
            <a:off x="1418698" y="1136394"/>
            <a:ext cx="9354604" cy="4979745"/>
          </a:xfrm>
          <a:prstGeom prst="rect">
            <a:avLst/>
          </a:prstGeom>
        </p:spPr>
      </p:pic>
      <p:cxnSp>
        <p:nvCxnSpPr>
          <p:cNvPr id="43" name="Connecteur droit avec flèche 42">
            <a:extLst>
              <a:ext uri="{FF2B5EF4-FFF2-40B4-BE49-F238E27FC236}">
                <a16:creationId xmlns:a16="http://schemas.microsoft.com/office/drawing/2014/main" id="{6B71B8C0-3159-08C2-1DE7-92556BB51092}"/>
              </a:ext>
            </a:extLst>
          </p:cNvPr>
          <p:cNvCxnSpPr>
            <a:cxnSpLocks/>
            <a:stCxn id="45" idx="3"/>
          </p:cNvCxnSpPr>
          <p:nvPr/>
        </p:nvCxnSpPr>
        <p:spPr>
          <a:xfrm>
            <a:off x="1922555" y="1065027"/>
            <a:ext cx="938632" cy="852263"/>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45" name="ZoneTexte 44">
            <a:extLst>
              <a:ext uri="{FF2B5EF4-FFF2-40B4-BE49-F238E27FC236}">
                <a16:creationId xmlns:a16="http://schemas.microsoft.com/office/drawing/2014/main" id="{D89BE094-9955-17D5-EB5E-FF41441D3AE8}"/>
              </a:ext>
            </a:extLst>
          </p:cNvPr>
          <p:cNvSpPr txBox="1"/>
          <p:nvPr/>
        </p:nvSpPr>
        <p:spPr>
          <a:xfrm>
            <a:off x="0" y="741861"/>
            <a:ext cx="1922555" cy="646331"/>
          </a:xfrm>
          <a:prstGeom prst="rect">
            <a:avLst/>
          </a:prstGeom>
          <a:noFill/>
        </p:spPr>
        <p:txBody>
          <a:bodyPr wrap="square" rtlCol="0">
            <a:spAutoFit/>
          </a:bodyPr>
          <a:lstStyle/>
          <a:p>
            <a:pPr algn="ctr"/>
            <a:r>
              <a:rPr lang="fr-FR" b="1">
                <a:solidFill>
                  <a:srgbClr val="00B050"/>
                </a:solidFill>
              </a:rPr>
              <a:t>Rails guides pour les vérins</a:t>
            </a:r>
          </a:p>
        </p:txBody>
      </p:sp>
      <p:cxnSp>
        <p:nvCxnSpPr>
          <p:cNvPr id="46" name="Connecteur droit avec flèche 45">
            <a:extLst>
              <a:ext uri="{FF2B5EF4-FFF2-40B4-BE49-F238E27FC236}">
                <a16:creationId xmlns:a16="http://schemas.microsoft.com/office/drawing/2014/main" id="{D4F68C83-6265-AC14-FAFD-0E127B61E679}"/>
              </a:ext>
            </a:extLst>
          </p:cNvPr>
          <p:cNvCxnSpPr>
            <a:cxnSpLocks/>
            <a:stCxn id="45" idx="3"/>
          </p:cNvCxnSpPr>
          <p:nvPr/>
        </p:nvCxnSpPr>
        <p:spPr>
          <a:xfrm>
            <a:off x="1922555" y="1065027"/>
            <a:ext cx="2285651" cy="852263"/>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Connecteur droit avec flèche 52">
            <a:extLst>
              <a:ext uri="{FF2B5EF4-FFF2-40B4-BE49-F238E27FC236}">
                <a16:creationId xmlns:a16="http://schemas.microsoft.com/office/drawing/2014/main" id="{52BFDE70-8677-F47F-B6B6-F10C0E478314}"/>
              </a:ext>
            </a:extLst>
          </p:cNvPr>
          <p:cNvCxnSpPr>
            <a:cxnSpLocks/>
            <a:stCxn id="55" idx="3"/>
          </p:cNvCxnSpPr>
          <p:nvPr/>
        </p:nvCxnSpPr>
        <p:spPr>
          <a:xfrm>
            <a:off x="1484671" y="5366842"/>
            <a:ext cx="1580709" cy="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55" name="ZoneTexte 54">
            <a:extLst>
              <a:ext uri="{FF2B5EF4-FFF2-40B4-BE49-F238E27FC236}">
                <a16:creationId xmlns:a16="http://schemas.microsoft.com/office/drawing/2014/main" id="{9C12DFD8-3868-2339-A595-323DF7151974}"/>
              </a:ext>
            </a:extLst>
          </p:cNvPr>
          <p:cNvSpPr txBox="1"/>
          <p:nvPr/>
        </p:nvSpPr>
        <p:spPr>
          <a:xfrm>
            <a:off x="0" y="5182176"/>
            <a:ext cx="1484671" cy="369332"/>
          </a:xfrm>
          <a:prstGeom prst="rect">
            <a:avLst/>
          </a:prstGeom>
          <a:noFill/>
        </p:spPr>
        <p:txBody>
          <a:bodyPr wrap="square" rtlCol="0">
            <a:spAutoFit/>
          </a:bodyPr>
          <a:lstStyle/>
          <a:p>
            <a:pPr algn="ctr"/>
            <a:r>
              <a:rPr lang="fr-FR" b="1">
                <a:solidFill>
                  <a:srgbClr val="00B050"/>
                </a:solidFill>
              </a:rPr>
              <a:t>Poutres</a:t>
            </a:r>
          </a:p>
        </p:txBody>
      </p:sp>
      <p:cxnSp>
        <p:nvCxnSpPr>
          <p:cNvPr id="57" name="Connecteur droit avec flèche 56">
            <a:extLst>
              <a:ext uri="{FF2B5EF4-FFF2-40B4-BE49-F238E27FC236}">
                <a16:creationId xmlns:a16="http://schemas.microsoft.com/office/drawing/2014/main" id="{D018DEF2-484A-DEA5-419A-F70DE905C2C8}"/>
              </a:ext>
            </a:extLst>
          </p:cNvPr>
          <p:cNvCxnSpPr>
            <a:cxnSpLocks/>
            <a:stCxn id="61" idx="1"/>
          </p:cNvCxnSpPr>
          <p:nvPr/>
        </p:nvCxnSpPr>
        <p:spPr>
          <a:xfrm flipH="1" flipV="1">
            <a:off x="6096000" y="3864077"/>
            <a:ext cx="3313472" cy="1073864"/>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61" name="ZoneTexte 60">
            <a:extLst>
              <a:ext uri="{FF2B5EF4-FFF2-40B4-BE49-F238E27FC236}">
                <a16:creationId xmlns:a16="http://schemas.microsoft.com/office/drawing/2014/main" id="{F28152D1-172B-E227-F364-563CE9E672FA}"/>
              </a:ext>
            </a:extLst>
          </p:cNvPr>
          <p:cNvSpPr txBox="1"/>
          <p:nvPr/>
        </p:nvSpPr>
        <p:spPr>
          <a:xfrm>
            <a:off x="9409472" y="4753275"/>
            <a:ext cx="1140542" cy="369332"/>
          </a:xfrm>
          <a:prstGeom prst="rect">
            <a:avLst/>
          </a:prstGeom>
          <a:noFill/>
        </p:spPr>
        <p:txBody>
          <a:bodyPr wrap="square" rtlCol="0">
            <a:spAutoFit/>
          </a:bodyPr>
          <a:lstStyle/>
          <a:p>
            <a:pPr algn="ctr"/>
            <a:r>
              <a:rPr lang="fr-FR" b="1">
                <a:solidFill>
                  <a:srgbClr val="00B050"/>
                </a:solidFill>
              </a:rPr>
              <a:t>Moteur</a:t>
            </a:r>
          </a:p>
        </p:txBody>
      </p:sp>
      <p:sp>
        <p:nvSpPr>
          <p:cNvPr id="64" name="ZoneTexte 63">
            <a:extLst>
              <a:ext uri="{FF2B5EF4-FFF2-40B4-BE49-F238E27FC236}">
                <a16:creationId xmlns:a16="http://schemas.microsoft.com/office/drawing/2014/main" id="{B067BF1B-6408-9F30-3713-465836E7CE79}"/>
              </a:ext>
            </a:extLst>
          </p:cNvPr>
          <p:cNvSpPr txBox="1"/>
          <p:nvPr/>
        </p:nvSpPr>
        <p:spPr>
          <a:xfrm>
            <a:off x="7595420" y="2624591"/>
            <a:ext cx="1140542" cy="369332"/>
          </a:xfrm>
          <a:prstGeom prst="rect">
            <a:avLst/>
          </a:prstGeom>
          <a:noFill/>
        </p:spPr>
        <p:txBody>
          <a:bodyPr wrap="square" rtlCol="0">
            <a:spAutoFit/>
          </a:bodyPr>
          <a:lstStyle/>
          <a:p>
            <a:pPr algn="ctr"/>
            <a:r>
              <a:rPr lang="fr-FR" b="1">
                <a:solidFill>
                  <a:srgbClr val="00B050"/>
                </a:solidFill>
              </a:rPr>
              <a:t>Aile</a:t>
            </a:r>
          </a:p>
        </p:txBody>
      </p:sp>
      <p:sp>
        <p:nvSpPr>
          <p:cNvPr id="65" name="ZoneTexte 64">
            <a:extLst>
              <a:ext uri="{FF2B5EF4-FFF2-40B4-BE49-F238E27FC236}">
                <a16:creationId xmlns:a16="http://schemas.microsoft.com/office/drawing/2014/main" id="{41397FB1-4EDE-C4CB-1A75-DF5E6665C554}"/>
              </a:ext>
            </a:extLst>
          </p:cNvPr>
          <p:cNvSpPr txBox="1"/>
          <p:nvPr/>
        </p:nvSpPr>
        <p:spPr>
          <a:xfrm>
            <a:off x="2959510" y="5654474"/>
            <a:ext cx="1140542" cy="369332"/>
          </a:xfrm>
          <a:prstGeom prst="rect">
            <a:avLst/>
          </a:prstGeom>
          <a:noFill/>
        </p:spPr>
        <p:txBody>
          <a:bodyPr wrap="square" rtlCol="0">
            <a:spAutoFit/>
          </a:bodyPr>
          <a:lstStyle/>
          <a:p>
            <a:pPr algn="ctr"/>
            <a:r>
              <a:rPr lang="fr-FR" b="1">
                <a:solidFill>
                  <a:srgbClr val="00B050"/>
                </a:solidFill>
              </a:rPr>
              <a:t>Nez</a:t>
            </a:r>
          </a:p>
        </p:txBody>
      </p:sp>
      <p:sp>
        <p:nvSpPr>
          <p:cNvPr id="66" name="ZoneTexte 65">
            <a:extLst>
              <a:ext uri="{FF2B5EF4-FFF2-40B4-BE49-F238E27FC236}">
                <a16:creationId xmlns:a16="http://schemas.microsoft.com/office/drawing/2014/main" id="{A7444006-0DFC-3F25-6356-2A6614F24003}"/>
              </a:ext>
            </a:extLst>
          </p:cNvPr>
          <p:cNvSpPr txBox="1"/>
          <p:nvPr/>
        </p:nvSpPr>
        <p:spPr>
          <a:xfrm>
            <a:off x="2959510" y="1018860"/>
            <a:ext cx="1140542" cy="369332"/>
          </a:xfrm>
          <a:prstGeom prst="rect">
            <a:avLst/>
          </a:prstGeom>
          <a:noFill/>
        </p:spPr>
        <p:txBody>
          <a:bodyPr wrap="square" rtlCol="0">
            <a:spAutoFit/>
          </a:bodyPr>
          <a:lstStyle/>
          <a:p>
            <a:pPr algn="ctr"/>
            <a:r>
              <a:rPr lang="fr-FR" b="1">
                <a:solidFill>
                  <a:srgbClr val="00B050"/>
                </a:solidFill>
              </a:rPr>
              <a:t>Queue</a:t>
            </a:r>
          </a:p>
        </p:txBody>
      </p:sp>
      <p:sp>
        <p:nvSpPr>
          <p:cNvPr id="67" name="ZoneTexte 66">
            <a:extLst>
              <a:ext uri="{FF2B5EF4-FFF2-40B4-BE49-F238E27FC236}">
                <a16:creationId xmlns:a16="http://schemas.microsoft.com/office/drawing/2014/main" id="{B19DA786-1989-72CC-152E-8DEB50F2C057}"/>
              </a:ext>
            </a:extLst>
          </p:cNvPr>
          <p:cNvSpPr txBox="1"/>
          <p:nvPr/>
        </p:nvSpPr>
        <p:spPr>
          <a:xfrm>
            <a:off x="2861187" y="3244334"/>
            <a:ext cx="1406013" cy="369332"/>
          </a:xfrm>
          <a:prstGeom prst="rect">
            <a:avLst/>
          </a:prstGeom>
          <a:noFill/>
        </p:spPr>
        <p:txBody>
          <a:bodyPr wrap="square" rtlCol="0">
            <a:spAutoFit/>
          </a:bodyPr>
          <a:lstStyle/>
          <a:p>
            <a:pPr algn="ctr"/>
            <a:r>
              <a:rPr lang="fr-FR" b="1">
                <a:solidFill>
                  <a:srgbClr val="00B050"/>
                </a:solidFill>
              </a:rPr>
              <a:t>Conteneur</a:t>
            </a:r>
          </a:p>
        </p:txBody>
      </p:sp>
      <p:sp>
        <p:nvSpPr>
          <p:cNvPr id="3" name="Espace réservé du numéro de diapositive 3">
            <a:extLst>
              <a:ext uri="{FF2B5EF4-FFF2-40B4-BE49-F238E27FC236}">
                <a16:creationId xmlns:a16="http://schemas.microsoft.com/office/drawing/2014/main" id="{26E51B0C-3B08-A400-C44B-AF26427D7952}"/>
              </a:ext>
            </a:extLst>
          </p:cNvPr>
          <p:cNvSpPr txBox="1">
            <a:spLocks/>
          </p:cNvSpPr>
          <p:nvPr/>
        </p:nvSpPr>
        <p:spPr>
          <a:xfrm>
            <a:off x="4724400" y="6492875"/>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2791F4-4CBE-44C5-BBCA-39086848FED6}" type="slidenum">
              <a:rPr lang="fr-FR" smtClean="0"/>
              <a:pPr/>
              <a:t>99</a:t>
            </a:fld>
            <a:endParaRPr lang="fr-FR"/>
          </a:p>
        </p:txBody>
      </p:sp>
    </p:spTree>
    <p:extLst>
      <p:ext uri="{BB962C8B-B14F-4D97-AF65-F5344CB8AC3E}">
        <p14:creationId xmlns:p14="http://schemas.microsoft.com/office/powerpoint/2010/main" val="130368766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5873</Words>
  <Application>Microsoft Office PowerPoint</Application>
  <PresentationFormat>Grand écran</PresentationFormat>
  <Paragraphs>1651</Paragraphs>
  <Slides>111</Slides>
  <Notes>110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111</vt:i4>
      </vt:variant>
    </vt:vector>
  </HeadingPairs>
  <TitlesOfParts>
    <vt:vector size="121" baseType="lpstr">
      <vt:lpstr>Aptos</vt:lpstr>
      <vt:lpstr>Aptos Narrow</vt:lpstr>
      <vt:lpstr>Arial</vt:lpstr>
      <vt:lpstr>Arial Narrow</vt:lpstr>
      <vt:lpstr>Calibri</vt:lpstr>
      <vt:lpstr>Cambria Math</vt:lpstr>
      <vt:lpstr>Century Gothic</vt:lpstr>
      <vt:lpstr>Helvetica</vt:lpstr>
      <vt:lpstr>Wingdings</vt:lpstr>
      <vt:lpstr>Thème Office</vt:lpstr>
      <vt:lpstr>Présentation PowerPoint</vt:lpstr>
      <vt:lpstr>I – Introduction et organisation</vt:lpstr>
      <vt:lpstr>Présentation PowerPoint</vt:lpstr>
      <vt:lpstr>Bilan des compétences</vt:lpstr>
      <vt:lpstr>Acquis d’apprentissage</vt:lpstr>
      <vt:lpstr>Qu'est-ce que ISO-PLANE ?</vt:lpstr>
      <vt:lpstr>Projet collaboratif</vt:lpstr>
      <vt:lpstr>Cahier des charges général </vt:lpstr>
      <vt:lpstr>Nos objectifs – ISO Plane BDX</vt:lpstr>
      <vt:lpstr>Analyse fonctionnelle</vt:lpstr>
      <vt:lpstr>OBS (Organizational Breakdown Structure)</vt:lpstr>
      <vt:lpstr>WBS (Work Breakdown Structure)</vt:lpstr>
      <vt:lpstr>RACI (Responsible Accountable Consulted Informed)</vt:lpstr>
      <vt:lpstr>Diagramme GANTT</vt:lpstr>
      <vt:lpstr>Nos livrables</vt:lpstr>
      <vt:lpstr>II – Evaluation globale du concept ISO-PLANE  </vt:lpstr>
      <vt:lpstr>1. Etude commerciale</vt:lpstr>
      <vt:lpstr>Etude de marché (Volume / Part)</vt:lpstr>
      <vt:lpstr>Avion à comparer</vt:lpstr>
      <vt:lpstr>Comparaison des consommations carburants / coûts opérationnels</vt:lpstr>
      <vt:lpstr>Comparaison des coûts logistiques</vt:lpstr>
      <vt:lpstr>Coût de fabrication initial</vt:lpstr>
      <vt:lpstr>Coût de fabrication initial</vt:lpstr>
      <vt:lpstr>Coût de fabrication initial</vt:lpstr>
      <vt:lpstr>Coût de fabrication initial</vt:lpstr>
      <vt:lpstr>Coût de fabrication optimisé</vt:lpstr>
      <vt:lpstr>Prévisions des ventes (Estimation)</vt:lpstr>
      <vt:lpstr>Prévisions des ventes (Estimation)</vt:lpstr>
      <vt:lpstr>Prévisions des ventes (Estimation)</vt:lpstr>
      <vt:lpstr>Prévisions des ventes (Estimation)</vt:lpstr>
      <vt:lpstr>Prévisions des ventes (Estimation)</vt:lpstr>
      <vt:lpstr>Seuil de rentabilité (Estimation)</vt:lpstr>
      <vt:lpstr>Seuil de rentabilité (Estimation)</vt:lpstr>
      <vt:lpstr>Héritage industriel</vt:lpstr>
      <vt:lpstr>Potentiels partenaires industriels</vt:lpstr>
      <vt:lpstr>Panorama des constructeurs</vt:lpstr>
      <vt:lpstr>Panorama des constructeurs</vt:lpstr>
      <vt:lpstr>Pays avec industrie aéronautique intéressante </vt:lpstr>
      <vt:lpstr>Financeurs / Investisseurs potentiels</vt:lpstr>
      <vt:lpstr>Exemples de missions</vt:lpstr>
      <vt:lpstr>Opportunités de marché</vt:lpstr>
      <vt:lpstr>Impact coût sur la mission principale – Livraison fret</vt:lpstr>
      <vt:lpstr>Impact coût sur la mission secondaire – Bombardier d’eau</vt:lpstr>
      <vt:lpstr>Prix massique </vt:lpstr>
      <vt:lpstr>Prix massique</vt:lpstr>
      <vt:lpstr>Bilan carbone</vt:lpstr>
      <vt:lpstr>Avantage : ISO-PLANE</vt:lpstr>
      <vt:lpstr>Recherche sur le logo</vt:lpstr>
      <vt:lpstr>2. Etude technique</vt:lpstr>
      <vt:lpstr>Points à retenir</vt:lpstr>
      <vt:lpstr>Points clés techniques à résoudre</vt:lpstr>
      <vt:lpstr>Logistique de chargement</vt:lpstr>
      <vt:lpstr>Logistique de chargement</vt:lpstr>
      <vt:lpstr>Logistique de chargement</vt:lpstr>
      <vt:lpstr>Logistique de chargement</vt:lpstr>
      <vt:lpstr>RDM : Nos objectifs</vt:lpstr>
      <vt:lpstr>Présentation PowerPoint</vt:lpstr>
      <vt:lpstr>RDM : Squelette </vt:lpstr>
      <vt:lpstr>RDM : Squelette</vt:lpstr>
      <vt:lpstr>RDM : Squelette </vt:lpstr>
      <vt:lpstr>RDM : Squelette</vt:lpstr>
      <vt:lpstr>RDM : Squelette conclusion</vt:lpstr>
      <vt:lpstr>RDM : Dimensionnement des longerons</vt:lpstr>
      <vt:lpstr>RDM : Dimensionnement des longerons</vt:lpstr>
      <vt:lpstr>RDM : Dimensionnement des longerons</vt:lpstr>
      <vt:lpstr>RDM : Dimensionnement des longerons</vt:lpstr>
      <vt:lpstr>RDM : Dimensionnement des longerons</vt:lpstr>
      <vt:lpstr>RDM : Dimensionnement des longerons conclusion</vt:lpstr>
      <vt:lpstr>Présentation PowerPoint</vt:lpstr>
      <vt:lpstr>Planche de bord</vt:lpstr>
      <vt:lpstr>Présentation PowerPoint</vt:lpstr>
      <vt:lpstr>Planche de bord</vt:lpstr>
      <vt:lpstr>Planche de bord</vt:lpstr>
      <vt:lpstr>Planche de bord</vt:lpstr>
      <vt:lpstr>Nos objectifs AERO</vt:lpstr>
      <vt:lpstr>Comparaison technique</vt:lpstr>
      <vt:lpstr>Comparaison technique</vt:lpstr>
      <vt:lpstr>Comparaison technique</vt:lpstr>
      <vt:lpstr>Comparaison technique</vt:lpstr>
      <vt:lpstr>Comparaison technique</vt:lpstr>
      <vt:lpstr>Choix du profil</vt:lpstr>
      <vt:lpstr>Choix du profil  </vt:lpstr>
      <vt:lpstr>Choix du profil </vt:lpstr>
      <vt:lpstr>Choix du profil</vt:lpstr>
      <vt:lpstr>Choix cinématique portes de soute</vt:lpstr>
      <vt:lpstr>Choix mécanisme portes de soute</vt:lpstr>
      <vt:lpstr>Premiers plans : Décembre 2025</vt:lpstr>
      <vt:lpstr>Premiers plans : Décembre 2025</vt:lpstr>
      <vt:lpstr>Améliorations : Janvier 2026</vt:lpstr>
      <vt:lpstr>Améliorations : Janvier 2026</vt:lpstr>
      <vt:lpstr>Améliorations : Janvier 2026</vt:lpstr>
      <vt:lpstr>Améliorations : Février 2026</vt:lpstr>
      <vt:lpstr>Améliorations : Mars 2026</vt:lpstr>
      <vt:lpstr>Améliorations : Mars 2026</vt:lpstr>
      <vt:lpstr>Améliorations : Mars 2026</vt:lpstr>
      <vt:lpstr>Améliorations : Mars 2026</vt:lpstr>
      <vt:lpstr>Plans finaux : Mai 2026</vt:lpstr>
      <vt:lpstr>Plans finaux : Mai 2026</vt:lpstr>
      <vt:lpstr>Plans finaux : Mai 2026</vt:lpstr>
      <vt:lpstr>Mécanisme porte de soute retenu par le Lycée Diderot</vt:lpstr>
      <vt:lpstr>Marges en translation</vt:lpstr>
      <vt:lpstr>Marges en rotation</vt:lpstr>
      <vt:lpstr>Marges en rotation et translation à l’arrière</vt:lpstr>
      <vt:lpstr>Marges en rotation et translation à l’avant</vt:lpstr>
      <vt:lpstr>Marges avec données </vt:lpstr>
      <vt:lpstr>Centrage simplifié Q400</vt:lpstr>
      <vt:lpstr>Centrage simplifié ISO-PLANE</vt:lpstr>
      <vt:lpstr>Présentation PowerPoint</vt:lpstr>
      <vt:lpstr>III – Bilan </vt:lpstr>
      <vt:lpstr>Nos ressources détaillées</vt:lpstr>
      <vt:lpstr>Organisation des réunions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2 : ISO-Plane ESTACA BDX</dc:title>
  <dc:creator>POINAUD Esteban</dc:creator>
  <cp:lastModifiedBy>POINAUD Esteban</cp:lastModifiedBy>
  <cp:revision>1</cp:revision>
  <cp:lastPrinted>2026-05-10T15:10:29Z</cp:lastPrinted>
  <dcterms:created xsi:type="dcterms:W3CDTF">2025-10-08T16:26:56Z</dcterms:created>
  <dcterms:modified xsi:type="dcterms:W3CDTF">2026-05-12T08:46:44Z</dcterms:modified>
</cp:coreProperties>
</file>