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9"/>
  </p:notesMasterIdLst>
  <p:sldIdLst>
    <p:sldId id="257" r:id="rId2"/>
    <p:sldId id="262" r:id="rId3"/>
    <p:sldId id="263" r:id="rId4"/>
    <p:sldId id="282" r:id="rId5"/>
    <p:sldId id="264" r:id="rId6"/>
    <p:sldId id="267" r:id="rId7"/>
    <p:sldId id="296" r:id="rId8"/>
    <p:sldId id="298" r:id="rId9"/>
    <p:sldId id="299" r:id="rId10"/>
    <p:sldId id="297" r:id="rId11"/>
    <p:sldId id="283" r:id="rId12"/>
    <p:sldId id="286" r:id="rId13"/>
    <p:sldId id="291" r:id="rId14"/>
    <p:sldId id="287" r:id="rId15"/>
    <p:sldId id="288" r:id="rId16"/>
    <p:sldId id="289" r:id="rId17"/>
    <p:sldId id="290" r:id="rId18"/>
  </p:sldIdLst>
  <p:sldSz cx="10691813" cy="7559675"/>
  <p:notesSz cx="6858000" cy="9144000"/>
  <p:defaultTextStyle>
    <a:defPPr>
      <a:defRPr lang="fr-FR"/>
    </a:defPPr>
    <a:lvl1pPr marL="0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1pPr>
    <a:lvl2pPr marL="497754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2pPr>
    <a:lvl3pPr marL="995507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3pPr>
    <a:lvl4pPr marL="1493261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4pPr>
    <a:lvl5pPr marL="1991015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5pPr>
    <a:lvl6pPr marL="2488768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6pPr>
    <a:lvl7pPr marL="2986522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7pPr>
    <a:lvl8pPr marL="3484275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8pPr>
    <a:lvl9pPr marL="3982029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381">
          <p15:clr>
            <a:srgbClr val="A4A3A4"/>
          </p15:clr>
        </p15:guide>
        <p15:guide id="2" pos="3367">
          <p15:clr>
            <a:srgbClr val="A4A3A4"/>
          </p15:clr>
        </p15:guide>
        <p15:guide id="3" orient="horz" pos="236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E83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567" autoAdjust="0"/>
    <p:restoredTop sz="94674"/>
  </p:normalViewPr>
  <p:slideViewPr>
    <p:cSldViewPr snapToGrid="0" snapToObjects="1">
      <p:cViewPr varScale="1">
        <p:scale>
          <a:sx n="100" d="100"/>
          <a:sy n="100" d="100"/>
        </p:scale>
        <p:origin x="-1878" y="-96"/>
      </p:cViewPr>
      <p:guideLst>
        <p:guide orient="horz" pos="3629"/>
        <p:guide orient="horz" pos="2972"/>
        <p:guide pos="515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49" d="100"/>
          <a:sy n="49" d="100"/>
        </p:scale>
        <p:origin x="1731" y="55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6B9529-9190-CB48-8A06-6DDABD3567A8}" type="datetimeFigureOut">
              <a:rPr lang="fr-FR" smtClean="0"/>
              <a:t>16/01/2017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5425C6-1F41-534F-9248-3C22F63EA79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175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1pPr>
    <a:lvl2pPr marL="497754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2pPr>
    <a:lvl3pPr marL="995507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3pPr>
    <a:lvl4pPr marL="1493261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4pPr>
    <a:lvl5pPr marL="1991015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5pPr>
    <a:lvl6pPr marL="2488768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6pPr>
    <a:lvl7pPr marL="2986522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7pPr>
    <a:lvl8pPr marL="3484275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8pPr>
    <a:lvl9pPr marL="3982029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5425C6-1F41-534F-9248-3C22F63EA799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9647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emière de 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ZoneTexte 20"/>
          <p:cNvSpPr txBox="1"/>
          <p:nvPr userDrawn="1"/>
        </p:nvSpPr>
        <p:spPr>
          <a:xfrm>
            <a:off x="537210" y="5494444"/>
            <a:ext cx="769239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800" dirty="0" smtClean="0">
                <a:solidFill>
                  <a:schemeClr val="bg1"/>
                </a:solidFill>
              </a:rPr>
              <a:t>NOM CLIENT</a:t>
            </a:r>
          </a:p>
          <a:p>
            <a:r>
              <a:rPr lang="fr-FR" sz="2500" dirty="0" smtClean="0">
                <a:solidFill>
                  <a:schemeClr val="bg1"/>
                </a:solidFill>
              </a:rPr>
              <a:t>NOM PROJET</a:t>
            </a:r>
            <a:endParaRPr lang="fr-FR" sz="2500" dirty="0">
              <a:solidFill>
                <a:schemeClr val="bg1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" b="83187"/>
          <a:stretch/>
        </p:blipFill>
        <p:spPr>
          <a:xfrm>
            <a:off x="-1" y="1"/>
            <a:ext cx="10691814" cy="755967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95" t="63620" r="8198" b="28626"/>
          <a:stretch/>
        </p:blipFill>
        <p:spPr>
          <a:xfrm>
            <a:off x="4199258" y="5841417"/>
            <a:ext cx="5486401" cy="586211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59" y="1908858"/>
            <a:ext cx="8233965" cy="350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678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877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et modifiez le titre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idx="1"/>
          </p:nvPr>
        </p:nvSpPr>
        <p:spPr>
          <a:xfrm>
            <a:off x="735062" y="146377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err="1" smtClean="0"/>
              <a:t>Deuxièmve</a:t>
            </a:r>
            <a:r>
              <a:rPr lang="fr-FR" dirty="0" smtClean="0"/>
              <a:t>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0358BD-8424-384F-809F-95A4D502BF26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01019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511935"/>
            <a:ext cx="9177139" cy="2124409"/>
          </a:xfrm>
        </p:spPr>
        <p:txBody>
          <a:bodyPr anchor="b">
            <a:noAutofit/>
          </a:bodyPr>
          <a:lstStyle>
            <a:lvl1pPr>
              <a:defRPr sz="5952" cap="all" baseline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1886" y="3863834"/>
            <a:ext cx="7484269" cy="1931917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03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801886" y="3746239"/>
            <a:ext cx="9177139" cy="175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ce réservé du numéro de diapositive 2"/>
          <p:cNvSpPr>
            <a:spLocks noGrp="1"/>
          </p:cNvSpPr>
          <p:nvPr>
            <p:ph type="sldNum" sz="quarter" idx="10"/>
          </p:nvPr>
        </p:nvSpPr>
        <p:spPr>
          <a:xfrm>
            <a:off x="4979244" y="7006700"/>
            <a:ext cx="728387" cy="2769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0358BD-8424-384F-809F-95A4D502BF26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110147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numéro de diapositive 2"/>
          <p:cNvSpPr>
            <a:spLocks noGrp="1"/>
          </p:cNvSpPr>
          <p:nvPr>
            <p:ph type="sldNum" sz="quarter" idx="10"/>
          </p:nvPr>
        </p:nvSpPr>
        <p:spPr>
          <a:xfrm>
            <a:off x="4979244" y="7006700"/>
            <a:ext cx="728387" cy="2769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0358BD-8424-384F-809F-95A4D502BF26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72124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748" y="6902742"/>
            <a:ext cx="9717024" cy="53035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24" y="6896646"/>
            <a:ext cx="1450848" cy="536448"/>
          </a:xfrm>
          <a:prstGeom prst="rect">
            <a:avLst/>
          </a:prstGeom>
        </p:spPr>
      </p:pic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877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et modifiez le titre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735062" y="1536926"/>
            <a:ext cx="9221689" cy="5129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err="1" smtClean="0"/>
              <a:t>Deuxièmve</a:t>
            </a:r>
            <a:r>
              <a:rPr lang="fr-FR" dirty="0" smtClean="0"/>
              <a:t>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8083603" y="6914366"/>
            <a:ext cx="2460663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marL="0" algn="r" defTabSz="995507" rtl="0" eaLnBrk="1" latinLnBrk="0" hangingPunct="1">
              <a:defRPr lang="fr-FR"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97754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507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261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015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8768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6522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275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029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v9.1 – 16 Jan. 2017</a:t>
            </a:r>
          </a:p>
          <a:p>
            <a:r>
              <a:rPr lang="en-US" dirty="0" smtClean="0"/>
              <a:t>Copyrights Technoplane SAS</a:t>
            </a:r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177" y="7028573"/>
            <a:ext cx="2544993" cy="284669"/>
          </a:xfrm>
          <a:prstGeom prst="rect">
            <a:avLst/>
          </a:prstGeom>
        </p:spPr>
      </p:pic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79243" y="7005561"/>
            <a:ext cx="7283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ctr">
              <a:defRPr lang="fr-FR" sz="1200" smtClean="0">
                <a:solidFill>
                  <a:schemeClr val="bg1"/>
                </a:solidFill>
              </a:defRPr>
            </a:lvl1pPr>
          </a:lstStyle>
          <a:p>
            <a:fld id="{100358BD-8424-384F-809F-95A4D502BF2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Footer Placeholder 4"/>
          <p:cNvSpPr txBox="1">
            <a:spLocks/>
          </p:cNvSpPr>
          <p:nvPr userDrawn="1"/>
        </p:nvSpPr>
        <p:spPr>
          <a:xfrm>
            <a:off x="5965797" y="6913227"/>
            <a:ext cx="2262864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marL="0" algn="r" defTabSz="995507" rtl="0" eaLnBrk="1" latinLnBrk="0" hangingPunct="1">
              <a:defRPr lang="fr-FR"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97754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507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261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015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8768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6522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275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029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www.mini-bee.com</a:t>
            </a:r>
          </a:p>
          <a:p>
            <a:pPr algn="ctr"/>
            <a:r>
              <a:rPr lang="en-US" dirty="0" smtClean="0"/>
              <a:t>Lesser Open Bee License 1.3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62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1" r:id="rId2"/>
    <p:sldLayoutId id="2147483682" r:id="rId3"/>
    <p:sldLayoutId id="2147483683" r:id="rId4"/>
  </p:sldLayoutIdLst>
  <p:hf hdr="0" ftr="0" dt="0"/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4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0.png"/><Relationship Id="rId18" Type="http://schemas.openxmlformats.org/officeDocument/2006/relationships/image" Target="../media/image95.png"/><Relationship Id="rId3" Type="http://schemas.openxmlformats.org/officeDocument/2006/relationships/image" Target="../media/image80.png"/><Relationship Id="rId21" Type="http://schemas.openxmlformats.org/officeDocument/2006/relationships/image" Target="../media/image98.gif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17" Type="http://schemas.openxmlformats.org/officeDocument/2006/relationships/image" Target="../media/image94.gif"/><Relationship Id="rId2" Type="http://schemas.openxmlformats.org/officeDocument/2006/relationships/image" Target="../media/image79.png"/><Relationship Id="rId16" Type="http://schemas.openxmlformats.org/officeDocument/2006/relationships/image" Target="../media/image93.png"/><Relationship Id="rId20" Type="http://schemas.openxmlformats.org/officeDocument/2006/relationships/image" Target="../media/image9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3.jpeg"/><Relationship Id="rId11" Type="http://schemas.openxmlformats.org/officeDocument/2006/relationships/image" Target="../media/image88.png"/><Relationship Id="rId5" Type="http://schemas.openxmlformats.org/officeDocument/2006/relationships/image" Target="../media/image82.png"/><Relationship Id="rId15" Type="http://schemas.openxmlformats.org/officeDocument/2006/relationships/image" Target="../media/image92.png"/><Relationship Id="rId23" Type="http://schemas.openxmlformats.org/officeDocument/2006/relationships/image" Target="../media/image100.gif"/><Relationship Id="rId10" Type="http://schemas.openxmlformats.org/officeDocument/2006/relationships/image" Target="../media/image87.png"/><Relationship Id="rId19" Type="http://schemas.openxmlformats.org/officeDocument/2006/relationships/image" Target="../media/image96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Relationship Id="rId14" Type="http://schemas.openxmlformats.org/officeDocument/2006/relationships/image" Target="../media/image91.png"/><Relationship Id="rId22" Type="http://schemas.openxmlformats.org/officeDocument/2006/relationships/image" Target="../media/image99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jpg"/><Relationship Id="rId18" Type="http://schemas.openxmlformats.org/officeDocument/2006/relationships/image" Target="../media/image10.png"/><Relationship Id="rId3" Type="http://schemas.openxmlformats.org/officeDocument/2006/relationships/image" Target="../media/image102.jpeg"/><Relationship Id="rId21" Type="http://schemas.openxmlformats.org/officeDocument/2006/relationships/image" Target="../media/image16.png"/><Relationship Id="rId7" Type="http://schemas.openxmlformats.org/officeDocument/2006/relationships/image" Target="../media/image27.jpg"/><Relationship Id="rId12" Type="http://schemas.openxmlformats.org/officeDocument/2006/relationships/image" Target="../media/image32.png"/><Relationship Id="rId17" Type="http://schemas.openxmlformats.org/officeDocument/2006/relationships/image" Target="../media/image8.png"/><Relationship Id="rId2" Type="http://schemas.openxmlformats.org/officeDocument/2006/relationships/image" Target="../media/image101.jpeg"/><Relationship Id="rId16" Type="http://schemas.openxmlformats.org/officeDocument/2006/relationships/image" Target="../media/image7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19" Type="http://schemas.openxmlformats.org/officeDocument/2006/relationships/image" Target="../media/image11.png"/><Relationship Id="rId4" Type="http://schemas.openxmlformats.org/officeDocument/2006/relationships/image" Target="../media/image24.png"/><Relationship Id="rId9" Type="http://schemas.openxmlformats.org/officeDocument/2006/relationships/image" Target="../media/image29.JPG"/><Relationship Id="rId14" Type="http://schemas.openxmlformats.org/officeDocument/2006/relationships/image" Target="../media/image34.png"/><Relationship Id="rId22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gif"/><Relationship Id="rId26" Type="http://schemas.openxmlformats.org/officeDocument/2006/relationships/image" Target="../media/image31.png"/><Relationship Id="rId3" Type="http://schemas.openxmlformats.org/officeDocument/2006/relationships/image" Target="../media/image8.png"/><Relationship Id="rId21" Type="http://schemas.openxmlformats.org/officeDocument/2006/relationships/image" Target="../media/image26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jpeg"/><Relationship Id="rId25" Type="http://schemas.openxmlformats.org/officeDocument/2006/relationships/image" Target="../media/image30.png"/><Relationship Id="rId2" Type="http://schemas.openxmlformats.org/officeDocument/2006/relationships/image" Target="../media/image7.png"/><Relationship Id="rId16" Type="http://schemas.openxmlformats.org/officeDocument/2006/relationships/image" Target="../media/image21.jpeg"/><Relationship Id="rId20" Type="http://schemas.openxmlformats.org/officeDocument/2006/relationships/image" Target="../media/image25.png"/><Relationship Id="rId29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24" Type="http://schemas.openxmlformats.org/officeDocument/2006/relationships/image" Target="../media/image29.JP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23" Type="http://schemas.openxmlformats.org/officeDocument/2006/relationships/image" Target="../media/image28.png"/><Relationship Id="rId28" Type="http://schemas.openxmlformats.org/officeDocument/2006/relationships/image" Target="../media/image33.jp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Relationship Id="rId22" Type="http://schemas.openxmlformats.org/officeDocument/2006/relationships/image" Target="../media/image27.jpg"/><Relationship Id="rId27" Type="http://schemas.openxmlformats.org/officeDocument/2006/relationships/image" Target="../media/image32.png"/><Relationship Id="rId30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7" Type="http://schemas.openxmlformats.org/officeDocument/2006/relationships/image" Target="../media/image43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gif"/><Relationship Id="rId4" Type="http://schemas.openxmlformats.org/officeDocument/2006/relationships/image" Target="../media/image4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gif"/><Relationship Id="rId5" Type="http://schemas.openxmlformats.org/officeDocument/2006/relationships/image" Target="../media/image51.gif"/><Relationship Id="rId4" Type="http://schemas.openxmlformats.org/officeDocument/2006/relationships/image" Target="../media/image50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gif"/><Relationship Id="rId3" Type="http://schemas.openxmlformats.org/officeDocument/2006/relationships/image" Target="../media/image54.gif"/><Relationship Id="rId7" Type="http://schemas.openxmlformats.org/officeDocument/2006/relationships/image" Target="../media/image58.gif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gif"/><Relationship Id="rId5" Type="http://schemas.openxmlformats.org/officeDocument/2006/relationships/image" Target="../media/image56.gif"/><Relationship Id="rId10" Type="http://schemas.openxmlformats.org/officeDocument/2006/relationships/image" Target="../media/image61.gif"/><Relationship Id="rId4" Type="http://schemas.openxmlformats.org/officeDocument/2006/relationships/image" Target="../media/image55.gif"/><Relationship Id="rId9" Type="http://schemas.openxmlformats.org/officeDocument/2006/relationships/image" Target="../media/image6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989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Modular</a:t>
            </a:r>
            <a:r>
              <a:rPr lang="fr-FR" dirty="0" smtClean="0"/>
              <a:t> structure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18" name="Rectangle 17"/>
          <p:cNvSpPr/>
          <p:nvPr/>
        </p:nvSpPr>
        <p:spPr>
          <a:xfrm>
            <a:off x="5812700" y="2779774"/>
            <a:ext cx="19762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dirty="0" smtClean="0"/>
              <a:t>Delivery in 20’ Container</a:t>
            </a:r>
            <a:endParaRPr lang="fr-FR" sz="1400" dirty="0"/>
          </a:p>
        </p:txBody>
      </p:sp>
      <p:cxnSp>
        <p:nvCxnSpPr>
          <p:cNvPr id="6" name="Connecteur droit avec flèche 5"/>
          <p:cNvCxnSpPr/>
          <p:nvPr/>
        </p:nvCxnSpPr>
        <p:spPr>
          <a:xfrm flipV="1">
            <a:off x="6060370" y="4402431"/>
            <a:ext cx="1480957" cy="40197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/>
          <p:cNvCxnSpPr/>
          <p:nvPr/>
        </p:nvCxnSpPr>
        <p:spPr>
          <a:xfrm>
            <a:off x="6129337" y="5658757"/>
            <a:ext cx="1411990" cy="102281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/>
          <p:cNvCxnSpPr/>
          <p:nvPr/>
        </p:nvCxnSpPr>
        <p:spPr>
          <a:xfrm>
            <a:off x="5892445" y="2661251"/>
            <a:ext cx="1816805" cy="1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5882900" y="2011619"/>
            <a:ext cx="18263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dirty="0" smtClean="0"/>
              <a:t>Production, </a:t>
            </a:r>
            <a:r>
              <a:rPr lang="fr-FR" sz="1400" dirty="0" err="1" smtClean="0"/>
              <a:t>delivery</a:t>
            </a:r>
            <a:r>
              <a:rPr lang="fr-FR" sz="1400" dirty="0" smtClean="0"/>
              <a:t> and MRO </a:t>
            </a:r>
            <a:r>
              <a:rPr lang="fr-FR" sz="1400" dirty="0" err="1" smtClean="0"/>
              <a:t>optimization</a:t>
            </a:r>
            <a:endParaRPr lang="fr-FR" sz="1400" dirty="0"/>
          </a:p>
        </p:txBody>
      </p:sp>
      <p:sp>
        <p:nvSpPr>
          <p:cNvPr id="37" name="Rectangle 36"/>
          <p:cNvSpPr/>
          <p:nvPr/>
        </p:nvSpPr>
        <p:spPr>
          <a:xfrm>
            <a:off x="5646012" y="4990432"/>
            <a:ext cx="18263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dirty="0" smtClean="0"/>
              <a:t>2 main flight configurations</a:t>
            </a:r>
            <a:endParaRPr lang="fr-FR" sz="1400" dirty="0"/>
          </a:p>
        </p:txBody>
      </p:sp>
      <p:sp>
        <p:nvSpPr>
          <p:cNvPr id="38" name="Rectangle 37"/>
          <p:cNvSpPr/>
          <p:nvPr/>
        </p:nvSpPr>
        <p:spPr>
          <a:xfrm>
            <a:off x="7713425" y="4248542"/>
            <a:ext cx="244975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 smtClean="0"/>
              <a:t>Taxi</a:t>
            </a:r>
            <a:r>
              <a:rPr lang="fr-FR" sz="1400" dirty="0" smtClean="0"/>
              <a:t>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smtClean="0"/>
              <a:t>VTOL Short intra 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smtClean="0"/>
              <a:t>Short </a:t>
            </a:r>
            <a:r>
              <a:rPr lang="fr-FR" sz="1400" dirty="0" err="1" smtClean="0"/>
              <a:t>wings</a:t>
            </a:r>
            <a:r>
              <a:rPr lang="fr-FR" sz="1400" dirty="0" smtClean="0"/>
              <a:t>, high NACA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smtClean="0"/>
              <a:t>Vertical central </a:t>
            </a:r>
            <a:r>
              <a:rPr lang="fr-FR" sz="1400" dirty="0" err="1" smtClean="0"/>
              <a:t>engines</a:t>
            </a:r>
            <a:endParaRPr lang="fr-FR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err="1" smtClean="0"/>
              <a:t>Fixed</a:t>
            </a:r>
            <a:r>
              <a:rPr lang="fr-FR" sz="1400" dirty="0" smtClean="0"/>
              <a:t> landing </a:t>
            </a:r>
            <a:r>
              <a:rPr lang="fr-FR" sz="1400" dirty="0" err="1" smtClean="0"/>
              <a:t>gear</a:t>
            </a:r>
            <a:endParaRPr lang="fr-FR" sz="1400" dirty="0"/>
          </a:p>
        </p:txBody>
      </p:sp>
      <p:sp>
        <p:nvSpPr>
          <p:cNvPr id="39" name="Rectangle 38"/>
          <p:cNvSpPr/>
          <p:nvPr/>
        </p:nvSpPr>
        <p:spPr>
          <a:xfrm>
            <a:off x="7713425" y="5607149"/>
            <a:ext cx="244975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 smtClean="0"/>
              <a:t>VIP</a:t>
            </a:r>
            <a:r>
              <a:rPr lang="fr-FR" sz="1400" dirty="0" smtClean="0"/>
              <a:t>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smtClean="0"/>
              <a:t>VTOL + </a:t>
            </a:r>
            <a:r>
              <a:rPr lang="fr-FR" sz="1400" dirty="0" err="1" smtClean="0"/>
              <a:t>cruise</a:t>
            </a:r>
            <a:r>
              <a:rPr lang="fr-FR" sz="1400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err="1" smtClean="0"/>
              <a:t>Longuer</a:t>
            </a:r>
            <a:r>
              <a:rPr lang="fr-FR" sz="1400" dirty="0" smtClean="0"/>
              <a:t> </a:t>
            </a:r>
            <a:r>
              <a:rPr lang="fr-FR" sz="1400" dirty="0" err="1" smtClean="0"/>
              <a:t>wings</a:t>
            </a:r>
            <a:endParaRPr lang="fr-FR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smtClean="0"/>
              <a:t>Fuel </a:t>
            </a:r>
            <a:r>
              <a:rPr lang="fr-FR" sz="1400" dirty="0" err="1" smtClean="0"/>
              <a:t>capacities</a:t>
            </a:r>
            <a:endParaRPr lang="fr-FR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err="1" smtClean="0"/>
              <a:t>Retractable</a:t>
            </a:r>
            <a:r>
              <a:rPr lang="fr-FR" sz="1400" dirty="0" smtClean="0"/>
              <a:t> landing </a:t>
            </a:r>
            <a:r>
              <a:rPr lang="fr-FR" sz="1400" dirty="0" err="1" smtClean="0"/>
              <a:t>gear</a:t>
            </a:r>
            <a:endParaRPr lang="fr-FR" sz="1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908" y="4233525"/>
            <a:ext cx="5038725" cy="254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908" y="1403411"/>
            <a:ext cx="5038725" cy="275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9234" y="1652588"/>
            <a:ext cx="1800225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1429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Actions for Mini-Bee TRL2 Project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Mini-Bee TRL2 </a:t>
            </a:r>
            <a:r>
              <a:rPr lang="fr-FR" dirty="0" err="1" smtClean="0"/>
              <a:t>tasks</a:t>
            </a:r>
            <a:r>
              <a:rPr lang="fr-FR" dirty="0" smtClean="0"/>
              <a:t> : </a:t>
            </a:r>
          </a:p>
          <a:p>
            <a:pPr lvl="1"/>
            <a:r>
              <a:rPr lang="fr-FR" dirty="0" err="1" smtClean="0"/>
              <a:t>Refine</a:t>
            </a:r>
            <a:r>
              <a:rPr lang="fr-FR" dirty="0" smtClean="0"/>
              <a:t> </a:t>
            </a:r>
            <a:r>
              <a:rPr lang="fr-FR" dirty="0" err="1" smtClean="0"/>
              <a:t>detailled</a:t>
            </a:r>
            <a:r>
              <a:rPr lang="fr-FR" dirty="0" smtClean="0"/>
              <a:t> </a:t>
            </a:r>
            <a:r>
              <a:rPr lang="fr-FR" dirty="0" err="1" smtClean="0"/>
              <a:t>technical</a:t>
            </a:r>
            <a:r>
              <a:rPr lang="fr-FR" dirty="0" smtClean="0"/>
              <a:t> and </a:t>
            </a:r>
            <a:r>
              <a:rPr lang="fr-FR" dirty="0" err="1" smtClean="0"/>
              <a:t>equipement</a:t>
            </a:r>
            <a:r>
              <a:rPr lang="fr-FR" dirty="0" smtClean="0"/>
              <a:t> configuration</a:t>
            </a:r>
          </a:p>
          <a:p>
            <a:pPr lvl="1"/>
            <a:r>
              <a:rPr lang="fr-FR" dirty="0" err="1" smtClean="0"/>
              <a:t>Evaluate</a:t>
            </a:r>
            <a:r>
              <a:rPr lang="fr-FR" dirty="0" smtClean="0"/>
              <a:t> </a:t>
            </a:r>
            <a:r>
              <a:rPr lang="fr-FR" dirty="0" err="1" smtClean="0"/>
              <a:t>market</a:t>
            </a:r>
            <a:r>
              <a:rPr lang="fr-FR" dirty="0" smtClean="0"/>
              <a:t> </a:t>
            </a:r>
            <a:r>
              <a:rPr lang="fr-FR" dirty="0" err="1" smtClean="0"/>
              <a:t>opportunities</a:t>
            </a:r>
            <a:r>
              <a:rPr lang="fr-FR" dirty="0" smtClean="0"/>
              <a:t>, production and flight </a:t>
            </a:r>
            <a:r>
              <a:rPr lang="fr-FR" dirty="0" err="1" smtClean="0"/>
              <a:t>costs</a:t>
            </a:r>
            <a:endParaRPr lang="fr-FR" dirty="0" smtClean="0"/>
          </a:p>
          <a:p>
            <a:pPr lvl="1"/>
            <a:r>
              <a:rPr lang="fr-FR" dirty="0" err="1" smtClean="0"/>
              <a:t>Define</a:t>
            </a:r>
            <a:r>
              <a:rPr lang="fr-FR" dirty="0" smtClean="0"/>
              <a:t> </a:t>
            </a:r>
            <a:r>
              <a:rPr lang="fr-FR" dirty="0" err="1" smtClean="0"/>
              <a:t>partnership</a:t>
            </a:r>
            <a:r>
              <a:rPr lang="fr-FR" dirty="0" smtClean="0"/>
              <a:t> for TRL2 and TRL3</a:t>
            </a:r>
          </a:p>
          <a:p>
            <a:pPr lvl="1"/>
            <a:r>
              <a:rPr lang="fr-FR" dirty="0" err="1" smtClean="0"/>
              <a:t>Draw</a:t>
            </a:r>
            <a:r>
              <a:rPr lang="fr-FR" dirty="0" smtClean="0"/>
              <a:t> </a:t>
            </a:r>
            <a:r>
              <a:rPr lang="fr-FR" dirty="0" err="1" smtClean="0"/>
              <a:t>project</a:t>
            </a:r>
            <a:r>
              <a:rPr lang="fr-FR" dirty="0" smtClean="0"/>
              <a:t> </a:t>
            </a:r>
            <a:r>
              <a:rPr lang="fr-FR" dirty="0" err="1" smtClean="0"/>
              <a:t>financial</a:t>
            </a:r>
            <a:r>
              <a:rPr lang="fr-FR" dirty="0" smtClean="0"/>
              <a:t> </a:t>
            </a:r>
            <a:r>
              <a:rPr lang="fr-FR" dirty="0" err="1" smtClean="0"/>
              <a:t>path</a:t>
            </a:r>
            <a:endParaRPr lang="fr-FR" dirty="0" smtClean="0"/>
          </a:p>
          <a:p>
            <a:pPr lvl="1"/>
            <a:r>
              <a:rPr lang="fr-FR" dirty="0" err="1" smtClean="0"/>
              <a:t>Investigate</a:t>
            </a:r>
            <a:r>
              <a:rPr lang="fr-FR" dirty="0" smtClean="0"/>
              <a:t> for </a:t>
            </a:r>
            <a:r>
              <a:rPr lang="fr-FR" dirty="0" err="1" smtClean="0"/>
              <a:t>lovemoney</a:t>
            </a:r>
            <a:r>
              <a:rPr lang="fr-FR" dirty="0" smtClean="0"/>
              <a:t> phase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11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45224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Financial </a:t>
            </a:r>
            <a:r>
              <a:rPr lang="fr-FR" dirty="0" err="1" smtClean="0"/>
              <a:t>project</a:t>
            </a:r>
            <a:r>
              <a:rPr lang="fr-FR" dirty="0" smtClean="0"/>
              <a:t> </a:t>
            </a:r>
            <a:r>
              <a:rPr lang="fr-FR" dirty="0" err="1" smtClean="0"/>
              <a:t>path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213" y="2405847"/>
            <a:ext cx="5917831" cy="349466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212" y="1536963"/>
            <a:ext cx="5917828" cy="715281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929008" y="6054111"/>
            <a:ext cx="4354032" cy="42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 err="1"/>
              <a:t>Estimated</a:t>
            </a:r>
            <a:r>
              <a:rPr lang="fr-FR" sz="2161" dirty="0"/>
              <a:t> </a:t>
            </a:r>
            <a:r>
              <a:rPr lang="fr-FR" sz="2161" dirty="0" err="1"/>
              <a:t>overall</a:t>
            </a:r>
            <a:r>
              <a:rPr lang="fr-FR" sz="2161" dirty="0"/>
              <a:t> </a:t>
            </a:r>
            <a:r>
              <a:rPr lang="fr-FR" sz="2161" dirty="0" err="1"/>
              <a:t>project</a:t>
            </a:r>
            <a:r>
              <a:rPr lang="fr-FR" sz="2161" dirty="0"/>
              <a:t> 100m€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1971920" y="6440666"/>
            <a:ext cx="4959458" cy="42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 err="1" smtClean="0"/>
              <a:t>Actual</a:t>
            </a:r>
            <a:r>
              <a:rPr lang="fr-FR" sz="2161" dirty="0" smtClean="0"/>
              <a:t> </a:t>
            </a:r>
            <a:r>
              <a:rPr lang="fr-FR" sz="2161" dirty="0" err="1" smtClean="0"/>
              <a:t>step</a:t>
            </a:r>
            <a:r>
              <a:rPr lang="fr-FR" sz="2161" dirty="0" smtClean="0"/>
              <a:t> : </a:t>
            </a:r>
            <a:r>
              <a:rPr lang="fr-FR" sz="2161" dirty="0" err="1" smtClean="0"/>
              <a:t>Lovemoney</a:t>
            </a:r>
            <a:r>
              <a:rPr lang="fr-FR" sz="2161" dirty="0" smtClean="0"/>
              <a:t> for 500k€ to 2m€</a:t>
            </a:r>
            <a:endParaRPr lang="fr-FR" sz="2161" dirty="0"/>
          </a:p>
        </p:txBody>
      </p:sp>
      <p:sp>
        <p:nvSpPr>
          <p:cNvPr id="8" name="ZoneTexte 7"/>
          <p:cNvSpPr txBox="1"/>
          <p:nvPr/>
        </p:nvSpPr>
        <p:spPr>
          <a:xfrm>
            <a:off x="6521340" y="4119785"/>
            <a:ext cx="3131893" cy="42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 smtClean="0"/>
              <a:t>First flight</a:t>
            </a:r>
            <a:endParaRPr lang="fr-FR" sz="2161" dirty="0"/>
          </a:p>
        </p:txBody>
      </p:sp>
      <p:sp>
        <p:nvSpPr>
          <p:cNvPr id="9" name="ZoneTexte 8"/>
          <p:cNvSpPr txBox="1"/>
          <p:nvPr/>
        </p:nvSpPr>
        <p:spPr>
          <a:xfrm>
            <a:off x="6521342" y="4473619"/>
            <a:ext cx="3131893" cy="42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 smtClean="0"/>
              <a:t>Test </a:t>
            </a:r>
            <a:r>
              <a:rPr lang="fr-FR" sz="2161" dirty="0" err="1" smtClean="0"/>
              <a:t>flights</a:t>
            </a:r>
            <a:endParaRPr lang="fr-FR" sz="2161" dirty="0"/>
          </a:p>
        </p:txBody>
      </p:sp>
      <p:sp>
        <p:nvSpPr>
          <p:cNvPr id="10" name="ZoneTexte 9"/>
          <p:cNvSpPr txBox="1"/>
          <p:nvPr/>
        </p:nvSpPr>
        <p:spPr>
          <a:xfrm>
            <a:off x="6521342" y="5509515"/>
            <a:ext cx="4170471" cy="42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 smtClean="0"/>
              <a:t>Commercialisation / Operations</a:t>
            </a:r>
            <a:endParaRPr lang="fr-FR" sz="2161" dirty="0"/>
          </a:p>
        </p:txBody>
      </p:sp>
      <p:sp>
        <p:nvSpPr>
          <p:cNvPr id="11" name="ZoneTexte 10"/>
          <p:cNvSpPr txBox="1"/>
          <p:nvPr/>
        </p:nvSpPr>
        <p:spPr>
          <a:xfrm>
            <a:off x="6521339" y="4796878"/>
            <a:ext cx="3131893" cy="42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 smtClean="0"/>
              <a:t>Final </a:t>
            </a:r>
            <a:r>
              <a:rPr lang="fr-FR" sz="2161" dirty="0" err="1" smtClean="0"/>
              <a:t>developments</a:t>
            </a:r>
            <a:endParaRPr lang="fr-FR" sz="2161" dirty="0"/>
          </a:p>
        </p:txBody>
      </p:sp>
      <p:sp>
        <p:nvSpPr>
          <p:cNvPr id="12" name="ZoneTexte 11"/>
          <p:cNvSpPr txBox="1"/>
          <p:nvPr/>
        </p:nvSpPr>
        <p:spPr>
          <a:xfrm>
            <a:off x="6521338" y="5154004"/>
            <a:ext cx="3131893" cy="42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 smtClean="0"/>
              <a:t>Qualification</a:t>
            </a:r>
            <a:endParaRPr lang="fr-FR" sz="2161" dirty="0"/>
          </a:p>
        </p:txBody>
      </p:sp>
      <p:sp>
        <p:nvSpPr>
          <p:cNvPr id="13" name="ZoneTexte 12"/>
          <p:cNvSpPr txBox="1"/>
          <p:nvPr/>
        </p:nvSpPr>
        <p:spPr>
          <a:xfrm>
            <a:off x="6521337" y="3400663"/>
            <a:ext cx="4170476" cy="42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 err="1" smtClean="0"/>
              <a:t>Detailled</a:t>
            </a:r>
            <a:r>
              <a:rPr lang="fr-FR" sz="2161" dirty="0" smtClean="0"/>
              <a:t> </a:t>
            </a:r>
            <a:r>
              <a:rPr lang="fr-FR" sz="2161" dirty="0" err="1" smtClean="0"/>
              <a:t>numerical</a:t>
            </a:r>
            <a:r>
              <a:rPr lang="fr-FR" sz="2161" dirty="0" smtClean="0"/>
              <a:t> </a:t>
            </a:r>
            <a:r>
              <a:rPr lang="fr-FR" sz="2161" dirty="0" err="1" smtClean="0"/>
              <a:t>mock</a:t>
            </a:r>
            <a:r>
              <a:rPr lang="fr-FR" sz="2161" dirty="0" smtClean="0"/>
              <a:t>-up</a:t>
            </a:r>
            <a:endParaRPr lang="fr-FR" sz="2161" dirty="0"/>
          </a:p>
        </p:txBody>
      </p:sp>
    </p:spTree>
    <p:extLst>
      <p:ext uri="{BB962C8B-B14F-4D97-AF65-F5344CB8AC3E}">
        <p14:creationId xmlns:p14="http://schemas.microsoft.com/office/powerpoint/2010/main" val="3800112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Uber</a:t>
            </a:r>
            <a:r>
              <a:rPr lang="fr-FR" dirty="0" smtClean="0"/>
              <a:t> </a:t>
            </a:r>
            <a:r>
              <a:rPr lang="fr-FR" dirty="0" err="1" smtClean="0"/>
              <a:t>Elevate</a:t>
            </a:r>
            <a:r>
              <a:rPr lang="fr-FR" dirty="0" smtClean="0"/>
              <a:t> planning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13</a:t>
            </a:fld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1544040"/>
            <a:ext cx="6443050" cy="462122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/>
          <a:srcRect r="18707"/>
          <a:stretch/>
        </p:blipFill>
        <p:spPr>
          <a:xfrm>
            <a:off x="6680102" y="2126137"/>
            <a:ext cx="3619367" cy="2376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628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sz="4850" cap="none" dirty="0">
                <a:latin typeface="+mn-lt"/>
                <a:ea typeface="+mn-ea"/>
                <a:cs typeface="+mn-cs"/>
              </a:rPr>
              <a:t>Annexes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62090" y="3863833"/>
            <a:ext cx="8882218" cy="1265387"/>
          </a:xfrm>
        </p:spPr>
        <p:txBody>
          <a:bodyPr>
            <a:normAutofit/>
          </a:bodyPr>
          <a:lstStyle/>
          <a:p>
            <a:r>
              <a:rPr lang="fr-FR" dirty="0" err="1" smtClean="0"/>
              <a:t>Individual</a:t>
            </a:r>
            <a:r>
              <a:rPr lang="fr-FR" dirty="0" smtClean="0"/>
              <a:t> Air </a:t>
            </a:r>
            <a:r>
              <a:rPr lang="fr-FR" dirty="0" err="1" smtClean="0"/>
              <a:t>Vehicules</a:t>
            </a:r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14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09313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State of the art</a:t>
            </a:r>
            <a:endParaRPr lang="fr-FR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27" y="1149082"/>
            <a:ext cx="3691068" cy="1770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27" y="3141901"/>
            <a:ext cx="3654267" cy="178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27" y="4923035"/>
            <a:ext cx="3599066" cy="1722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089" y="1049136"/>
            <a:ext cx="3705787" cy="1832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088" y="2946860"/>
            <a:ext cx="3639548" cy="197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15</a:t>
            </a:fld>
            <a:endParaRPr lang="fr-FR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546"/>
          <a:stretch/>
        </p:blipFill>
        <p:spPr bwMode="auto">
          <a:xfrm>
            <a:off x="8698131" y="1363125"/>
            <a:ext cx="1758011" cy="856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9230270" y="1054154"/>
            <a:ext cx="726481" cy="2616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fr-FR"/>
            </a:defPPr>
            <a:lvl1pPr>
              <a:defRPr sz="1400"/>
            </a:lvl1pPr>
          </a:lstStyle>
          <a:p>
            <a:r>
              <a:rPr lang="fr-FR" sz="1100" dirty="0"/>
              <a:t>X3 airbus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7576" y="2595531"/>
            <a:ext cx="1765775" cy="87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1"/>
          <p:cNvSpPr txBox="1"/>
          <p:nvPr/>
        </p:nvSpPr>
        <p:spPr>
          <a:xfrm>
            <a:off x="9082509" y="2309631"/>
            <a:ext cx="1024319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fr-FR"/>
            </a:defPPr>
            <a:lvl1pPr>
              <a:defRPr sz="1400"/>
            </a:lvl1pPr>
          </a:lstStyle>
          <a:p>
            <a:r>
              <a:rPr lang="fr-FR" dirty="0" err="1" smtClean="0"/>
              <a:t>Osprey</a:t>
            </a:r>
            <a:r>
              <a:rPr lang="fr-FR" dirty="0" smtClean="0"/>
              <a:t> V22</a:t>
            </a:r>
            <a:endParaRPr lang="fr-FR" dirty="0"/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7576" y="3732852"/>
            <a:ext cx="1765775" cy="775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ZoneTexte 14"/>
          <p:cNvSpPr txBox="1"/>
          <p:nvPr/>
        </p:nvSpPr>
        <p:spPr>
          <a:xfrm>
            <a:off x="9053939" y="3508342"/>
            <a:ext cx="1079142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fr-FR"/>
            </a:defPPr>
            <a:lvl1pPr>
              <a:defRPr sz="1400"/>
            </a:lvl1pPr>
          </a:lstStyle>
          <a:p>
            <a:r>
              <a:rPr lang="fr-FR" dirty="0" smtClean="0"/>
              <a:t>Airbus H160</a:t>
            </a:r>
            <a:endParaRPr lang="fr-F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5" t="13971" r="4222" b="32619"/>
          <a:stretch/>
        </p:blipFill>
        <p:spPr bwMode="auto">
          <a:xfrm>
            <a:off x="8698131" y="4896266"/>
            <a:ext cx="176347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ZoneTexte 16"/>
          <p:cNvSpPr txBox="1"/>
          <p:nvPr/>
        </p:nvSpPr>
        <p:spPr>
          <a:xfrm>
            <a:off x="9230270" y="4633726"/>
            <a:ext cx="768159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fr-FR"/>
            </a:defPPr>
            <a:lvl1pPr>
              <a:defRPr sz="1400"/>
            </a:lvl1pPr>
          </a:lstStyle>
          <a:p>
            <a:r>
              <a:rPr lang="fr-FR" dirty="0" smtClean="0"/>
              <a:t>Ecureuil</a:t>
            </a:r>
            <a:endParaRPr lang="fr-F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91" b="44046"/>
          <a:stretch/>
        </p:blipFill>
        <p:spPr bwMode="auto">
          <a:xfrm>
            <a:off x="8754364" y="6024834"/>
            <a:ext cx="1719970" cy="764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oneTexte 18"/>
          <p:cNvSpPr txBox="1"/>
          <p:nvPr/>
        </p:nvSpPr>
        <p:spPr>
          <a:xfrm>
            <a:off x="9500990" y="5734466"/>
            <a:ext cx="369012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fr-FR"/>
            </a:defPPr>
            <a:lvl1pPr>
              <a:defRPr sz="1400"/>
            </a:lvl1pPr>
          </a:lstStyle>
          <a:p>
            <a:r>
              <a:rPr lang="fr-FR" dirty="0" smtClean="0"/>
              <a:t>X2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7692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Other</a:t>
            </a:r>
            <a:r>
              <a:rPr lang="fr-FR" dirty="0" smtClean="0"/>
              <a:t> </a:t>
            </a:r>
            <a:r>
              <a:rPr lang="fr-FR" dirty="0" err="1" smtClean="0"/>
              <a:t>innovative</a:t>
            </a:r>
            <a:r>
              <a:rPr lang="fr-FR" dirty="0" smtClean="0"/>
              <a:t> </a:t>
            </a:r>
            <a:r>
              <a:rPr lang="fr-FR" dirty="0" err="1" smtClean="0"/>
              <a:t>projects</a:t>
            </a:r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16" y="5006584"/>
            <a:ext cx="1100863" cy="618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04436" y="5698324"/>
            <a:ext cx="115608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dirty="0" err="1" smtClean="0"/>
              <a:t>SoloTrek</a:t>
            </a:r>
            <a:r>
              <a:rPr lang="fr-FR" sz="1000" dirty="0"/>
              <a:t> </a:t>
            </a:r>
            <a:r>
              <a:rPr lang="fr-FR" sz="1000" dirty="0" err="1" smtClean="0"/>
              <a:t>Springtail</a:t>
            </a:r>
            <a:endParaRPr lang="fr-FR" sz="10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17" y="6053223"/>
            <a:ext cx="1734533" cy="698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615827" y="6729851"/>
            <a:ext cx="90762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dirty="0" smtClean="0"/>
              <a:t>Trekaero.com</a:t>
            </a:r>
            <a:endParaRPr lang="fr-FR" sz="1000" dirty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7461" y="1337745"/>
            <a:ext cx="985755" cy="630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9448814" y="1964237"/>
            <a:ext cx="117469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/>
              <a:t>Airbus </a:t>
            </a:r>
            <a:r>
              <a:rPr lang="fr-FR" sz="1000" dirty="0" smtClean="0"/>
              <a:t>E-fan (2015)</a:t>
            </a:r>
            <a:endParaRPr lang="fr-FR" sz="10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52" y="2604785"/>
            <a:ext cx="1048089" cy="694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71351" y="3280178"/>
            <a:ext cx="104809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smtClean="0"/>
              <a:t>E-volo (&lt;2014)</a:t>
            </a:r>
            <a:endParaRPr lang="fr-FR" sz="1000" dirty="0"/>
          </a:p>
        </p:txBody>
      </p:sp>
      <p:pic>
        <p:nvPicPr>
          <p:cNvPr id="13" name="Image 12" descr="ehang-drone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633" y="2591326"/>
            <a:ext cx="1089211" cy="67539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016901" y="3269228"/>
            <a:ext cx="145319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err="1"/>
              <a:t>eHang</a:t>
            </a:r>
            <a:r>
              <a:rPr lang="fr-FR" sz="1000" dirty="0"/>
              <a:t> (fin 2015)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01" y="1365284"/>
            <a:ext cx="1153325" cy="794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888" y="2610070"/>
            <a:ext cx="1225601" cy="64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632" y="3703993"/>
            <a:ext cx="753436" cy="714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7877908" y="4456395"/>
            <a:ext cx="132276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err="1"/>
              <a:t>Xplorair</a:t>
            </a:r>
            <a:r>
              <a:rPr lang="fr-FR" sz="1000" dirty="0"/>
              <a:t> (2016)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78087" y="5059749"/>
            <a:ext cx="958944" cy="53880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541761" y="5598554"/>
            <a:ext cx="123159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/>
              <a:t>Airbus (2016)</a:t>
            </a:r>
          </a:p>
        </p:txBody>
      </p:sp>
      <p:sp>
        <p:nvSpPr>
          <p:cNvPr id="7" name="Rectangle 6"/>
          <p:cNvSpPr/>
          <p:nvPr/>
        </p:nvSpPr>
        <p:spPr>
          <a:xfrm>
            <a:off x="306401" y="2130159"/>
            <a:ext cx="138263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err="1"/>
              <a:t>Trifan</a:t>
            </a:r>
            <a:r>
              <a:rPr lang="fr-FR" sz="1000" dirty="0"/>
              <a:t> 600 XTI </a:t>
            </a:r>
            <a:r>
              <a:rPr lang="fr-FR" sz="1000" dirty="0" smtClean="0"/>
              <a:t>(2015)</a:t>
            </a:r>
            <a:endParaRPr lang="fr-FR" sz="100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09576" y="4972728"/>
            <a:ext cx="1229862" cy="555652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809576" y="5511531"/>
            <a:ext cx="126325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smtClean="0"/>
              <a:t>Boeing (2016</a:t>
            </a:r>
            <a:r>
              <a:rPr lang="fr-FR" sz="1000" dirty="0"/>
              <a:t>)</a:t>
            </a:r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16</a:t>
            </a:fld>
            <a:endParaRPr lang="fr-FR" dirty="0"/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 rotWithShape="1">
          <a:blip r:embed="rId12"/>
          <a:srcRect t="42996"/>
          <a:stretch/>
        </p:blipFill>
        <p:spPr>
          <a:xfrm>
            <a:off x="1740253" y="1361876"/>
            <a:ext cx="1790545" cy="73126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1974143" y="2093136"/>
            <a:ext cx="132276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err="1" smtClean="0"/>
              <a:t>Helium</a:t>
            </a:r>
            <a:r>
              <a:rPr lang="fr-FR" sz="1000" dirty="0" smtClean="0"/>
              <a:t> (2016</a:t>
            </a:r>
            <a:r>
              <a:rPr lang="fr-FR" sz="1000" dirty="0"/>
              <a:t>)</a:t>
            </a:r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01237" y="2473581"/>
            <a:ext cx="1221765" cy="700229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9269795" y="3173576"/>
            <a:ext cx="132323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err="1" smtClean="0"/>
              <a:t>Joby</a:t>
            </a:r>
            <a:r>
              <a:rPr lang="fr-FR" sz="1000" dirty="0" smtClean="0"/>
              <a:t> (2016) ~ 100m€</a:t>
            </a:r>
            <a:endParaRPr lang="fr-FR" sz="1000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171" y="4869487"/>
            <a:ext cx="1118903" cy="829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3892342" y="5673123"/>
            <a:ext cx="211340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smtClean="0"/>
              <a:t>Macro industrie (2016</a:t>
            </a:r>
            <a:r>
              <a:rPr lang="fr-FR" sz="1000" dirty="0"/>
              <a:t>)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60" y="3799704"/>
            <a:ext cx="1211672" cy="723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311017" y="4460862"/>
            <a:ext cx="9687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err="1" smtClean="0"/>
              <a:t>Moler</a:t>
            </a:r>
            <a:r>
              <a:rPr lang="fr-FR" sz="1000" dirty="0" smtClean="0"/>
              <a:t> </a:t>
            </a:r>
            <a:r>
              <a:rPr lang="fr-FR" sz="1000" dirty="0" err="1" smtClean="0"/>
              <a:t>skycar</a:t>
            </a:r>
            <a:r>
              <a:rPr lang="fr-FR" sz="1000" dirty="0" smtClean="0"/>
              <a:t> (&lt;2016</a:t>
            </a:r>
            <a:r>
              <a:rPr lang="fr-FR" sz="1000" dirty="0"/>
              <a:t>)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550" y="3693186"/>
            <a:ext cx="1376363" cy="83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1624049" y="4534872"/>
            <a:ext cx="16740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err="1" smtClean="0"/>
              <a:t>Urban</a:t>
            </a:r>
            <a:r>
              <a:rPr lang="fr-FR" sz="1000" dirty="0" smtClean="0"/>
              <a:t> </a:t>
            </a:r>
            <a:r>
              <a:rPr lang="fr-FR" sz="1000" dirty="0" err="1" smtClean="0"/>
              <a:t>aeronautics</a:t>
            </a:r>
            <a:endParaRPr lang="fr-FR" sz="1000" dirty="0"/>
          </a:p>
          <a:p>
            <a:r>
              <a:rPr lang="fr-FR" sz="1000" dirty="0" smtClean="0"/>
              <a:t>(&lt;2016</a:t>
            </a:r>
            <a:r>
              <a:rPr lang="fr-FR" sz="1000" dirty="0"/>
              <a:t>)</a:t>
            </a: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5180" y="3666736"/>
            <a:ext cx="1221644" cy="756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Rectangle 35"/>
          <p:cNvSpPr/>
          <p:nvPr/>
        </p:nvSpPr>
        <p:spPr>
          <a:xfrm>
            <a:off x="9329405" y="4398559"/>
            <a:ext cx="127681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err="1" smtClean="0"/>
              <a:t>Lilium</a:t>
            </a:r>
            <a:r>
              <a:rPr lang="fr-FR" sz="1000" dirty="0" smtClean="0"/>
              <a:t> (2016) ~10m€</a:t>
            </a:r>
            <a:endParaRPr lang="fr-FR" sz="1000" dirty="0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683" y="2381752"/>
            <a:ext cx="1043879" cy="802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7911652" y="3187311"/>
            <a:ext cx="154205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smtClean="0"/>
              <a:t>zee.aero (2016)</a:t>
            </a:r>
            <a:endParaRPr lang="fr-FR" sz="1000" dirty="0"/>
          </a:p>
        </p:txBody>
      </p:sp>
      <p:sp>
        <p:nvSpPr>
          <p:cNvPr id="23" name="Rectangle 22"/>
          <p:cNvSpPr/>
          <p:nvPr/>
        </p:nvSpPr>
        <p:spPr>
          <a:xfrm>
            <a:off x="4842494" y="3186497"/>
            <a:ext cx="12501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smtClean="0"/>
              <a:t>Kitty Hawk (2016)</a:t>
            </a:r>
            <a:endParaRPr lang="fr-FR" sz="1000" dirty="0"/>
          </a:p>
        </p:txBody>
      </p:sp>
      <p:sp>
        <p:nvSpPr>
          <p:cNvPr id="40" name="Rectangle 39"/>
          <p:cNvSpPr/>
          <p:nvPr/>
        </p:nvSpPr>
        <p:spPr>
          <a:xfrm>
            <a:off x="8966656" y="6507748"/>
            <a:ext cx="145319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b="1" dirty="0" smtClean="0"/>
              <a:t>Mini-Bee (2016)</a:t>
            </a:r>
            <a:endParaRPr lang="fr-FR" sz="1000" b="1" dirty="0"/>
          </a:p>
        </p:txBody>
      </p:sp>
      <p:pic>
        <p:nvPicPr>
          <p:cNvPr id="32" name="Picture 3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56" b="20928"/>
          <a:stretch/>
        </p:blipFill>
        <p:spPr bwMode="auto">
          <a:xfrm>
            <a:off x="3656740" y="1353585"/>
            <a:ext cx="1503280" cy="556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Rectangle 44"/>
          <p:cNvSpPr/>
          <p:nvPr/>
        </p:nvSpPr>
        <p:spPr>
          <a:xfrm>
            <a:off x="3599759" y="1910017"/>
            <a:ext cx="16620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000" dirty="0" smtClean="0"/>
              <a:t>Agusta Westland</a:t>
            </a:r>
          </a:p>
          <a:p>
            <a:pPr algn="ctr"/>
            <a:r>
              <a:rPr lang="fr-FR" sz="1000" dirty="0" err="1" smtClean="0"/>
              <a:t>Zero</a:t>
            </a:r>
            <a:r>
              <a:rPr lang="fr-FR" sz="1000" dirty="0" smtClean="0"/>
              <a:t> (2015)</a:t>
            </a:r>
            <a:endParaRPr lang="fr-FR" sz="1000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559" y="2571791"/>
            <a:ext cx="1143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Rectangle 43"/>
          <p:cNvSpPr/>
          <p:nvPr/>
        </p:nvSpPr>
        <p:spPr>
          <a:xfrm>
            <a:off x="5759253" y="5709440"/>
            <a:ext cx="130013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/>
              <a:t>Airbus </a:t>
            </a:r>
            <a:r>
              <a:rPr lang="fr-FR" sz="1000" dirty="0" err="1" smtClean="0"/>
              <a:t>Vahana</a:t>
            </a:r>
            <a:r>
              <a:rPr lang="fr-FR" sz="1000" dirty="0" smtClean="0"/>
              <a:t> (2016</a:t>
            </a:r>
            <a:r>
              <a:rPr lang="fr-FR" sz="1000" dirty="0"/>
              <a:t>)</a:t>
            </a:r>
          </a:p>
        </p:txBody>
      </p:sp>
      <p:sp>
        <p:nvSpPr>
          <p:cNvPr id="47" name="Rectangle 46"/>
          <p:cNvSpPr/>
          <p:nvPr/>
        </p:nvSpPr>
        <p:spPr>
          <a:xfrm>
            <a:off x="2477620" y="6531285"/>
            <a:ext cx="219579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smtClean="0"/>
              <a:t>Olympus</a:t>
            </a:r>
            <a:r>
              <a:rPr lang="fr-FR" sz="1000" dirty="0"/>
              <a:t> </a:t>
            </a:r>
            <a:r>
              <a:rPr lang="fr-FR" sz="1000" dirty="0" smtClean="0"/>
              <a:t>(2016</a:t>
            </a:r>
            <a:r>
              <a:rPr lang="fr-FR" sz="1000" dirty="0"/>
              <a:t>)</a:t>
            </a: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163" y="5972862"/>
            <a:ext cx="1819275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9290" y="5709440"/>
            <a:ext cx="1895475" cy="80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656" y="4860972"/>
            <a:ext cx="1457325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9075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Mini-Bee</a:t>
            </a:r>
            <a:endParaRPr lang="fr-FR" sz="3086" dirty="0"/>
          </a:p>
        </p:txBody>
      </p:sp>
      <p:pic>
        <p:nvPicPr>
          <p:cNvPr id="4098" name="Picture 2" descr="\\TECH01\c-toucom\2016 06 17 Fonds de planche\Technoplan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619" y="3081105"/>
            <a:ext cx="2593389" cy="844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810945" y="1115275"/>
            <a:ext cx="2471767" cy="32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43" dirty="0" smtClean="0"/>
              <a:t>2 PAX </a:t>
            </a:r>
            <a:r>
              <a:rPr lang="fr-FR" sz="1543" dirty="0"/>
              <a:t>VIP </a:t>
            </a:r>
            <a:r>
              <a:rPr lang="fr-FR" sz="1543" dirty="0" err="1"/>
              <a:t>Hybrid</a:t>
            </a:r>
            <a:r>
              <a:rPr lang="fr-FR" sz="1543" dirty="0"/>
              <a:t> </a:t>
            </a:r>
            <a:r>
              <a:rPr lang="fr-FR" sz="1543" dirty="0" err="1"/>
              <a:t>Octocopter</a:t>
            </a:r>
            <a:endParaRPr lang="fr-FR" sz="1543" dirty="0"/>
          </a:p>
        </p:txBody>
      </p:sp>
      <p:pic>
        <p:nvPicPr>
          <p:cNvPr id="5" name="Picture 2" descr="\\BP01\mini-bee-projects\mb-2016-06-Hamza\MiniBee_rend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714" y="1557632"/>
            <a:ext cx="6430988" cy="321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17</a:t>
            </a:fld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6994822" y="2355378"/>
            <a:ext cx="3778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dirty="0" err="1">
                <a:solidFill>
                  <a:srgbClr val="FF0000"/>
                </a:solidFill>
              </a:rPr>
              <a:t>Lesser</a:t>
            </a:r>
            <a:r>
              <a:rPr lang="fr-FR" sz="1800" dirty="0">
                <a:solidFill>
                  <a:srgbClr val="FF0000"/>
                </a:solidFill>
              </a:rPr>
              <a:t> Open Bee License 1-3</a:t>
            </a:r>
          </a:p>
        </p:txBody>
      </p:sp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658" y="5346370"/>
            <a:ext cx="1480242" cy="648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4425" y="5284737"/>
            <a:ext cx="1085360" cy="76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7309" y="5367388"/>
            <a:ext cx="1453022" cy="648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915" y="5400963"/>
            <a:ext cx="1369455" cy="554205"/>
          </a:xfrm>
          <a:prstGeom prst="rect">
            <a:avLst/>
          </a:prstGeom>
        </p:spPr>
      </p:pic>
      <p:pic>
        <p:nvPicPr>
          <p:cNvPr id="13" name="Picture 2" descr="https://encrypted-tbn2.gstatic.com/images?q=tbn:ANd9GcRgVArS0mwrZNTM3XcWcEmOAl0TcSV6faiEL6bRMmIRN71YRcbPQSFRi7c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350" y="6210405"/>
            <a:ext cx="614792" cy="61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442" y="6287055"/>
            <a:ext cx="1451181" cy="443491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160" y="6171865"/>
            <a:ext cx="667865" cy="665302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047" y="6287159"/>
            <a:ext cx="1196035" cy="258193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309" y="6143770"/>
            <a:ext cx="635970" cy="603229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167"/>
          <a:stretch/>
        </p:blipFill>
        <p:spPr>
          <a:xfrm>
            <a:off x="8216410" y="6106815"/>
            <a:ext cx="603075" cy="607320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771103" y="6128645"/>
            <a:ext cx="687148" cy="609264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887589" y="6050075"/>
            <a:ext cx="524073" cy="628888"/>
          </a:xfrm>
          <a:prstGeom prst="rect">
            <a:avLst/>
          </a:prstGeom>
        </p:spPr>
      </p:pic>
      <p:pic>
        <p:nvPicPr>
          <p:cNvPr id="21" name="Picture 21"/>
          <p:cNvPicPr/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974" y="5288549"/>
            <a:ext cx="885304" cy="805788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22" name="Picture 23"/>
          <p:cNvPicPr/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971" y="5821378"/>
            <a:ext cx="871848" cy="453188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23" name="Picture 6"/>
          <p:cNvPicPr/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01" y="5500724"/>
            <a:ext cx="386857" cy="606091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24" name="Picture 2"/>
          <p:cNvPicPr/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46" y="5367388"/>
            <a:ext cx="1443270" cy="54934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25" name="Picture 2"/>
          <p:cNvPicPr/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1" y="6146916"/>
            <a:ext cx="1294606" cy="715199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26" name="Picture 19"/>
          <p:cNvPicPr/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092" y="6317949"/>
            <a:ext cx="892745" cy="396186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27" name="Picture 3" descr="\\TECH01\présentation\Pictures Logos\Logos Partners\Ecoles\PLACIS.JP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502" y="5388366"/>
            <a:ext cx="1412862" cy="582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2596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Agenda : Mini-Bee TRL2 </a:t>
            </a:r>
            <a:r>
              <a:rPr lang="fr-FR" dirty="0" smtClean="0"/>
              <a:t>description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09233" y="1536926"/>
            <a:ext cx="9221689" cy="5129050"/>
          </a:xfrm>
        </p:spPr>
        <p:txBody>
          <a:bodyPr>
            <a:normAutofit/>
          </a:bodyPr>
          <a:lstStyle/>
          <a:p>
            <a:pPr lvl="1"/>
            <a:r>
              <a:rPr lang="fr-FR" dirty="0" smtClean="0"/>
              <a:t>TRL2 </a:t>
            </a:r>
            <a:r>
              <a:rPr lang="fr-FR" dirty="0" err="1" smtClean="0"/>
              <a:t>Partners</a:t>
            </a:r>
            <a:endParaRPr lang="fr-FR" dirty="0" smtClean="0"/>
          </a:p>
          <a:p>
            <a:pPr lvl="1"/>
            <a:r>
              <a:rPr lang="fr-FR" dirty="0" smtClean="0"/>
              <a:t>Concept and </a:t>
            </a:r>
            <a:r>
              <a:rPr lang="fr-FR" dirty="0" err="1" smtClean="0"/>
              <a:t>technical</a:t>
            </a:r>
            <a:r>
              <a:rPr lang="fr-FR" dirty="0" smtClean="0"/>
              <a:t> description</a:t>
            </a:r>
          </a:p>
          <a:p>
            <a:pPr lvl="1"/>
            <a:r>
              <a:rPr lang="fr-FR" dirty="0" smtClean="0"/>
              <a:t>Cabine configurations</a:t>
            </a:r>
          </a:p>
          <a:p>
            <a:pPr lvl="1"/>
            <a:r>
              <a:rPr lang="fr-FR" dirty="0" err="1" smtClean="0"/>
              <a:t>Vehicule</a:t>
            </a:r>
            <a:r>
              <a:rPr lang="fr-FR" dirty="0" smtClean="0"/>
              <a:t> and system description</a:t>
            </a:r>
          </a:p>
          <a:p>
            <a:pPr lvl="1"/>
            <a:r>
              <a:rPr lang="fr-FR" dirty="0" smtClean="0"/>
              <a:t>SWOT </a:t>
            </a:r>
            <a:r>
              <a:rPr lang="fr-FR" dirty="0" err="1" smtClean="0"/>
              <a:t>analysis</a:t>
            </a:r>
            <a:endParaRPr lang="fr-FR" dirty="0" smtClean="0"/>
          </a:p>
          <a:p>
            <a:pPr lvl="1"/>
            <a:r>
              <a:rPr lang="fr-FR" dirty="0" smtClean="0"/>
              <a:t>Project </a:t>
            </a:r>
            <a:r>
              <a:rPr lang="fr-FR" dirty="0" err="1" smtClean="0"/>
              <a:t>history</a:t>
            </a:r>
            <a:endParaRPr lang="fr-FR" dirty="0" smtClean="0"/>
          </a:p>
          <a:p>
            <a:pPr marL="503971" lvl="1" indent="0">
              <a:buNone/>
            </a:pPr>
            <a:endParaRPr lang="fr-FR" dirty="0" smtClean="0"/>
          </a:p>
          <a:p>
            <a:pPr marL="503971" lvl="1" indent="0">
              <a:buNone/>
            </a:pPr>
            <a:r>
              <a:rPr lang="fr-FR" dirty="0" smtClean="0"/>
              <a:t>Annexes : </a:t>
            </a:r>
          </a:p>
          <a:p>
            <a:pPr lvl="1"/>
            <a:r>
              <a:rPr lang="fr-FR" dirty="0" smtClean="0"/>
              <a:t>State </a:t>
            </a:r>
            <a:r>
              <a:rPr lang="fr-FR" dirty="0"/>
              <a:t>of the </a:t>
            </a:r>
            <a:r>
              <a:rPr lang="fr-FR" dirty="0" smtClean="0"/>
              <a:t>art</a:t>
            </a:r>
          </a:p>
          <a:p>
            <a:pPr lvl="1"/>
            <a:r>
              <a:rPr lang="fr-FR" dirty="0" err="1" smtClean="0"/>
              <a:t>Other</a:t>
            </a:r>
            <a:r>
              <a:rPr lang="fr-FR" dirty="0" smtClean="0"/>
              <a:t> </a:t>
            </a:r>
            <a:r>
              <a:rPr lang="fr-FR" dirty="0" err="1"/>
              <a:t>innovative</a:t>
            </a:r>
            <a:r>
              <a:rPr lang="fr-FR" dirty="0"/>
              <a:t> </a:t>
            </a:r>
            <a:r>
              <a:rPr lang="fr-FR" dirty="0" err="1"/>
              <a:t>projects</a:t>
            </a:r>
            <a:endParaRPr lang="fr-FR" dirty="0" smtClean="0"/>
          </a:p>
          <a:p>
            <a:pPr lvl="1"/>
            <a:endParaRPr lang="fr-FR" dirty="0" smtClean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51626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Mini-Bee : 2PAX </a:t>
            </a:r>
            <a:r>
              <a:rPr lang="fr-FR" dirty="0"/>
              <a:t>VTOL </a:t>
            </a:r>
            <a:r>
              <a:rPr lang="fr-FR" dirty="0" err="1" smtClean="0"/>
              <a:t>Hybrid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16" y="1679927"/>
            <a:ext cx="9827578" cy="4913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68249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2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75" y="4056771"/>
            <a:ext cx="885304" cy="805788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45" name="Picture 2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763" y="4747925"/>
            <a:ext cx="871848" cy="453188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46" name="Picture 1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52" y="5358800"/>
            <a:ext cx="938142" cy="315153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47" name="Picture 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444" y="4559514"/>
            <a:ext cx="386857" cy="606091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48" name="Picture 2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330" y="4651774"/>
            <a:ext cx="1443270" cy="54934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49" name="Picture 2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92" y="5759658"/>
            <a:ext cx="1294606" cy="715199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50" name="Picture 11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037" y="6372091"/>
            <a:ext cx="1792928" cy="353845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51" name="Picture 2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03" y="6388529"/>
            <a:ext cx="637048" cy="383220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52" name="Picture 32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885" y="5401352"/>
            <a:ext cx="1111007" cy="239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19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335" y="5323008"/>
            <a:ext cx="892745" cy="396186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54" name="Picture 16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609" y="5928096"/>
            <a:ext cx="596185" cy="365652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55" name="Picture 14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491" y="5882359"/>
            <a:ext cx="758832" cy="394585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63" name="ZoneTexte 62"/>
          <p:cNvSpPr txBox="1"/>
          <p:nvPr/>
        </p:nvSpPr>
        <p:spPr>
          <a:xfrm>
            <a:off x="5472888" y="1074421"/>
            <a:ext cx="3778870" cy="42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161" dirty="0" err="1">
                <a:solidFill>
                  <a:srgbClr val="FF0000"/>
                </a:solidFill>
              </a:rPr>
              <a:t>Lesser</a:t>
            </a:r>
            <a:r>
              <a:rPr lang="fr-FR" sz="2161" dirty="0">
                <a:solidFill>
                  <a:srgbClr val="FF0000"/>
                </a:solidFill>
              </a:rPr>
              <a:t> Open Bee License 1-3</a:t>
            </a:r>
          </a:p>
        </p:txBody>
      </p:sp>
      <p:pic>
        <p:nvPicPr>
          <p:cNvPr id="65" name="Picture 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101" y="6155496"/>
            <a:ext cx="841294" cy="638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" name="ZoneTexte 66"/>
          <p:cNvSpPr txBox="1"/>
          <p:nvPr/>
        </p:nvSpPr>
        <p:spPr>
          <a:xfrm>
            <a:off x="5074053" y="1840010"/>
            <a:ext cx="1671227" cy="424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61" dirty="0" err="1"/>
              <a:t>Coordinator</a:t>
            </a:r>
            <a:r>
              <a:rPr lang="fr-FR" sz="2161" dirty="0"/>
              <a:t> :</a:t>
            </a:r>
          </a:p>
        </p:txBody>
      </p:sp>
      <p:sp>
        <p:nvSpPr>
          <p:cNvPr id="68" name="Titre 18"/>
          <p:cNvSpPr>
            <a:spLocks noGrp="1"/>
          </p:cNvSpPr>
          <p:nvPr>
            <p:ph type="title"/>
          </p:nvPr>
        </p:nvSpPr>
        <p:spPr>
          <a:xfrm>
            <a:off x="432118" y="-69924"/>
            <a:ext cx="11007821" cy="1259946"/>
          </a:xfrm>
        </p:spPr>
        <p:txBody>
          <a:bodyPr>
            <a:normAutofit/>
          </a:bodyPr>
          <a:lstStyle/>
          <a:p>
            <a:r>
              <a:rPr lang="fr-FR" dirty="0" smtClean="0"/>
              <a:t>Mini-Bee Project </a:t>
            </a:r>
            <a:r>
              <a:rPr lang="fr-FR" dirty="0" err="1" smtClean="0"/>
              <a:t>partners</a:t>
            </a:r>
            <a:endParaRPr lang="fr-FR" dirty="0"/>
          </a:p>
        </p:txBody>
      </p:sp>
      <p:pic>
        <p:nvPicPr>
          <p:cNvPr id="69" name="Picture 38"/>
          <p:cNvPicPr/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6" r="20664"/>
          <a:stretch/>
        </p:blipFill>
        <p:spPr bwMode="auto">
          <a:xfrm>
            <a:off x="1313424" y="6370636"/>
            <a:ext cx="461980" cy="378762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70" name="ZoneTexte 69"/>
          <p:cNvSpPr txBox="1"/>
          <p:nvPr/>
        </p:nvSpPr>
        <p:spPr>
          <a:xfrm>
            <a:off x="5140193" y="2844836"/>
            <a:ext cx="1637564" cy="424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61" dirty="0" err="1"/>
              <a:t>Universities</a:t>
            </a:r>
            <a:r>
              <a:rPr lang="fr-FR" sz="2161" dirty="0"/>
              <a:t> :</a:t>
            </a:r>
          </a:p>
        </p:txBody>
      </p:sp>
      <p:sp>
        <p:nvSpPr>
          <p:cNvPr id="71" name="ZoneTexte 70"/>
          <p:cNvSpPr txBox="1"/>
          <p:nvPr/>
        </p:nvSpPr>
        <p:spPr>
          <a:xfrm>
            <a:off x="5378344" y="6192348"/>
            <a:ext cx="1015021" cy="424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61" dirty="0"/>
              <a:t>Design:</a:t>
            </a:r>
          </a:p>
        </p:txBody>
      </p:sp>
      <p:sp>
        <p:nvSpPr>
          <p:cNvPr id="72" name="ZoneTexte 71"/>
          <p:cNvSpPr txBox="1"/>
          <p:nvPr/>
        </p:nvSpPr>
        <p:spPr>
          <a:xfrm>
            <a:off x="541003" y="3608050"/>
            <a:ext cx="3769109" cy="424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61" dirty="0"/>
              <a:t>Institution &amp; </a:t>
            </a:r>
            <a:r>
              <a:rPr lang="fr-FR" sz="2161" dirty="0" err="1"/>
              <a:t>financial</a:t>
            </a:r>
            <a:r>
              <a:rPr lang="fr-FR" sz="2161" dirty="0"/>
              <a:t> </a:t>
            </a:r>
            <a:r>
              <a:rPr lang="fr-FR" sz="2161" dirty="0" err="1"/>
              <a:t>partners</a:t>
            </a:r>
            <a:r>
              <a:rPr lang="fr-FR" sz="2161" dirty="0"/>
              <a:t> :</a:t>
            </a:r>
          </a:p>
        </p:txBody>
      </p:sp>
      <p:sp>
        <p:nvSpPr>
          <p:cNvPr id="32" name="Espace réservé du numéro de diapositive 2"/>
          <p:cNvSpPr>
            <a:spLocks noGrp="1"/>
          </p:cNvSpPr>
          <p:nvPr>
            <p:ph type="sldNum" sz="quarter" idx="10"/>
          </p:nvPr>
        </p:nvSpPr>
        <p:spPr>
          <a:xfrm>
            <a:off x="2965671" y="7017553"/>
            <a:ext cx="977597" cy="276999"/>
          </a:xfrm>
          <a:prstGeom prst="rect">
            <a:avLst/>
          </a:prstGeom>
        </p:spPr>
        <p:txBody>
          <a:bodyPr/>
          <a:lstStyle/>
          <a:p>
            <a:fld id="{CF4668DC-857F-487D-BFFA-8C0CA5037977}" type="slidenum">
              <a:rPr lang="fr-BE" smtClean="0"/>
              <a:pPr/>
              <a:t>4</a:t>
            </a:fld>
            <a:endParaRPr lang="fr-BE"/>
          </a:p>
        </p:txBody>
      </p:sp>
      <p:pic>
        <p:nvPicPr>
          <p:cNvPr id="34" name="Picture 2" descr="\\TECH01\c-toucom\2016 06 17 Fonds de planche\Technoplane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246" y="1818841"/>
            <a:ext cx="1865091" cy="60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\\TECH01\présentation\Pictures Logos\Logos Partners\Ecoles\PLACIS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576" y="3964632"/>
            <a:ext cx="1412862" cy="582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71049" y="1163066"/>
            <a:ext cx="3702571" cy="2167093"/>
          </a:xfrm>
          <a:prstGeom prst="rect">
            <a:avLst/>
          </a:prstGeom>
        </p:spPr>
      </p:pic>
      <p:pic>
        <p:nvPicPr>
          <p:cNvPr id="38" name="Picture 10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373" y="3309477"/>
            <a:ext cx="1480242" cy="648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7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0140" y="3247844"/>
            <a:ext cx="1085360" cy="76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8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3024" y="3330495"/>
            <a:ext cx="1453022" cy="648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Image 40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630" y="3364070"/>
            <a:ext cx="1369455" cy="554205"/>
          </a:xfrm>
          <a:prstGeom prst="rect">
            <a:avLst/>
          </a:prstGeom>
        </p:spPr>
      </p:pic>
      <p:pic>
        <p:nvPicPr>
          <p:cNvPr id="42" name="Picture 2" descr="https://encrypted-tbn2.gstatic.com/images?q=tbn:ANd9GcRgVArS0mwrZNTM3XcWcEmOAl0TcSV6faiEL6bRMmIRN71YRcbPQSFRi7cn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716" y="4124962"/>
            <a:ext cx="614792" cy="61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Image 42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808" y="4201612"/>
            <a:ext cx="1451181" cy="443491"/>
          </a:xfrm>
          <a:prstGeom prst="rect">
            <a:avLst/>
          </a:prstGeom>
        </p:spPr>
      </p:pic>
      <p:pic>
        <p:nvPicPr>
          <p:cNvPr id="56" name="Image 55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526" y="4086422"/>
            <a:ext cx="667865" cy="665302"/>
          </a:xfrm>
          <a:prstGeom prst="rect">
            <a:avLst/>
          </a:prstGeom>
        </p:spPr>
      </p:pic>
      <p:pic>
        <p:nvPicPr>
          <p:cNvPr id="58" name="Image 57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194" y="4982301"/>
            <a:ext cx="1196035" cy="258193"/>
          </a:xfrm>
          <a:prstGeom prst="rect">
            <a:avLst/>
          </a:prstGeom>
        </p:spPr>
      </p:pic>
      <p:pic>
        <p:nvPicPr>
          <p:cNvPr id="59" name="Image 58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456" y="4838912"/>
            <a:ext cx="635970" cy="603229"/>
          </a:xfrm>
          <a:prstGeom prst="rect">
            <a:avLst/>
          </a:prstGeom>
        </p:spPr>
      </p:pic>
      <p:pic>
        <p:nvPicPr>
          <p:cNvPr id="60" name="Image 59"/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167"/>
          <a:stretch/>
        </p:blipFill>
        <p:spPr>
          <a:xfrm>
            <a:off x="8094557" y="4801957"/>
            <a:ext cx="603075" cy="607320"/>
          </a:xfrm>
          <a:prstGeom prst="rect">
            <a:avLst/>
          </a:prstGeom>
        </p:spPr>
      </p:pic>
      <p:pic>
        <p:nvPicPr>
          <p:cNvPr id="37" name="Image 36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9649250" y="4823787"/>
            <a:ext cx="687148" cy="609264"/>
          </a:xfrm>
          <a:prstGeom prst="rect">
            <a:avLst/>
          </a:prstGeom>
        </p:spPr>
      </p:pic>
      <p:pic>
        <p:nvPicPr>
          <p:cNvPr id="57" name="Image 56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9864955" y="3964632"/>
            <a:ext cx="524073" cy="62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042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Mini-Bee description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10255" y="1557323"/>
            <a:ext cx="9071610" cy="5375769"/>
          </a:xfrm>
        </p:spPr>
        <p:txBody>
          <a:bodyPr>
            <a:normAutofit/>
          </a:bodyPr>
          <a:lstStyle/>
          <a:p>
            <a:r>
              <a:rPr lang="fr-FR" sz="2800" dirty="0" smtClean="0"/>
              <a:t>Project state : TRL2</a:t>
            </a:r>
          </a:p>
          <a:p>
            <a:pPr lvl="1"/>
            <a:r>
              <a:rPr lang="fr-FR" sz="2400" dirty="0" smtClean="0"/>
              <a:t>Electric </a:t>
            </a:r>
            <a:r>
              <a:rPr lang="fr-FR" sz="2400" dirty="0" err="1" smtClean="0"/>
              <a:t>octocopter</a:t>
            </a:r>
            <a:r>
              <a:rPr lang="fr-FR" sz="2400" dirty="0" smtClean="0"/>
              <a:t> : 4 vertical + 4 tilt </a:t>
            </a:r>
          </a:p>
          <a:p>
            <a:pPr lvl="1"/>
            <a:r>
              <a:rPr lang="fr-FR" sz="2400" dirty="0" err="1"/>
              <a:t>H</a:t>
            </a:r>
            <a:r>
              <a:rPr lang="fr-FR" sz="2400" dirty="0" err="1" smtClean="0"/>
              <a:t>ybrid</a:t>
            </a:r>
            <a:r>
              <a:rPr lang="fr-FR" sz="2400" dirty="0" smtClean="0"/>
              <a:t> </a:t>
            </a:r>
            <a:r>
              <a:rPr lang="fr-FR" sz="2400" dirty="0" err="1" smtClean="0"/>
              <a:t>energy</a:t>
            </a:r>
            <a:r>
              <a:rPr lang="fr-FR" sz="2400" dirty="0" smtClean="0"/>
              <a:t> : fuel</a:t>
            </a:r>
            <a:r>
              <a:rPr lang="fr-FR" sz="2400" dirty="0"/>
              <a:t> </a:t>
            </a:r>
            <a:r>
              <a:rPr lang="fr-FR" sz="2400" dirty="0" smtClean="0"/>
              <a:t>+ batteries</a:t>
            </a:r>
          </a:p>
          <a:p>
            <a:pPr lvl="1"/>
            <a:r>
              <a:rPr lang="fr-FR" sz="2400" dirty="0" smtClean="0"/>
              <a:t>2-3 </a:t>
            </a:r>
            <a:r>
              <a:rPr lang="fr-FR" sz="2400" dirty="0" err="1" smtClean="0"/>
              <a:t>seats</a:t>
            </a:r>
            <a:endParaRPr lang="fr-FR" sz="2400" dirty="0" smtClean="0"/>
          </a:p>
          <a:p>
            <a:r>
              <a:rPr lang="fr-FR" sz="2800" dirty="0" err="1" smtClean="0"/>
              <a:t>Characteristics</a:t>
            </a:r>
            <a:r>
              <a:rPr lang="fr-FR" sz="2800" dirty="0" smtClean="0"/>
              <a:t> :</a:t>
            </a:r>
            <a:endParaRPr lang="fr-FR" sz="2800" dirty="0"/>
          </a:p>
          <a:p>
            <a:pPr lvl="1"/>
            <a:r>
              <a:rPr lang="fr-FR" sz="2400" dirty="0" smtClean="0"/>
              <a:t>VTOL </a:t>
            </a:r>
            <a:r>
              <a:rPr lang="fr-FR" sz="2400" dirty="0" err="1"/>
              <a:t>capacity</a:t>
            </a:r>
            <a:r>
              <a:rPr lang="fr-FR" sz="2400" dirty="0"/>
              <a:t>, </a:t>
            </a:r>
            <a:r>
              <a:rPr lang="fr-FR" sz="2400" dirty="0" smtClean="0"/>
              <a:t>short </a:t>
            </a:r>
            <a:r>
              <a:rPr lang="fr-FR" sz="2400" dirty="0" err="1" smtClean="0"/>
              <a:t>wings</a:t>
            </a:r>
            <a:r>
              <a:rPr lang="fr-FR" sz="2400" dirty="0" smtClean="0"/>
              <a:t>, 1.2 ton</a:t>
            </a:r>
          </a:p>
          <a:p>
            <a:pPr lvl="1"/>
            <a:r>
              <a:rPr lang="fr-FR" sz="2400" dirty="0"/>
              <a:t>Range 600km, max speed </a:t>
            </a:r>
            <a:r>
              <a:rPr lang="fr-FR" sz="2400" dirty="0" smtClean="0"/>
              <a:t>300km/h</a:t>
            </a:r>
            <a:endParaRPr lang="fr-FR" sz="2400" dirty="0"/>
          </a:p>
          <a:p>
            <a:pPr lvl="1"/>
            <a:r>
              <a:rPr lang="fr-FR" sz="2400" dirty="0" smtClean="0"/>
              <a:t>Electric </a:t>
            </a:r>
            <a:r>
              <a:rPr lang="fr-FR" sz="2400" dirty="0" err="1" smtClean="0"/>
              <a:t>controls</a:t>
            </a:r>
            <a:r>
              <a:rPr lang="fr-FR" sz="2400" dirty="0" smtClean="0"/>
              <a:t> and </a:t>
            </a:r>
            <a:r>
              <a:rPr lang="fr-FR" sz="2400" dirty="0" err="1" smtClean="0"/>
              <a:t>engines</a:t>
            </a:r>
            <a:endParaRPr lang="fr-FR" sz="2400" dirty="0" smtClean="0"/>
          </a:p>
          <a:p>
            <a:pPr lvl="1"/>
            <a:r>
              <a:rPr lang="fr-FR" sz="2400" dirty="0" smtClean="0"/>
              <a:t>« Car </a:t>
            </a:r>
            <a:r>
              <a:rPr lang="fr-FR" sz="2400" dirty="0" err="1" smtClean="0"/>
              <a:t>like</a:t>
            </a:r>
            <a:r>
              <a:rPr lang="fr-FR" sz="2400" dirty="0" smtClean="0"/>
              <a:t> » interface</a:t>
            </a:r>
            <a:endParaRPr lang="fr-FR" sz="2400" dirty="0" smtClean="0"/>
          </a:p>
          <a:p>
            <a:r>
              <a:rPr lang="fr-FR" sz="2800" dirty="0" smtClean="0"/>
              <a:t>Goals and </a:t>
            </a:r>
            <a:r>
              <a:rPr lang="fr-FR" sz="2800" dirty="0" err="1" smtClean="0"/>
              <a:t>market</a:t>
            </a:r>
            <a:endParaRPr lang="fr-FR" sz="2800" dirty="0" smtClean="0"/>
          </a:p>
          <a:p>
            <a:pPr lvl="1"/>
            <a:r>
              <a:rPr lang="fr-FR" sz="2400" dirty="0" smtClean="0"/>
              <a:t>VIP, Taxi, Air Ambulance</a:t>
            </a:r>
          </a:p>
          <a:p>
            <a:pPr lvl="1"/>
            <a:r>
              <a:rPr lang="fr-FR" sz="2400" dirty="0" err="1" smtClean="0"/>
              <a:t>Estimated</a:t>
            </a:r>
            <a:r>
              <a:rPr lang="fr-FR" sz="2400" dirty="0" smtClean="0"/>
              <a:t> </a:t>
            </a:r>
            <a:r>
              <a:rPr lang="fr-FR" sz="2400" dirty="0" err="1" smtClean="0"/>
              <a:t>price</a:t>
            </a:r>
            <a:r>
              <a:rPr lang="fr-FR" sz="2400" dirty="0" smtClean="0"/>
              <a:t> 1m€ (0,7 to 2m€)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3656" y="1557323"/>
            <a:ext cx="3402190" cy="226518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3656" y="4282845"/>
            <a:ext cx="3402190" cy="2068757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33279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Take-off and flight transition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241285" y="5127500"/>
            <a:ext cx="1260944" cy="757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161" dirty="0"/>
              <a:t>Vertical take-off</a:t>
            </a:r>
          </a:p>
        </p:txBody>
      </p:sp>
      <p:sp>
        <p:nvSpPr>
          <p:cNvPr id="10" name="Rectangle 9"/>
          <p:cNvSpPr/>
          <p:nvPr/>
        </p:nvSpPr>
        <p:spPr>
          <a:xfrm>
            <a:off x="803747" y="3597207"/>
            <a:ext cx="1503352" cy="757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161" dirty="0"/>
              <a:t>Tilt transition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585964" y="1824484"/>
            <a:ext cx="1171624" cy="757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161" dirty="0"/>
              <a:t>Cruise flight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950" y="5041484"/>
            <a:ext cx="2213932" cy="1686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8941" y="1391039"/>
            <a:ext cx="2872552" cy="1536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945" y="3203812"/>
            <a:ext cx="3458778" cy="1544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6049689" y="4754378"/>
            <a:ext cx="1071127" cy="2703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157" dirty="0"/>
              <a:t>Supméca 2016</a:t>
            </a:r>
          </a:p>
        </p:txBody>
      </p:sp>
      <p:pic>
        <p:nvPicPr>
          <p:cNvPr id="15" name="Picture 5" descr="\\TECHNOPLANE\mini-bee-open\01 Présentation\2016 04 23 Mini-Bee v6 octocopter hybride\Captures CATIA\Octocopter\17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146" y="1391039"/>
            <a:ext cx="2938084" cy="1544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\\TECHNOPLANE\mini-bee-open\01 Présentation\2016 04 23 Mini-Bee v6 octocopter hybride\Captures CATIA\Octocopter\18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242" y="5097382"/>
            <a:ext cx="3183068" cy="1672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 descr="\\TECHNOPLANE\mini-bee-open\01 Présentation\2016 04 23 Mini-Bee v6 octocopter hybride\Captures CATIA\Octocopter\19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980" y="3166078"/>
            <a:ext cx="2938084" cy="1544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3042335" y="4754378"/>
            <a:ext cx="902811" cy="2703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157" dirty="0" smtClean="0"/>
              <a:t>Estaca 2016</a:t>
            </a:r>
            <a:endParaRPr lang="fr-FR" sz="1157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54178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80" y="1933639"/>
            <a:ext cx="1962150" cy="74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83" y="5202450"/>
            <a:ext cx="1962150" cy="74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366" y="2332955"/>
            <a:ext cx="1962150" cy="74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2227" y="3954398"/>
            <a:ext cx="1962150" cy="74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4257" y="4953290"/>
            <a:ext cx="1962150" cy="74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205" y="1384431"/>
            <a:ext cx="3381375" cy="127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Cabine configurations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889018" y="6087525"/>
            <a:ext cx="1171624" cy="424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161" dirty="0" smtClean="0"/>
              <a:t>1 PAX</a:t>
            </a:r>
            <a:endParaRPr lang="fr-FR" sz="2161" dirty="0"/>
          </a:p>
        </p:txBody>
      </p:sp>
      <p:sp>
        <p:nvSpPr>
          <p:cNvPr id="6" name="Rectangle 5"/>
          <p:cNvSpPr/>
          <p:nvPr/>
        </p:nvSpPr>
        <p:spPr>
          <a:xfrm>
            <a:off x="3600536" y="6087525"/>
            <a:ext cx="1171624" cy="424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161" dirty="0" smtClean="0"/>
              <a:t>2 PAX</a:t>
            </a:r>
            <a:endParaRPr lang="fr-FR" sz="2161" dirty="0"/>
          </a:p>
        </p:txBody>
      </p:sp>
      <p:sp>
        <p:nvSpPr>
          <p:cNvPr id="7" name="Rectangle 6"/>
          <p:cNvSpPr/>
          <p:nvPr/>
        </p:nvSpPr>
        <p:spPr>
          <a:xfrm>
            <a:off x="5858684" y="6087525"/>
            <a:ext cx="1171624" cy="424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161" dirty="0" smtClean="0"/>
              <a:t>3 PAX</a:t>
            </a:r>
            <a:endParaRPr lang="fr-FR" sz="2161" dirty="0"/>
          </a:p>
        </p:txBody>
      </p:sp>
      <p:sp>
        <p:nvSpPr>
          <p:cNvPr id="8" name="Rectangle 7"/>
          <p:cNvSpPr/>
          <p:nvPr/>
        </p:nvSpPr>
        <p:spPr>
          <a:xfrm>
            <a:off x="889018" y="1421777"/>
            <a:ext cx="1171624" cy="424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161" dirty="0" smtClean="0"/>
              <a:t>Sport</a:t>
            </a:r>
            <a:endParaRPr lang="fr-FR" sz="2161" dirty="0"/>
          </a:p>
        </p:txBody>
      </p:sp>
      <p:sp>
        <p:nvSpPr>
          <p:cNvPr id="9" name="Rectangle 8"/>
          <p:cNvSpPr/>
          <p:nvPr/>
        </p:nvSpPr>
        <p:spPr>
          <a:xfrm>
            <a:off x="3896204" y="1705020"/>
            <a:ext cx="1171624" cy="424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161" dirty="0" smtClean="0"/>
              <a:t>VIP</a:t>
            </a:r>
            <a:endParaRPr lang="fr-FR" sz="2161" dirty="0"/>
          </a:p>
        </p:txBody>
      </p:sp>
      <p:sp>
        <p:nvSpPr>
          <p:cNvPr id="10" name="Rectangle 9"/>
          <p:cNvSpPr/>
          <p:nvPr/>
        </p:nvSpPr>
        <p:spPr>
          <a:xfrm>
            <a:off x="9076954" y="4113443"/>
            <a:ext cx="1171624" cy="424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161" dirty="0" smtClean="0"/>
              <a:t>Taxi</a:t>
            </a:r>
            <a:endParaRPr lang="fr-FR" sz="2161" dirty="0"/>
          </a:p>
        </p:txBody>
      </p:sp>
      <p:sp>
        <p:nvSpPr>
          <p:cNvPr id="12" name="Rectangle 11"/>
          <p:cNvSpPr/>
          <p:nvPr/>
        </p:nvSpPr>
        <p:spPr>
          <a:xfrm>
            <a:off x="6430456" y="3218788"/>
            <a:ext cx="1933801" cy="424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161" dirty="0" smtClean="0"/>
              <a:t>Ambulance</a:t>
            </a:r>
            <a:endParaRPr lang="fr-FR" sz="2161" dirty="0"/>
          </a:p>
        </p:txBody>
      </p:sp>
      <p:sp>
        <p:nvSpPr>
          <p:cNvPr id="13" name="Rectangle 12"/>
          <p:cNvSpPr/>
          <p:nvPr/>
        </p:nvSpPr>
        <p:spPr>
          <a:xfrm>
            <a:off x="654103" y="4615541"/>
            <a:ext cx="1933801" cy="424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161" dirty="0" smtClean="0"/>
              <a:t>Utilities</a:t>
            </a:r>
            <a:endParaRPr lang="fr-FR" sz="2161" dirty="0"/>
          </a:p>
        </p:txBody>
      </p:sp>
      <p:cxnSp>
        <p:nvCxnSpPr>
          <p:cNvPr id="34" name="Connecteur droit 33"/>
          <p:cNvCxnSpPr/>
          <p:nvPr/>
        </p:nvCxnSpPr>
        <p:spPr>
          <a:xfrm>
            <a:off x="3042263" y="1290959"/>
            <a:ext cx="17798" cy="52431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8014377" y="6087525"/>
            <a:ext cx="2066553" cy="424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161" dirty="0" smtClean="0"/>
              <a:t>4 PAX (light)</a:t>
            </a:r>
            <a:endParaRPr lang="fr-FR" sz="2161" dirty="0"/>
          </a:p>
        </p:txBody>
      </p:sp>
      <p:cxnSp>
        <p:nvCxnSpPr>
          <p:cNvPr id="62" name="Connecteur droit 61"/>
          <p:cNvCxnSpPr/>
          <p:nvPr/>
        </p:nvCxnSpPr>
        <p:spPr>
          <a:xfrm flipH="1">
            <a:off x="7301031" y="3071447"/>
            <a:ext cx="1961650" cy="33784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cteur droit 71"/>
          <p:cNvCxnSpPr/>
          <p:nvPr/>
        </p:nvCxnSpPr>
        <p:spPr>
          <a:xfrm flipH="1">
            <a:off x="5345113" y="1307814"/>
            <a:ext cx="884237" cy="52340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Forme libre 73"/>
          <p:cNvSpPr/>
          <p:nvPr/>
        </p:nvSpPr>
        <p:spPr>
          <a:xfrm>
            <a:off x="7677158" y="1445575"/>
            <a:ext cx="1400175" cy="1009650"/>
          </a:xfrm>
          <a:custGeom>
            <a:avLst/>
            <a:gdLst>
              <a:gd name="connsiteX0" fmla="*/ 0 w 1400175"/>
              <a:gd name="connsiteY0" fmla="*/ 38100 h 1009650"/>
              <a:gd name="connsiteX1" fmla="*/ 9525 w 1400175"/>
              <a:gd name="connsiteY1" fmla="*/ 1000125 h 1009650"/>
              <a:gd name="connsiteX2" fmla="*/ 333375 w 1400175"/>
              <a:gd name="connsiteY2" fmla="*/ 1009650 h 1009650"/>
              <a:gd name="connsiteX3" fmla="*/ 1104900 w 1400175"/>
              <a:gd name="connsiteY3" fmla="*/ 971550 h 1009650"/>
              <a:gd name="connsiteX4" fmla="*/ 1400175 w 1400175"/>
              <a:gd name="connsiteY4" fmla="*/ 904875 h 1009650"/>
              <a:gd name="connsiteX5" fmla="*/ 1381125 w 1400175"/>
              <a:gd name="connsiteY5" fmla="*/ 133350 h 1009650"/>
              <a:gd name="connsiteX6" fmla="*/ 1133475 w 1400175"/>
              <a:gd name="connsiteY6" fmla="*/ 76200 h 1009650"/>
              <a:gd name="connsiteX7" fmla="*/ 619125 w 1400175"/>
              <a:gd name="connsiteY7" fmla="*/ 28575 h 1009650"/>
              <a:gd name="connsiteX8" fmla="*/ 333375 w 1400175"/>
              <a:gd name="connsiteY8" fmla="*/ 0 h 1009650"/>
              <a:gd name="connsiteX9" fmla="*/ 57150 w 1400175"/>
              <a:gd name="connsiteY9" fmla="*/ 47625 h 1009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00175" h="1009650">
                <a:moveTo>
                  <a:pt x="0" y="38100"/>
                </a:moveTo>
                <a:lnTo>
                  <a:pt x="9525" y="1000125"/>
                </a:lnTo>
                <a:lnTo>
                  <a:pt x="333375" y="1009650"/>
                </a:lnTo>
                <a:lnTo>
                  <a:pt x="1104900" y="971550"/>
                </a:lnTo>
                <a:lnTo>
                  <a:pt x="1400175" y="904875"/>
                </a:lnTo>
                <a:lnTo>
                  <a:pt x="1381125" y="133350"/>
                </a:lnTo>
                <a:lnTo>
                  <a:pt x="1133475" y="76200"/>
                </a:lnTo>
                <a:lnTo>
                  <a:pt x="619125" y="28575"/>
                </a:lnTo>
                <a:lnTo>
                  <a:pt x="333375" y="0"/>
                </a:lnTo>
                <a:lnTo>
                  <a:pt x="57150" y="47625"/>
                </a:lnTo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8" name="Connecteur droit 77"/>
          <p:cNvCxnSpPr/>
          <p:nvPr/>
        </p:nvCxnSpPr>
        <p:spPr>
          <a:xfrm>
            <a:off x="9134112" y="1550350"/>
            <a:ext cx="0" cy="80962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necteur droit 79"/>
          <p:cNvCxnSpPr/>
          <p:nvPr/>
        </p:nvCxnSpPr>
        <p:spPr>
          <a:xfrm>
            <a:off x="9112073" y="1974212"/>
            <a:ext cx="727397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Rectangle 102"/>
          <p:cNvSpPr/>
          <p:nvPr/>
        </p:nvSpPr>
        <p:spPr>
          <a:xfrm>
            <a:off x="8960419" y="5072913"/>
            <a:ext cx="233069" cy="1734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4" name="Rectangle 103"/>
          <p:cNvSpPr/>
          <p:nvPr/>
        </p:nvSpPr>
        <p:spPr>
          <a:xfrm>
            <a:off x="8960418" y="5324765"/>
            <a:ext cx="233069" cy="1734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5" name="Rectangle 104"/>
          <p:cNvSpPr/>
          <p:nvPr/>
        </p:nvSpPr>
        <p:spPr>
          <a:xfrm>
            <a:off x="9302078" y="5317378"/>
            <a:ext cx="233069" cy="1734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6" name="Rectangle 105"/>
          <p:cNvSpPr/>
          <p:nvPr/>
        </p:nvSpPr>
        <p:spPr>
          <a:xfrm>
            <a:off x="9302077" y="5091596"/>
            <a:ext cx="233069" cy="1734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7" name="Rectangle 106"/>
          <p:cNvSpPr/>
          <p:nvPr/>
        </p:nvSpPr>
        <p:spPr>
          <a:xfrm>
            <a:off x="6754671" y="4054841"/>
            <a:ext cx="233069" cy="1734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8" name="Rectangle 107"/>
          <p:cNvSpPr/>
          <p:nvPr/>
        </p:nvSpPr>
        <p:spPr>
          <a:xfrm>
            <a:off x="6746235" y="4330907"/>
            <a:ext cx="233069" cy="1734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" name="Rectangle 108"/>
          <p:cNvSpPr/>
          <p:nvPr/>
        </p:nvSpPr>
        <p:spPr>
          <a:xfrm>
            <a:off x="7069506" y="4035953"/>
            <a:ext cx="163105" cy="49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0" name="Rectangle 109"/>
          <p:cNvSpPr/>
          <p:nvPr/>
        </p:nvSpPr>
        <p:spPr>
          <a:xfrm>
            <a:off x="4270035" y="2444649"/>
            <a:ext cx="233069" cy="1734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1" name="Rectangle 110"/>
          <p:cNvSpPr/>
          <p:nvPr/>
        </p:nvSpPr>
        <p:spPr>
          <a:xfrm>
            <a:off x="4256823" y="2716423"/>
            <a:ext cx="233069" cy="1734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2" name="Rectangle 111"/>
          <p:cNvSpPr/>
          <p:nvPr/>
        </p:nvSpPr>
        <p:spPr>
          <a:xfrm>
            <a:off x="1255651" y="2305114"/>
            <a:ext cx="233069" cy="1734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3" name="Rectangle 112"/>
          <p:cNvSpPr/>
          <p:nvPr/>
        </p:nvSpPr>
        <p:spPr>
          <a:xfrm>
            <a:off x="1375821" y="5573925"/>
            <a:ext cx="233069" cy="1734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258" y="2973080"/>
            <a:ext cx="1552575" cy="149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294" y="3370912"/>
            <a:ext cx="1762125" cy="226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6342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VIP Configuration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8</a:t>
            </a:fld>
            <a:endParaRPr lang="fr-F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1347340"/>
            <a:ext cx="3800475" cy="489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0" y="1347340"/>
            <a:ext cx="3400425" cy="488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390" y="1347340"/>
            <a:ext cx="2114550" cy="151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3885" y="2966589"/>
            <a:ext cx="2114550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3885" y="4671565"/>
            <a:ext cx="2076450" cy="157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8765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23" y="1289210"/>
            <a:ext cx="5629275" cy="300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Architecture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16" name="Rectangle 15"/>
          <p:cNvSpPr/>
          <p:nvPr/>
        </p:nvSpPr>
        <p:spPr>
          <a:xfrm>
            <a:off x="4111657" y="2771137"/>
            <a:ext cx="716706" cy="27686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err="1"/>
              <a:t>Generators</a:t>
            </a:r>
            <a:endParaRPr lang="fr-FR" sz="800" dirty="0"/>
          </a:p>
        </p:txBody>
      </p:sp>
      <p:sp>
        <p:nvSpPr>
          <p:cNvPr id="17" name="Rectangle 16"/>
          <p:cNvSpPr/>
          <p:nvPr/>
        </p:nvSpPr>
        <p:spPr>
          <a:xfrm>
            <a:off x="4111657" y="3266975"/>
            <a:ext cx="716706" cy="27686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err="1"/>
              <a:t>Generators</a:t>
            </a:r>
            <a:endParaRPr lang="fr-FR" sz="800" dirty="0"/>
          </a:p>
        </p:txBody>
      </p:sp>
      <p:sp>
        <p:nvSpPr>
          <p:cNvPr id="18" name="Rectangle 17"/>
          <p:cNvSpPr/>
          <p:nvPr/>
        </p:nvSpPr>
        <p:spPr>
          <a:xfrm>
            <a:off x="4979244" y="2837811"/>
            <a:ext cx="716706" cy="2768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>
                <a:solidFill>
                  <a:schemeClr val="tx1"/>
                </a:solidFill>
              </a:rPr>
              <a:t>Batteries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93019" y="3434591"/>
            <a:ext cx="716706" cy="2768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>
                <a:solidFill>
                  <a:schemeClr val="tx1"/>
                </a:solidFill>
              </a:rPr>
              <a:t>Batteries</a:t>
            </a:r>
          </a:p>
        </p:txBody>
      </p:sp>
      <p:sp>
        <p:nvSpPr>
          <p:cNvPr id="21" name="Forme libre 20"/>
          <p:cNvSpPr/>
          <p:nvPr/>
        </p:nvSpPr>
        <p:spPr>
          <a:xfrm>
            <a:off x="1762125" y="2609850"/>
            <a:ext cx="2295525" cy="1371600"/>
          </a:xfrm>
          <a:custGeom>
            <a:avLst/>
            <a:gdLst>
              <a:gd name="connsiteX0" fmla="*/ 2286000 w 2295525"/>
              <a:gd name="connsiteY0" fmla="*/ 0 h 1371600"/>
              <a:gd name="connsiteX1" fmla="*/ 1800225 w 2295525"/>
              <a:gd name="connsiteY1" fmla="*/ 28575 h 1371600"/>
              <a:gd name="connsiteX2" fmla="*/ 1371600 w 2295525"/>
              <a:gd name="connsiteY2" fmla="*/ 66675 h 1371600"/>
              <a:gd name="connsiteX3" fmla="*/ 1009650 w 2295525"/>
              <a:gd name="connsiteY3" fmla="*/ 133350 h 1371600"/>
              <a:gd name="connsiteX4" fmla="*/ 609600 w 2295525"/>
              <a:gd name="connsiteY4" fmla="*/ 257175 h 1371600"/>
              <a:gd name="connsiteX5" fmla="*/ 352425 w 2295525"/>
              <a:gd name="connsiteY5" fmla="*/ 400050 h 1371600"/>
              <a:gd name="connsiteX6" fmla="*/ 123825 w 2295525"/>
              <a:gd name="connsiteY6" fmla="*/ 533400 h 1371600"/>
              <a:gd name="connsiteX7" fmla="*/ 0 w 2295525"/>
              <a:gd name="connsiteY7" fmla="*/ 581025 h 1371600"/>
              <a:gd name="connsiteX8" fmla="*/ 9525 w 2295525"/>
              <a:gd name="connsiteY8" fmla="*/ 1371600 h 1371600"/>
              <a:gd name="connsiteX9" fmla="*/ 561975 w 2295525"/>
              <a:gd name="connsiteY9" fmla="*/ 1371600 h 1371600"/>
              <a:gd name="connsiteX10" fmla="*/ 1038225 w 2295525"/>
              <a:gd name="connsiteY10" fmla="*/ 1371600 h 1371600"/>
              <a:gd name="connsiteX11" fmla="*/ 1828800 w 2295525"/>
              <a:gd name="connsiteY11" fmla="*/ 1343025 h 1371600"/>
              <a:gd name="connsiteX12" fmla="*/ 2295525 w 2295525"/>
              <a:gd name="connsiteY12" fmla="*/ 1333500 h 1371600"/>
              <a:gd name="connsiteX13" fmla="*/ 2286000 w 2295525"/>
              <a:gd name="connsiteY13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295525" h="1371600">
                <a:moveTo>
                  <a:pt x="2286000" y="0"/>
                </a:moveTo>
                <a:lnTo>
                  <a:pt x="1800225" y="28575"/>
                </a:lnTo>
                <a:lnTo>
                  <a:pt x="1371600" y="66675"/>
                </a:lnTo>
                <a:lnTo>
                  <a:pt x="1009650" y="133350"/>
                </a:lnTo>
                <a:lnTo>
                  <a:pt x="609600" y="257175"/>
                </a:lnTo>
                <a:lnTo>
                  <a:pt x="352425" y="400050"/>
                </a:lnTo>
                <a:lnTo>
                  <a:pt x="123825" y="533400"/>
                </a:lnTo>
                <a:lnTo>
                  <a:pt x="0" y="581025"/>
                </a:lnTo>
                <a:lnTo>
                  <a:pt x="9525" y="1371600"/>
                </a:lnTo>
                <a:lnTo>
                  <a:pt x="561975" y="1371600"/>
                </a:lnTo>
                <a:lnTo>
                  <a:pt x="1038225" y="1371600"/>
                </a:lnTo>
                <a:lnTo>
                  <a:pt x="1828800" y="1343025"/>
                </a:lnTo>
                <a:lnTo>
                  <a:pt x="2295525" y="1333500"/>
                </a:lnTo>
                <a:lnTo>
                  <a:pt x="2286000" y="0"/>
                </a:lnTo>
                <a:close/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/>
          <p:cNvSpPr/>
          <p:nvPr/>
        </p:nvSpPr>
        <p:spPr>
          <a:xfrm>
            <a:off x="2824162" y="3028211"/>
            <a:ext cx="716706" cy="2768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bg1"/>
                </a:solidFill>
              </a:rPr>
              <a:t>Cockpit</a:t>
            </a:r>
            <a:endParaRPr lang="fr-FR" sz="800" dirty="0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396" y="1297761"/>
            <a:ext cx="3714750" cy="149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004" y="2848484"/>
            <a:ext cx="3714750" cy="141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713" y="4483456"/>
            <a:ext cx="146685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54" y="5622474"/>
            <a:ext cx="1457325" cy="109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129" y="4502506"/>
            <a:ext cx="1571625" cy="9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8521" y="5622474"/>
            <a:ext cx="1571625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079" y="4661597"/>
            <a:ext cx="3219450" cy="202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740" y="4923534"/>
            <a:ext cx="2390775" cy="150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5396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apo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484</TotalTime>
  <Words>397</Words>
  <Application>Microsoft Office PowerPoint</Application>
  <PresentationFormat>Personnalisé</PresentationFormat>
  <Paragraphs>137</Paragraphs>
  <Slides>17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18" baseType="lpstr">
      <vt:lpstr>Diapo</vt:lpstr>
      <vt:lpstr>Présentation PowerPoint</vt:lpstr>
      <vt:lpstr>Agenda : Mini-Bee TRL2 description</vt:lpstr>
      <vt:lpstr>Mini-Bee : 2PAX VTOL Hybrid</vt:lpstr>
      <vt:lpstr>Mini-Bee Project partners</vt:lpstr>
      <vt:lpstr>Mini-Bee description</vt:lpstr>
      <vt:lpstr>Take-off and flight transition</vt:lpstr>
      <vt:lpstr>Cabine configurations</vt:lpstr>
      <vt:lpstr>VIP Configuration</vt:lpstr>
      <vt:lpstr>Architecture</vt:lpstr>
      <vt:lpstr>Modular structure</vt:lpstr>
      <vt:lpstr>Actions for Mini-Bee TRL2 Project</vt:lpstr>
      <vt:lpstr>Financial project path</vt:lpstr>
      <vt:lpstr>Uber Elevate planning</vt:lpstr>
      <vt:lpstr>Annexes</vt:lpstr>
      <vt:lpstr>State of the art</vt:lpstr>
      <vt:lpstr>Other innovative projects</vt:lpstr>
      <vt:lpstr>Mini-Bee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Olivier Cotte</dc:creator>
  <cp:lastModifiedBy>Xavier</cp:lastModifiedBy>
  <cp:revision>148</cp:revision>
  <dcterms:created xsi:type="dcterms:W3CDTF">2016-07-01T08:55:06Z</dcterms:created>
  <dcterms:modified xsi:type="dcterms:W3CDTF">2017-01-16T11:25:11Z</dcterms:modified>
</cp:coreProperties>
</file>